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61" r:id="rId3"/>
    <p:sldId id="257" r:id="rId4"/>
    <p:sldId id="262" r:id="rId5"/>
    <p:sldId id="263" r:id="rId6"/>
    <p:sldId id="264" r:id="rId7"/>
    <p:sldId id="273" r:id="rId8"/>
    <p:sldId id="275"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69" d="100"/>
          <a:sy n="69" d="100"/>
        </p:scale>
        <p:origin x="360" y="78"/>
      </p:cViewPr>
      <p:guideLst>
        <p:guide pos="288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10/23/2024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10/23/2024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980303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29339" y="-34707"/>
            <a:ext cx="9144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970384" y="1909347"/>
            <a:ext cx="7203233" cy="2901467"/>
          </a:xfrm>
        </p:spPr>
        <p:txBody>
          <a:bodyPr anchor="b">
            <a:normAutofit/>
          </a:bodyPr>
          <a:lstStyle>
            <a:lvl1pPr algn="l">
              <a:lnSpc>
                <a:spcPct val="76000"/>
              </a:lnSpc>
              <a:defRPr sz="60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64245" y="5043514"/>
            <a:ext cx="7203233" cy="457200"/>
          </a:xfrm>
        </p:spPr>
        <p:txBody>
          <a:bodyPr>
            <a:normAutofit/>
          </a:bodyPr>
          <a:lstStyle>
            <a:lvl1pPr marL="0" indent="0" algn="l">
              <a:spcBef>
                <a:spcPts val="0"/>
              </a:spcBef>
              <a:buNone/>
              <a:defRPr sz="15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58" name="Straight Connector 57"/>
          <p:cNvCxnSpPr/>
          <p:nvPr userDrawn="1"/>
        </p:nvCxnSpPr>
        <p:spPr>
          <a:xfrm>
            <a:off x="970384" y="4810813"/>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0" name="Footer Placeholder 56"/>
          <p:cNvSpPr txBox="1">
            <a:spLocks/>
          </p:cNvSpPr>
          <p:nvPr userDrawn="1"/>
        </p:nvSpPr>
        <p:spPr>
          <a:xfrm>
            <a:off x="4731096" y="6389365"/>
            <a:ext cx="3462287" cy="222436"/>
          </a:xfrm>
          <a:prstGeom prst="rect">
            <a:avLst/>
          </a:prstGeom>
        </p:spPr>
        <p:txBody>
          <a:bodyPr vert="horz" lIns="68580" tIns="34290" rIns="68580" bIns="34290" rtlCol="0" anchor="ctr"/>
          <a:lstStyle>
            <a:defPPr>
              <a:defRPr lang="en-US"/>
            </a:defPPr>
            <a:lvl1pPr marL="0" algn="l" defTabSz="914400" rtl="0" eaLnBrk="1" latinLnBrk="0" hangingPunct="1">
              <a:defRPr sz="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Ha </a:t>
            </a:r>
            <a:r>
              <a:rPr lang="en-US" sz="1200" dirty="0" err="1"/>
              <a:t>Noi</a:t>
            </a:r>
            <a:r>
              <a:rPr lang="en-US" sz="1200" dirty="0"/>
              <a:t>, Viet</a:t>
            </a:r>
            <a:r>
              <a:rPr lang="en-US" sz="1200" baseline="0" dirty="0"/>
              <a:t> Nam</a:t>
            </a:r>
            <a:endParaRPr lang="en-US" sz="1200" dirty="0"/>
          </a:p>
        </p:txBody>
      </p:sp>
      <p:sp>
        <p:nvSpPr>
          <p:cNvPr id="61" name="Rectangle 60"/>
          <p:cNvSpPr/>
          <p:nvPr userDrawn="1"/>
        </p:nvSpPr>
        <p:spPr>
          <a:xfrm>
            <a:off x="922247" y="6359385"/>
            <a:ext cx="3576428" cy="276999"/>
          </a:xfrm>
          <a:prstGeom prst="rect">
            <a:avLst/>
          </a:prstGeom>
        </p:spPr>
        <p:txBody>
          <a:bodyPr wrap="none">
            <a:spAutoFit/>
          </a:bodyPr>
          <a:lstStyle/>
          <a:p>
            <a:r>
              <a:rPr lang="en-US" sz="1200" dirty="0">
                <a:solidFill>
                  <a:schemeClr val="bg1">
                    <a:lumMod val="50000"/>
                  </a:schemeClr>
                </a:solidFill>
              </a:rPr>
              <a:t>APEC Wine Regulatory Forum |  May 11-12, 2017</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6270" y="319389"/>
            <a:ext cx="4194781" cy="1274165"/>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6985" y="489857"/>
            <a:ext cx="1265465"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489857"/>
            <a:ext cx="5690508"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8"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May 11-12, 2017</a:t>
            </a:r>
          </a:p>
        </p:txBody>
      </p:sp>
      <p:sp>
        <p:nvSpPr>
          <p:cNvPr id="9" name="Date Placeholder 3"/>
          <p:cNvSpPr>
            <a:spLocks noGrp="1"/>
          </p:cNvSpPr>
          <p:nvPr>
            <p:ph type="dt" sz="half" idx="10"/>
          </p:nvPr>
        </p:nvSpPr>
        <p:spPr>
          <a:xfrm>
            <a:off x="7007902" y="6289679"/>
            <a:ext cx="1370786" cy="222436"/>
          </a:xfrm>
          <a:prstGeom prst="rect">
            <a:avLst/>
          </a:prstGeom>
        </p:spPr>
        <p:txBody>
          <a:bodyPr/>
          <a:lstStyle>
            <a:lvl1pP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May 11-12, 2017</a:t>
            </a:r>
          </a:p>
        </p:txBody>
      </p:sp>
      <p:sp>
        <p:nvSpPr>
          <p:cNvPr id="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9144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971550" y="2541573"/>
            <a:ext cx="7200900" cy="2743200"/>
          </a:xfrm>
        </p:spPr>
        <p:txBody>
          <a:bodyPr anchor="b">
            <a:normAutofit/>
          </a:bodyPr>
          <a:lstStyle>
            <a:lvl1pPr>
              <a:lnSpc>
                <a:spcPct val="85000"/>
              </a:lnSpc>
              <a:defRPr sz="45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1550" y="5431536"/>
            <a:ext cx="7200900" cy="457200"/>
          </a:xfrm>
        </p:spPr>
        <p:txBody>
          <a:bodyPr>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cxnSp>
        <p:nvCxnSpPr>
          <p:cNvPr id="58" name="Straight Connector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15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3450" y="1981200"/>
            <a:ext cx="34290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2"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May 11-12, 2017</a:t>
            </a:r>
          </a:p>
        </p:txBody>
      </p:sp>
      <p:sp>
        <p:nvSpPr>
          <p:cNvPr id="13"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43450" y="1818322"/>
            <a:ext cx="3429000" cy="641350"/>
          </a:xfrm>
        </p:spPr>
        <p:txBody>
          <a:bodyPr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503714"/>
            <a:ext cx="3429000" cy="3287487"/>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7"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May 11-12, 2017</a:t>
            </a:r>
          </a:p>
        </p:txBody>
      </p:sp>
      <p:sp>
        <p:nvSpPr>
          <p:cNvPr id="18"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13"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May 11-12, 2017</a:t>
            </a:r>
          </a:p>
        </p:txBody>
      </p:sp>
      <p:sp>
        <p:nvSpPr>
          <p:cNvPr id="14"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9144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60"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May 11-12, 2017</a:t>
            </a:r>
          </a:p>
        </p:txBody>
      </p:sp>
      <p:sp>
        <p:nvSpPr>
          <p:cNvPr id="61" name="Date Placeholder 3"/>
          <p:cNvSpPr>
            <a:spLocks noGrp="1"/>
          </p:cNvSpPr>
          <p:nvPr>
            <p:ph type="dt" sz="half" idx="10"/>
          </p:nvPr>
        </p:nvSpPr>
        <p:spPr>
          <a:xfrm>
            <a:off x="5102605" y="6289679"/>
            <a:ext cx="3276083" cy="222436"/>
          </a:xfrm>
          <a:prstGeom prst="rect">
            <a:avLst/>
          </a:prstGeom>
        </p:spPr>
        <p:txBody>
          <a:bodyPr/>
          <a:lstStyle>
            <a:lvl1pPr algn="r">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9144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934864" y="571500"/>
            <a:ext cx="2743200" cy="2197100"/>
          </a:xfrm>
        </p:spPr>
        <p:txBody>
          <a:bodyPr anchor="b">
            <a:normAutofit/>
          </a:bodyPr>
          <a:lstStyle>
            <a:lvl1pPr>
              <a:defRPr sz="195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173" y="571500"/>
            <a:ext cx="4613665" cy="57150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34864" y="2995012"/>
            <a:ext cx="2743200" cy="2285950"/>
          </a:xfrm>
        </p:spPr>
        <p:txBody>
          <a:bodyPr>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cxnSp>
        <p:nvCxnSpPr>
          <p:cNvPr id="60" name="Straight Connector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Slide Number Placeholder 5"/>
          <p:cNvSpPr>
            <a:spLocks noGrp="1"/>
          </p:cNvSpPr>
          <p:nvPr>
            <p:ph type="sldNum" sz="quarter" idx="12"/>
          </p:nvPr>
        </p:nvSpPr>
        <p:spPr>
          <a:xfrm>
            <a:off x="8378687" y="6289679"/>
            <a:ext cx="309458" cy="222436"/>
          </a:xfrm>
          <a:prstGeom prst="rect">
            <a:avLst/>
          </a:prstGeom>
        </p:spPr>
        <p:txBody>
          <a:bodyPr/>
          <a:lstStyle/>
          <a:p>
            <a:fld id="{E31375A4-56A4-47D6-9801-1991572033F7}" type="slidenum">
              <a:rPr lang="en-US" smtClean="0"/>
              <a:t>‹#›</a:t>
            </a:fld>
            <a:endParaRPr lang="en-US"/>
          </a:p>
        </p:txBody>
      </p:sp>
      <p:sp>
        <p:nvSpPr>
          <p:cNvPr id="65" name="Footer Placeholder 4"/>
          <p:cNvSpPr>
            <a:spLocks noGrp="1"/>
          </p:cNvSpPr>
          <p:nvPr>
            <p:ph type="ftr" sz="quarter" idx="11"/>
          </p:nvPr>
        </p:nvSpPr>
        <p:spPr>
          <a:xfrm>
            <a:off x="457201" y="6289679"/>
            <a:ext cx="4596023" cy="222436"/>
          </a:xfrm>
          <a:prstGeom prst="rect">
            <a:avLst/>
          </a:prstGeom>
        </p:spPr>
        <p:txBody>
          <a:bodyPr/>
          <a:lstStyle>
            <a:lvl1pPr>
              <a:defRPr>
                <a:solidFill>
                  <a:schemeClr val="bg1">
                    <a:lumMod val="50000"/>
                  </a:schemeClr>
                </a:solidFill>
              </a:defRPr>
            </a:lvl1pPr>
          </a:lstStyle>
          <a:p>
            <a:r>
              <a:rPr lang="en-US" dirty="0"/>
              <a:t>APEC Wine Regulatory Forum |  May 11-12, 2017</a:t>
            </a:r>
          </a:p>
        </p:txBody>
      </p:sp>
      <p:sp>
        <p:nvSpPr>
          <p:cNvPr id="66" name="Date Placeholder 3"/>
          <p:cNvSpPr>
            <a:spLocks noGrp="1"/>
          </p:cNvSpPr>
          <p:nvPr>
            <p:ph type="dt" sz="half" idx="10"/>
          </p:nvPr>
        </p:nvSpPr>
        <p:spPr>
          <a:xfrm>
            <a:off x="5102605" y="6289679"/>
            <a:ext cx="3276083" cy="222436"/>
          </a:xfrm>
          <a:prstGeom prst="rect">
            <a:avLst/>
          </a:prstGeom>
        </p:spPr>
        <p:txBody>
          <a:bodyPr/>
          <a:lstStyle>
            <a:lvl1pPr algn="r">
              <a:defRPr>
                <a:solidFill>
                  <a:schemeClr val="bg1">
                    <a:lumMod val="75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9144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3309" y="-159"/>
            <a:ext cx="5486400" cy="6858000"/>
          </a:xfrm>
        </p:spPr>
        <p:txBody>
          <a:bodyPr tIns="4572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cxnSp>
        <p:nvCxnSpPr>
          <p:cNvPr id="59" name="Straight Connector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932170" y="576072"/>
            <a:ext cx="2743200" cy="2194560"/>
          </a:xfrm>
        </p:spPr>
        <p:txBody>
          <a:bodyPr anchor="b">
            <a:normAutofit/>
          </a:bodyPr>
          <a:lstStyle>
            <a:lvl1pPr>
              <a:defRPr sz="1950">
                <a:solidFill>
                  <a:schemeClr val="bg1"/>
                </a:solidFill>
              </a:defRPr>
            </a:lvl1pPr>
          </a:lstStyle>
          <a:p>
            <a:r>
              <a:rPr lang="en-US"/>
              <a:t>Click to edit Master title style</a:t>
            </a:r>
          </a:p>
        </p:txBody>
      </p:sp>
      <p:sp>
        <p:nvSpPr>
          <p:cNvPr id="4" name="Text Placeholder 3"/>
          <p:cNvSpPr>
            <a:spLocks noGrp="1"/>
          </p:cNvSpPr>
          <p:nvPr>
            <p:ph type="body" sz="half" idx="2"/>
          </p:nvPr>
        </p:nvSpPr>
        <p:spPr>
          <a:xfrm>
            <a:off x="5932170" y="2999232"/>
            <a:ext cx="2743200" cy="2286000"/>
          </a:xfrm>
        </p:spPr>
        <p:txBody>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9144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457200" y="6172200"/>
            <a:ext cx="82296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Slide Number Placeholder 5"/>
          <p:cNvSpPr>
            <a:spLocks noGrp="1"/>
          </p:cNvSpPr>
          <p:nvPr>
            <p:ph type="sldNum" sz="quarter" idx="4"/>
          </p:nvPr>
        </p:nvSpPr>
        <p:spPr>
          <a:xfrm>
            <a:off x="8378687" y="6289679"/>
            <a:ext cx="309458" cy="222436"/>
          </a:xfrm>
          <a:prstGeom prst="rect">
            <a:avLst/>
          </a:prstGeom>
        </p:spPr>
        <p:txBody>
          <a:bodyPr/>
          <a:lstStyle>
            <a:lvl1pPr>
              <a:defRPr sz="900">
                <a:solidFill>
                  <a:schemeClr val="bg1">
                    <a:lumMod val="50000"/>
                  </a:schemeClr>
                </a:solidFill>
              </a:defRPr>
            </a:lvl1pPr>
          </a:lstStyle>
          <a:p>
            <a:fld id="{E31375A4-56A4-47D6-9801-1991572033F7}" type="slidenum">
              <a:rPr lang="en-US" smtClean="0"/>
              <a:pPr/>
              <a:t>‹#›</a:t>
            </a:fld>
            <a:endParaRPr lang="en-US" dirty="0"/>
          </a:p>
        </p:txBody>
      </p:sp>
      <p:sp>
        <p:nvSpPr>
          <p:cNvPr id="60" name="Footer Placeholder 4"/>
          <p:cNvSpPr>
            <a:spLocks noGrp="1"/>
          </p:cNvSpPr>
          <p:nvPr>
            <p:ph type="ftr" sz="quarter" idx="3"/>
          </p:nvPr>
        </p:nvSpPr>
        <p:spPr>
          <a:xfrm>
            <a:off x="457201" y="6289679"/>
            <a:ext cx="4596023" cy="222436"/>
          </a:xfrm>
          <a:prstGeom prst="rect">
            <a:avLst/>
          </a:prstGeom>
        </p:spPr>
        <p:txBody>
          <a:bodyPr/>
          <a:lstStyle>
            <a:lvl1pPr>
              <a:defRPr sz="900">
                <a:solidFill>
                  <a:schemeClr val="bg1">
                    <a:lumMod val="50000"/>
                  </a:schemeClr>
                </a:solidFill>
              </a:defRPr>
            </a:lvl1pPr>
          </a:lstStyle>
          <a:p>
            <a:r>
              <a:rPr lang="en-US" dirty="0"/>
              <a:t>APEC Wine Regulatory Forum |  May 11-12, 2017</a:t>
            </a:r>
          </a:p>
        </p:txBody>
      </p:sp>
      <p:sp>
        <p:nvSpPr>
          <p:cNvPr id="61" name="Date Placeholder 3"/>
          <p:cNvSpPr>
            <a:spLocks noGrp="1"/>
          </p:cNvSpPr>
          <p:nvPr>
            <p:ph type="dt" sz="half" idx="2"/>
          </p:nvPr>
        </p:nvSpPr>
        <p:spPr>
          <a:xfrm>
            <a:off x="5084571" y="6289679"/>
            <a:ext cx="3294118" cy="222436"/>
          </a:xfrm>
          <a:prstGeom prst="rect">
            <a:avLst/>
          </a:prstGeom>
        </p:spPr>
        <p:txBody>
          <a:bodyPr/>
          <a:lstStyle>
            <a:lvl1pPr algn="r">
              <a:defRPr sz="900">
                <a:solidFill>
                  <a:schemeClr val="bg1">
                    <a:lumMod val="50000"/>
                  </a:schemeClr>
                </a:solidFill>
              </a:defRPr>
            </a:lvl1pPr>
          </a:lstStyle>
          <a:p>
            <a:r>
              <a:rPr lang="en-US" dirty="0"/>
              <a:t>Ha </a:t>
            </a:r>
            <a:r>
              <a:rPr lang="en-US" dirty="0" err="1"/>
              <a:t>Noi</a:t>
            </a:r>
            <a:r>
              <a:rPr lang="en-US" dirty="0"/>
              <a:t>, Viet Nam</a:t>
            </a: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upload.wikimedia.org/wikipedia/commons/f/fe/Vi%C3%B1edo_Puente_Alto.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Wine traceability in Chile</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03855"/>
            <a:ext cx="7200900" cy="545628"/>
          </a:xfrm>
        </p:spPr>
        <p:txBody>
          <a:bodyPr/>
          <a:lstStyle/>
          <a:p>
            <a:r>
              <a:rPr lang="en-US" dirty="0"/>
              <a:t>Chilean Wine Regulation</a:t>
            </a:r>
          </a:p>
        </p:txBody>
      </p:sp>
      <p:sp>
        <p:nvSpPr>
          <p:cNvPr id="6" name="Slide Number Placeholder 5"/>
          <p:cNvSpPr>
            <a:spLocks noGrp="1"/>
          </p:cNvSpPr>
          <p:nvPr>
            <p:ph type="sldNum" sz="quarter" idx="12"/>
          </p:nvPr>
        </p:nvSpPr>
        <p:spPr/>
        <p:txBody>
          <a:bodyPr/>
          <a:lstStyle/>
          <a:p>
            <a:fld id="{E31375A4-56A4-47D6-9801-1991572033F7}" type="slidenum">
              <a:rPr lang="en-US" smtClean="0"/>
              <a:t>2</a:t>
            </a:fld>
            <a:endParaRPr lang="en-US"/>
          </a:p>
        </p:txBody>
      </p:sp>
      <p:sp>
        <p:nvSpPr>
          <p:cNvPr id="5" name="Footer Placeholder 4"/>
          <p:cNvSpPr>
            <a:spLocks noGrp="1"/>
          </p:cNvSpPr>
          <p:nvPr>
            <p:ph type="ftr" sz="quarter" idx="11"/>
          </p:nvPr>
        </p:nvSpPr>
        <p:spPr/>
        <p:txBody>
          <a:bodyPr/>
          <a:lstStyle/>
          <a:p>
            <a:r>
              <a:rPr lang="en-US" dirty="0"/>
              <a:t>APEC Wine Regulatory Forum |  May 11-12, 2017</a:t>
            </a:r>
          </a:p>
        </p:txBody>
      </p:sp>
      <p:sp>
        <p:nvSpPr>
          <p:cNvPr id="4" name="Date Placeholder 3"/>
          <p:cNvSpPr>
            <a:spLocks noGrp="1"/>
          </p:cNvSpPr>
          <p:nvPr>
            <p:ph type="dt" sz="half" idx="10"/>
          </p:nvPr>
        </p:nvSpPr>
        <p:spPr/>
        <p:txBody>
          <a:bodyPr/>
          <a:lstStyle/>
          <a:p>
            <a:r>
              <a:rPr lang="en-US" dirty="0"/>
              <a:t>Ha </a:t>
            </a:r>
            <a:r>
              <a:rPr lang="en-US" dirty="0" err="1"/>
              <a:t>Noi</a:t>
            </a:r>
            <a:r>
              <a:rPr lang="en-US" dirty="0"/>
              <a:t>, Viet Nam</a:t>
            </a:r>
          </a:p>
        </p:txBody>
      </p:sp>
      <p:sp>
        <p:nvSpPr>
          <p:cNvPr id="8" name="Rectangle 4"/>
          <p:cNvSpPr txBox="1">
            <a:spLocks noChangeArrowheads="1"/>
          </p:cNvSpPr>
          <p:nvPr/>
        </p:nvSpPr>
        <p:spPr>
          <a:xfrm>
            <a:off x="971550" y="1632962"/>
            <a:ext cx="7200900" cy="23675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vert="horz" lIns="92075" tIns="46038" rIns="92075" bIns="46038" rtlCol="0">
            <a:normAutofit fontScale="85000" lnSpcReduction="20000"/>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lnSpc>
                <a:spcPct val="80000"/>
              </a:lnSpc>
              <a:buFont typeface="Wingdings" panose="05000000000000000000" pitchFamily="2" charset="2"/>
              <a:buChar char="§"/>
            </a:pPr>
            <a:r>
              <a:rPr lang="es-ES" altLang="es-ES" sz="2000" dirty="0" err="1">
                <a:ea typeface="ＭＳ Ｐゴシック" panose="020B0600070205080204" pitchFamily="34" charset="-128"/>
              </a:rPr>
              <a:t>Law</a:t>
            </a:r>
            <a:r>
              <a:rPr lang="es-ES" altLang="es-ES" sz="2000" dirty="0">
                <a:ea typeface="ＭＳ Ｐゴシック" panose="020B0600070205080204" pitchFamily="34" charset="-128"/>
              </a:rPr>
              <a:t> N° 18,455 of 1985 </a:t>
            </a:r>
            <a:r>
              <a:rPr lang="es-ES" altLang="es-ES" sz="2000" dirty="0" err="1">
                <a:ea typeface="ＭＳ Ｐゴシック" panose="020B0600070205080204" pitchFamily="34" charset="-128"/>
              </a:rPr>
              <a:t>lays</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down</a:t>
            </a:r>
            <a:r>
              <a:rPr lang="es-ES" altLang="es-ES" sz="2000" dirty="0">
                <a:ea typeface="ＭＳ Ｐゴシック" panose="020B0600070205080204" pitchFamily="34" charset="-128"/>
              </a:rPr>
              <a:t> rules </a:t>
            </a:r>
            <a:r>
              <a:rPr lang="es-ES" altLang="es-ES" sz="2000" dirty="0" err="1">
                <a:ea typeface="ＭＳ Ｐゴシック" panose="020B0600070205080204" pitchFamily="34" charset="-128"/>
              </a:rPr>
              <a:t>for</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production</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processing</a:t>
            </a:r>
            <a:r>
              <a:rPr lang="es-ES" altLang="es-ES" sz="2000" dirty="0">
                <a:ea typeface="ＭＳ Ｐゴシック" panose="020B0600070205080204" pitchFamily="34" charset="-128"/>
              </a:rPr>
              <a:t> and </a:t>
            </a:r>
            <a:r>
              <a:rPr lang="es-ES" altLang="es-ES" sz="2000" dirty="0" err="1">
                <a:ea typeface="ＭＳ Ｐゴシック" panose="020B0600070205080204" pitchFamily="34" charset="-128"/>
              </a:rPr>
              <a:t>trade</a:t>
            </a:r>
            <a:r>
              <a:rPr lang="es-ES" altLang="es-ES" sz="2000" dirty="0">
                <a:ea typeface="ＭＳ Ｐゴシック" panose="020B0600070205080204" pitchFamily="34" charset="-128"/>
              </a:rPr>
              <a:t> of </a:t>
            </a:r>
            <a:r>
              <a:rPr lang="es-ES" altLang="es-ES" sz="2000" dirty="0" err="1">
                <a:ea typeface="ＭＳ Ｐゴシック" panose="020B0600070205080204" pitchFamily="34" charset="-128"/>
              </a:rPr>
              <a:t>ethyl</a:t>
            </a:r>
            <a:r>
              <a:rPr lang="es-ES" altLang="es-ES" sz="2000" dirty="0">
                <a:ea typeface="ＭＳ Ｐゴシック" panose="020B0600070205080204" pitchFamily="34" charset="-128"/>
              </a:rPr>
              <a:t> alcohol, </a:t>
            </a:r>
            <a:r>
              <a:rPr lang="es-ES" altLang="es-ES" sz="2000" dirty="0" err="1">
                <a:ea typeface="ＭＳ Ｐゴシック" panose="020B0600070205080204" pitchFamily="34" charset="-128"/>
              </a:rPr>
              <a:t>alcoholics</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beverages</a:t>
            </a:r>
            <a:r>
              <a:rPr lang="es-ES" altLang="es-ES" sz="2000" dirty="0">
                <a:ea typeface="ＭＳ Ｐゴシック" panose="020B0600070205080204" pitchFamily="34" charset="-128"/>
              </a:rPr>
              <a:t> and </a:t>
            </a:r>
            <a:r>
              <a:rPr lang="es-ES" altLang="es-ES" sz="2000" dirty="0" err="1">
                <a:ea typeface="ＭＳ Ｐゴシック" panose="020B0600070205080204" pitchFamily="34" charset="-128"/>
              </a:rPr>
              <a:t>vinegars</a:t>
            </a:r>
            <a:r>
              <a:rPr lang="es-ES" altLang="es-ES" sz="2000" dirty="0">
                <a:ea typeface="ＭＳ Ｐゴシック" panose="020B0600070205080204" pitchFamily="34" charset="-128"/>
              </a:rPr>
              <a:t>.</a:t>
            </a:r>
            <a:br>
              <a:rPr lang="es-ES" altLang="es-ES" sz="2000" dirty="0">
                <a:ea typeface="ＭＳ Ｐゴシック" panose="020B0600070205080204" pitchFamily="34" charset="-128"/>
              </a:rPr>
            </a:br>
            <a:endParaRPr lang="es-ES" altLang="es-ES" sz="2000" dirty="0">
              <a:ea typeface="ＭＳ Ｐゴシック" panose="020B0600070205080204" pitchFamily="34" charset="-128"/>
            </a:endParaRPr>
          </a:p>
          <a:p>
            <a:pPr>
              <a:lnSpc>
                <a:spcPct val="80000"/>
              </a:lnSpc>
              <a:buFont typeface="Wingdings" panose="05000000000000000000" pitchFamily="2" charset="2"/>
              <a:buChar char="§"/>
            </a:pPr>
            <a:r>
              <a:rPr lang="es-ES" altLang="es-ES" sz="2000" dirty="0" err="1">
                <a:ea typeface="ＭＳ Ｐゴシック" panose="020B0600070205080204" pitchFamily="34" charset="-128"/>
              </a:rPr>
              <a:t>Decree</a:t>
            </a:r>
            <a:r>
              <a:rPr lang="es-ES" altLang="es-ES" sz="2000" dirty="0">
                <a:ea typeface="ＭＳ Ｐゴシック" panose="020B0600070205080204" pitchFamily="34" charset="-128"/>
              </a:rPr>
              <a:t> N° 78 of 1986, </a:t>
            </a:r>
            <a:r>
              <a:rPr lang="es-ES" altLang="es-ES" sz="2000" dirty="0" err="1">
                <a:ea typeface="ＭＳ Ｐゴシック" panose="020B0600070205080204" pitchFamily="34" charset="-128"/>
              </a:rPr>
              <a:t>which</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regulates</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Law</a:t>
            </a:r>
            <a:r>
              <a:rPr lang="es-ES" altLang="es-ES" sz="2000" dirty="0">
                <a:ea typeface="ＭＳ Ｐゴシック" panose="020B0600070205080204" pitchFamily="34" charset="-128"/>
              </a:rPr>
              <a:t> N°18.455</a:t>
            </a:r>
          </a:p>
          <a:p>
            <a:pPr>
              <a:lnSpc>
                <a:spcPct val="80000"/>
              </a:lnSpc>
              <a:buFont typeface="Wingdings" panose="05000000000000000000" pitchFamily="2" charset="2"/>
              <a:buChar char="§"/>
            </a:pPr>
            <a:endParaRPr lang="es-ES" altLang="es-ES" sz="2000" dirty="0">
              <a:ea typeface="ＭＳ Ｐゴシック" panose="020B0600070205080204" pitchFamily="34" charset="-128"/>
            </a:endParaRPr>
          </a:p>
          <a:p>
            <a:pPr>
              <a:lnSpc>
                <a:spcPct val="80000"/>
              </a:lnSpc>
              <a:buClr>
                <a:schemeClr val="tx1"/>
              </a:buClr>
              <a:buFont typeface="Wingdings" panose="05000000000000000000" pitchFamily="2" charset="2"/>
              <a:buChar char="§"/>
            </a:pPr>
            <a:r>
              <a:rPr lang="es-ES" altLang="es-ES" sz="2000" dirty="0" err="1">
                <a:ea typeface="ＭＳ Ｐゴシック" panose="020B0600070205080204" pitchFamily="34" charset="-128"/>
              </a:rPr>
              <a:t>The</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Agriculture</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Decree</a:t>
            </a:r>
            <a:r>
              <a:rPr lang="es-ES" altLang="es-ES" sz="2000" dirty="0">
                <a:ea typeface="ＭＳ Ｐゴシック" panose="020B0600070205080204" pitchFamily="34" charset="-128"/>
              </a:rPr>
              <a:t> N° 464 of 1994 </a:t>
            </a:r>
            <a:r>
              <a:rPr lang="es-ES" altLang="es-ES" sz="2000" dirty="0" err="1">
                <a:ea typeface="ＭＳ Ｐゴシック" panose="020B0600070205080204" pitchFamily="34" charset="-128"/>
              </a:rPr>
              <a:t>lays</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down</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viticultural</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zoning</a:t>
            </a:r>
            <a:r>
              <a:rPr lang="es-ES" altLang="es-ES" sz="2000" dirty="0">
                <a:ea typeface="ＭＳ Ｐゴシック" panose="020B0600070205080204" pitchFamily="34" charset="-128"/>
              </a:rPr>
              <a:t> and </a:t>
            </a:r>
            <a:r>
              <a:rPr lang="es-ES" altLang="es-ES" sz="2000" dirty="0" err="1">
                <a:ea typeface="ＭＳ Ｐゴシック" panose="020B0600070205080204" pitchFamily="34" charset="-128"/>
              </a:rPr>
              <a:t>provides</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detailed</a:t>
            </a:r>
            <a:r>
              <a:rPr lang="es-ES" altLang="es-ES" sz="2000" dirty="0">
                <a:ea typeface="ＭＳ Ｐゴシック" panose="020B0600070205080204" pitchFamily="34" charset="-128"/>
              </a:rPr>
              <a:t> rules </a:t>
            </a:r>
            <a:r>
              <a:rPr lang="es-ES" altLang="es-ES" sz="2000" dirty="0" err="1">
                <a:ea typeface="ＭＳ Ｐゴシック" panose="020B0600070205080204" pitchFamily="34" charset="-128"/>
              </a:rPr>
              <a:t>for</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their</a:t>
            </a:r>
            <a:r>
              <a:rPr lang="es-ES" altLang="es-ES" sz="2000" dirty="0">
                <a:ea typeface="ＭＳ Ｐゴシック" panose="020B0600070205080204" pitchFamily="34" charset="-128"/>
              </a:rPr>
              <a:t> use.</a:t>
            </a:r>
            <a:br>
              <a:rPr lang="es-ES" altLang="es-ES" sz="2000" dirty="0">
                <a:ea typeface="ＭＳ Ｐゴシック" panose="020B0600070205080204" pitchFamily="34" charset="-128"/>
              </a:rPr>
            </a:br>
            <a:endParaRPr lang="es-ES" altLang="es-ES" sz="2000" dirty="0">
              <a:ea typeface="ＭＳ Ｐゴシック" panose="020B0600070205080204" pitchFamily="34" charset="-128"/>
            </a:endParaRPr>
          </a:p>
          <a:p>
            <a:pPr>
              <a:lnSpc>
                <a:spcPct val="80000"/>
              </a:lnSpc>
              <a:buClr>
                <a:schemeClr val="tx1"/>
              </a:buClr>
              <a:buFont typeface="Wingdings" panose="05000000000000000000" pitchFamily="2" charset="2"/>
              <a:buChar char="§"/>
            </a:pPr>
            <a:r>
              <a:rPr lang="es-ES" altLang="es-ES" sz="2000" dirty="0" err="1">
                <a:ea typeface="ＭＳ Ｐゴシック" panose="020B0600070205080204" pitchFamily="34" charset="-128"/>
              </a:rPr>
              <a:t>The</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Decree</a:t>
            </a:r>
            <a:r>
              <a:rPr lang="es-ES" altLang="es-ES" sz="2000" dirty="0">
                <a:ea typeface="ＭＳ Ｐゴシック" panose="020B0600070205080204" pitchFamily="34" charset="-128"/>
              </a:rPr>
              <a:t> N° 521 of 1999, </a:t>
            </a:r>
            <a:r>
              <a:rPr lang="es-ES" altLang="es-ES" sz="2000" dirty="0" err="1">
                <a:ea typeface="ＭＳ Ｐゴシック" panose="020B0600070205080204" pitchFamily="34" charset="-128"/>
              </a:rPr>
              <a:t>lays</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down</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detailed</a:t>
            </a:r>
            <a:r>
              <a:rPr lang="es-ES" altLang="es-ES" sz="2000" dirty="0">
                <a:ea typeface="ＭＳ Ｐゴシック" panose="020B0600070205080204" pitchFamily="34" charset="-128"/>
              </a:rPr>
              <a:t> rules </a:t>
            </a:r>
            <a:r>
              <a:rPr lang="es-ES" altLang="es-ES" sz="2000" dirty="0" err="1">
                <a:ea typeface="ＭＳ Ｐゴシック" panose="020B0600070205080204" pitchFamily="34" charset="-128"/>
              </a:rPr>
              <a:t>for</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the</a:t>
            </a:r>
            <a:r>
              <a:rPr lang="es-ES" altLang="es-ES" sz="2000" dirty="0">
                <a:ea typeface="ＭＳ Ｐゴシック" panose="020B0600070205080204" pitchFamily="34" charset="-128"/>
              </a:rPr>
              <a:t> </a:t>
            </a:r>
            <a:r>
              <a:rPr lang="es-ES" altLang="es-ES" sz="2000" dirty="0" err="1">
                <a:ea typeface="ＭＳ Ｐゴシック" panose="020B0600070205080204" pitchFamily="34" charset="-128"/>
              </a:rPr>
              <a:t>designation</a:t>
            </a:r>
            <a:r>
              <a:rPr lang="es-ES" altLang="es-ES" sz="2000" dirty="0">
                <a:ea typeface="ＭＳ Ｐゴシック" panose="020B0600070205080204" pitchFamily="34" charset="-128"/>
              </a:rPr>
              <a:t> of </a:t>
            </a:r>
            <a:r>
              <a:rPr lang="es-ES" altLang="es-ES" sz="2000" dirty="0" err="1">
                <a:ea typeface="ＭＳ Ｐゴシック" panose="020B0600070205080204" pitchFamily="34" charset="-128"/>
              </a:rPr>
              <a:t>origin</a:t>
            </a:r>
            <a:r>
              <a:rPr lang="es-ES" altLang="es-ES" sz="2000" dirty="0">
                <a:ea typeface="ＭＳ Ｐゴシック" panose="020B0600070205080204" pitchFamily="34" charset="-128"/>
              </a:rPr>
              <a:t> pisco.</a:t>
            </a:r>
            <a:endParaRPr lang="es-CL" altLang="es-ES" sz="2000" dirty="0">
              <a:ea typeface="ＭＳ Ｐゴシック" panose="020B0600070205080204" pitchFamily="34" charset="-128"/>
            </a:endParaRPr>
          </a:p>
        </p:txBody>
      </p:sp>
      <p:pic>
        <p:nvPicPr>
          <p:cNvPr id="9" name="Picture 2" descr="law-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263" y="228600"/>
            <a:ext cx="1253882" cy="135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971550" y="4471555"/>
            <a:ext cx="6983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s-ES" altLang="es-ES" b="1" dirty="0" err="1"/>
              <a:t>The</a:t>
            </a:r>
            <a:r>
              <a:rPr lang="es-ES" altLang="es-ES" b="1" dirty="0"/>
              <a:t> control and </a:t>
            </a:r>
            <a:r>
              <a:rPr lang="es-ES" altLang="es-ES" b="1" dirty="0" err="1"/>
              <a:t>supervision</a:t>
            </a:r>
            <a:r>
              <a:rPr lang="es-ES" altLang="es-ES" b="1" dirty="0"/>
              <a:t> of </a:t>
            </a:r>
            <a:r>
              <a:rPr lang="es-ES" altLang="es-ES" b="1" dirty="0" err="1"/>
              <a:t>compliance</a:t>
            </a:r>
            <a:r>
              <a:rPr lang="es-ES" altLang="es-ES" b="1" dirty="0"/>
              <a:t> </a:t>
            </a:r>
            <a:r>
              <a:rPr lang="es-ES" altLang="es-ES" b="1" dirty="0" err="1"/>
              <a:t>with</a:t>
            </a:r>
            <a:r>
              <a:rPr lang="es-ES" altLang="es-ES" b="1" dirty="0"/>
              <a:t> </a:t>
            </a:r>
            <a:r>
              <a:rPr lang="es-ES" altLang="es-ES" b="1" dirty="0" err="1"/>
              <a:t>laws</a:t>
            </a:r>
            <a:r>
              <a:rPr lang="es-ES" altLang="es-ES" b="1" dirty="0"/>
              <a:t> and </a:t>
            </a:r>
            <a:r>
              <a:rPr lang="es-ES" altLang="es-ES" b="1" dirty="0" err="1"/>
              <a:t>regulations</a:t>
            </a:r>
            <a:r>
              <a:rPr lang="es-ES" altLang="es-ES" b="1" dirty="0"/>
              <a:t>, </a:t>
            </a:r>
            <a:r>
              <a:rPr lang="es-ES" altLang="es-ES" b="1" dirty="0" err="1"/>
              <a:t>depend</a:t>
            </a:r>
            <a:r>
              <a:rPr lang="es-ES" altLang="es-ES" b="1" dirty="0"/>
              <a:t> </a:t>
            </a:r>
            <a:r>
              <a:rPr lang="es-ES" altLang="es-ES" b="1" dirty="0" err="1"/>
              <a:t>on</a:t>
            </a:r>
            <a:r>
              <a:rPr lang="es-ES" altLang="es-ES" b="1" dirty="0"/>
              <a:t> </a:t>
            </a:r>
            <a:r>
              <a:rPr lang="es-ES" altLang="es-ES" b="1" dirty="0" err="1"/>
              <a:t>the</a:t>
            </a:r>
            <a:r>
              <a:rPr lang="es-ES" altLang="es-ES" b="1" dirty="0"/>
              <a:t> </a:t>
            </a:r>
            <a:r>
              <a:rPr lang="es-ES" altLang="es-ES" b="1" dirty="0" err="1"/>
              <a:t>Agricultural</a:t>
            </a:r>
            <a:r>
              <a:rPr lang="es-ES" altLang="es-ES" b="1" dirty="0"/>
              <a:t> and </a:t>
            </a:r>
            <a:r>
              <a:rPr lang="es-ES" altLang="es-ES" b="1" dirty="0" err="1"/>
              <a:t>Livestock</a:t>
            </a:r>
            <a:r>
              <a:rPr lang="es-ES" altLang="es-ES" b="1" dirty="0"/>
              <a:t> </a:t>
            </a:r>
            <a:r>
              <a:rPr lang="es-ES" altLang="es-ES" b="1" dirty="0" err="1"/>
              <a:t>Service</a:t>
            </a:r>
            <a:r>
              <a:rPr lang="es-ES" altLang="es-ES" b="1" dirty="0"/>
              <a:t> oficial </a:t>
            </a:r>
            <a:r>
              <a:rPr lang="es-ES" altLang="es-ES" b="1" dirty="0" err="1"/>
              <a:t>body</a:t>
            </a:r>
            <a:r>
              <a:rPr lang="es-ES" altLang="es-ES" b="1" dirty="0"/>
              <a:t> of </a:t>
            </a:r>
            <a:r>
              <a:rPr lang="es-ES" altLang="es-ES" b="1" dirty="0" err="1"/>
              <a:t>the</a:t>
            </a:r>
            <a:r>
              <a:rPr lang="es-ES" altLang="es-ES" b="1" dirty="0"/>
              <a:t> </a:t>
            </a:r>
            <a:r>
              <a:rPr lang="es-ES" altLang="es-ES" b="1" dirty="0" err="1"/>
              <a:t>Ministry</a:t>
            </a:r>
            <a:r>
              <a:rPr lang="es-ES" altLang="es-ES" b="1" dirty="0"/>
              <a:t> of </a:t>
            </a:r>
            <a:r>
              <a:rPr lang="es-ES" altLang="es-ES" b="1" dirty="0" err="1"/>
              <a:t>Agriculture</a:t>
            </a:r>
            <a:r>
              <a:rPr lang="es-ES" altLang="es-ES" b="1" dirty="0"/>
              <a:t>.</a:t>
            </a:r>
            <a:endParaRPr lang="es-CL" altLang="es-ES" b="1"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2000"/>
                                        <p:tgtEl>
                                          <p:spTgt spid="8">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ox(in)">
                                      <p:cBhvr>
                                        <p:cTn id="10" dur="2000"/>
                                        <p:tgtEl>
                                          <p:spTgt spid="8">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box(in)">
                                      <p:cBhvr>
                                        <p:cTn id="13" dur="2000"/>
                                        <p:tgtEl>
                                          <p:spTgt spid="8">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box(in)">
                                      <p:cBhvr>
                                        <p:cTn id="16" dur="2000"/>
                                        <p:tgtEl>
                                          <p:spTgt spid="8">
                                            <p:txEl>
                                              <p:pRg st="4" end="4"/>
                                            </p:txEl>
                                          </p:spTgt>
                                        </p:tgtEl>
                                      </p:cBhvr>
                                    </p:animEffect>
                                  </p:childTnLst>
                                </p:cTn>
                              </p:par>
                            </p:childTnLst>
                          </p:cTn>
                        </p:par>
                        <p:par>
                          <p:cTn id="17" fill="hold">
                            <p:stCondLst>
                              <p:cond delay="2000"/>
                            </p:stCondLst>
                            <p:childTnLst>
                              <p:par>
                                <p:cTn id="18" presetID="4" presetClass="entr" presetSubtype="16"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Ha </a:t>
            </a:r>
            <a:r>
              <a:rPr lang="en-US" dirty="0" err="1"/>
              <a:t>Noi</a:t>
            </a:r>
            <a:r>
              <a:rPr lang="en-US" dirty="0"/>
              <a:t>, Viet Nam</a:t>
            </a:r>
          </a:p>
        </p:txBody>
      </p:sp>
      <p:sp>
        <p:nvSpPr>
          <p:cNvPr id="4" name="Footer Placeholder 3"/>
          <p:cNvSpPr>
            <a:spLocks noGrp="1"/>
          </p:cNvSpPr>
          <p:nvPr>
            <p:ph type="ftr" sz="quarter" idx="11"/>
          </p:nvPr>
        </p:nvSpPr>
        <p:spPr/>
        <p:txBody>
          <a:bodyPr/>
          <a:lstStyle/>
          <a:p>
            <a:r>
              <a:rPr lang="en-US" dirty="0"/>
              <a:t>APEC Wine Regulatory Forum |  May 11-12, 2017</a:t>
            </a:r>
          </a:p>
        </p:txBody>
      </p:sp>
      <p:sp>
        <p:nvSpPr>
          <p:cNvPr id="5" name="Slide Number Placeholder 4"/>
          <p:cNvSpPr>
            <a:spLocks noGrp="1"/>
          </p:cNvSpPr>
          <p:nvPr>
            <p:ph type="sldNum" sz="quarter" idx="12"/>
          </p:nvPr>
        </p:nvSpPr>
        <p:spPr/>
        <p:txBody>
          <a:bodyPr/>
          <a:lstStyle/>
          <a:p>
            <a:fld id="{E31375A4-56A4-47D6-9801-1991572033F7}" type="slidenum">
              <a:rPr lang="en-US" smtClean="0"/>
              <a:t>3</a:t>
            </a:fld>
            <a:endParaRPr lang="en-US"/>
          </a:p>
        </p:txBody>
      </p:sp>
      <p:sp>
        <p:nvSpPr>
          <p:cNvPr id="9" name="Rectangle 2"/>
          <p:cNvSpPr>
            <a:spLocks noChangeArrowheads="1"/>
          </p:cNvSpPr>
          <p:nvPr/>
        </p:nvSpPr>
        <p:spPr bwMode="auto">
          <a:xfrm>
            <a:off x="1524000" y="457200"/>
            <a:ext cx="6719888" cy="247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lvl1pPr marL="365125" indent="-282575" eaLnBrk="0" hangingPunct="0">
              <a:spcBef>
                <a:spcPts val="600"/>
              </a:spcBef>
              <a:buClr>
                <a:schemeClr val="accent1"/>
              </a:buClr>
              <a:buSzPct val="80000"/>
              <a:buFont typeface="Wingdings 2" charset="2"/>
              <a:buChar char=""/>
              <a:defRPr sz="3200">
                <a:solidFill>
                  <a:schemeClr val="tx1"/>
                </a:solidFill>
                <a:latin typeface="Gill Sans MT" charset="0"/>
                <a:ea typeface="ＭＳ Ｐゴシック" charset="-128"/>
              </a:defRPr>
            </a:lvl1pPr>
            <a:lvl2pPr marL="639763" indent="-236538" eaLnBrk="0" hangingPunct="0">
              <a:spcBef>
                <a:spcPts val="550"/>
              </a:spcBef>
              <a:buClr>
                <a:schemeClr val="accent1"/>
              </a:buClr>
              <a:buFont typeface="Verdana" charset="0"/>
              <a:buChar char="◦"/>
              <a:defRPr sz="2800">
                <a:solidFill>
                  <a:schemeClr val="tx1"/>
                </a:solidFill>
                <a:latin typeface="Gill Sans MT" charset="0"/>
                <a:ea typeface="ＭＳ Ｐゴシック" charset="-128"/>
              </a:defRPr>
            </a:lvl2pPr>
            <a:lvl3pPr marL="885825" indent="-228600" eaLnBrk="0" hangingPunct="0">
              <a:spcBef>
                <a:spcPct val="20000"/>
              </a:spcBef>
              <a:buClr>
                <a:schemeClr val="accent2"/>
              </a:buClr>
              <a:buFont typeface="Wingdings 2" charset="2"/>
              <a:buChar char=""/>
              <a:defRPr sz="2400">
                <a:solidFill>
                  <a:schemeClr val="tx1"/>
                </a:solidFill>
                <a:latin typeface="Gill Sans MT" charset="0"/>
                <a:ea typeface="ＭＳ Ｐゴシック" charset="-128"/>
              </a:defRPr>
            </a:lvl3pPr>
            <a:lvl4pPr marL="1096963" indent="-173038" eaLnBrk="0" hangingPunct="0">
              <a:spcBef>
                <a:spcPct val="20000"/>
              </a:spcBef>
              <a:buClr>
                <a:srgbClr val="C32D2E"/>
              </a:buClr>
              <a:buFont typeface="Wingdings 2" charset="2"/>
              <a:buChar char=""/>
              <a:defRPr sz="2000">
                <a:solidFill>
                  <a:schemeClr val="tx1"/>
                </a:solidFill>
                <a:latin typeface="Gill Sans MT" charset="0"/>
                <a:ea typeface="ＭＳ Ｐゴシック" charset="-128"/>
              </a:defRPr>
            </a:lvl4pPr>
            <a:lvl5pPr marL="1296988" indent="-182563" eaLnBrk="0" hangingPunct="0">
              <a:spcBef>
                <a:spcPct val="20000"/>
              </a:spcBef>
              <a:buClr>
                <a:srgbClr val="84AA33"/>
              </a:buClr>
              <a:buFont typeface="Wingdings 2" charset="2"/>
              <a:buChar char=""/>
              <a:defRPr sz="2000">
                <a:solidFill>
                  <a:schemeClr val="tx1"/>
                </a:solidFill>
                <a:latin typeface="Gill Sans MT" charset="0"/>
                <a:ea typeface="ＭＳ Ｐゴシック" charset="-128"/>
              </a:defRPr>
            </a:lvl5pPr>
            <a:lvl6pPr marL="1754188" indent="-182563" eaLnBrk="0" fontAlgn="base" hangingPunct="0">
              <a:spcBef>
                <a:spcPct val="20000"/>
              </a:spcBef>
              <a:spcAft>
                <a:spcPct val="0"/>
              </a:spcAft>
              <a:buClr>
                <a:srgbClr val="84AA33"/>
              </a:buClr>
              <a:buFont typeface="Wingdings 2" charset="2"/>
              <a:buChar char=""/>
              <a:defRPr sz="2000">
                <a:solidFill>
                  <a:schemeClr val="tx1"/>
                </a:solidFill>
                <a:latin typeface="Gill Sans MT" charset="0"/>
                <a:ea typeface="ＭＳ Ｐゴシック" charset="-128"/>
              </a:defRPr>
            </a:lvl6pPr>
            <a:lvl7pPr marL="2211388" indent="-182563" eaLnBrk="0" fontAlgn="base" hangingPunct="0">
              <a:spcBef>
                <a:spcPct val="20000"/>
              </a:spcBef>
              <a:spcAft>
                <a:spcPct val="0"/>
              </a:spcAft>
              <a:buClr>
                <a:srgbClr val="84AA33"/>
              </a:buClr>
              <a:buFont typeface="Wingdings 2" charset="2"/>
              <a:buChar char=""/>
              <a:defRPr sz="2000">
                <a:solidFill>
                  <a:schemeClr val="tx1"/>
                </a:solidFill>
                <a:latin typeface="Gill Sans MT" charset="0"/>
                <a:ea typeface="ＭＳ Ｐゴシック" charset="-128"/>
              </a:defRPr>
            </a:lvl7pPr>
            <a:lvl8pPr marL="2668588" indent="-182563" eaLnBrk="0" fontAlgn="base" hangingPunct="0">
              <a:spcBef>
                <a:spcPct val="20000"/>
              </a:spcBef>
              <a:spcAft>
                <a:spcPct val="0"/>
              </a:spcAft>
              <a:buClr>
                <a:srgbClr val="84AA33"/>
              </a:buClr>
              <a:buFont typeface="Wingdings 2" charset="2"/>
              <a:buChar char=""/>
              <a:defRPr sz="2000">
                <a:solidFill>
                  <a:schemeClr val="tx1"/>
                </a:solidFill>
                <a:latin typeface="Gill Sans MT" charset="0"/>
                <a:ea typeface="ＭＳ Ｐゴシック" charset="-128"/>
              </a:defRPr>
            </a:lvl8pPr>
            <a:lvl9pPr marL="3125788" indent="-182563" eaLnBrk="0" fontAlgn="base" hangingPunct="0">
              <a:spcBef>
                <a:spcPct val="20000"/>
              </a:spcBef>
              <a:spcAft>
                <a:spcPct val="0"/>
              </a:spcAft>
              <a:buClr>
                <a:srgbClr val="84AA33"/>
              </a:buClr>
              <a:buFont typeface="Wingdings 2" charset="2"/>
              <a:buChar char=""/>
              <a:defRPr sz="2000">
                <a:solidFill>
                  <a:schemeClr val="tx1"/>
                </a:solidFill>
                <a:latin typeface="Gill Sans MT" charset="0"/>
                <a:ea typeface="ＭＳ Ｐゴシック" charset="-128"/>
              </a:defRPr>
            </a:lvl9pPr>
          </a:lstStyle>
          <a:p>
            <a:pPr algn="just">
              <a:defRPr/>
            </a:pPr>
            <a:r>
              <a:rPr lang="en-US" altLang="es-ES" sz="1600" dirty="0">
                <a:latin typeface="+mn-lt"/>
                <a:cs typeface="Arial" charset="0"/>
              </a:rPr>
              <a:t>Agricultural &amp; Livestock Service is responsible for ensure the authenticity and safety of wines and alcoholic beverages that are produced, traded exported and imported into the country, through the compliance of the regulatory requirements and controls of these products to prevent fraud or risk health to consumers.</a:t>
            </a:r>
          </a:p>
          <a:p>
            <a:pPr algn="just">
              <a:defRPr/>
            </a:pPr>
            <a:r>
              <a:rPr lang="es-ES" altLang="es-ES" sz="1600" dirty="0" err="1">
                <a:latin typeface="+mn-lt"/>
                <a:cs typeface="Arial" charset="0"/>
              </a:rPr>
              <a:t>The</a:t>
            </a:r>
            <a:r>
              <a:rPr lang="es-ES" altLang="es-ES" sz="1600" dirty="0">
                <a:latin typeface="+mn-lt"/>
                <a:cs typeface="Arial" charset="0"/>
              </a:rPr>
              <a:t> </a:t>
            </a:r>
            <a:r>
              <a:rPr lang="es-ES" altLang="es-ES" sz="1600" dirty="0" err="1">
                <a:latin typeface="+mn-lt"/>
                <a:cs typeface="Arial" charset="0"/>
              </a:rPr>
              <a:t>Agricultural</a:t>
            </a:r>
            <a:r>
              <a:rPr lang="es-ES" altLang="es-ES" sz="1600" dirty="0">
                <a:latin typeface="+mn-lt"/>
                <a:cs typeface="Arial" charset="0"/>
              </a:rPr>
              <a:t> &amp; </a:t>
            </a:r>
            <a:r>
              <a:rPr lang="es-ES" altLang="es-ES" sz="1600" dirty="0" err="1">
                <a:latin typeface="+mn-lt"/>
                <a:cs typeface="Arial" charset="0"/>
              </a:rPr>
              <a:t>Livestock</a:t>
            </a:r>
            <a:r>
              <a:rPr lang="es-ES" altLang="es-ES" sz="1600" dirty="0">
                <a:latin typeface="+mn-lt"/>
                <a:cs typeface="Arial" charset="0"/>
              </a:rPr>
              <a:t> </a:t>
            </a:r>
            <a:r>
              <a:rPr lang="es-ES" altLang="es-ES" sz="1600" dirty="0" err="1">
                <a:latin typeface="+mn-lt"/>
                <a:cs typeface="Arial" charset="0"/>
              </a:rPr>
              <a:t>Service</a:t>
            </a:r>
            <a:r>
              <a:rPr lang="es-ES" altLang="es-ES" sz="1600" dirty="0">
                <a:latin typeface="+mn-lt"/>
                <a:cs typeface="Arial" charset="0"/>
              </a:rPr>
              <a:t> set </a:t>
            </a:r>
            <a:r>
              <a:rPr lang="es-ES" altLang="es-ES" sz="1600" dirty="0" err="1">
                <a:latin typeface="+mn-lt"/>
                <a:cs typeface="Arial" charset="0"/>
              </a:rPr>
              <a:t>out</a:t>
            </a:r>
            <a:r>
              <a:rPr lang="es-ES" altLang="es-ES" sz="1600" dirty="0">
                <a:latin typeface="+mn-lt"/>
                <a:cs typeface="Arial" charset="0"/>
              </a:rPr>
              <a:t> </a:t>
            </a:r>
            <a:r>
              <a:rPr lang="es-ES" altLang="es-ES" sz="1600" dirty="0" err="1">
                <a:latin typeface="+mn-lt"/>
                <a:cs typeface="Arial" charset="0"/>
              </a:rPr>
              <a:t>the</a:t>
            </a:r>
            <a:r>
              <a:rPr lang="es-ES" altLang="es-ES" sz="1600" dirty="0">
                <a:latin typeface="+mn-lt"/>
                <a:cs typeface="Arial" charset="0"/>
              </a:rPr>
              <a:t> </a:t>
            </a:r>
            <a:r>
              <a:rPr lang="es-ES" altLang="es-ES" sz="1600" dirty="0" err="1">
                <a:latin typeface="+mn-lt"/>
                <a:cs typeface="Arial" charset="0"/>
              </a:rPr>
              <a:t>regulation</a:t>
            </a:r>
            <a:r>
              <a:rPr lang="es-ES" altLang="es-ES" sz="1600" dirty="0">
                <a:latin typeface="+mn-lt"/>
                <a:cs typeface="Arial" charset="0"/>
              </a:rPr>
              <a:t> and </a:t>
            </a:r>
            <a:r>
              <a:rPr lang="es-ES" altLang="es-ES" sz="1600" dirty="0" err="1">
                <a:latin typeface="+mn-lt"/>
                <a:cs typeface="Arial" charset="0"/>
              </a:rPr>
              <a:t>controls</a:t>
            </a:r>
            <a:r>
              <a:rPr lang="es-ES" altLang="es-ES" sz="1600" dirty="0">
                <a:latin typeface="+mn-lt"/>
                <a:cs typeface="Arial" charset="0"/>
              </a:rPr>
              <a:t> to </a:t>
            </a:r>
            <a:r>
              <a:rPr lang="es-ES" altLang="es-ES" sz="1600" dirty="0" err="1">
                <a:latin typeface="+mn-lt"/>
                <a:cs typeface="Arial" charset="0"/>
              </a:rPr>
              <a:t>the</a:t>
            </a:r>
            <a:r>
              <a:rPr lang="es-ES" altLang="es-ES" sz="1600" dirty="0">
                <a:latin typeface="+mn-lt"/>
                <a:cs typeface="Arial" charset="0"/>
              </a:rPr>
              <a:t> </a:t>
            </a:r>
            <a:r>
              <a:rPr lang="es-ES" altLang="es-ES" sz="1600" dirty="0" err="1">
                <a:latin typeface="+mn-lt"/>
                <a:cs typeface="Arial" charset="0"/>
              </a:rPr>
              <a:t>protection</a:t>
            </a:r>
            <a:r>
              <a:rPr lang="es-ES" altLang="es-ES" sz="1600" dirty="0">
                <a:latin typeface="+mn-lt"/>
                <a:cs typeface="Arial" charset="0"/>
              </a:rPr>
              <a:t> of GI </a:t>
            </a:r>
            <a:r>
              <a:rPr lang="es-ES" altLang="es-ES" sz="1600" dirty="0" err="1">
                <a:latin typeface="+mn-lt"/>
                <a:cs typeface="Arial" charset="0"/>
              </a:rPr>
              <a:t>for</a:t>
            </a:r>
            <a:r>
              <a:rPr lang="es-ES" altLang="es-ES" sz="1600" dirty="0">
                <a:latin typeface="+mn-lt"/>
                <a:cs typeface="Arial" charset="0"/>
              </a:rPr>
              <a:t> </a:t>
            </a:r>
            <a:r>
              <a:rPr lang="es-ES" altLang="es-ES" sz="1600" dirty="0" err="1">
                <a:latin typeface="+mn-lt"/>
                <a:cs typeface="Arial" charset="0"/>
              </a:rPr>
              <a:t>wines</a:t>
            </a:r>
            <a:r>
              <a:rPr lang="es-ES" altLang="es-ES" sz="1600" dirty="0">
                <a:latin typeface="+mn-lt"/>
                <a:cs typeface="Arial" charset="0"/>
              </a:rPr>
              <a:t>, and </a:t>
            </a:r>
            <a:r>
              <a:rPr lang="es-ES" altLang="es-ES" sz="1600" dirty="0" err="1">
                <a:latin typeface="+mn-lt"/>
                <a:cs typeface="Arial" charset="0"/>
              </a:rPr>
              <a:t>certifies</a:t>
            </a:r>
            <a:r>
              <a:rPr lang="es-ES" altLang="es-ES" sz="1600" dirty="0">
                <a:latin typeface="+mn-lt"/>
                <a:cs typeface="Arial" charset="0"/>
              </a:rPr>
              <a:t> </a:t>
            </a:r>
            <a:r>
              <a:rPr lang="es-ES" altLang="es-ES" sz="1600" dirty="0" err="1">
                <a:latin typeface="+mn-lt"/>
                <a:cs typeface="Arial" charset="0"/>
              </a:rPr>
              <a:t>this</a:t>
            </a:r>
            <a:r>
              <a:rPr lang="es-ES" altLang="es-ES" sz="1600" dirty="0">
                <a:latin typeface="+mn-lt"/>
                <a:cs typeface="Arial" charset="0"/>
              </a:rPr>
              <a:t> </a:t>
            </a:r>
            <a:r>
              <a:rPr lang="es-ES" altLang="es-ES" sz="1600" dirty="0" err="1">
                <a:latin typeface="+mn-lt"/>
                <a:cs typeface="Arial" charset="0"/>
              </a:rPr>
              <a:t>condition</a:t>
            </a:r>
            <a:r>
              <a:rPr lang="es-ES" altLang="es-ES" sz="1600" dirty="0">
                <a:latin typeface="+mn-lt"/>
                <a:cs typeface="Arial" charset="0"/>
              </a:rPr>
              <a:t> in </a:t>
            </a:r>
            <a:r>
              <a:rPr lang="es-ES" altLang="es-ES" sz="1600" dirty="0" err="1">
                <a:latin typeface="+mn-lt"/>
                <a:cs typeface="Arial" charset="0"/>
              </a:rPr>
              <a:t>export</a:t>
            </a:r>
            <a:r>
              <a:rPr lang="es-ES" altLang="es-ES" sz="1600" dirty="0">
                <a:latin typeface="+mn-lt"/>
                <a:cs typeface="Arial" charset="0"/>
              </a:rPr>
              <a:t> </a:t>
            </a:r>
            <a:r>
              <a:rPr lang="es-ES" altLang="es-ES" sz="1600" dirty="0" err="1">
                <a:latin typeface="+mn-lt"/>
                <a:cs typeface="Arial" charset="0"/>
              </a:rPr>
              <a:t>products</a:t>
            </a:r>
            <a:r>
              <a:rPr lang="es-ES" altLang="es-ES" sz="1600" dirty="0">
                <a:latin typeface="+mn-lt"/>
                <a:cs typeface="Arial" charset="0"/>
              </a:rPr>
              <a:t> </a:t>
            </a:r>
            <a:r>
              <a:rPr lang="es-ES" altLang="es-ES" sz="1600" dirty="0" err="1">
                <a:latin typeface="+mn-lt"/>
                <a:cs typeface="Arial" charset="0"/>
              </a:rPr>
              <a:t>according</a:t>
            </a:r>
            <a:r>
              <a:rPr lang="es-ES" altLang="es-ES" sz="1600" dirty="0">
                <a:latin typeface="+mn-lt"/>
                <a:cs typeface="Arial" charset="0"/>
              </a:rPr>
              <a:t> to </a:t>
            </a:r>
            <a:r>
              <a:rPr lang="es-ES" altLang="es-ES" sz="1600" dirty="0" err="1">
                <a:latin typeface="+mn-lt"/>
                <a:cs typeface="Arial" charset="0"/>
              </a:rPr>
              <a:t>the</a:t>
            </a:r>
            <a:r>
              <a:rPr lang="es-ES" altLang="es-ES" sz="1600" dirty="0">
                <a:latin typeface="+mn-lt"/>
                <a:cs typeface="Arial" charset="0"/>
              </a:rPr>
              <a:t> </a:t>
            </a:r>
            <a:r>
              <a:rPr lang="es-ES" altLang="es-ES" sz="1600" dirty="0" err="1">
                <a:latin typeface="+mn-lt"/>
                <a:cs typeface="Arial" charset="0"/>
              </a:rPr>
              <a:t>requirements</a:t>
            </a:r>
            <a:r>
              <a:rPr lang="es-ES" altLang="es-ES" sz="1600" dirty="0">
                <a:latin typeface="+mn-lt"/>
                <a:cs typeface="Arial" charset="0"/>
              </a:rPr>
              <a:t> of </a:t>
            </a:r>
            <a:r>
              <a:rPr lang="es-ES" altLang="es-ES" sz="1600" dirty="0" err="1">
                <a:latin typeface="+mn-lt"/>
                <a:cs typeface="Arial" charset="0"/>
              </a:rPr>
              <a:t>the</a:t>
            </a:r>
            <a:r>
              <a:rPr lang="es-ES" altLang="es-ES" sz="1600" dirty="0">
                <a:latin typeface="+mn-lt"/>
                <a:cs typeface="Arial" charset="0"/>
              </a:rPr>
              <a:t> </a:t>
            </a:r>
            <a:r>
              <a:rPr lang="es-ES" altLang="es-ES" sz="1600" dirty="0" err="1">
                <a:latin typeface="+mn-lt"/>
                <a:cs typeface="Arial" charset="0"/>
              </a:rPr>
              <a:t>destination</a:t>
            </a:r>
            <a:r>
              <a:rPr lang="es-ES" altLang="es-ES" sz="1600" dirty="0">
                <a:latin typeface="+mn-lt"/>
                <a:cs typeface="Arial" charset="0"/>
              </a:rPr>
              <a:t> </a:t>
            </a:r>
            <a:r>
              <a:rPr lang="es-ES" altLang="es-ES" sz="1600" dirty="0" err="1">
                <a:latin typeface="+mn-lt"/>
                <a:cs typeface="Arial" charset="0"/>
              </a:rPr>
              <a:t>markets</a:t>
            </a:r>
            <a:r>
              <a:rPr lang="es-ES" altLang="es-ES" sz="1600" dirty="0">
                <a:latin typeface="+mn-lt"/>
                <a:cs typeface="Arial" charset="0"/>
              </a:rPr>
              <a:t>.</a:t>
            </a:r>
          </a:p>
        </p:txBody>
      </p:sp>
      <p:pic>
        <p:nvPicPr>
          <p:cNvPr id="10" name="Picture 4" descr="http://upload.wikimedia.org/wikipedia/commons/f/fe/Vi%C3%B1edo_Puente_Alto.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t="10081"/>
          <a:stretch>
            <a:fillRect/>
          </a:stretch>
        </p:blipFill>
        <p:spPr bwMode="auto">
          <a:xfrm>
            <a:off x="1790700" y="3463637"/>
            <a:ext cx="3810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01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10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2000"/>
                                        <p:tgtEl>
                                          <p:spTgt spid="9">
                                            <p:txEl>
                                              <p:pRg st="0" end="0"/>
                                            </p:txEl>
                                          </p:spTgt>
                                        </p:tgtEl>
                                      </p:cBhvr>
                                    </p:animEffect>
                                  </p:childTnLst>
                                </p:cTn>
                              </p:par>
                            </p:childTnLst>
                          </p:cTn>
                        </p:par>
                        <p:par>
                          <p:cTn id="8" fill="hold">
                            <p:stCondLst>
                              <p:cond delay="3000"/>
                            </p:stCondLst>
                            <p:childTnLst>
                              <p:par>
                                <p:cTn id="9" presetID="4" presetClass="entr" presetSubtype="16" fill="hold" nodeType="afterEffect">
                                  <p:stCondLst>
                                    <p:cond delay="10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box(in)">
                                      <p:cBhvr>
                                        <p:cTn id="1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55864"/>
            <a:ext cx="7200900" cy="482457"/>
          </a:xfrm>
        </p:spPr>
        <p:txBody>
          <a:bodyPr/>
          <a:lstStyle/>
          <a:p>
            <a:r>
              <a:rPr lang="en-US" dirty="0"/>
              <a:t>Traceability in alcoholics beverages</a:t>
            </a:r>
          </a:p>
        </p:txBody>
      </p:sp>
      <p:sp>
        <p:nvSpPr>
          <p:cNvPr id="7" name="Slide Number Placeholder 6"/>
          <p:cNvSpPr>
            <a:spLocks noGrp="1"/>
          </p:cNvSpPr>
          <p:nvPr>
            <p:ph type="sldNum" sz="quarter" idx="12"/>
          </p:nvPr>
        </p:nvSpPr>
        <p:spPr/>
        <p:txBody>
          <a:bodyPr/>
          <a:lstStyle/>
          <a:p>
            <a:fld id="{E31375A4-56A4-47D6-9801-1991572033F7}" type="slidenum">
              <a:rPr lang="en-US" smtClean="0"/>
              <a:t>4</a:t>
            </a:fld>
            <a:endParaRPr lang="en-US"/>
          </a:p>
        </p:txBody>
      </p:sp>
      <p:sp>
        <p:nvSpPr>
          <p:cNvPr id="6" name="Footer Placeholder 5"/>
          <p:cNvSpPr>
            <a:spLocks noGrp="1"/>
          </p:cNvSpPr>
          <p:nvPr>
            <p:ph type="ftr" sz="quarter" idx="11"/>
          </p:nvPr>
        </p:nvSpPr>
        <p:spPr/>
        <p:txBody>
          <a:bodyPr/>
          <a:lstStyle/>
          <a:p>
            <a:r>
              <a:rPr lang="en-US" dirty="0"/>
              <a:t>APEC Wine Regulatory Forum |  May 11-12, 2017</a:t>
            </a:r>
          </a:p>
        </p:txBody>
      </p:sp>
      <p:sp>
        <p:nvSpPr>
          <p:cNvPr id="4" name="Date Placeholder 3"/>
          <p:cNvSpPr>
            <a:spLocks noGrp="1"/>
          </p:cNvSpPr>
          <p:nvPr>
            <p:ph type="dt" sz="half" idx="10"/>
          </p:nvPr>
        </p:nvSpPr>
        <p:spPr/>
        <p:txBody>
          <a:bodyPr/>
          <a:lstStyle/>
          <a:p>
            <a:r>
              <a:rPr lang="en-US" dirty="0"/>
              <a:t>Ha </a:t>
            </a:r>
            <a:r>
              <a:rPr lang="en-US" dirty="0" err="1"/>
              <a:t>Noi</a:t>
            </a:r>
            <a:r>
              <a:rPr lang="en-US" dirty="0"/>
              <a:t>, Viet Nam</a:t>
            </a:r>
          </a:p>
        </p:txBody>
      </p:sp>
      <p:sp>
        <p:nvSpPr>
          <p:cNvPr id="9" name="Rectangle 3"/>
          <p:cNvSpPr txBox="1">
            <a:spLocks/>
          </p:cNvSpPr>
          <p:nvPr/>
        </p:nvSpPr>
        <p:spPr>
          <a:xfrm>
            <a:off x="598649" y="728879"/>
            <a:ext cx="7639050" cy="327688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lgn="just"/>
            <a:r>
              <a:rPr lang="es-CL" altLang="es-ES" sz="1600" dirty="0" err="1">
                <a:ea typeface="ＭＳ Ｐゴシック" panose="020B0600070205080204" pitchFamily="34" charset="-128"/>
              </a:rPr>
              <a:t>Every</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producer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exporter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or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importer</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alcoholics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beverages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must</a:t>
            </a:r>
            <a:r>
              <a:rPr lang="es-CL" altLang="es-ES" sz="1600" dirty="0">
                <a:ea typeface="ＭＳ Ｐゴシック" panose="020B0600070205080204" pitchFamily="34" charset="-128"/>
              </a:rPr>
              <a:t> to be </a:t>
            </a:r>
            <a:r>
              <a:rPr lang="es-CL" altLang="es-ES" sz="1600" dirty="0" err="1">
                <a:ea typeface="ＭＳ Ｐゴシック" panose="020B0600070205080204" pitchFamily="34" charset="-128"/>
              </a:rPr>
              <a:t>registered</a:t>
            </a:r>
            <a:r>
              <a:rPr lang="es-CL" altLang="es-ES" sz="1600" dirty="0">
                <a:ea typeface="ＭＳ Ｐゴシック" panose="020B0600070205080204" pitchFamily="34" charset="-128"/>
              </a:rPr>
              <a:t> in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Agricultural</a:t>
            </a:r>
            <a:r>
              <a:rPr lang="es-CL" altLang="es-ES" sz="1600" dirty="0">
                <a:ea typeface="ＭＳ Ｐゴシック" panose="020B0600070205080204" pitchFamily="34" charset="-128"/>
              </a:rPr>
              <a:t> and </a:t>
            </a:r>
            <a:r>
              <a:rPr lang="es-CL" altLang="es-ES" sz="1600" dirty="0" err="1">
                <a:ea typeface="ＭＳ Ｐゴシック" panose="020B0600070205080204" pitchFamily="34" charset="-128"/>
              </a:rPr>
              <a:t>Livestock</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Service</a:t>
            </a:r>
            <a:r>
              <a:rPr lang="es-CL" altLang="es-ES" sz="1600" dirty="0">
                <a:ea typeface="ＭＳ Ｐゴシック" panose="020B0600070205080204" pitchFamily="34" charset="-128"/>
              </a:rPr>
              <a:t> records in </a:t>
            </a:r>
            <a:r>
              <a:rPr lang="es-CL" altLang="es-ES" sz="1600" dirty="0" err="1">
                <a:ea typeface="ＭＳ Ｐゴシック" panose="020B0600070205080204" pitchFamily="34" charset="-128"/>
              </a:rPr>
              <a:t>order</a:t>
            </a:r>
            <a:r>
              <a:rPr lang="es-CL" altLang="es-ES" sz="1600" dirty="0">
                <a:ea typeface="ＭＳ Ｐゴシック" panose="020B0600070205080204" pitchFamily="34" charset="-128"/>
              </a:rPr>
              <a:t> to </a:t>
            </a:r>
            <a:r>
              <a:rPr lang="es-CL" altLang="es-ES" sz="1600" dirty="0" err="1">
                <a:ea typeface="ＭＳ Ｐゴシック" panose="020B0600070205080204" pitchFamily="34" charset="-128"/>
              </a:rPr>
              <a:t>trade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his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products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therefore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every</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alcoholic</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beverage</a:t>
            </a:r>
            <a:r>
              <a:rPr lang="es-CL" altLang="es-ES" sz="1600" dirty="0">
                <a:ea typeface="ＭＳ Ｐゴシック" panose="020B0600070205080204" pitchFamily="34" charset="-128"/>
              </a:rPr>
              <a:t> to be </a:t>
            </a:r>
            <a:r>
              <a:rPr lang="es-CL" altLang="es-ES" sz="1600" dirty="0" err="1">
                <a:ea typeface="ＭＳ Ｐゴシック" panose="020B0600070205080204" pitchFamily="34" charset="-128"/>
              </a:rPr>
              <a:t>traded</a:t>
            </a:r>
            <a:r>
              <a:rPr lang="es-CL" altLang="es-ES" sz="1600" dirty="0">
                <a:ea typeface="ＭＳ Ｐゴシック" panose="020B0600070205080204" pitchFamily="34" charset="-128"/>
              </a:rPr>
              <a:t> in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Chilean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market</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must</a:t>
            </a:r>
            <a:r>
              <a:rPr lang="es-CL" altLang="es-ES" sz="1600" dirty="0">
                <a:ea typeface="ＭＳ Ｐゴシック" panose="020B0600070205080204" pitchFamily="34" charset="-128"/>
              </a:rPr>
              <a:t> to be </a:t>
            </a:r>
            <a:r>
              <a:rPr lang="es-CL" altLang="es-ES" sz="1600" dirty="0" err="1">
                <a:ea typeface="ＭＳ Ｐゴシック" panose="020B0600070205080204" pitchFamily="34" charset="-128"/>
              </a:rPr>
              <a:t>registered</a:t>
            </a:r>
            <a:r>
              <a:rPr lang="es-CL" altLang="es-ES" sz="1600" dirty="0">
                <a:ea typeface="ＭＳ Ｐゴシック" panose="020B0600070205080204" pitchFamily="34" charset="-128"/>
              </a:rPr>
              <a:t> in </a:t>
            </a:r>
            <a:r>
              <a:rPr lang="es-CL" altLang="es-ES" sz="1600" dirty="0" err="1">
                <a:ea typeface="ＭＳ Ｐゴシック" panose="020B0600070205080204" pitchFamily="34" charset="-128"/>
              </a:rPr>
              <a:t>this</a:t>
            </a:r>
            <a:r>
              <a:rPr lang="es-CL" altLang="es-ES" sz="1600" dirty="0">
                <a:ea typeface="ＭＳ Ｐゴシック" panose="020B0600070205080204" pitchFamily="34" charset="-128"/>
              </a:rPr>
              <a:t> record.</a:t>
            </a:r>
          </a:p>
          <a:p>
            <a:pPr algn="just"/>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bottle</a:t>
            </a:r>
            <a:r>
              <a:rPr lang="es-CL" altLang="es-ES" sz="1600" dirty="0">
                <a:ea typeface="ＭＳ Ｐゴシック" panose="020B0600070205080204" pitchFamily="34" charset="-128"/>
              </a:rPr>
              <a:t> and </a:t>
            </a:r>
            <a:r>
              <a:rPr lang="es-CL" altLang="es-ES" sz="1600" dirty="0" err="1">
                <a:ea typeface="ＭＳ Ｐゴシック" panose="020B0600070205080204" pitchFamily="34" charset="-128"/>
              </a:rPr>
              <a:t>or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label</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any</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alcoholic</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beverage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must</a:t>
            </a:r>
            <a:r>
              <a:rPr lang="es-CL" altLang="es-ES" sz="1600" dirty="0">
                <a:ea typeface="ＭＳ Ｐゴシック" panose="020B0600070205080204" pitchFamily="34" charset="-128"/>
              </a:rPr>
              <a:t> to </a:t>
            </a:r>
            <a:r>
              <a:rPr lang="es-CL" altLang="es-ES" sz="1600" dirty="0" err="1">
                <a:ea typeface="ＭＳ Ｐゴシック" panose="020B0600070205080204" pitchFamily="34" charset="-128"/>
              </a:rPr>
              <a:t>contain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information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related</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with</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lot</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or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batch</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product</a:t>
            </a:r>
            <a:r>
              <a:rPr lang="es-CL" altLang="es-ES" sz="1600" dirty="0">
                <a:ea typeface="ＭＳ Ｐゴシック" panose="020B0600070205080204" pitchFamily="34" charset="-128"/>
              </a:rPr>
              <a:t> and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name</a:t>
            </a:r>
            <a:r>
              <a:rPr lang="es-CL" altLang="es-ES" sz="1600" dirty="0">
                <a:ea typeface="ＭＳ Ｐゴシック" panose="020B0600070205080204" pitchFamily="34" charset="-128"/>
              </a:rPr>
              <a:t> and </a:t>
            </a:r>
            <a:r>
              <a:rPr lang="es-CL" altLang="es-ES" sz="1600" dirty="0" err="1">
                <a:ea typeface="ＭＳ Ｐゴシック" panose="020B0600070205080204" pitchFamily="34" charset="-128"/>
              </a:rPr>
              <a:t>address</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producer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importer</a:t>
            </a:r>
            <a:r>
              <a:rPr lang="es-CL" altLang="es-ES" sz="1600" dirty="0">
                <a:ea typeface="ＭＳ Ｐゴシック" panose="020B0600070205080204" pitchFamily="34" charset="-128"/>
              </a:rPr>
              <a:t>) to be </a:t>
            </a:r>
            <a:r>
              <a:rPr lang="es-CL" altLang="es-ES" sz="1600" dirty="0" err="1">
                <a:ea typeface="ＭＳ Ｐゴシック" panose="020B0600070205080204" pitchFamily="34" charset="-128"/>
              </a:rPr>
              <a:t>traded</a:t>
            </a:r>
            <a:r>
              <a:rPr lang="es-CL" altLang="es-ES" sz="1600" dirty="0">
                <a:ea typeface="ＭＳ Ｐゴシック" panose="020B0600070205080204" pitchFamily="34" charset="-128"/>
              </a:rPr>
              <a:t> in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Chilean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market</a:t>
            </a:r>
            <a:r>
              <a:rPr lang="es-CL" altLang="es-ES" sz="1600" dirty="0">
                <a:ea typeface="ＭＳ Ｐゴシック" panose="020B0600070205080204" pitchFamily="34" charset="-128"/>
              </a:rPr>
              <a:t>.</a:t>
            </a:r>
          </a:p>
          <a:p>
            <a:pPr algn="just"/>
            <a:r>
              <a:rPr lang="es-CL" altLang="es-ES" sz="1600" dirty="0" err="1">
                <a:ea typeface="ＭＳ Ｐゴシック" panose="020B0600070205080204" pitchFamily="34" charset="-128"/>
              </a:rPr>
              <a:t>Register</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alcoholics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beverages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is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made</a:t>
            </a:r>
            <a:r>
              <a:rPr lang="es-CL" altLang="es-ES" sz="1600" dirty="0">
                <a:ea typeface="ＭＳ Ｐゴシック" panose="020B0600070205080204" pitchFamily="34" charset="-128"/>
              </a:rPr>
              <a:t> online </a:t>
            </a:r>
            <a:r>
              <a:rPr lang="es-CL" altLang="es-ES" sz="1600" dirty="0" err="1">
                <a:ea typeface="ＭＳ Ｐゴシック" panose="020B0600070205080204" pitchFamily="34" charset="-128"/>
              </a:rPr>
              <a:t>by</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users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through</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link</a:t>
            </a:r>
          </a:p>
          <a:p>
            <a:pPr marL="0" indent="0" algn="just">
              <a:buNone/>
            </a:pPr>
            <a:r>
              <a:rPr lang="es-CL" altLang="es-ES" sz="1600" dirty="0">
                <a:ea typeface="ＭＳ Ｐゴシック" panose="020B0600070205080204" pitchFamily="34" charset="-128"/>
              </a:rPr>
              <a:t>   http://svyv.sag.gob.cl/insc_dec/Login.aspx</a:t>
            </a:r>
          </a:p>
        </p:txBody>
      </p:sp>
      <p:pic>
        <p:nvPicPr>
          <p:cNvPr id="11" name="Imagen 10"/>
          <p:cNvPicPr>
            <a:picLocks noChangeAspect="1"/>
          </p:cNvPicPr>
          <p:nvPr/>
        </p:nvPicPr>
        <p:blipFill>
          <a:blip r:embed="rId2"/>
          <a:stretch>
            <a:fillRect/>
          </a:stretch>
        </p:blipFill>
        <p:spPr>
          <a:xfrm>
            <a:off x="1852843" y="3502912"/>
            <a:ext cx="5181801" cy="2275736"/>
          </a:xfrm>
          <a:prstGeom prst="rect">
            <a:avLst/>
          </a:prstGeom>
        </p:spPr>
      </p:pic>
    </p:spTree>
    <p:extLst>
      <p:ext uri="{BB962C8B-B14F-4D97-AF65-F5344CB8AC3E}">
        <p14:creationId xmlns:p14="http://schemas.microsoft.com/office/powerpoint/2010/main" val="247509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par>
                          <p:cTn id="7" fill="hold">
                            <p:stCondLst>
                              <p:cond delay="1000"/>
                            </p:stCondLst>
                            <p:childTnLst>
                              <p:par>
                                <p:cTn id="8" presetID="16" presetClass="entr" presetSubtype="21"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1375A4-56A4-47D6-9801-1991572033F7}" type="slidenum">
              <a:rPr lang="en-US" smtClean="0"/>
              <a:t>5</a:t>
            </a:fld>
            <a:endParaRPr lang="en-US"/>
          </a:p>
        </p:txBody>
      </p:sp>
      <p:sp>
        <p:nvSpPr>
          <p:cNvPr id="5" name="Footer Placeholder 4"/>
          <p:cNvSpPr>
            <a:spLocks noGrp="1"/>
          </p:cNvSpPr>
          <p:nvPr>
            <p:ph type="ftr" sz="quarter" idx="11"/>
          </p:nvPr>
        </p:nvSpPr>
        <p:spPr/>
        <p:txBody>
          <a:bodyPr/>
          <a:lstStyle/>
          <a:p>
            <a:r>
              <a:rPr lang="en-US" dirty="0"/>
              <a:t>APEC Wine Regulatory Forum |  May 11-12, 2017</a:t>
            </a:r>
          </a:p>
        </p:txBody>
      </p:sp>
      <p:sp>
        <p:nvSpPr>
          <p:cNvPr id="3" name="Date Placeholder 2"/>
          <p:cNvSpPr>
            <a:spLocks noGrp="1"/>
          </p:cNvSpPr>
          <p:nvPr>
            <p:ph type="dt" sz="half" idx="10"/>
          </p:nvPr>
        </p:nvSpPr>
        <p:spPr/>
        <p:txBody>
          <a:bodyPr/>
          <a:lstStyle/>
          <a:p>
            <a:r>
              <a:rPr lang="en-US" dirty="0"/>
              <a:t>Ha </a:t>
            </a:r>
            <a:r>
              <a:rPr lang="en-US" dirty="0" err="1"/>
              <a:t>Noi</a:t>
            </a:r>
            <a:r>
              <a:rPr lang="en-US" dirty="0"/>
              <a:t>, Viet Nam</a:t>
            </a:r>
          </a:p>
        </p:txBody>
      </p:sp>
      <p:sp>
        <p:nvSpPr>
          <p:cNvPr id="9" name="Title 1"/>
          <p:cNvSpPr>
            <a:spLocks noGrp="1"/>
          </p:cNvSpPr>
          <p:nvPr>
            <p:ph type="title"/>
          </p:nvPr>
        </p:nvSpPr>
        <p:spPr>
          <a:xfrm>
            <a:off x="971550" y="155864"/>
            <a:ext cx="7200900" cy="482457"/>
          </a:xfrm>
        </p:spPr>
        <p:txBody>
          <a:bodyPr/>
          <a:lstStyle/>
          <a:p>
            <a:r>
              <a:rPr lang="en-US" dirty="0"/>
              <a:t>Traceability in alcoholics beverages</a:t>
            </a:r>
          </a:p>
        </p:txBody>
      </p:sp>
      <p:sp>
        <p:nvSpPr>
          <p:cNvPr id="11" name="Rectangle 3"/>
          <p:cNvSpPr txBox="1">
            <a:spLocks/>
          </p:cNvSpPr>
          <p:nvPr/>
        </p:nvSpPr>
        <p:spPr>
          <a:xfrm>
            <a:off x="533400" y="718487"/>
            <a:ext cx="7639050" cy="1963485"/>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lgn="just"/>
            <a:r>
              <a:rPr lang="es-CL" altLang="es-ES" sz="1600" dirty="0" err="1">
                <a:ea typeface="ＭＳ Ｐゴシック" panose="020B0600070205080204" pitchFamily="34" charset="-128"/>
              </a:rPr>
              <a:t>Alcoholics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beverages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must</a:t>
            </a:r>
            <a:r>
              <a:rPr lang="es-CL" altLang="es-ES" sz="1600" dirty="0">
                <a:ea typeface="ＭＳ Ｐゴシック" panose="020B0600070205080204" pitchFamily="34" charset="-128"/>
              </a:rPr>
              <a:t> to </a:t>
            </a:r>
            <a:r>
              <a:rPr lang="es-CL" altLang="es-ES" sz="1600" dirty="0" err="1">
                <a:ea typeface="ＭＳ Ｐゴシック" panose="020B0600070205080204" pitchFamily="34" charset="-128"/>
              </a:rPr>
              <a:t>have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analitical</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report</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issue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by</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oficial </a:t>
            </a:r>
            <a:r>
              <a:rPr lang="es-CL" altLang="es-ES" sz="1600" dirty="0" err="1">
                <a:ea typeface="ＭＳ Ｐゴシック" panose="020B0600070205080204" pitchFamily="34" charset="-128"/>
              </a:rPr>
              <a:t>or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Acredited</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Laboratory</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under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a:t>
            </a:r>
            <a:r>
              <a:rPr lang="en-US" altLang="es-ES" sz="1600" dirty="0" err="1">
                <a:cs typeface="Arial" charset="0"/>
              </a:rPr>
              <a:t>gricultural</a:t>
            </a:r>
            <a:r>
              <a:rPr lang="en-US" altLang="es-ES" sz="1600" dirty="0">
                <a:cs typeface="Arial" charset="0"/>
              </a:rPr>
              <a:t> &amp; Livestock Service </a:t>
            </a:r>
            <a:r>
              <a:rPr lang="es-CL" altLang="es-ES" sz="1600" dirty="0">
                <a:ea typeface="ＭＳ Ｐゴシック" panose="020B0600070205080204" pitchFamily="34" charset="-128"/>
              </a:rPr>
              <a:t>to </a:t>
            </a:r>
            <a:r>
              <a:rPr lang="es-CL" altLang="es-ES" sz="1600" dirty="0" err="1">
                <a:ea typeface="ＭＳ Ｐゴシック" panose="020B0600070205080204" pitchFamily="34" charset="-128"/>
              </a:rPr>
              <a:t>attesting</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condition</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product</a:t>
            </a:r>
            <a:r>
              <a:rPr lang="es-CL" altLang="es-ES" sz="1600" dirty="0">
                <a:ea typeface="ＭＳ Ｐゴシック" panose="020B0600070205080204" pitchFamily="34" charset="-128"/>
              </a:rPr>
              <a:t> as </a:t>
            </a:r>
            <a:r>
              <a:rPr lang="es-CL" altLang="es-ES" sz="1600" dirty="0" err="1">
                <a:ea typeface="ＭＳ Ｐゴシック" panose="020B0600070205080204" pitchFamily="34" charset="-128"/>
              </a:rPr>
              <a:t>apt</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for</a:t>
            </a:r>
            <a:r>
              <a:rPr lang="es-CL" altLang="es-ES" sz="1600" dirty="0">
                <a:ea typeface="ＭＳ Ｐゴシック" panose="020B0600070205080204" pitchFamily="34" charset="-128"/>
              </a:rPr>
              <a:t> human </a:t>
            </a:r>
            <a:r>
              <a:rPr lang="es-CL" altLang="es-ES" sz="1600" dirty="0" err="1">
                <a:ea typeface="ＭＳ Ｐゴシック" panose="020B0600070205080204" pitchFamily="34" charset="-128"/>
              </a:rPr>
              <a:t>consumption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this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analitical</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report</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is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linked</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with</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number</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lot</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or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batch</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product</a:t>
            </a:r>
            <a:r>
              <a:rPr lang="es-CL" altLang="es-ES" sz="1600" dirty="0">
                <a:ea typeface="ＭＳ Ｐゴシック" panose="020B0600070205080204" pitchFamily="34" charset="-128"/>
              </a:rPr>
              <a:t>.</a:t>
            </a:r>
          </a:p>
          <a:p>
            <a:pPr algn="just"/>
            <a:r>
              <a:rPr lang="es-CL" altLang="es-ES" sz="1600" dirty="0">
                <a:ea typeface="ＭＳ Ｐゴシック" panose="020B0600070205080204" pitchFamily="34" charset="-128"/>
              </a:rPr>
              <a:t>In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case of </a:t>
            </a:r>
            <a:r>
              <a:rPr lang="es-CL" altLang="es-ES" sz="1600" dirty="0" err="1">
                <a:ea typeface="ＭＳ Ｐゴシック" panose="020B0600070205080204" pitchFamily="34" charset="-128"/>
              </a:rPr>
              <a:t>wines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with</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mention</a:t>
            </a:r>
            <a:r>
              <a:rPr lang="es-CL" altLang="es-ES" sz="1600" dirty="0">
                <a:ea typeface="ＭＳ Ｐゴシック" panose="020B0600070205080204" pitchFamily="34" charset="-128"/>
              </a:rPr>
              <a:t> of </a:t>
            </a:r>
            <a:r>
              <a:rPr lang="es-CL" altLang="es-ES" sz="1600" dirty="0" err="1">
                <a:ea typeface="ＭＳ Ｐゴシック" panose="020B0600070205080204" pitchFamily="34" charset="-128"/>
              </a:rPr>
              <a:t>variety</a:t>
            </a:r>
            <a:r>
              <a:rPr lang="es-CL" altLang="es-ES" sz="1600" dirty="0">
                <a:ea typeface="ＭＳ Ｐゴシック" panose="020B0600070205080204" pitchFamily="34" charset="-128"/>
              </a:rPr>
              <a:t> of grape, </a:t>
            </a:r>
            <a:r>
              <a:rPr lang="es-CL" altLang="es-ES" sz="1600" dirty="0" err="1">
                <a:ea typeface="ＭＳ Ｐゴシック" panose="020B0600070205080204" pitchFamily="34" charset="-128"/>
              </a:rPr>
              <a:t>vintage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year</a:t>
            </a:r>
            <a:r>
              <a:rPr lang="es-CL" altLang="es-ES" sz="1600" dirty="0">
                <a:ea typeface="ＭＳ Ｐゴシック" panose="020B0600070205080204" pitchFamily="34" charset="-128"/>
              </a:rPr>
              <a:t> and </a:t>
            </a:r>
            <a:r>
              <a:rPr lang="es-CL" altLang="es-ES" sz="1600" dirty="0" err="1">
                <a:ea typeface="ＭＳ Ｐゴシック" panose="020B0600070205080204" pitchFamily="34" charset="-128"/>
              </a:rPr>
              <a:t>geografical</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indication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this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mentions</a:t>
            </a:r>
            <a:r>
              <a:rPr lang="es-CL" altLang="es-ES" sz="1600" dirty="0">
                <a:ea typeface="ＭＳ Ｐゴシック" panose="020B0600070205080204" pitchFamily="34" charset="-128"/>
              </a:rPr>
              <a:t> are </a:t>
            </a:r>
            <a:r>
              <a:rPr lang="es-CL" altLang="es-ES" sz="1600" dirty="0" err="1">
                <a:ea typeface="ＭＳ Ｐゴシック" panose="020B0600070205080204" pitchFamily="34" charset="-128"/>
              </a:rPr>
              <a:t>under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control of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Agricultural</a:t>
            </a:r>
            <a:r>
              <a:rPr lang="es-CL" altLang="es-ES" sz="1600" dirty="0">
                <a:ea typeface="ＭＳ Ｐゴシック" panose="020B0600070205080204" pitchFamily="34" charset="-128"/>
              </a:rPr>
              <a:t> &amp; </a:t>
            </a:r>
            <a:r>
              <a:rPr lang="es-CL" altLang="es-ES" sz="1600" dirty="0" err="1">
                <a:ea typeface="ＭＳ Ｐゴシック" panose="020B0600070205080204" pitchFamily="34" charset="-128"/>
              </a:rPr>
              <a:t>Livestock</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Service</a:t>
            </a:r>
            <a:r>
              <a:rPr lang="es-CL" altLang="es-ES" sz="1600" dirty="0">
                <a:ea typeface="ＭＳ Ｐゴシック" panose="020B0600070205080204" pitchFamily="34" charset="-128"/>
              </a:rPr>
              <a:t> to </a:t>
            </a:r>
            <a:r>
              <a:rPr lang="es-CL" altLang="es-ES" sz="1600" dirty="0" err="1">
                <a:ea typeface="ＭＳ Ｐゴシック" panose="020B0600070205080204" pitchFamily="34" charset="-128"/>
              </a:rPr>
              <a:t>guarantee</a:t>
            </a:r>
            <a:r>
              <a:rPr lang="es-CL" altLang="es-ES" sz="1600" dirty="0">
                <a:ea typeface="ＭＳ Ｐゴシック" panose="020B0600070205080204" pitchFamily="34" charset="-128"/>
              </a:rPr>
              <a:t> to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consumers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proper</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statement</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on</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labells</a:t>
            </a:r>
            <a:r>
              <a:rPr lang="es-CL" altLang="es-ES" sz="1600" dirty="0">
                <a:ea typeface="ＭＳ Ｐゴシック" panose="020B0600070205080204" pitchFamily="34" charset="-128"/>
              </a:rPr>
              <a:t>.</a:t>
            </a:r>
          </a:p>
          <a:p>
            <a:pPr algn="just"/>
            <a:r>
              <a:rPr lang="es-CL" altLang="es-ES" sz="1600" dirty="0" err="1">
                <a:ea typeface="ＭＳ Ｐゴシック" panose="020B0600070205080204" pitchFamily="34" charset="-128"/>
              </a:rPr>
              <a:t>All</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this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requierements</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applies</a:t>
            </a:r>
            <a:r>
              <a:rPr lang="es-CL" altLang="es-ES" sz="1600" dirty="0">
                <a:ea typeface="ＭＳ Ｐゴシック" panose="020B0600070205080204" pitchFamily="34" charset="-128"/>
              </a:rPr>
              <a:t> to </a:t>
            </a:r>
            <a:r>
              <a:rPr lang="es-CL" altLang="es-ES" sz="1600" dirty="0" err="1">
                <a:ea typeface="ＭＳ Ｐゴシック" panose="020B0600070205080204" pitchFamily="34" charset="-128"/>
              </a:rPr>
              <a:t>ensure</a:t>
            </a:r>
            <a:r>
              <a:rPr lang="es-CL" altLang="es-ES" sz="1600" dirty="0">
                <a:ea typeface="ＭＳ Ｐゴシック" panose="020B0600070205080204" pitchFamily="34" charset="-128"/>
              </a:rPr>
              <a:t> </a:t>
            </a:r>
            <a:r>
              <a:rPr lang="es-CL" altLang="es-ES" sz="1600" dirty="0" err="1">
                <a:ea typeface="ＭＳ Ｐゴシック" panose="020B0600070205080204" pitchFamily="34" charset="-128"/>
              </a:rPr>
              <a:t>wine</a:t>
            </a:r>
            <a:r>
              <a:rPr lang="es-CL" altLang="es-ES" sz="1600" dirty="0">
                <a:ea typeface="ＭＳ Ｐゴシック" panose="020B0600070205080204" pitchFamily="34" charset="-128"/>
              </a:rPr>
              <a:t> safety, </a:t>
            </a:r>
            <a:r>
              <a:rPr lang="es-CL" altLang="es-ES" sz="1600" dirty="0" err="1">
                <a:ea typeface="ＭＳ Ｐゴシック" panose="020B0600070205080204" pitchFamily="34" charset="-128"/>
              </a:rPr>
              <a:t>quality</a:t>
            </a:r>
            <a:r>
              <a:rPr lang="es-CL" altLang="es-ES" sz="1600" dirty="0">
                <a:ea typeface="ＭＳ Ｐゴシック" panose="020B0600070205080204" pitchFamily="34" charset="-128"/>
              </a:rPr>
              <a:t> and </a:t>
            </a:r>
            <a:r>
              <a:rPr lang="es-CL" altLang="es-ES" sz="1600" dirty="0" err="1">
                <a:ea typeface="ＭＳ Ｐゴシック" panose="020B0600070205080204" pitchFamily="34" charset="-128"/>
              </a:rPr>
              <a:t>authenticity</a:t>
            </a:r>
            <a:r>
              <a:rPr lang="es-CL" altLang="es-ES" sz="1600" dirty="0">
                <a:ea typeface="ＭＳ Ｐゴシック" panose="020B0600070205080204" pitchFamily="34" charset="-128"/>
              </a:rPr>
              <a:t> to </a:t>
            </a:r>
            <a:r>
              <a:rPr lang="es-CL" altLang="es-ES" sz="1600" dirty="0" err="1">
                <a:ea typeface="ＭＳ Ｐゴシック" panose="020B0600070205080204" pitchFamily="34" charset="-128"/>
              </a:rPr>
              <a:t>consumers</a:t>
            </a:r>
            <a:r>
              <a:rPr lang="es-CL" altLang="es-ES" sz="1600" dirty="0">
                <a:ea typeface="ＭＳ Ｐゴシック" panose="020B0600070205080204" pitchFamily="34" charset="-128"/>
              </a:rPr>
              <a:t>.</a:t>
            </a:r>
          </a:p>
          <a:p>
            <a:pPr marL="0" indent="0" algn="just">
              <a:buNone/>
            </a:pPr>
            <a:endParaRPr lang="es-CL" altLang="es-ES" sz="1600" dirty="0">
              <a:ea typeface="ＭＳ Ｐゴシック" panose="020B0600070205080204" pitchFamily="34" charset="-128"/>
            </a:endParaRPr>
          </a:p>
          <a:p>
            <a:pPr marL="0" indent="0" algn="just">
              <a:buNone/>
            </a:pPr>
            <a:endParaRPr lang="es-CL" altLang="es-ES" sz="1800" dirty="0">
              <a:ea typeface="ＭＳ Ｐゴシック" panose="020B0600070205080204" pitchFamily="34" charset="-128"/>
            </a:endParaRPr>
          </a:p>
        </p:txBody>
      </p:sp>
      <p:pic>
        <p:nvPicPr>
          <p:cNvPr id="12" name="Imagen 11"/>
          <p:cNvPicPr/>
          <p:nvPr/>
        </p:nvPicPr>
        <p:blipFill rotWithShape="1">
          <a:blip r:embed="rId2"/>
          <a:srcRect t="10778" r="1392" b="5090"/>
          <a:stretch/>
        </p:blipFill>
        <p:spPr bwMode="auto">
          <a:xfrm>
            <a:off x="670108" y="2793190"/>
            <a:ext cx="8018037" cy="3385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151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1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11">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1">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6" presetClass="entr" presetSubtype="21" fill="hold" nodeType="after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31375A4-56A4-47D6-9801-1991572033F7}" type="slidenum">
              <a:rPr lang="en-US" smtClean="0"/>
              <a:t>6</a:t>
            </a:fld>
            <a:endParaRPr lang="en-US"/>
          </a:p>
        </p:txBody>
      </p:sp>
      <p:sp>
        <p:nvSpPr>
          <p:cNvPr id="5" name="Marcador de pie de página 4"/>
          <p:cNvSpPr>
            <a:spLocks noGrp="1"/>
          </p:cNvSpPr>
          <p:nvPr>
            <p:ph type="ftr" sz="quarter" idx="11"/>
          </p:nvPr>
        </p:nvSpPr>
        <p:spPr/>
        <p:txBody>
          <a:bodyPr/>
          <a:lstStyle/>
          <a:p>
            <a:r>
              <a:rPr lang="en-US"/>
              <a:t>APEC Wine Regulatory Forum |  May 11-12, 2017</a:t>
            </a:r>
            <a:endParaRPr lang="en-US" dirty="0"/>
          </a:p>
        </p:txBody>
      </p:sp>
      <p:sp>
        <p:nvSpPr>
          <p:cNvPr id="6" name="Marcador de fecha 5"/>
          <p:cNvSpPr>
            <a:spLocks noGrp="1"/>
          </p:cNvSpPr>
          <p:nvPr>
            <p:ph type="dt" sz="half" idx="10"/>
          </p:nvPr>
        </p:nvSpPr>
        <p:spPr/>
        <p:txBody>
          <a:bodyPr/>
          <a:lstStyle/>
          <a:p>
            <a:r>
              <a:rPr lang="en-US"/>
              <a:t>Ha Noi, Viet Nam</a:t>
            </a:r>
            <a:endParaRPr lang="en-US" dirty="0"/>
          </a:p>
        </p:txBody>
      </p:sp>
      <p:sp>
        <p:nvSpPr>
          <p:cNvPr id="8" name="Rectangle 8"/>
          <p:cNvSpPr txBox="1">
            <a:spLocks/>
          </p:cNvSpPr>
          <p:nvPr/>
        </p:nvSpPr>
        <p:spPr>
          <a:xfrm>
            <a:off x="547445" y="677650"/>
            <a:ext cx="8140700" cy="360535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lgn="just">
              <a:lnSpc>
                <a:spcPct val="80000"/>
              </a:lnSpc>
            </a:pPr>
            <a:r>
              <a:rPr lang="en-US" sz="1600" dirty="0"/>
              <a:t>Imported wines must to be registered in the record of alcoholics beverages of the </a:t>
            </a:r>
            <a:r>
              <a:rPr lang="es-CL" sz="1600" dirty="0" err="1"/>
              <a:t>Agricultural</a:t>
            </a:r>
            <a:r>
              <a:rPr lang="es-CL" sz="1600" dirty="0"/>
              <a:t> and </a:t>
            </a:r>
            <a:r>
              <a:rPr lang="es-CL" sz="1600" dirty="0" err="1"/>
              <a:t>Livestock</a:t>
            </a:r>
            <a:r>
              <a:rPr lang="es-CL" sz="1600" dirty="0"/>
              <a:t> </a:t>
            </a:r>
            <a:r>
              <a:rPr lang="es-CL" sz="1600" dirty="0" err="1"/>
              <a:t>Service</a:t>
            </a:r>
            <a:r>
              <a:rPr lang="es-CL" sz="1600" dirty="0"/>
              <a:t>, </a:t>
            </a:r>
            <a:r>
              <a:rPr lang="es-CL" sz="1600" dirty="0" err="1"/>
              <a:t>which</a:t>
            </a:r>
            <a:r>
              <a:rPr lang="es-CL" sz="1600" dirty="0"/>
              <a:t> </a:t>
            </a:r>
            <a:r>
              <a:rPr lang="es-CL" sz="1600" dirty="0" err="1"/>
              <a:t>allows</a:t>
            </a:r>
            <a:r>
              <a:rPr lang="es-CL" sz="1600" dirty="0"/>
              <a:t> </a:t>
            </a:r>
            <a:r>
              <a:rPr lang="es-CL" sz="1600" dirty="0" err="1"/>
              <a:t>the</a:t>
            </a:r>
            <a:r>
              <a:rPr lang="es-CL" sz="1600" dirty="0"/>
              <a:t> </a:t>
            </a:r>
            <a:r>
              <a:rPr lang="es-CL" sz="1600" dirty="0" err="1"/>
              <a:t>product</a:t>
            </a:r>
            <a:r>
              <a:rPr lang="es-CL" sz="1600" dirty="0"/>
              <a:t> to be </a:t>
            </a:r>
            <a:r>
              <a:rPr lang="es-CL" sz="1600" dirty="0" err="1"/>
              <a:t>sold</a:t>
            </a:r>
            <a:r>
              <a:rPr lang="es-CL" sz="1600" dirty="0"/>
              <a:t> in </a:t>
            </a:r>
            <a:r>
              <a:rPr lang="es-CL" sz="1600" dirty="0" err="1"/>
              <a:t>the</a:t>
            </a:r>
            <a:r>
              <a:rPr lang="es-CL" sz="1600" dirty="0"/>
              <a:t> </a:t>
            </a:r>
            <a:r>
              <a:rPr lang="es-CL" sz="1600" dirty="0" err="1"/>
              <a:t>Chilean</a:t>
            </a:r>
            <a:r>
              <a:rPr lang="es-CL" sz="1600" dirty="0"/>
              <a:t> </a:t>
            </a:r>
            <a:r>
              <a:rPr lang="es-CL" sz="1600" dirty="0" err="1"/>
              <a:t>market</a:t>
            </a:r>
            <a:r>
              <a:rPr lang="es-CL" sz="1600" dirty="0"/>
              <a:t>.</a:t>
            </a:r>
          </a:p>
          <a:p>
            <a:pPr algn="just">
              <a:lnSpc>
                <a:spcPct val="80000"/>
              </a:lnSpc>
            </a:pPr>
            <a:r>
              <a:rPr lang="es-CL" sz="1600" dirty="0" err="1"/>
              <a:t>Application</a:t>
            </a:r>
            <a:r>
              <a:rPr lang="es-CL" sz="1600" dirty="0"/>
              <a:t> </a:t>
            </a:r>
            <a:r>
              <a:rPr lang="es-CL" sz="1600" dirty="0" err="1"/>
              <a:t>for</a:t>
            </a:r>
            <a:r>
              <a:rPr lang="es-CL" sz="1600" dirty="0"/>
              <a:t> </a:t>
            </a:r>
            <a:r>
              <a:rPr lang="es-CL" sz="1600" dirty="0" err="1"/>
              <a:t>import</a:t>
            </a:r>
            <a:r>
              <a:rPr lang="es-CL" sz="1600" dirty="0"/>
              <a:t> </a:t>
            </a:r>
            <a:r>
              <a:rPr lang="es-CL" sz="1600" dirty="0" err="1"/>
              <a:t>inspection</a:t>
            </a:r>
            <a:r>
              <a:rPr lang="es-CL" sz="1600" dirty="0"/>
              <a:t> </a:t>
            </a:r>
            <a:r>
              <a:rPr lang="es-CL" sz="1600" dirty="0" err="1"/>
              <a:t>by</a:t>
            </a:r>
            <a:r>
              <a:rPr lang="es-CL" sz="1600" dirty="0"/>
              <a:t> </a:t>
            </a:r>
            <a:r>
              <a:rPr lang="es-CL" sz="1600" dirty="0" err="1"/>
              <a:t>Customs</a:t>
            </a:r>
            <a:r>
              <a:rPr lang="es-CL" sz="1600" dirty="0"/>
              <a:t> </a:t>
            </a:r>
            <a:r>
              <a:rPr lang="es-CL" sz="1600" dirty="0" err="1"/>
              <a:t>Destination</a:t>
            </a:r>
            <a:r>
              <a:rPr lang="es-CL" sz="1600" dirty="0"/>
              <a:t> </a:t>
            </a:r>
            <a:r>
              <a:rPr lang="es-CL" sz="1600" dirty="0" err="1"/>
              <a:t>Certificate</a:t>
            </a:r>
            <a:r>
              <a:rPr lang="es-CL" sz="1600" dirty="0"/>
              <a:t>. </a:t>
            </a:r>
            <a:r>
              <a:rPr lang="es-CL" sz="1600" dirty="0" err="1"/>
              <a:t>This</a:t>
            </a:r>
            <a:r>
              <a:rPr lang="es-CL" sz="1600" dirty="0"/>
              <a:t> </a:t>
            </a:r>
            <a:r>
              <a:rPr lang="es-CL" sz="1600" dirty="0" err="1"/>
              <a:t>certificate</a:t>
            </a:r>
            <a:r>
              <a:rPr lang="es-CL" sz="1600" dirty="0"/>
              <a:t> </a:t>
            </a:r>
            <a:r>
              <a:rPr lang="es-CL" sz="1600" dirty="0" err="1"/>
              <a:t>identifies</a:t>
            </a:r>
            <a:r>
              <a:rPr lang="es-CL" sz="1600" dirty="0"/>
              <a:t> </a:t>
            </a:r>
            <a:r>
              <a:rPr lang="es-CL" sz="1600" dirty="0" err="1"/>
              <a:t>the</a:t>
            </a:r>
            <a:r>
              <a:rPr lang="es-CL" sz="1600" dirty="0"/>
              <a:t> </a:t>
            </a:r>
            <a:r>
              <a:rPr lang="es-CL" sz="1600" dirty="0" err="1"/>
              <a:t>lot</a:t>
            </a:r>
            <a:r>
              <a:rPr lang="es-CL" sz="1600" dirty="0"/>
              <a:t> </a:t>
            </a:r>
            <a:r>
              <a:rPr lang="es-CL" sz="1600" dirty="0" err="1"/>
              <a:t>or</a:t>
            </a:r>
            <a:r>
              <a:rPr lang="es-CL" sz="1600" dirty="0"/>
              <a:t> </a:t>
            </a:r>
            <a:r>
              <a:rPr lang="es-CL" sz="1600" dirty="0" err="1"/>
              <a:t>batch</a:t>
            </a:r>
            <a:r>
              <a:rPr lang="es-CL" sz="1600" dirty="0"/>
              <a:t> and </a:t>
            </a:r>
            <a:r>
              <a:rPr lang="es-CL" sz="1600" dirty="0" err="1"/>
              <a:t>the</a:t>
            </a:r>
            <a:r>
              <a:rPr lang="es-CL" sz="1600" dirty="0"/>
              <a:t> true </a:t>
            </a:r>
            <a:r>
              <a:rPr lang="es-CL" sz="1600" dirty="0" err="1"/>
              <a:t>nature</a:t>
            </a:r>
            <a:r>
              <a:rPr lang="es-CL" sz="1600" dirty="0"/>
              <a:t> of </a:t>
            </a:r>
            <a:r>
              <a:rPr lang="es-CL" sz="1600" dirty="0" err="1"/>
              <a:t>the</a:t>
            </a:r>
            <a:r>
              <a:rPr lang="es-CL" sz="1600" dirty="0"/>
              <a:t> </a:t>
            </a:r>
            <a:r>
              <a:rPr lang="es-CL" sz="1600" dirty="0" err="1"/>
              <a:t>product</a:t>
            </a:r>
            <a:r>
              <a:rPr lang="es-CL" sz="1600" dirty="0"/>
              <a:t> and </a:t>
            </a:r>
            <a:r>
              <a:rPr lang="es-CL" sz="1600" dirty="0" err="1"/>
              <a:t>is</a:t>
            </a:r>
            <a:r>
              <a:rPr lang="es-CL" sz="1600" dirty="0"/>
              <a:t> </a:t>
            </a:r>
            <a:r>
              <a:rPr lang="es-CL" sz="1600" dirty="0" err="1"/>
              <a:t>linked</a:t>
            </a:r>
            <a:r>
              <a:rPr lang="es-CL" sz="1600" dirty="0"/>
              <a:t> </a:t>
            </a:r>
            <a:r>
              <a:rPr lang="es-CL" sz="1600" dirty="0" err="1"/>
              <a:t>with</a:t>
            </a:r>
            <a:r>
              <a:rPr lang="es-CL" sz="1600" dirty="0"/>
              <a:t> </a:t>
            </a:r>
            <a:r>
              <a:rPr lang="es-CL" sz="1600" dirty="0" err="1"/>
              <a:t>the</a:t>
            </a:r>
            <a:r>
              <a:rPr lang="es-CL" sz="1600" dirty="0"/>
              <a:t> record of </a:t>
            </a:r>
            <a:r>
              <a:rPr lang="es-CL" sz="1600" dirty="0" err="1"/>
              <a:t>alcoholics</a:t>
            </a:r>
            <a:r>
              <a:rPr lang="es-CL" sz="1600" dirty="0"/>
              <a:t> </a:t>
            </a:r>
            <a:r>
              <a:rPr lang="es-CL" sz="1600" dirty="0" err="1"/>
              <a:t>beverages</a:t>
            </a:r>
            <a:r>
              <a:rPr lang="es-CL" sz="1600" dirty="0"/>
              <a:t>.</a:t>
            </a:r>
          </a:p>
          <a:p>
            <a:pPr algn="just">
              <a:lnSpc>
                <a:spcPct val="80000"/>
              </a:lnSpc>
            </a:pPr>
            <a:r>
              <a:rPr lang="es-CL" sz="1600" dirty="0" err="1"/>
              <a:t>Sampling</a:t>
            </a:r>
            <a:r>
              <a:rPr lang="es-CL" sz="1600" dirty="0"/>
              <a:t> and </a:t>
            </a:r>
            <a:r>
              <a:rPr lang="es-CL" sz="1600" dirty="0" err="1"/>
              <a:t>analitycal</a:t>
            </a:r>
            <a:r>
              <a:rPr lang="es-CL" sz="1600" dirty="0"/>
              <a:t> </a:t>
            </a:r>
            <a:r>
              <a:rPr lang="es-CL" sz="1600" dirty="0" err="1"/>
              <a:t>testing</a:t>
            </a:r>
            <a:r>
              <a:rPr lang="es-CL" sz="1600" dirty="0"/>
              <a:t>. </a:t>
            </a:r>
            <a:r>
              <a:rPr lang="es-CL" sz="1600" dirty="0" err="1"/>
              <a:t>All</a:t>
            </a:r>
            <a:r>
              <a:rPr lang="es-CL" sz="1600" dirty="0"/>
              <a:t> </a:t>
            </a:r>
            <a:r>
              <a:rPr lang="es-CL" sz="1600" dirty="0" err="1"/>
              <a:t>the</a:t>
            </a:r>
            <a:r>
              <a:rPr lang="es-CL" sz="1600" dirty="0"/>
              <a:t> </a:t>
            </a:r>
            <a:r>
              <a:rPr lang="es-CL" sz="1600" dirty="0" err="1"/>
              <a:t>imported</a:t>
            </a:r>
            <a:r>
              <a:rPr lang="es-CL" sz="1600" dirty="0"/>
              <a:t> </a:t>
            </a:r>
            <a:r>
              <a:rPr lang="es-CL" sz="1600" dirty="0" err="1"/>
              <a:t>products</a:t>
            </a:r>
            <a:r>
              <a:rPr lang="es-CL" sz="1600" dirty="0"/>
              <a:t> are </a:t>
            </a:r>
            <a:r>
              <a:rPr lang="es-CL" sz="1600" dirty="0" err="1"/>
              <a:t>sampling</a:t>
            </a:r>
            <a:r>
              <a:rPr lang="es-CL" sz="1600" dirty="0"/>
              <a:t> and </a:t>
            </a:r>
            <a:r>
              <a:rPr lang="es-CL" sz="1600" dirty="0" err="1"/>
              <a:t>shall</a:t>
            </a:r>
            <a:r>
              <a:rPr lang="es-CL" sz="1600" dirty="0"/>
              <a:t> be </a:t>
            </a:r>
            <a:r>
              <a:rPr lang="es-CL" sz="1600" dirty="0" err="1"/>
              <a:t>submitted</a:t>
            </a:r>
            <a:r>
              <a:rPr lang="es-CL" sz="1600" dirty="0"/>
              <a:t> to </a:t>
            </a:r>
            <a:r>
              <a:rPr lang="es-CL" sz="1600" dirty="0" err="1"/>
              <a:t>analytical</a:t>
            </a:r>
            <a:r>
              <a:rPr lang="es-CL" sz="1600" dirty="0"/>
              <a:t> </a:t>
            </a:r>
            <a:r>
              <a:rPr lang="es-CL" sz="1600" dirty="0" err="1"/>
              <a:t>testing</a:t>
            </a:r>
            <a:r>
              <a:rPr lang="es-CL" sz="1600" dirty="0"/>
              <a:t>, to </a:t>
            </a:r>
            <a:r>
              <a:rPr lang="es-CL" sz="1600" dirty="0" err="1"/>
              <a:t>prove</a:t>
            </a:r>
            <a:r>
              <a:rPr lang="es-CL" sz="1600" dirty="0"/>
              <a:t> </a:t>
            </a:r>
            <a:r>
              <a:rPr lang="es-CL" sz="1600" dirty="0" err="1"/>
              <a:t>that</a:t>
            </a:r>
            <a:r>
              <a:rPr lang="es-CL" sz="1600" dirty="0"/>
              <a:t> </a:t>
            </a:r>
            <a:r>
              <a:rPr lang="es-CL" sz="1600" dirty="0" err="1"/>
              <a:t>the</a:t>
            </a:r>
            <a:r>
              <a:rPr lang="es-CL" sz="1600" dirty="0"/>
              <a:t> </a:t>
            </a:r>
            <a:r>
              <a:rPr lang="es-CL" sz="1600" dirty="0" err="1"/>
              <a:t>product</a:t>
            </a:r>
            <a:r>
              <a:rPr lang="es-CL" sz="1600" dirty="0"/>
              <a:t> </a:t>
            </a:r>
            <a:r>
              <a:rPr lang="es-CL" sz="1600" dirty="0" err="1"/>
              <a:t>tested</a:t>
            </a:r>
            <a:r>
              <a:rPr lang="es-CL" sz="1600" dirty="0"/>
              <a:t> </a:t>
            </a:r>
            <a:r>
              <a:rPr lang="es-CL" sz="1600" dirty="0" err="1"/>
              <a:t>complies</a:t>
            </a:r>
            <a:r>
              <a:rPr lang="es-CL" sz="1600" dirty="0"/>
              <a:t> </a:t>
            </a:r>
            <a:r>
              <a:rPr lang="en-US" sz="1600" dirty="0"/>
              <a:t>at least, with all the requirements for similar domestic products. From each analytical testing will be issue an analytical report related with the lot or batch of the product linked with the importer.</a:t>
            </a:r>
          </a:p>
          <a:p>
            <a:pPr algn="just">
              <a:lnSpc>
                <a:spcPct val="80000"/>
              </a:lnSpc>
            </a:pPr>
            <a:r>
              <a:rPr lang="en-US" sz="1600" dirty="0"/>
              <a:t>Items of wines and alcoholics beverages protected under Agreement or FTA subscribe  by Chile or wine from member countries of the World Wine Trade Group (WWTG), who signed the MOU on wine certification requirements are exempted of sampling and analytical testing. The recognition of the control made in </a:t>
            </a:r>
            <a:r>
              <a:rPr lang="en-US" sz="1600" dirty="0" err="1"/>
              <a:t>origen</a:t>
            </a:r>
            <a:r>
              <a:rPr lang="en-US" sz="1600" dirty="0"/>
              <a:t> to ensure safety, quality and or authenticity applies in those cases.</a:t>
            </a:r>
          </a:p>
          <a:p>
            <a:pPr algn="just">
              <a:lnSpc>
                <a:spcPct val="80000"/>
              </a:lnSpc>
            </a:pPr>
            <a:endParaRPr lang="en-US" sz="1600" dirty="0"/>
          </a:p>
          <a:p>
            <a:pPr algn="just">
              <a:lnSpc>
                <a:spcPct val="80000"/>
              </a:lnSpc>
              <a:buFont typeface="Arial" charset="0"/>
              <a:buNone/>
            </a:pPr>
            <a:endParaRPr lang="en-US" sz="900" dirty="0"/>
          </a:p>
        </p:txBody>
      </p:sp>
      <p:pic>
        <p:nvPicPr>
          <p:cNvPr id="9" name="Picture 9" descr="news031-1"/>
          <p:cNvPicPr>
            <a:picLocks noChangeAspect="1" noChangeArrowheads="1"/>
          </p:cNvPicPr>
          <p:nvPr/>
        </p:nvPicPr>
        <p:blipFill>
          <a:blip r:embed="rId2"/>
          <a:srcRect/>
          <a:stretch>
            <a:fillRect/>
          </a:stretch>
        </p:blipFill>
        <p:spPr bwMode="auto">
          <a:xfrm>
            <a:off x="766001" y="4421950"/>
            <a:ext cx="2305050" cy="1728787"/>
          </a:xfrm>
          <a:prstGeom prst="rect">
            <a:avLst/>
          </a:prstGeom>
          <a:noFill/>
          <a:ln w="9525">
            <a:noFill/>
            <a:miter lim="800000"/>
            <a:headEnd/>
            <a:tailEnd/>
          </a:ln>
        </p:spPr>
      </p:pic>
      <p:pic>
        <p:nvPicPr>
          <p:cNvPr id="10" name="Picture 10" descr="Chile"/>
          <p:cNvPicPr>
            <a:picLocks noChangeAspect="1" noChangeArrowheads="1"/>
          </p:cNvPicPr>
          <p:nvPr/>
        </p:nvPicPr>
        <p:blipFill>
          <a:blip r:embed="rId3"/>
          <a:srcRect/>
          <a:stretch>
            <a:fillRect/>
          </a:stretch>
        </p:blipFill>
        <p:spPr bwMode="auto">
          <a:xfrm>
            <a:off x="5798154" y="4386993"/>
            <a:ext cx="2735262" cy="1736725"/>
          </a:xfrm>
          <a:prstGeom prst="rect">
            <a:avLst/>
          </a:prstGeom>
          <a:noFill/>
          <a:ln w="9525">
            <a:noFill/>
            <a:miter lim="800000"/>
            <a:headEnd/>
            <a:tailEnd/>
          </a:ln>
        </p:spPr>
      </p:pic>
      <p:pic>
        <p:nvPicPr>
          <p:cNvPr id="11" name="Picture 11" descr="LabImage1"/>
          <p:cNvPicPr>
            <a:picLocks noChangeAspect="1" noChangeArrowheads="1"/>
          </p:cNvPicPr>
          <p:nvPr/>
        </p:nvPicPr>
        <p:blipFill>
          <a:blip r:embed="rId4"/>
          <a:srcRect/>
          <a:stretch>
            <a:fillRect/>
          </a:stretch>
        </p:blipFill>
        <p:spPr bwMode="auto">
          <a:xfrm>
            <a:off x="3289221" y="4506056"/>
            <a:ext cx="2290763" cy="1617662"/>
          </a:xfrm>
          <a:prstGeom prst="rect">
            <a:avLst/>
          </a:prstGeom>
          <a:noFill/>
          <a:ln w="9525">
            <a:noFill/>
            <a:miter lim="800000"/>
            <a:headEnd/>
            <a:tailEnd/>
          </a:ln>
        </p:spPr>
      </p:pic>
      <p:sp>
        <p:nvSpPr>
          <p:cNvPr id="12" name="Title 1"/>
          <p:cNvSpPr>
            <a:spLocks noGrp="1"/>
          </p:cNvSpPr>
          <p:nvPr>
            <p:ph type="title"/>
          </p:nvPr>
        </p:nvSpPr>
        <p:spPr>
          <a:xfrm>
            <a:off x="971550" y="155864"/>
            <a:ext cx="7200900" cy="482457"/>
          </a:xfrm>
        </p:spPr>
        <p:txBody>
          <a:bodyPr/>
          <a:lstStyle/>
          <a:p>
            <a:r>
              <a:rPr lang="en-US" dirty="0"/>
              <a:t>Traceability in imported alcoholics beverages</a:t>
            </a:r>
          </a:p>
        </p:txBody>
      </p:sp>
    </p:spTree>
    <p:extLst>
      <p:ext uri="{BB962C8B-B14F-4D97-AF65-F5344CB8AC3E}">
        <p14:creationId xmlns:p14="http://schemas.microsoft.com/office/powerpoint/2010/main" val="428811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8">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8">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8">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8">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8" presetClass="entr" presetSubtype="16" fill="hold"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1000"/>
                                        <p:tgtEl>
                                          <p:spTgt spid="9"/>
                                        </p:tgtEl>
                                      </p:cBhvr>
                                    </p:animEffect>
                                  </p:childTnLst>
                                </p:cTn>
                              </p:par>
                              <p:par>
                                <p:cTn id="20" presetID="8" presetClass="entr" presetSubtype="16"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par>
                                <p:cTn id="23" presetID="8" presetClass="entr" presetSubtype="16" fill="hold" nodeType="withEffect">
                                  <p:stCondLst>
                                    <p:cond delay="100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1375A4-56A4-47D6-9801-1991572033F7}" type="slidenum">
              <a:rPr lang="en-US" smtClean="0"/>
              <a:t>7</a:t>
            </a:fld>
            <a:endParaRPr lang="en-US"/>
          </a:p>
        </p:txBody>
      </p:sp>
      <p:sp>
        <p:nvSpPr>
          <p:cNvPr id="5" name="Footer Placeholder 4"/>
          <p:cNvSpPr>
            <a:spLocks noGrp="1"/>
          </p:cNvSpPr>
          <p:nvPr>
            <p:ph type="ftr" sz="quarter" idx="11"/>
          </p:nvPr>
        </p:nvSpPr>
        <p:spPr/>
        <p:txBody>
          <a:bodyPr/>
          <a:lstStyle/>
          <a:p>
            <a:r>
              <a:rPr lang="en-US" dirty="0"/>
              <a:t>APEC Wine Regulatory Forum |  May 11-12, 2017</a:t>
            </a:r>
          </a:p>
        </p:txBody>
      </p:sp>
      <p:sp>
        <p:nvSpPr>
          <p:cNvPr id="3" name="Date Placeholder 2"/>
          <p:cNvSpPr>
            <a:spLocks noGrp="1"/>
          </p:cNvSpPr>
          <p:nvPr>
            <p:ph type="dt" sz="half" idx="10"/>
          </p:nvPr>
        </p:nvSpPr>
        <p:spPr/>
        <p:txBody>
          <a:bodyPr/>
          <a:lstStyle/>
          <a:p>
            <a:r>
              <a:rPr lang="en-US" dirty="0"/>
              <a:t>Ha </a:t>
            </a:r>
            <a:r>
              <a:rPr lang="en-US" dirty="0" err="1"/>
              <a:t>Noi</a:t>
            </a:r>
            <a:r>
              <a:rPr lang="en-US" dirty="0"/>
              <a:t>, Viet Nam</a:t>
            </a:r>
          </a:p>
        </p:txBody>
      </p:sp>
      <p:sp>
        <p:nvSpPr>
          <p:cNvPr id="8" name="Title 1"/>
          <p:cNvSpPr>
            <a:spLocks noGrp="1"/>
          </p:cNvSpPr>
          <p:nvPr>
            <p:ph type="title"/>
          </p:nvPr>
        </p:nvSpPr>
        <p:spPr>
          <a:xfrm>
            <a:off x="971550" y="155864"/>
            <a:ext cx="7200900" cy="482457"/>
          </a:xfrm>
        </p:spPr>
        <p:txBody>
          <a:bodyPr>
            <a:normAutofit/>
          </a:bodyPr>
          <a:lstStyle/>
          <a:p>
            <a:r>
              <a:rPr lang="en-US" dirty="0"/>
              <a:t>Traceability issues</a:t>
            </a:r>
          </a:p>
        </p:txBody>
      </p:sp>
      <p:sp>
        <p:nvSpPr>
          <p:cNvPr id="10" name="Rectangle 8"/>
          <p:cNvSpPr txBox="1">
            <a:spLocks/>
          </p:cNvSpPr>
          <p:nvPr/>
        </p:nvSpPr>
        <p:spPr>
          <a:xfrm>
            <a:off x="547445" y="791950"/>
            <a:ext cx="8140700" cy="360535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algn="just">
              <a:lnSpc>
                <a:spcPct val="80000"/>
              </a:lnSpc>
            </a:pPr>
            <a:r>
              <a:rPr lang="en-US" sz="1600" dirty="0"/>
              <a:t>Due to all the check control made by the agency in charge, in the last 10 years only a beer was recalls from the market by request of the EU, so far none imported wine has been recalled from the market.</a:t>
            </a:r>
            <a:endParaRPr lang="es-CL" sz="1600" dirty="0"/>
          </a:p>
          <a:p>
            <a:pPr algn="just">
              <a:lnSpc>
                <a:spcPct val="80000"/>
              </a:lnSpc>
            </a:pPr>
            <a:r>
              <a:rPr lang="es-CL" sz="1600" dirty="0" err="1"/>
              <a:t>Under</a:t>
            </a:r>
            <a:r>
              <a:rPr lang="es-CL" sz="1600" dirty="0"/>
              <a:t> </a:t>
            </a:r>
            <a:r>
              <a:rPr lang="es-CL" sz="1600" dirty="0" err="1"/>
              <a:t>the</a:t>
            </a:r>
            <a:r>
              <a:rPr lang="es-CL" sz="1600" dirty="0"/>
              <a:t> record </a:t>
            </a:r>
            <a:r>
              <a:rPr lang="es-CL" sz="1600" dirty="0" err="1"/>
              <a:t>system</a:t>
            </a:r>
            <a:r>
              <a:rPr lang="es-CL" sz="1600" dirty="0"/>
              <a:t>  </a:t>
            </a:r>
            <a:r>
              <a:rPr lang="es-CL" sz="1600" dirty="0" err="1"/>
              <a:t>for</a:t>
            </a:r>
            <a:r>
              <a:rPr lang="es-CL" sz="1600" dirty="0"/>
              <a:t> </a:t>
            </a:r>
            <a:r>
              <a:rPr lang="es-CL" sz="1600" dirty="0" err="1"/>
              <a:t>alcoholics</a:t>
            </a:r>
            <a:r>
              <a:rPr lang="es-CL" sz="1600" dirty="0"/>
              <a:t> </a:t>
            </a:r>
            <a:r>
              <a:rPr lang="es-CL" sz="1600" dirty="0" err="1"/>
              <a:t>beverages</a:t>
            </a:r>
            <a:r>
              <a:rPr lang="es-CL" sz="1600" dirty="0"/>
              <a:t>, and </a:t>
            </a:r>
            <a:r>
              <a:rPr lang="es-CL" sz="1600" dirty="0" err="1"/>
              <a:t>the</a:t>
            </a:r>
            <a:r>
              <a:rPr lang="es-CL" sz="1600" dirty="0"/>
              <a:t> </a:t>
            </a:r>
            <a:r>
              <a:rPr lang="es-CL" sz="1600" dirty="0" err="1"/>
              <a:t>mandatory</a:t>
            </a:r>
            <a:r>
              <a:rPr lang="es-CL" sz="1600" dirty="0"/>
              <a:t> </a:t>
            </a:r>
            <a:r>
              <a:rPr lang="es-CL" sz="1600" dirty="0" err="1"/>
              <a:t>labelling</a:t>
            </a:r>
            <a:r>
              <a:rPr lang="es-CL" sz="1600" dirty="0"/>
              <a:t> </a:t>
            </a:r>
            <a:r>
              <a:rPr lang="es-CL" sz="1600" dirty="0" err="1"/>
              <a:t>requirements</a:t>
            </a:r>
            <a:r>
              <a:rPr lang="es-CL" sz="1600" dirty="0"/>
              <a:t>, </a:t>
            </a:r>
            <a:r>
              <a:rPr lang="es-CL" sz="1600" dirty="0" err="1"/>
              <a:t>the</a:t>
            </a:r>
            <a:r>
              <a:rPr lang="es-CL" sz="1600" dirty="0"/>
              <a:t> </a:t>
            </a:r>
            <a:r>
              <a:rPr lang="es-CL" sz="1600" dirty="0" err="1"/>
              <a:t>name</a:t>
            </a:r>
            <a:r>
              <a:rPr lang="es-CL" sz="1600" dirty="0"/>
              <a:t> and </a:t>
            </a:r>
            <a:r>
              <a:rPr lang="es-CL" sz="1600" dirty="0" err="1"/>
              <a:t>address</a:t>
            </a:r>
            <a:r>
              <a:rPr lang="es-CL" sz="1600" dirty="0"/>
              <a:t> of </a:t>
            </a:r>
            <a:r>
              <a:rPr lang="es-CL" sz="1600" dirty="0" err="1"/>
              <a:t>the</a:t>
            </a:r>
            <a:r>
              <a:rPr lang="es-CL" sz="1600" dirty="0"/>
              <a:t> </a:t>
            </a:r>
            <a:r>
              <a:rPr lang="es-CL" sz="1600" dirty="0" err="1"/>
              <a:t>importer</a:t>
            </a:r>
            <a:r>
              <a:rPr lang="es-CL" sz="1600" dirty="0"/>
              <a:t> and </a:t>
            </a:r>
            <a:r>
              <a:rPr lang="es-CL" sz="1600" dirty="0" err="1"/>
              <a:t>the</a:t>
            </a:r>
            <a:r>
              <a:rPr lang="es-CL" sz="1600" dirty="0"/>
              <a:t> </a:t>
            </a:r>
            <a:r>
              <a:rPr lang="es-CL" sz="1600" dirty="0" err="1"/>
              <a:t>lot</a:t>
            </a:r>
            <a:r>
              <a:rPr lang="es-CL" sz="1600" dirty="0"/>
              <a:t> </a:t>
            </a:r>
            <a:r>
              <a:rPr lang="es-CL" sz="1600" dirty="0" err="1"/>
              <a:t>or</a:t>
            </a:r>
            <a:r>
              <a:rPr lang="es-CL" sz="1600" dirty="0"/>
              <a:t> </a:t>
            </a:r>
            <a:r>
              <a:rPr lang="es-CL" sz="1600" dirty="0" err="1"/>
              <a:t>batch</a:t>
            </a:r>
            <a:r>
              <a:rPr lang="es-CL" sz="1600" dirty="0"/>
              <a:t> </a:t>
            </a:r>
            <a:r>
              <a:rPr lang="es-CL" sz="1600" dirty="0" err="1"/>
              <a:t>must</a:t>
            </a:r>
            <a:r>
              <a:rPr lang="es-CL" sz="1600" dirty="0"/>
              <a:t> to be </a:t>
            </a:r>
            <a:r>
              <a:rPr lang="es-CL" sz="1600" dirty="0" err="1"/>
              <a:t>present</a:t>
            </a:r>
            <a:r>
              <a:rPr lang="es-CL" sz="1600" dirty="0"/>
              <a:t> en </a:t>
            </a:r>
            <a:r>
              <a:rPr lang="es-CL" sz="1600" dirty="0" err="1"/>
              <a:t>each</a:t>
            </a:r>
            <a:r>
              <a:rPr lang="es-CL" sz="1600" dirty="0"/>
              <a:t> </a:t>
            </a:r>
            <a:r>
              <a:rPr lang="es-CL" sz="1600" dirty="0" err="1"/>
              <a:t>bottle</a:t>
            </a:r>
            <a:r>
              <a:rPr lang="es-CL" sz="1600" dirty="0"/>
              <a:t> of </a:t>
            </a:r>
            <a:r>
              <a:rPr lang="es-CL" sz="1600" dirty="0" err="1"/>
              <a:t>any</a:t>
            </a:r>
            <a:r>
              <a:rPr lang="es-CL" sz="1600" dirty="0"/>
              <a:t> </a:t>
            </a:r>
            <a:r>
              <a:rPr lang="es-CL" sz="1600" dirty="0" err="1"/>
              <a:t>alcoholic</a:t>
            </a:r>
            <a:r>
              <a:rPr lang="es-CL" sz="1600" dirty="0"/>
              <a:t> </a:t>
            </a:r>
            <a:r>
              <a:rPr lang="es-CL" sz="1600" dirty="0" err="1"/>
              <a:t>beverage</a:t>
            </a:r>
            <a:r>
              <a:rPr lang="es-CL" sz="1600" dirty="0"/>
              <a:t>. </a:t>
            </a:r>
          </a:p>
          <a:p>
            <a:pPr algn="just">
              <a:lnSpc>
                <a:spcPct val="80000"/>
              </a:lnSpc>
            </a:pPr>
            <a:r>
              <a:rPr lang="es-CL" sz="1600" dirty="0" err="1"/>
              <a:t>The</a:t>
            </a:r>
            <a:r>
              <a:rPr lang="es-CL" sz="1600" dirty="0"/>
              <a:t> </a:t>
            </a:r>
            <a:r>
              <a:rPr lang="es-CL" sz="1600" dirty="0" err="1"/>
              <a:t>alcoholics</a:t>
            </a:r>
            <a:r>
              <a:rPr lang="es-CL" sz="1600" dirty="0"/>
              <a:t> </a:t>
            </a:r>
            <a:r>
              <a:rPr lang="es-CL" sz="1600" dirty="0" err="1"/>
              <a:t>beverages</a:t>
            </a:r>
            <a:r>
              <a:rPr lang="es-CL" sz="1600" dirty="0"/>
              <a:t> </a:t>
            </a:r>
            <a:r>
              <a:rPr lang="es-CL" sz="1600" dirty="0" err="1"/>
              <a:t>traceability</a:t>
            </a:r>
            <a:r>
              <a:rPr lang="es-CL" sz="1600" dirty="0"/>
              <a:t> </a:t>
            </a:r>
            <a:r>
              <a:rPr lang="es-CL" sz="1600" dirty="0" err="1"/>
              <a:t>system</a:t>
            </a:r>
            <a:r>
              <a:rPr lang="es-CL" sz="1600" dirty="0"/>
              <a:t> </a:t>
            </a:r>
            <a:r>
              <a:rPr lang="es-CL" sz="1600" dirty="0" err="1"/>
              <a:t>is</a:t>
            </a:r>
            <a:r>
              <a:rPr lang="es-CL" sz="1600" dirty="0"/>
              <a:t> </a:t>
            </a:r>
            <a:r>
              <a:rPr lang="es-CL" sz="1600" dirty="0" err="1"/>
              <a:t>under</a:t>
            </a:r>
            <a:r>
              <a:rPr lang="es-CL" sz="1600" dirty="0"/>
              <a:t> complete control of </a:t>
            </a:r>
            <a:r>
              <a:rPr lang="es-CL" sz="1600" dirty="0" err="1"/>
              <a:t>the</a:t>
            </a:r>
            <a:r>
              <a:rPr lang="es-CL" sz="1600" dirty="0"/>
              <a:t> </a:t>
            </a:r>
            <a:r>
              <a:rPr lang="es-CL" sz="1600" dirty="0" err="1"/>
              <a:t>Agricultural</a:t>
            </a:r>
            <a:r>
              <a:rPr lang="es-CL" sz="1600" dirty="0"/>
              <a:t> &amp; </a:t>
            </a:r>
            <a:r>
              <a:rPr lang="es-CL" sz="1600" dirty="0" err="1"/>
              <a:t>Livestock</a:t>
            </a:r>
            <a:r>
              <a:rPr lang="es-CL" sz="1600" dirty="0"/>
              <a:t> </a:t>
            </a:r>
            <a:r>
              <a:rPr lang="es-CL" sz="1600" dirty="0" err="1"/>
              <a:t>Service</a:t>
            </a:r>
            <a:r>
              <a:rPr lang="es-CL" sz="1600" dirty="0"/>
              <a:t>, oficial </a:t>
            </a:r>
            <a:r>
              <a:rPr lang="es-CL" sz="1600" dirty="0" err="1"/>
              <a:t>body</a:t>
            </a:r>
            <a:r>
              <a:rPr lang="es-CL" sz="1600" dirty="0"/>
              <a:t> of </a:t>
            </a:r>
            <a:r>
              <a:rPr lang="es-CL" sz="1600" dirty="0" err="1"/>
              <a:t>the</a:t>
            </a:r>
            <a:r>
              <a:rPr lang="es-CL" sz="1600" dirty="0"/>
              <a:t> </a:t>
            </a:r>
            <a:r>
              <a:rPr lang="es-CL" sz="1600" dirty="0" err="1"/>
              <a:t>Ministry</a:t>
            </a:r>
            <a:r>
              <a:rPr lang="es-CL" sz="1600" dirty="0"/>
              <a:t> of </a:t>
            </a:r>
            <a:r>
              <a:rPr lang="es-CL" sz="1600" dirty="0" err="1"/>
              <a:t>Agriculture</a:t>
            </a:r>
            <a:r>
              <a:rPr lang="es-CL" sz="1600" dirty="0"/>
              <a:t>. </a:t>
            </a:r>
            <a:endParaRPr lang="en-US" sz="1600" dirty="0"/>
          </a:p>
          <a:p>
            <a:pPr algn="just">
              <a:lnSpc>
                <a:spcPct val="80000"/>
              </a:lnSpc>
              <a:buFont typeface="Arial" charset="0"/>
              <a:buNone/>
            </a:pPr>
            <a:endParaRPr lang="en-US" sz="900" dirty="0"/>
          </a:p>
        </p:txBody>
      </p:sp>
      <p:pic>
        <p:nvPicPr>
          <p:cNvPr id="1028" name="Picture 4" descr="Funcionario SAG junto a Seremi fiscalizan viñ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75" y="2986953"/>
            <a:ext cx="2930525" cy="195812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5102605" y="2986953"/>
            <a:ext cx="2150276" cy="1958124"/>
          </a:xfrm>
          <a:prstGeom prst="rect">
            <a:avLst/>
          </a:prstGeom>
        </p:spPr>
      </p:pic>
    </p:spTree>
    <p:extLst>
      <p:ext uri="{BB962C8B-B14F-4D97-AF65-F5344CB8AC3E}">
        <p14:creationId xmlns:p14="http://schemas.microsoft.com/office/powerpoint/2010/main" val="365094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999"/>
                                          </p:stCondLst>
                                        </p:cTn>
                                        <p:tgtEl>
                                          <p:spTgt spid="10">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500"/>
                                  </p:stCondLst>
                                  <p:childTnLst>
                                    <p:set>
                                      <p:cBhvr>
                                        <p:cTn id="9" dur="1" fill="hold">
                                          <p:stCondLst>
                                            <p:cond delay="999"/>
                                          </p:stCondLst>
                                        </p:cTn>
                                        <p:tgtEl>
                                          <p:spTgt spid="10">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500"/>
                                  </p:stCondLst>
                                  <p:childTnLst>
                                    <p:set>
                                      <p:cBhvr>
                                        <p:cTn id="12" dur="1" fill="hold">
                                          <p:stCondLst>
                                            <p:cond delay="999"/>
                                          </p:stCondLst>
                                        </p:cTn>
                                        <p:tgtEl>
                                          <p:spTgt spid="10">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6" presetClass="entr" presetSubtype="21" fill="hold" nodeType="after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childTnLst>
                          </p:cTn>
                        </p:par>
                        <p:par>
                          <p:cTn id="17" fill="hold">
                            <p:stCondLst>
                              <p:cond delay="5000"/>
                            </p:stCondLst>
                            <p:childTnLst>
                              <p:par>
                                <p:cTn id="18" presetID="6"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492091"/>
            <a:ext cx="7200900" cy="2743200"/>
          </a:xfrm>
        </p:spPr>
        <p:txBody>
          <a:bodyPr/>
          <a:lstStyle/>
          <a:p>
            <a:pPr algn="ctr"/>
            <a:r>
              <a:rPr lang="en-US" dirty="0"/>
              <a:t>Thank you for your attention</a:t>
            </a:r>
          </a:p>
        </p:txBody>
      </p:sp>
    </p:spTree>
    <p:extLst>
      <p:ext uri="{BB962C8B-B14F-4D97-AF65-F5344CB8AC3E}">
        <p14:creationId xmlns:p14="http://schemas.microsoft.com/office/powerpoint/2010/main" val="23622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831</Words>
  <Application>Microsoft Office PowerPoint</Application>
  <PresentationFormat>On-screen Show (4:3)</PresentationFormat>
  <Paragraphs>48</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ＭＳ Ｐゴシック</vt:lpstr>
      <vt:lpstr>Arial</vt:lpstr>
      <vt:lpstr>Wingdings</vt:lpstr>
      <vt:lpstr>Diamond Grid 16x9</vt:lpstr>
      <vt:lpstr>Wine traceability in Chile</vt:lpstr>
      <vt:lpstr>Chilean Wine Regulation</vt:lpstr>
      <vt:lpstr>PowerPoint Presentation</vt:lpstr>
      <vt:lpstr>Traceability in alcoholics beverages</vt:lpstr>
      <vt:lpstr>Traceability in alcoholics beverages</vt:lpstr>
      <vt:lpstr>Traceability in imported alcoholics beverages</vt:lpstr>
      <vt:lpstr>Traceability issues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2016-08-31T23:08:32Z</dcterms:created>
  <dcterms:modified xsi:type="dcterms:W3CDTF">2024-10-23T17:55:15Z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