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61" r:id="rId3"/>
    <p:sldId id="281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0" y="78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pPr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Ha </a:t>
            </a:r>
            <a:r>
              <a:rPr lang="en-US" sz="1200" dirty="0" err="1"/>
              <a:t>Noi</a:t>
            </a:r>
            <a:r>
              <a:rPr lang="en-US" sz="1200" dirty="0"/>
              <a:t>, Viet</a:t>
            </a:r>
            <a:r>
              <a:rPr lang="en-US" sz="1200" baseline="0" dirty="0"/>
              <a:t> Nam</a:t>
            </a:r>
            <a:endParaRPr lang="en-US" sz="1200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57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May 11-12, 2017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70" y="319389"/>
            <a:ext cx="4194781" cy="12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Answers for Roundtables </a:t>
            </a:r>
            <a:br>
              <a:rPr lang="en-US" dirty="0"/>
            </a:br>
            <a:r>
              <a:rPr lang="en-US" dirty="0"/>
              <a:t>from Korea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May 11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Section 1: Focus on Traceability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1. Food business operator shall keep </a:t>
            </a:r>
            <a:r>
              <a:rPr lang="en-US" altLang="ko-KR" dirty="0">
                <a:solidFill>
                  <a:srgbClr val="0070C0"/>
                </a:solidFill>
              </a:rPr>
              <a:t>the record on trade of food products including wine</a:t>
            </a:r>
            <a:r>
              <a:rPr lang="en-US" altLang="ko-KR" dirty="0"/>
              <a:t>.  The  record  may include the name of commodity, manufacturing country, exporting country, manufacturer, importer, distributor, sales date, sales volume, bill of landing number and the date of importation. </a:t>
            </a:r>
          </a:p>
          <a:p>
            <a:r>
              <a:rPr lang="en-US" altLang="ko-KR" dirty="0"/>
              <a:t>2. </a:t>
            </a:r>
            <a:r>
              <a:rPr lang="en-US" altLang="ko-KR" dirty="0">
                <a:solidFill>
                  <a:srgbClr val="0070C0"/>
                </a:solidFill>
              </a:rPr>
              <a:t>Yes</a:t>
            </a:r>
          </a:p>
          <a:p>
            <a:r>
              <a:rPr lang="en-US" altLang="ko-KR" dirty="0"/>
              <a:t>3. Those shall keep for </a:t>
            </a:r>
            <a:r>
              <a:rPr lang="en-US" altLang="ko-KR" dirty="0">
                <a:solidFill>
                  <a:srgbClr val="0070C0"/>
                </a:solidFill>
              </a:rPr>
              <a:t>2 years </a:t>
            </a:r>
            <a:r>
              <a:rPr lang="en-US" altLang="ko-KR" dirty="0"/>
              <a:t>from the date of importation. If </a:t>
            </a:r>
            <a:r>
              <a:rPr lang="en-US" altLang="ko-KR" dirty="0">
                <a:solidFill>
                  <a:srgbClr val="0070C0"/>
                </a:solidFill>
              </a:rPr>
              <a:t>the shelf life of the  food has longer than 2 years</a:t>
            </a:r>
            <a:r>
              <a:rPr lang="en-US" altLang="ko-KR" dirty="0"/>
              <a:t>, the documents shall keep </a:t>
            </a:r>
            <a:r>
              <a:rPr lang="en-US" altLang="ko-KR" dirty="0">
                <a:solidFill>
                  <a:srgbClr val="0070C0"/>
                </a:solidFill>
              </a:rPr>
              <a:t>by the expiration date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4. Mainly for the </a:t>
            </a:r>
            <a:r>
              <a:rPr lang="en-US" altLang="ko-KR" dirty="0">
                <a:solidFill>
                  <a:srgbClr val="0070C0"/>
                </a:solidFill>
              </a:rPr>
              <a:t>wine safety</a:t>
            </a:r>
            <a:r>
              <a:rPr lang="en-US" altLang="ko-KR" dirty="0"/>
              <a:t>. It, however, may be more or less related to the </a:t>
            </a:r>
            <a:r>
              <a:rPr lang="en-US" altLang="ko-KR" dirty="0">
                <a:solidFill>
                  <a:srgbClr val="0070C0"/>
                </a:solidFill>
              </a:rPr>
              <a:t>wine authenticity as well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5. </a:t>
            </a:r>
            <a:r>
              <a:rPr lang="en-US" altLang="ko-KR" dirty="0">
                <a:solidFill>
                  <a:srgbClr val="0070C0"/>
                </a:solidFill>
              </a:rPr>
              <a:t>Yes</a:t>
            </a:r>
            <a:r>
              <a:rPr lang="en-US" altLang="ko-KR" dirty="0"/>
              <a:t>, Korea has a recall order for unsafe food products to food business operator. (e.g. </a:t>
            </a:r>
            <a:r>
              <a:rPr lang="en-US" altLang="ko-KR" dirty="0" err="1"/>
              <a:t>mycotoxins</a:t>
            </a:r>
            <a:r>
              <a:rPr lang="en-US" altLang="ko-KR" dirty="0"/>
              <a:t>, heavy metals and so on)</a:t>
            </a:r>
          </a:p>
          <a:p>
            <a:r>
              <a:rPr lang="en-US" altLang="ko-KR" dirty="0"/>
              <a:t>6. At this moment, Korea has </a:t>
            </a:r>
            <a:r>
              <a:rPr lang="en-US" altLang="ko-KR" dirty="0">
                <a:solidFill>
                  <a:srgbClr val="0070C0"/>
                </a:solidFill>
              </a:rPr>
              <a:t>no plan to introduce other requirements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7. </a:t>
            </a:r>
            <a:r>
              <a:rPr lang="en-US" altLang="ko-KR" dirty="0">
                <a:solidFill>
                  <a:srgbClr val="0070C0"/>
                </a:solidFill>
              </a:rPr>
              <a:t>Ministry of Food and Drug Safety</a:t>
            </a:r>
          </a:p>
          <a:p>
            <a:endParaRPr lang="ko-KR" altLang="en-US" dirty="0">
              <a:solidFill>
                <a:srgbClr val="0070C0"/>
              </a:solidFill>
            </a:endParaRP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203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Diamond Grid 16x9</vt:lpstr>
      <vt:lpstr>Answers for Roundtables  from Korea</vt:lpstr>
      <vt:lpstr>Thursday May 11</vt:lpstr>
      <vt:lpstr>Section 1: Focus on Traceability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2016-08-31T23:08:32Z</dcterms:created>
  <dcterms:modified xsi:type="dcterms:W3CDTF">2024-10-23T17:56:02Z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