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1"/>
  </p:notesMasterIdLst>
  <p:handoutMasterIdLst>
    <p:handoutMasterId r:id="rId12"/>
  </p:handoutMasterIdLst>
  <p:sldIdLst>
    <p:sldId id="261" r:id="rId3"/>
    <p:sldId id="271" r:id="rId4"/>
    <p:sldId id="278" r:id="rId5"/>
    <p:sldId id="279" r:id="rId6"/>
    <p:sldId id="272" r:id="rId7"/>
    <p:sldId id="273" r:id="rId8"/>
    <p:sldId id="274" r:id="rId9"/>
    <p:sldId id="27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288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96018"/>
  </p:normalViewPr>
  <p:slideViewPr>
    <p:cSldViewPr snapToGrid="0">
      <p:cViewPr varScale="1">
        <p:scale>
          <a:sx n="69" d="100"/>
          <a:sy n="69" d="100"/>
        </p:scale>
        <p:origin x="360" y="72"/>
      </p:cViewPr>
      <p:guideLst>
        <p:guide pos="2880"/>
        <p:guide orient="horz" pos="2160"/>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2" d="100"/>
          <a:sy n="82" d="100"/>
        </p:scale>
        <p:origin x="3852"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10/23/2024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10/23/2024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 name="Group 4"/>
          <p:cNvGrpSpPr/>
          <p:nvPr userDrawn="1"/>
        </p:nvGrpSpPr>
        <p:grpSpPr bwMode="hidden">
          <a:xfrm>
            <a:off x="-129339" y="-34707"/>
            <a:ext cx="9144002" cy="6858000"/>
            <a:chOff x="-1" y="0"/>
            <a:chExt cx="12192002" cy="6858000"/>
          </a:xfrm>
        </p:grpSpPr>
        <p:cxnSp>
          <p:nvCxnSpPr>
            <p:cNvPr id="6" name="Straight Connector 5"/>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3" name="Group 22"/>
            <p:cNvGrpSpPr/>
            <p:nvPr userDrawn="1"/>
          </p:nvGrpSpPr>
          <p:grpSpPr bwMode="hidden">
            <a:xfrm>
              <a:off x="-1" y="0"/>
              <a:ext cx="12192001" cy="6858000"/>
              <a:chOff x="-1" y="0"/>
              <a:chExt cx="12192001" cy="6858000"/>
            </a:xfrm>
          </p:grpSpPr>
          <p:cxnSp>
            <p:nvCxnSpPr>
              <p:cNvPr id="41" name="Straight Connector 40"/>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6" name="Group 45"/>
              <p:cNvGrpSpPr/>
              <p:nvPr/>
            </p:nvGrpSpPr>
            <p:grpSpPr bwMode="hidden">
              <a:xfrm>
                <a:off x="6327885" y="0"/>
                <a:ext cx="5864115" cy="5898673"/>
                <a:chOff x="6327885" y="0"/>
                <a:chExt cx="5864115" cy="5898673"/>
              </a:xfrm>
            </p:grpSpPr>
            <p:cxnSp>
              <p:nvCxnSpPr>
                <p:cNvPr id="52" name="Straight Connector 51"/>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7" name="Straight Connector 46"/>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userDrawn="1"/>
          </p:nvGrpSpPr>
          <p:grpSpPr bwMode="hidden">
            <a:xfrm flipH="1">
              <a:off x="0" y="0"/>
              <a:ext cx="12192001" cy="6858000"/>
              <a:chOff x="-1" y="0"/>
              <a:chExt cx="12192001" cy="6858000"/>
            </a:xfrm>
          </p:grpSpPr>
          <p:cxnSp>
            <p:nvCxnSpPr>
              <p:cNvPr id="25" name="Straight Connector 24"/>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0" name="Group 29"/>
              <p:cNvGrpSpPr/>
              <p:nvPr/>
            </p:nvGrpSpPr>
            <p:grpSpPr bwMode="hidden">
              <a:xfrm>
                <a:off x="6327885" y="0"/>
                <a:ext cx="5864115" cy="5898673"/>
                <a:chOff x="6327885" y="0"/>
                <a:chExt cx="5864115" cy="5898673"/>
              </a:xfrm>
            </p:grpSpPr>
            <p:cxnSp>
              <p:nvCxnSpPr>
                <p:cNvPr id="36" name="Straight Connector 35"/>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1" name="Straight Connector 30"/>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ctrTitle"/>
          </p:nvPr>
        </p:nvSpPr>
        <p:spPr>
          <a:xfrm>
            <a:off x="970384" y="1909347"/>
            <a:ext cx="7203233" cy="2901467"/>
          </a:xfrm>
        </p:spPr>
        <p:txBody>
          <a:bodyPr anchor="b">
            <a:normAutofit/>
          </a:bodyPr>
          <a:lstStyle>
            <a:lvl1pPr algn="l">
              <a:lnSpc>
                <a:spcPct val="76000"/>
              </a:lnSpc>
              <a:defRPr sz="6000" cap="none" baseline="0">
                <a:solidFill>
                  <a:schemeClr val="tx1"/>
                </a:solidFill>
              </a:defRPr>
            </a:lvl1pPr>
          </a:lstStyle>
          <a:p>
            <a:r>
              <a:rPr lang="en-US" dirty="0"/>
              <a:t>Click to edit Master title style</a:t>
            </a:r>
          </a:p>
        </p:txBody>
      </p:sp>
      <p:sp>
        <p:nvSpPr>
          <p:cNvPr id="3" name="Subtitle 2"/>
          <p:cNvSpPr>
            <a:spLocks noGrp="1"/>
          </p:cNvSpPr>
          <p:nvPr>
            <p:ph type="subTitle" idx="1"/>
          </p:nvPr>
        </p:nvSpPr>
        <p:spPr>
          <a:xfrm>
            <a:off x="964245" y="5043514"/>
            <a:ext cx="7203233" cy="457200"/>
          </a:xfrm>
        </p:spPr>
        <p:txBody>
          <a:bodyPr>
            <a:normAutofit/>
          </a:bodyPr>
          <a:lstStyle>
            <a:lvl1pPr marL="0" indent="0" algn="l">
              <a:spcBef>
                <a:spcPts val="0"/>
              </a:spcBef>
              <a:buNone/>
              <a:defRPr sz="1500" b="0">
                <a:solidFill>
                  <a:schemeClr val="accent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cxnSp>
        <p:nvCxnSpPr>
          <p:cNvPr id="58" name="Straight Connector 57"/>
          <p:cNvCxnSpPr/>
          <p:nvPr userDrawn="1"/>
        </p:nvCxnSpPr>
        <p:spPr>
          <a:xfrm>
            <a:off x="970384" y="48108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60" name="Footer Placeholder 56"/>
          <p:cNvSpPr txBox="1">
            <a:spLocks/>
          </p:cNvSpPr>
          <p:nvPr userDrawn="1"/>
        </p:nvSpPr>
        <p:spPr>
          <a:xfrm>
            <a:off x="4731096" y="6389365"/>
            <a:ext cx="3462287" cy="222436"/>
          </a:xfrm>
          <a:prstGeom prst="rect">
            <a:avLst/>
          </a:prstGeom>
        </p:spPr>
        <p:txBody>
          <a:bodyPr vert="horz" lIns="68580" tIns="34290" rIns="68580" bIns="34290" rtlCol="0" anchor="ctr"/>
          <a:lstStyle>
            <a:defPPr>
              <a:defRPr lang="en-US"/>
            </a:defPPr>
            <a:lvl1pPr marL="0" algn="l" defTabSz="914400" rtl="0" eaLnBrk="1" latinLnBrk="0" hangingPunct="1">
              <a:defRPr sz="800" kern="1200">
                <a:solidFill>
                  <a:schemeClr val="tx1">
                    <a:lumMod val="50000"/>
                    <a:lumOff val="5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200" dirty="0"/>
              <a:t>Ha </a:t>
            </a:r>
            <a:r>
              <a:rPr lang="en-US" sz="1200" dirty="0" err="1"/>
              <a:t>Noi</a:t>
            </a:r>
            <a:r>
              <a:rPr lang="en-US" sz="1200" dirty="0"/>
              <a:t>, Viet</a:t>
            </a:r>
            <a:r>
              <a:rPr lang="en-US" sz="1200" baseline="0" dirty="0"/>
              <a:t> Nam</a:t>
            </a:r>
            <a:endParaRPr lang="en-US" sz="1200" dirty="0"/>
          </a:p>
        </p:txBody>
      </p:sp>
      <p:sp>
        <p:nvSpPr>
          <p:cNvPr id="61" name="Rectangle 60"/>
          <p:cNvSpPr/>
          <p:nvPr userDrawn="1"/>
        </p:nvSpPr>
        <p:spPr>
          <a:xfrm>
            <a:off x="922247" y="6359385"/>
            <a:ext cx="3576428" cy="276999"/>
          </a:xfrm>
          <a:prstGeom prst="rect">
            <a:avLst/>
          </a:prstGeom>
        </p:spPr>
        <p:txBody>
          <a:bodyPr wrap="none">
            <a:spAutoFit/>
          </a:bodyPr>
          <a:lstStyle/>
          <a:p>
            <a:r>
              <a:rPr lang="en-US" sz="1200" dirty="0">
                <a:solidFill>
                  <a:schemeClr val="bg1">
                    <a:lumMod val="50000"/>
                  </a:schemeClr>
                </a:solidFill>
              </a:rPr>
              <a:t>APEC Wine Regulatory Forum |  May 11-12, 2017</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76270" y="319389"/>
            <a:ext cx="4194781" cy="1274165"/>
          </a:xfrm>
          <a:prstGeom prst="rect">
            <a:avLst/>
          </a:prstGeom>
        </p:spPr>
      </p:pic>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77154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8"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9" name="Date Placeholder 3"/>
          <p:cNvSpPr>
            <a:spLocks noGrp="1"/>
          </p:cNvSpPr>
          <p:nvPr>
            <p:ph type="dt" sz="half" idx="10"/>
          </p:nvPr>
        </p:nvSpPr>
        <p:spPr>
          <a:xfrm>
            <a:off x="7007902" y="6289679"/>
            <a:ext cx="1370786" cy="222436"/>
          </a:xfrm>
          <a:prstGeom prst="rect">
            <a:avLst/>
          </a:prstGeom>
        </p:spPr>
        <p:txBody>
          <a:bodyPr/>
          <a:lstStyle>
            <a:lvl1pP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5246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Group 6"/>
          <p:cNvGrpSpPr/>
          <p:nvPr userDrawn="1"/>
        </p:nvGrpSpPr>
        <p:grpSpPr bwMode="hidden">
          <a:xfrm>
            <a:off x="-1" y="0"/>
            <a:ext cx="9144002" cy="6858000"/>
            <a:chOff x="-1" y="0"/>
            <a:chExt cx="12192002" cy="6858000"/>
          </a:xfrm>
        </p:grpSpPr>
        <p:cxnSp>
          <p:nvCxnSpPr>
            <p:cNvPr id="8" name="Straight Connector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p:cNvGrpSpPr/>
            <p:nvPr userDrawn="1"/>
          </p:nvGrpSpPr>
          <p:grpSpPr bwMode="hidden">
            <a:xfrm>
              <a:off x="-1" y="0"/>
              <a:ext cx="12192001" cy="6858000"/>
              <a:chOff x="-1" y="0"/>
              <a:chExt cx="12192001" cy="6858000"/>
            </a:xfrm>
          </p:grpSpPr>
          <p:cxnSp>
            <p:nvCxnSpPr>
              <p:cNvPr id="42" name="Straight Connector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Group 46"/>
              <p:cNvGrpSpPr/>
              <p:nvPr/>
            </p:nvGrpSpPr>
            <p:grpSpPr bwMode="hidden">
              <a:xfrm>
                <a:off x="6327885" y="0"/>
                <a:ext cx="5864115" cy="5898673"/>
                <a:chOff x="6327885" y="0"/>
                <a:chExt cx="5864115" cy="5898673"/>
              </a:xfrm>
            </p:grpSpPr>
            <p:cxnSp>
              <p:nvCxnSpPr>
                <p:cNvPr id="53" name="Straight Connector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Straight Connector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Group 24"/>
            <p:cNvGrpSpPr/>
            <p:nvPr userDrawn="1"/>
          </p:nvGrpSpPr>
          <p:grpSpPr bwMode="hidden">
            <a:xfrm flipH="1">
              <a:off x="0" y="0"/>
              <a:ext cx="12192001" cy="6858000"/>
              <a:chOff x="-1" y="0"/>
              <a:chExt cx="12192001" cy="6858000"/>
            </a:xfrm>
          </p:grpSpPr>
          <p:cxnSp>
            <p:nvCxnSpPr>
              <p:cNvPr id="26" name="Straight Connector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Group 30"/>
              <p:cNvGrpSpPr/>
              <p:nvPr/>
            </p:nvGrpSpPr>
            <p:grpSpPr bwMode="hidden">
              <a:xfrm>
                <a:off x="6327885" y="0"/>
                <a:ext cx="5864115" cy="5898673"/>
                <a:chOff x="6327885" y="0"/>
                <a:chExt cx="5864115" cy="5898673"/>
              </a:xfrm>
            </p:grpSpPr>
            <p:cxnSp>
              <p:nvCxnSpPr>
                <p:cNvPr id="37" name="Straight Connector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Straight Connector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1"/>
          <p:cNvSpPr>
            <a:spLocks noGrp="1"/>
          </p:cNvSpPr>
          <p:nvPr>
            <p:ph type="title"/>
          </p:nvPr>
        </p:nvSpPr>
        <p:spPr>
          <a:xfrm>
            <a:off x="971550" y="2541573"/>
            <a:ext cx="7200900" cy="2743200"/>
          </a:xfrm>
        </p:spPr>
        <p:txBody>
          <a:bodyPr anchor="b">
            <a:normAutofit/>
          </a:bodyPr>
          <a:lstStyle>
            <a:lvl1pPr>
              <a:lnSpc>
                <a:spcPct val="85000"/>
              </a:lnSpc>
              <a:defRPr sz="4500" cap="none"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1500" b="0">
                <a:solidFill>
                  <a:schemeClr val="tx1"/>
                </a:solidFill>
              </a:defRPr>
            </a:lvl1pPr>
            <a:lvl2pPr marL="342900" indent="0">
              <a:buNone/>
              <a:defRPr sz="1500"/>
            </a:lvl2pPr>
            <a:lvl3pPr marL="685800" indent="0">
              <a:buNone/>
              <a:defRPr sz="135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pPr lvl="0"/>
            <a:r>
              <a:rPr lang="en-US"/>
              <a:t>Edit Master text styles</a:t>
            </a:r>
          </a:p>
        </p:txBody>
      </p:sp>
      <p:cxnSp>
        <p:nvCxnSpPr>
          <p:cNvPr id="58" name="Straight Connector 57"/>
          <p:cNvCxnSpPr/>
          <p:nvPr userDrawn="1"/>
        </p:nvCxnSpPr>
        <p:spPr>
          <a:xfrm>
            <a:off x="971550" y="5294175"/>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715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1500"/>
            </a:lvl1pPr>
            <a:lvl2pPr>
              <a:defRPr sz="1350"/>
            </a:lvl2pPr>
            <a:lvl3pPr>
              <a:defRPr sz="1200"/>
            </a:lvl3pPr>
            <a:lvl4pPr>
              <a:defRPr sz="1050"/>
            </a:lvl4pPr>
            <a:lvl5pPr>
              <a:defRPr sz="10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2"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3"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715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1500" b="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1500"/>
            </a:lvl1pPr>
            <a:lvl2pPr>
              <a:defRPr sz="1350"/>
            </a:lvl2pPr>
            <a:lvl3pPr>
              <a:defRPr sz="1200"/>
            </a:lvl3pPr>
            <a:lvl4pPr>
              <a:defRPr sz="1050"/>
            </a:lvl4pPr>
            <a:lvl5pPr>
              <a:defRPr sz="105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6"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7"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8"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2"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13"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14"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grpSp>
        <p:nvGrpSpPr>
          <p:cNvPr id="161" name="Group 160"/>
          <p:cNvGrpSpPr/>
          <p:nvPr userDrawn="1"/>
        </p:nvGrpSpPr>
        <p:grpSpPr bwMode="hidden">
          <a:xfrm>
            <a:off x="-1" y="0"/>
            <a:ext cx="9144002" cy="6858000"/>
            <a:chOff x="-1" y="0"/>
            <a:chExt cx="12192002" cy="6858000"/>
          </a:xfrm>
        </p:grpSpPr>
        <p:cxnSp>
          <p:nvCxnSpPr>
            <p:cNvPr id="162" name="Straight Connector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Straight Connector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Group 177"/>
            <p:cNvGrpSpPr/>
            <p:nvPr userDrawn="1"/>
          </p:nvGrpSpPr>
          <p:grpSpPr bwMode="hidden">
            <a:xfrm>
              <a:off x="-1" y="0"/>
              <a:ext cx="12192001" cy="6858000"/>
              <a:chOff x="-1" y="0"/>
              <a:chExt cx="12192001" cy="6858000"/>
            </a:xfrm>
          </p:grpSpPr>
          <p:cxnSp>
            <p:nvCxnSpPr>
              <p:cNvPr id="196" name="Straight Connector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Group 200"/>
              <p:cNvGrpSpPr/>
              <p:nvPr/>
            </p:nvGrpSpPr>
            <p:grpSpPr bwMode="hidden">
              <a:xfrm>
                <a:off x="6327885" y="0"/>
                <a:ext cx="5864115" cy="5898673"/>
                <a:chOff x="6327885" y="0"/>
                <a:chExt cx="5864115" cy="5898673"/>
              </a:xfrm>
            </p:grpSpPr>
            <p:cxnSp>
              <p:nvCxnSpPr>
                <p:cNvPr id="207" name="Straight Connector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Straight Connector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Group 178"/>
            <p:cNvGrpSpPr/>
            <p:nvPr userDrawn="1"/>
          </p:nvGrpSpPr>
          <p:grpSpPr bwMode="hidden">
            <a:xfrm flipH="1">
              <a:off x="0" y="0"/>
              <a:ext cx="12192001" cy="6858000"/>
              <a:chOff x="-1" y="0"/>
              <a:chExt cx="12192001" cy="6858000"/>
            </a:xfrm>
          </p:grpSpPr>
          <p:cxnSp>
            <p:nvCxnSpPr>
              <p:cNvPr id="180" name="Straight Connector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Group 184"/>
              <p:cNvGrpSpPr/>
              <p:nvPr/>
            </p:nvGrpSpPr>
            <p:grpSpPr bwMode="hidden">
              <a:xfrm>
                <a:off x="6327885" y="0"/>
                <a:ext cx="5864115" cy="5898673"/>
                <a:chOff x="6327885" y="0"/>
                <a:chExt cx="5864115" cy="5898673"/>
              </a:xfrm>
            </p:grpSpPr>
            <p:cxnSp>
              <p:nvCxnSpPr>
                <p:cNvPr id="191" name="Straight Connector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Straight Connector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9"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0"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10"/>
          </p:nvPr>
        </p:nvSpPr>
        <p:spPr>
          <a:xfrm>
            <a:off x="5102605" y="6289679"/>
            <a:ext cx="3276083" cy="222436"/>
          </a:xfrm>
          <a:prstGeom prst="rect">
            <a:avLst/>
          </a:prstGeom>
        </p:spPr>
        <p:txBody>
          <a:bodyPr/>
          <a:lstStyle>
            <a:lvl1pPr algn="r">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Group 8"/>
          <p:cNvGrpSpPr/>
          <p:nvPr userDrawn="1"/>
        </p:nvGrpSpPr>
        <p:grpSpPr bwMode="hidden">
          <a:xfrm>
            <a:off x="-1" y="0"/>
            <a:ext cx="9144002" cy="6858000"/>
            <a:chOff x="-1" y="0"/>
            <a:chExt cx="12192002" cy="6858000"/>
          </a:xfrm>
        </p:grpSpPr>
        <p:cxnSp>
          <p:nvCxnSpPr>
            <p:cNvPr id="10" name="Straight Connector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p:cNvGrpSpPr/>
            <p:nvPr userDrawn="1"/>
          </p:nvGrpSpPr>
          <p:grpSpPr bwMode="hidden">
            <a:xfrm>
              <a:off x="-1" y="0"/>
              <a:ext cx="12192001" cy="6858000"/>
              <a:chOff x="-1" y="0"/>
              <a:chExt cx="12192001" cy="6858000"/>
            </a:xfrm>
          </p:grpSpPr>
          <p:cxnSp>
            <p:nvCxnSpPr>
              <p:cNvPr id="44" name="Straight Connector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p:cNvGrpSpPr/>
              <p:nvPr/>
            </p:nvGrpSpPr>
            <p:grpSpPr bwMode="hidden">
              <a:xfrm>
                <a:off x="6327885" y="0"/>
                <a:ext cx="5864115" cy="5898673"/>
                <a:chOff x="6327885" y="0"/>
                <a:chExt cx="5864115" cy="5898673"/>
              </a:xfrm>
            </p:grpSpPr>
            <p:cxnSp>
              <p:nvCxnSpPr>
                <p:cNvPr id="55" name="Straight Connector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p:cNvGrpSpPr/>
            <p:nvPr userDrawn="1"/>
          </p:nvGrpSpPr>
          <p:grpSpPr bwMode="hidden">
            <a:xfrm flipH="1">
              <a:off x="0" y="0"/>
              <a:ext cx="12192001" cy="6858000"/>
              <a:chOff x="-1" y="0"/>
              <a:chExt cx="12192001" cy="6858000"/>
            </a:xfrm>
          </p:grpSpPr>
          <p:cxnSp>
            <p:nvCxnSpPr>
              <p:cNvPr id="28" name="Straight Connector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p:cNvGrpSpPr/>
              <p:nvPr/>
            </p:nvGrpSpPr>
            <p:grpSpPr bwMode="hidden">
              <a:xfrm>
                <a:off x="6327885" y="0"/>
                <a:ext cx="5864115" cy="5898673"/>
                <a:chOff x="6327885" y="0"/>
                <a:chExt cx="5864115" cy="5898673"/>
              </a:xfrm>
            </p:grpSpPr>
            <p:cxnSp>
              <p:nvCxnSpPr>
                <p:cNvPr id="39" name="Straight Connector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Rectangle 6"/>
          <p:cNvSpPr/>
          <p:nvPr userDrawn="1"/>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5934864" y="571500"/>
            <a:ext cx="2743200" cy="2197100"/>
          </a:xfrm>
        </p:spPr>
        <p:txBody>
          <a:bodyPr anchor="b">
            <a:normAutofit/>
          </a:bodyPr>
          <a:lstStyle>
            <a:lvl1pPr>
              <a:defRPr sz="1950">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457173" y="571500"/>
            <a:ext cx="4613665" cy="5715000"/>
          </a:xfrm>
        </p:spPr>
        <p:txBody>
          <a:bodyPr>
            <a:normAutofit/>
          </a:bodyPr>
          <a:lstStyle>
            <a:lvl1pPr>
              <a:defRPr sz="1500"/>
            </a:lvl1pPr>
            <a:lvl2pPr>
              <a:defRPr sz="1350"/>
            </a:lvl2pPr>
            <a:lvl3pPr>
              <a:defRPr sz="1200"/>
            </a:lvl3pPr>
            <a:lvl4pPr>
              <a:defRPr sz="1050"/>
            </a:lvl4pPr>
            <a:lvl5pPr>
              <a:defRPr sz="1050"/>
            </a:lvl5pPr>
            <a:lvl6pPr>
              <a:defRPr sz="1500"/>
            </a:lvl6pPr>
            <a:lvl7pPr>
              <a:defRPr sz="1500"/>
            </a:lvl7pPr>
            <a:lvl8pPr>
              <a:defRPr sz="1500"/>
            </a:lvl8pPr>
            <a:lvl9pPr>
              <a:defRPr sz="15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cxnSp>
        <p:nvCxnSpPr>
          <p:cNvPr id="60" name="Straight Connector 59"/>
          <p:cNvCxnSpPr/>
          <p:nvPr userDrawn="1"/>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4" name="Slide Number Placeholder 5"/>
          <p:cNvSpPr>
            <a:spLocks noGrp="1"/>
          </p:cNvSpPr>
          <p:nvPr>
            <p:ph type="sldNum" sz="quarter" idx="12"/>
          </p:nvPr>
        </p:nvSpPr>
        <p:spPr>
          <a:xfrm>
            <a:off x="8378687" y="6289679"/>
            <a:ext cx="309458" cy="222436"/>
          </a:xfrm>
          <a:prstGeom prst="rect">
            <a:avLst/>
          </a:prstGeom>
        </p:spPr>
        <p:txBody>
          <a:bodyPr/>
          <a:lstStyle/>
          <a:p>
            <a:fld id="{E31375A4-56A4-47D6-9801-1991572033F7}" type="slidenum">
              <a:rPr lang="en-US" smtClean="0"/>
              <a:t>‹#›</a:t>
            </a:fld>
            <a:endParaRPr lang="en-US"/>
          </a:p>
        </p:txBody>
      </p:sp>
      <p:sp>
        <p:nvSpPr>
          <p:cNvPr id="65" name="Footer Placeholder 4"/>
          <p:cNvSpPr>
            <a:spLocks noGrp="1"/>
          </p:cNvSpPr>
          <p:nvPr>
            <p:ph type="ftr" sz="quarter" idx="11"/>
          </p:nvPr>
        </p:nvSpPr>
        <p:spPr>
          <a:xfrm>
            <a:off x="457201" y="6289679"/>
            <a:ext cx="4596023" cy="222436"/>
          </a:xfrm>
          <a:prstGeom prst="rect">
            <a:avLst/>
          </a:prstGeom>
        </p:spPr>
        <p:txBody>
          <a:bodyPr/>
          <a:lstStyle>
            <a:lvl1pPr>
              <a:defRPr>
                <a:solidFill>
                  <a:schemeClr val="bg1">
                    <a:lumMod val="50000"/>
                  </a:schemeClr>
                </a:solidFill>
              </a:defRPr>
            </a:lvl1pPr>
          </a:lstStyle>
          <a:p>
            <a:r>
              <a:rPr lang="en-US" dirty="0"/>
              <a:t>APEC Wine Regulatory Forum |  May 11-12, 2017</a:t>
            </a:r>
          </a:p>
        </p:txBody>
      </p:sp>
      <p:sp>
        <p:nvSpPr>
          <p:cNvPr id="66" name="Date Placeholder 3"/>
          <p:cNvSpPr>
            <a:spLocks noGrp="1"/>
          </p:cNvSpPr>
          <p:nvPr>
            <p:ph type="dt" sz="half" idx="10"/>
          </p:nvPr>
        </p:nvSpPr>
        <p:spPr>
          <a:xfrm>
            <a:off x="5102605" y="6289679"/>
            <a:ext cx="3276083" cy="222436"/>
          </a:xfrm>
          <a:prstGeom prst="rect">
            <a:avLst/>
          </a:prstGeom>
        </p:spPr>
        <p:txBody>
          <a:bodyPr/>
          <a:lstStyle>
            <a:lvl1pPr algn="r">
              <a:defRPr>
                <a:solidFill>
                  <a:schemeClr val="bg1">
                    <a:lumMod val="75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Group 7"/>
          <p:cNvGrpSpPr/>
          <p:nvPr/>
        </p:nvGrpSpPr>
        <p:grpSpPr bwMode="hidden">
          <a:xfrm>
            <a:off x="-1" y="0"/>
            <a:ext cx="9144002" cy="6858000"/>
            <a:chOff x="-1" y="0"/>
            <a:chExt cx="12192002" cy="6858000"/>
          </a:xfrm>
        </p:grpSpPr>
        <p:cxnSp>
          <p:nvCxnSpPr>
            <p:cNvPr id="9" name="Straight Connector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p:cNvGrpSpPr/>
            <p:nvPr/>
          </p:nvGrpSpPr>
          <p:grpSpPr bwMode="hidden">
            <a:xfrm>
              <a:off x="-1" y="0"/>
              <a:ext cx="12192001" cy="6858000"/>
              <a:chOff x="-1" y="0"/>
              <a:chExt cx="12192001" cy="6858000"/>
            </a:xfrm>
          </p:grpSpPr>
          <p:cxnSp>
            <p:nvCxnSpPr>
              <p:cNvPr id="43" name="Straight Connector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bwMode="hidden">
              <a:xfrm>
                <a:off x="6327885" y="0"/>
                <a:ext cx="5864115" cy="5898673"/>
                <a:chOff x="6327885" y="0"/>
                <a:chExt cx="5864115" cy="5898673"/>
              </a:xfrm>
            </p:grpSpPr>
            <p:cxnSp>
              <p:nvCxnSpPr>
                <p:cNvPr id="54" name="Straight Connector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p:cNvGrpSpPr/>
            <p:nvPr/>
          </p:nvGrpSpPr>
          <p:grpSpPr bwMode="hidden">
            <a:xfrm flipH="1">
              <a:off x="0" y="0"/>
              <a:ext cx="12192001" cy="6858000"/>
              <a:chOff x="-1" y="0"/>
              <a:chExt cx="12192001" cy="6858000"/>
            </a:xfrm>
          </p:grpSpPr>
          <p:cxnSp>
            <p:nvCxnSpPr>
              <p:cNvPr id="27" name="Straight Connector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p:cNvGrpSpPr/>
              <p:nvPr/>
            </p:nvGrpSpPr>
            <p:grpSpPr bwMode="hidden">
              <a:xfrm>
                <a:off x="6327885" y="0"/>
                <a:ext cx="5864115" cy="5898673"/>
                <a:chOff x="6327885" y="0"/>
                <a:chExt cx="5864115" cy="5898673"/>
              </a:xfrm>
            </p:grpSpPr>
            <p:cxnSp>
              <p:nvCxnSpPr>
                <p:cNvPr id="38" name="Straight Connector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Rectangle 59"/>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 name="Picture Placeholder 2"/>
          <p:cNvSpPr>
            <a:spLocks noGrp="1"/>
          </p:cNvSpPr>
          <p:nvPr>
            <p:ph type="pic" idx="1"/>
          </p:nvPr>
        </p:nvSpPr>
        <p:spPr>
          <a:xfrm>
            <a:off x="3309" y="-159"/>
            <a:ext cx="5486400" cy="6858000"/>
          </a:xfrm>
        </p:spPr>
        <p:txBody>
          <a:bodyPr tIns="457200">
            <a:normAutofit/>
          </a:bodyPr>
          <a:lstStyle>
            <a:lvl1pPr marL="0" indent="0" algn="ctr">
              <a:buNone/>
              <a:defRPr sz="15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cxnSp>
        <p:nvCxnSpPr>
          <p:cNvPr id="59" name="Straight Connector 58"/>
          <p:cNvCxnSpPr/>
          <p:nvPr/>
        </p:nvCxnSpPr>
        <p:spPr>
          <a:xfrm>
            <a:off x="5942317" y="2895600"/>
            <a:ext cx="274448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2170" y="576072"/>
            <a:ext cx="2743200" cy="2194560"/>
          </a:xfrm>
        </p:spPr>
        <p:txBody>
          <a:bodyPr anchor="b">
            <a:normAutofit/>
          </a:bodyPr>
          <a:lstStyle>
            <a:lvl1pPr>
              <a:defRPr sz="1950">
                <a:solidFill>
                  <a:schemeClr val="bg1"/>
                </a:solidFill>
              </a:defRPr>
            </a:lvl1pPr>
          </a:lstStyle>
          <a:p>
            <a:r>
              <a:rPr lang="en-US"/>
              <a:t>Click to edit Master title style</a:t>
            </a:r>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900"/>
              </a:spcBef>
              <a:buNone/>
              <a:defRPr sz="120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Group 95"/>
          <p:cNvGrpSpPr/>
          <p:nvPr userDrawn="1"/>
        </p:nvGrpSpPr>
        <p:grpSpPr bwMode="hidden">
          <a:xfrm>
            <a:off x="-1" y="0"/>
            <a:ext cx="9144002" cy="6858000"/>
            <a:chOff x="-1" y="0"/>
            <a:chExt cx="12192002" cy="6858000"/>
          </a:xfrm>
        </p:grpSpPr>
        <p:cxnSp>
          <p:nvCxnSpPr>
            <p:cNvPr id="97" name="Straight Connector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Group 112"/>
            <p:cNvGrpSpPr/>
            <p:nvPr userDrawn="1"/>
          </p:nvGrpSpPr>
          <p:grpSpPr bwMode="hidden">
            <a:xfrm>
              <a:off x="-1" y="0"/>
              <a:ext cx="12192001" cy="6858000"/>
              <a:chOff x="-1" y="0"/>
              <a:chExt cx="12192001" cy="6858000"/>
            </a:xfrm>
          </p:grpSpPr>
          <p:cxnSp>
            <p:nvCxnSpPr>
              <p:cNvPr id="131" name="Straight Connector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Group 135"/>
              <p:cNvGrpSpPr/>
              <p:nvPr/>
            </p:nvGrpSpPr>
            <p:grpSpPr bwMode="hidden">
              <a:xfrm>
                <a:off x="6327885" y="0"/>
                <a:ext cx="5864115" cy="5898673"/>
                <a:chOff x="6327885" y="0"/>
                <a:chExt cx="5864115" cy="5898673"/>
              </a:xfrm>
            </p:grpSpPr>
            <p:cxnSp>
              <p:nvCxnSpPr>
                <p:cNvPr id="142" name="Straight Connector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Group 113"/>
            <p:cNvGrpSpPr/>
            <p:nvPr userDrawn="1"/>
          </p:nvGrpSpPr>
          <p:grpSpPr bwMode="hidden">
            <a:xfrm flipH="1">
              <a:off x="0" y="0"/>
              <a:ext cx="12192001" cy="6858000"/>
              <a:chOff x="-1" y="0"/>
              <a:chExt cx="12192001" cy="6858000"/>
            </a:xfrm>
          </p:grpSpPr>
          <p:cxnSp>
            <p:nvCxnSpPr>
              <p:cNvPr id="115" name="Straight Connector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Group 119"/>
              <p:cNvGrpSpPr/>
              <p:nvPr/>
            </p:nvGrpSpPr>
            <p:grpSpPr bwMode="hidden">
              <a:xfrm>
                <a:off x="6327885" y="0"/>
                <a:ext cx="5864115" cy="5898673"/>
                <a:chOff x="6327885" y="0"/>
                <a:chExt cx="5864115" cy="5898673"/>
              </a:xfrm>
            </p:grpSpPr>
            <p:cxnSp>
              <p:nvCxnSpPr>
                <p:cNvPr id="126" name="Straight Connector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Title Placeholder 1"/>
          <p:cNvSpPr>
            <a:spLocks noGrp="1"/>
          </p:cNvSpPr>
          <p:nvPr>
            <p:ph type="title"/>
          </p:nvPr>
        </p:nvSpPr>
        <p:spPr>
          <a:xfrm>
            <a:off x="971550" y="503854"/>
            <a:ext cx="7200900" cy="114238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71550" y="1981202"/>
            <a:ext cx="7200900" cy="3809999"/>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148" name="Straight Connector 147"/>
          <p:cNvCxnSpPr/>
          <p:nvPr userDrawn="1"/>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59" name="Slide Number Placeholder 5"/>
          <p:cNvSpPr>
            <a:spLocks noGrp="1"/>
          </p:cNvSpPr>
          <p:nvPr>
            <p:ph type="sldNum" sz="quarter" idx="4"/>
          </p:nvPr>
        </p:nvSpPr>
        <p:spPr>
          <a:xfrm>
            <a:off x="8378687" y="6289679"/>
            <a:ext cx="309458" cy="222436"/>
          </a:xfrm>
          <a:prstGeom prst="rect">
            <a:avLst/>
          </a:prstGeom>
        </p:spPr>
        <p:txBody>
          <a:bodyPr/>
          <a:lstStyle>
            <a:lvl1pPr>
              <a:defRPr sz="900">
                <a:solidFill>
                  <a:schemeClr val="bg1">
                    <a:lumMod val="50000"/>
                  </a:schemeClr>
                </a:solidFill>
              </a:defRPr>
            </a:lvl1pPr>
          </a:lstStyle>
          <a:p>
            <a:fld id="{E31375A4-56A4-47D6-9801-1991572033F7}" type="slidenum">
              <a:rPr lang="en-US" smtClean="0"/>
              <a:pPr/>
              <a:t>‹#›</a:t>
            </a:fld>
            <a:endParaRPr lang="en-US" dirty="0"/>
          </a:p>
        </p:txBody>
      </p:sp>
      <p:sp>
        <p:nvSpPr>
          <p:cNvPr id="60" name="Footer Placeholder 4"/>
          <p:cNvSpPr>
            <a:spLocks noGrp="1"/>
          </p:cNvSpPr>
          <p:nvPr>
            <p:ph type="ftr" sz="quarter" idx="3"/>
          </p:nvPr>
        </p:nvSpPr>
        <p:spPr>
          <a:xfrm>
            <a:off x="457201" y="6289679"/>
            <a:ext cx="4596023" cy="222436"/>
          </a:xfrm>
          <a:prstGeom prst="rect">
            <a:avLst/>
          </a:prstGeom>
        </p:spPr>
        <p:txBody>
          <a:bodyPr/>
          <a:lstStyle>
            <a:lvl1pPr>
              <a:defRPr sz="900">
                <a:solidFill>
                  <a:schemeClr val="bg1">
                    <a:lumMod val="50000"/>
                  </a:schemeClr>
                </a:solidFill>
              </a:defRPr>
            </a:lvl1pPr>
          </a:lstStyle>
          <a:p>
            <a:r>
              <a:rPr lang="en-US" dirty="0"/>
              <a:t>APEC Wine Regulatory Forum |  May 11-12, 2017</a:t>
            </a:r>
          </a:p>
        </p:txBody>
      </p:sp>
      <p:sp>
        <p:nvSpPr>
          <p:cNvPr id="61" name="Date Placeholder 3"/>
          <p:cNvSpPr>
            <a:spLocks noGrp="1"/>
          </p:cNvSpPr>
          <p:nvPr>
            <p:ph type="dt" sz="half" idx="2"/>
          </p:nvPr>
        </p:nvSpPr>
        <p:spPr>
          <a:xfrm>
            <a:off x="5084571" y="6289679"/>
            <a:ext cx="3294118" cy="222436"/>
          </a:xfrm>
          <a:prstGeom prst="rect">
            <a:avLst/>
          </a:prstGeom>
        </p:spPr>
        <p:txBody>
          <a:bodyPr/>
          <a:lstStyle>
            <a:lvl1pPr algn="r">
              <a:defRPr sz="900">
                <a:solidFill>
                  <a:schemeClr val="bg1">
                    <a:lumMod val="50000"/>
                  </a:schemeClr>
                </a:solidFill>
              </a:defRPr>
            </a:lvl1pPr>
          </a:lstStyle>
          <a:p>
            <a:r>
              <a:rPr lang="en-US" dirty="0"/>
              <a:t>Ha </a:t>
            </a:r>
            <a:r>
              <a:rPr lang="en-US" dirty="0" err="1"/>
              <a:t>Noi</a:t>
            </a:r>
            <a:r>
              <a:rPr lang="en-US" dirty="0"/>
              <a:t>, Viet Nam</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685800" rtl="0" eaLnBrk="1" latinLnBrk="0" hangingPunct="1">
        <a:lnSpc>
          <a:spcPct val="90000"/>
        </a:lnSpc>
        <a:spcBef>
          <a:spcPct val="0"/>
        </a:spcBef>
        <a:buNone/>
        <a:defRPr sz="2400" b="1" kern="1200">
          <a:solidFill>
            <a:schemeClr val="accent1"/>
          </a:solidFill>
          <a:latin typeface="+mj-lt"/>
          <a:ea typeface="+mj-ea"/>
          <a:cs typeface="+mj-cs"/>
        </a:defRPr>
      </a:lvl1pPr>
    </p:titleStyle>
    <p:bodyStyle>
      <a:lvl1pPr marL="171450" indent="-171450" algn="l" defTabSz="685800" rtl="0" eaLnBrk="1" latinLnBrk="0" hangingPunct="1">
        <a:lnSpc>
          <a:spcPct val="90000"/>
        </a:lnSpc>
        <a:spcBef>
          <a:spcPts val="1350"/>
        </a:spcBef>
        <a:buClr>
          <a:schemeClr val="accent1"/>
        </a:buClr>
        <a:buSzPct val="100000"/>
        <a:buFont typeface="Arial" pitchFamily="34" charset="0"/>
        <a:buChar char="▪"/>
        <a:defRPr sz="1500" kern="1200">
          <a:solidFill>
            <a:schemeClr val="tx1"/>
          </a:solidFill>
          <a:latin typeface="+mn-lt"/>
          <a:ea typeface="+mn-ea"/>
          <a:cs typeface="+mn-cs"/>
        </a:defRPr>
      </a:lvl1pPr>
      <a:lvl2pPr marL="342900" indent="-137160" algn="l" defTabSz="685800" rtl="0" eaLnBrk="1" latinLnBrk="0" hangingPunct="1">
        <a:lnSpc>
          <a:spcPct val="90000"/>
        </a:lnSpc>
        <a:spcBef>
          <a:spcPts val="900"/>
        </a:spcBef>
        <a:buClr>
          <a:schemeClr val="accent1"/>
        </a:buClr>
        <a:buSzPct val="100000"/>
        <a:buFont typeface="Arial" pitchFamily="34" charset="0"/>
        <a:buChar char="▪"/>
        <a:defRPr sz="1350" kern="1200">
          <a:solidFill>
            <a:schemeClr val="tx1"/>
          </a:solidFill>
          <a:latin typeface="+mn-lt"/>
          <a:ea typeface="+mn-ea"/>
          <a:cs typeface="+mn-cs"/>
        </a:defRPr>
      </a:lvl2pPr>
      <a:lvl3pPr marL="514350" indent="-134541" algn="l" defTabSz="685800" rtl="0" eaLnBrk="1" latinLnBrk="0" hangingPunct="1">
        <a:lnSpc>
          <a:spcPct val="90000"/>
        </a:lnSpc>
        <a:spcBef>
          <a:spcPts val="600"/>
        </a:spcBef>
        <a:buClr>
          <a:schemeClr val="accent1"/>
        </a:buClr>
        <a:buSzPct val="100000"/>
        <a:buFont typeface="Arial" pitchFamily="34" charset="0"/>
        <a:buChar char="▪"/>
        <a:defRPr sz="1200" kern="1200">
          <a:solidFill>
            <a:schemeClr val="tx1"/>
          </a:solidFill>
          <a:latin typeface="+mn-lt"/>
          <a:ea typeface="+mn-ea"/>
          <a:cs typeface="+mn-cs"/>
        </a:defRPr>
      </a:lvl3pPr>
      <a:lvl4pPr marL="685800" indent="-137160" algn="l" defTabSz="685800" rtl="0" eaLnBrk="1" latinLnBrk="0" hangingPunct="1">
        <a:lnSpc>
          <a:spcPct val="90000"/>
        </a:lnSpc>
        <a:spcBef>
          <a:spcPts val="600"/>
        </a:spcBef>
        <a:buClr>
          <a:schemeClr val="accent1"/>
        </a:buClr>
        <a:buSzPct val="100000"/>
        <a:buFont typeface="Arial" pitchFamily="34" charset="0"/>
        <a:buChar char="▪"/>
        <a:defRPr sz="1050" kern="1200">
          <a:solidFill>
            <a:schemeClr val="tx1"/>
          </a:solidFill>
          <a:latin typeface="+mn-lt"/>
          <a:ea typeface="+mn-ea"/>
          <a:cs typeface="+mn-cs"/>
        </a:defRPr>
      </a:lvl4pPr>
      <a:lvl5pPr marL="8572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5pPr>
      <a:lvl6pPr marL="10287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6pPr>
      <a:lvl7pPr marL="12001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7pPr>
      <a:lvl8pPr marL="1371600" indent="-137160"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8pPr>
      <a:lvl9pPr marL="1543050" indent="-134541" algn="l" defTabSz="685800" rtl="0" eaLnBrk="1" latinLnBrk="0" hangingPunct="1">
        <a:lnSpc>
          <a:spcPct val="90000"/>
        </a:lnSpc>
        <a:spcBef>
          <a:spcPts val="450"/>
        </a:spcBef>
        <a:buClr>
          <a:schemeClr val="accent1"/>
        </a:buClr>
        <a:buSzPct val="100000"/>
        <a:buFont typeface="Arial" pitchFamily="34" charset="0"/>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0384" y="1909347"/>
            <a:ext cx="7203233" cy="1698377"/>
          </a:xfrm>
        </p:spPr>
        <p:txBody>
          <a:bodyPr>
            <a:normAutofit/>
          </a:bodyPr>
          <a:lstStyle/>
          <a:p>
            <a:pPr algn="ctr"/>
            <a:r>
              <a:rPr lang="en-US" sz="4000" dirty="0"/>
              <a:t>Response for APEC WRF:</a:t>
            </a:r>
            <a:br>
              <a:rPr lang="en-US" sz="4000" dirty="0"/>
            </a:br>
            <a:r>
              <a:rPr lang="en-US" sz="4000" dirty="0"/>
              <a:t>Traceability</a:t>
            </a:r>
          </a:p>
        </p:txBody>
      </p:sp>
      <p:sp>
        <p:nvSpPr>
          <p:cNvPr id="3" name="Subtitle 2"/>
          <p:cNvSpPr>
            <a:spLocks noGrp="1"/>
          </p:cNvSpPr>
          <p:nvPr>
            <p:ph type="subTitle" idx="1"/>
          </p:nvPr>
        </p:nvSpPr>
        <p:spPr>
          <a:xfrm>
            <a:off x="964245" y="5043514"/>
            <a:ext cx="7203233" cy="708700"/>
          </a:xfrm>
        </p:spPr>
        <p:txBody>
          <a:bodyPr>
            <a:normAutofit fontScale="85000" lnSpcReduction="10000"/>
          </a:bodyPr>
          <a:lstStyle/>
          <a:p>
            <a:r>
              <a:rPr lang="en-US" dirty="0"/>
              <a:t>Jiao Yang</a:t>
            </a:r>
          </a:p>
          <a:p>
            <a:pPr>
              <a:defRPr/>
            </a:pPr>
            <a:r>
              <a:rPr lang="en-US" altLang="zh-CN" sz="1600" b="1" dirty="0">
                <a:solidFill>
                  <a:schemeClr val="tx1">
                    <a:lumMod val="50000"/>
                    <a:lumOff val="50000"/>
                  </a:schemeClr>
                </a:solidFill>
                <a:ea typeface="黑体" pitchFamily="49" charset="-122"/>
              </a:rPr>
              <a:t>The General Administration for Quality Supervision, Inspection and Quarantine of </a:t>
            </a:r>
          </a:p>
          <a:p>
            <a:pPr>
              <a:defRPr/>
            </a:pPr>
            <a:r>
              <a:rPr lang="en-US" altLang="zh-CN" sz="1600" b="1" dirty="0">
                <a:solidFill>
                  <a:schemeClr val="tx1">
                    <a:lumMod val="50000"/>
                    <a:lumOff val="50000"/>
                  </a:schemeClr>
                </a:solidFill>
                <a:ea typeface="黑体" pitchFamily="49" charset="-122"/>
              </a:rPr>
              <a:t>The People’s Republic of China</a:t>
            </a:r>
            <a:endParaRPr lang="en-US" dirty="0"/>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Session 1: economy roundtable –focus on traceability</a:t>
            </a:r>
            <a:br>
              <a:rPr lang="en-US" altLang="zh-CN" dirty="0"/>
            </a:br>
            <a:endParaRPr lang="zh-CN" altLang="en-US" dirty="0"/>
          </a:p>
        </p:txBody>
      </p:sp>
      <p:sp>
        <p:nvSpPr>
          <p:cNvPr id="3" name="内容占位符 2"/>
          <p:cNvSpPr>
            <a:spLocks noGrp="1"/>
          </p:cNvSpPr>
          <p:nvPr>
            <p:ph idx="1"/>
          </p:nvPr>
        </p:nvSpPr>
        <p:spPr/>
        <p:txBody>
          <a:bodyPr/>
          <a:lstStyle/>
          <a:p>
            <a:r>
              <a:rPr lang="en-US" altLang="zh-CN" dirty="0"/>
              <a:t>1.Does your economy impose traceability requirements on wine? If so, what records or documents must be produced or maintained when wine is traded between parties? </a:t>
            </a:r>
            <a:r>
              <a:rPr lang="zh-CN" altLang="zh-CN" dirty="0"/>
              <a:t> </a:t>
            </a:r>
          </a:p>
          <a:p>
            <a:r>
              <a:rPr lang="en-US" altLang="zh-CN" dirty="0"/>
              <a:t>Response</a:t>
            </a:r>
            <a:r>
              <a:rPr lang="zh-CN" altLang="zh-CN" dirty="0"/>
              <a:t>：</a:t>
            </a:r>
            <a:r>
              <a:rPr lang="en-US" altLang="zh-CN" dirty="0"/>
              <a:t>In China, according to the “food safety law”, foreign exporters and domestic importers</a:t>
            </a:r>
            <a:r>
              <a:rPr lang="zh-CN" altLang="en-US" dirty="0"/>
              <a:t> </a:t>
            </a:r>
            <a:r>
              <a:rPr lang="en-US" altLang="zh-CN" dirty="0"/>
              <a:t>should</a:t>
            </a:r>
            <a:r>
              <a:rPr lang="zh-CN" altLang="en-US" dirty="0"/>
              <a:t> </a:t>
            </a:r>
            <a:r>
              <a:rPr lang="en-US" altLang="zh-CN" dirty="0"/>
              <a:t>be</a:t>
            </a:r>
            <a:r>
              <a:rPr lang="zh-CN" altLang="en-US" dirty="0"/>
              <a:t> </a:t>
            </a:r>
            <a:r>
              <a:rPr lang="en-US" altLang="zh-CN" dirty="0"/>
              <a:t>put on file, as well as the import and sales records, so as to complete the traceability management of imported food. Imported wine is included in the filing system. The related information is recorded in the filing system by the enterprises</a:t>
            </a:r>
          </a:p>
        </p:txBody>
      </p:sp>
      <p:sp>
        <p:nvSpPr>
          <p:cNvPr id="4" name="灯片编号占位符 3"/>
          <p:cNvSpPr>
            <a:spLocks noGrp="1"/>
          </p:cNvSpPr>
          <p:nvPr>
            <p:ph type="sldNum" sz="quarter" idx="12"/>
          </p:nvPr>
        </p:nvSpPr>
        <p:spPr/>
        <p:txBody>
          <a:bodyPr/>
          <a:lstStyle/>
          <a:p>
            <a:fld id="{E31375A4-56A4-47D6-9801-1991572033F7}" type="slidenum">
              <a:rPr lang="en-US" smtClean="0"/>
              <a:t>2</a:t>
            </a:fld>
            <a:endParaRPr lang="en-US"/>
          </a:p>
        </p:txBody>
      </p:sp>
      <p:sp>
        <p:nvSpPr>
          <p:cNvPr id="5" name="页脚占位符 4"/>
          <p:cNvSpPr>
            <a:spLocks noGrp="1"/>
          </p:cNvSpPr>
          <p:nvPr>
            <p:ph type="ftr" sz="quarter" idx="11"/>
          </p:nvPr>
        </p:nvSpPr>
        <p:spPr/>
        <p:txBody>
          <a:bodyPr/>
          <a:lstStyle/>
          <a:p>
            <a:r>
              <a:rPr lang="en-US"/>
              <a:t>APEC Wine Regulatory Forum |  May 11-12, 2017</a:t>
            </a:r>
            <a:endParaRPr lang="en-US" dirty="0"/>
          </a:p>
        </p:txBody>
      </p:sp>
      <p:sp>
        <p:nvSpPr>
          <p:cNvPr id="6" name="日期占位符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238592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Session 1: economy roundtable –focus on traceability</a:t>
            </a:r>
            <a:br>
              <a:rPr lang="en-US" altLang="zh-CN" dirty="0"/>
            </a:br>
            <a:endParaRPr lang="zh-CN" altLang="en-US" dirty="0"/>
          </a:p>
        </p:txBody>
      </p:sp>
      <p:sp>
        <p:nvSpPr>
          <p:cNvPr id="3" name="内容占位符 2"/>
          <p:cNvSpPr>
            <a:spLocks noGrp="1"/>
          </p:cNvSpPr>
          <p:nvPr>
            <p:ph idx="1"/>
          </p:nvPr>
        </p:nvSpPr>
        <p:spPr/>
        <p:txBody>
          <a:bodyPr/>
          <a:lstStyle/>
          <a:p>
            <a:r>
              <a:rPr lang="en-US" altLang="zh-CN" dirty="0"/>
              <a:t>2.Do those requirements apply to imported wine? </a:t>
            </a:r>
            <a:r>
              <a:rPr lang="zh-CN" altLang="zh-CN" dirty="0"/>
              <a:t> </a:t>
            </a:r>
          </a:p>
          <a:p>
            <a:r>
              <a:rPr lang="en-US" altLang="zh-CN" dirty="0"/>
              <a:t>Response</a:t>
            </a:r>
            <a:r>
              <a:rPr lang="zh-CN" altLang="en-US" dirty="0"/>
              <a:t>：</a:t>
            </a:r>
            <a:r>
              <a:rPr lang="en-US" altLang="zh-CN" dirty="0"/>
              <a:t> of course, those requirements apply to imported wine</a:t>
            </a:r>
            <a:endParaRPr lang="zh-CN" altLang="zh-CN" dirty="0"/>
          </a:p>
          <a:p>
            <a:endParaRPr lang="zh-CN" altLang="en-US" dirty="0"/>
          </a:p>
        </p:txBody>
      </p:sp>
      <p:sp>
        <p:nvSpPr>
          <p:cNvPr id="4" name="灯片编号占位符 3"/>
          <p:cNvSpPr>
            <a:spLocks noGrp="1"/>
          </p:cNvSpPr>
          <p:nvPr>
            <p:ph type="sldNum" sz="quarter" idx="12"/>
          </p:nvPr>
        </p:nvSpPr>
        <p:spPr/>
        <p:txBody>
          <a:bodyPr/>
          <a:lstStyle/>
          <a:p>
            <a:fld id="{E31375A4-56A4-47D6-9801-1991572033F7}" type="slidenum">
              <a:rPr lang="en-US" smtClean="0"/>
              <a:t>3</a:t>
            </a:fld>
            <a:endParaRPr lang="en-US"/>
          </a:p>
        </p:txBody>
      </p:sp>
      <p:sp>
        <p:nvSpPr>
          <p:cNvPr id="5" name="页脚占位符 4"/>
          <p:cNvSpPr>
            <a:spLocks noGrp="1"/>
          </p:cNvSpPr>
          <p:nvPr>
            <p:ph type="ftr" sz="quarter" idx="11"/>
          </p:nvPr>
        </p:nvSpPr>
        <p:spPr/>
        <p:txBody>
          <a:bodyPr/>
          <a:lstStyle/>
          <a:p>
            <a:r>
              <a:rPr lang="en-US"/>
              <a:t>APEC Wine Regulatory Forum |  May 11-12, 2017</a:t>
            </a:r>
            <a:endParaRPr lang="en-US" dirty="0"/>
          </a:p>
        </p:txBody>
      </p:sp>
      <p:sp>
        <p:nvSpPr>
          <p:cNvPr id="6" name="日期占位符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436359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Session 1: economy roundtable –focus on traceability</a:t>
            </a:r>
            <a:br>
              <a:rPr lang="en-US" altLang="zh-CN" dirty="0"/>
            </a:br>
            <a:endParaRPr lang="zh-CN" altLang="en-US" dirty="0"/>
          </a:p>
        </p:txBody>
      </p:sp>
      <p:sp>
        <p:nvSpPr>
          <p:cNvPr id="3" name="内容占位符 2"/>
          <p:cNvSpPr>
            <a:spLocks noGrp="1"/>
          </p:cNvSpPr>
          <p:nvPr>
            <p:ph idx="1"/>
          </p:nvPr>
        </p:nvSpPr>
        <p:spPr/>
        <p:txBody>
          <a:bodyPr/>
          <a:lstStyle/>
          <a:p>
            <a:r>
              <a:rPr lang="en-US" altLang="zh-CN" dirty="0"/>
              <a:t>3.How long must the records be retained? </a:t>
            </a:r>
            <a:endParaRPr lang="zh-CN" altLang="zh-CN" dirty="0"/>
          </a:p>
          <a:p>
            <a:r>
              <a:rPr lang="en-US" altLang="zh-CN" dirty="0"/>
              <a:t>Response: these records will be permanently saved</a:t>
            </a:r>
            <a:endParaRPr lang="zh-CN" altLang="en-US" dirty="0"/>
          </a:p>
        </p:txBody>
      </p:sp>
      <p:sp>
        <p:nvSpPr>
          <p:cNvPr id="4" name="灯片编号占位符 3"/>
          <p:cNvSpPr>
            <a:spLocks noGrp="1"/>
          </p:cNvSpPr>
          <p:nvPr>
            <p:ph type="sldNum" sz="quarter" idx="12"/>
          </p:nvPr>
        </p:nvSpPr>
        <p:spPr/>
        <p:txBody>
          <a:bodyPr/>
          <a:lstStyle/>
          <a:p>
            <a:fld id="{E31375A4-56A4-47D6-9801-1991572033F7}" type="slidenum">
              <a:rPr lang="en-US" smtClean="0"/>
              <a:t>4</a:t>
            </a:fld>
            <a:endParaRPr lang="en-US"/>
          </a:p>
        </p:txBody>
      </p:sp>
      <p:sp>
        <p:nvSpPr>
          <p:cNvPr id="5" name="页脚占位符 4"/>
          <p:cNvSpPr>
            <a:spLocks noGrp="1"/>
          </p:cNvSpPr>
          <p:nvPr>
            <p:ph type="ftr" sz="quarter" idx="11"/>
          </p:nvPr>
        </p:nvSpPr>
        <p:spPr/>
        <p:txBody>
          <a:bodyPr/>
          <a:lstStyle/>
          <a:p>
            <a:r>
              <a:rPr lang="en-US"/>
              <a:t>APEC Wine Regulatory Forum |  May 11-12, 2017</a:t>
            </a:r>
            <a:endParaRPr lang="en-US" dirty="0"/>
          </a:p>
        </p:txBody>
      </p:sp>
      <p:sp>
        <p:nvSpPr>
          <p:cNvPr id="6" name="日期占位符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20238261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Session 1: economy roundtable –focus on traceability</a:t>
            </a:r>
            <a:br>
              <a:rPr lang="en-US" altLang="zh-CN" dirty="0"/>
            </a:br>
            <a:endParaRPr lang="zh-CN" altLang="en-US" dirty="0"/>
          </a:p>
        </p:txBody>
      </p:sp>
      <p:sp>
        <p:nvSpPr>
          <p:cNvPr id="3" name="内容占位符 2"/>
          <p:cNvSpPr>
            <a:spLocks noGrp="1"/>
          </p:cNvSpPr>
          <p:nvPr>
            <p:ph idx="1"/>
          </p:nvPr>
        </p:nvSpPr>
        <p:spPr/>
        <p:txBody>
          <a:bodyPr/>
          <a:lstStyle/>
          <a:p>
            <a:r>
              <a:rPr lang="en-US" altLang="zh-CN" dirty="0"/>
              <a:t>4.Are these requirements applied to ensure wine safety, wine quality, wine authenticity, or to some combination of these three elements? </a:t>
            </a:r>
            <a:endParaRPr lang="zh-CN" altLang="zh-CN" dirty="0"/>
          </a:p>
          <a:p>
            <a:endParaRPr lang="en-US" altLang="zh-CN" b="1" dirty="0"/>
          </a:p>
          <a:p>
            <a:r>
              <a:rPr lang="en-US" altLang="zh-CN" b="1" dirty="0"/>
              <a:t>Response: three of them</a:t>
            </a:r>
            <a:endParaRPr lang="zh-CN" altLang="zh-CN" dirty="0"/>
          </a:p>
          <a:p>
            <a:endParaRPr lang="zh-CN" altLang="en-US" dirty="0"/>
          </a:p>
        </p:txBody>
      </p:sp>
      <p:sp>
        <p:nvSpPr>
          <p:cNvPr id="4" name="灯片编号占位符 3"/>
          <p:cNvSpPr>
            <a:spLocks noGrp="1"/>
          </p:cNvSpPr>
          <p:nvPr>
            <p:ph type="sldNum" sz="quarter" idx="12"/>
          </p:nvPr>
        </p:nvSpPr>
        <p:spPr/>
        <p:txBody>
          <a:bodyPr/>
          <a:lstStyle/>
          <a:p>
            <a:fld id="{E31375A4-56A4-47D6-9801-1991572033F7}" type="slidenum">
              <a:rPr lang="en-US" smtClean="0"/>
              <a:t>5</a:t>
            </a:fld>
            <a:endParaRPr lang="en-US"/>
          </a:p>
        </p:txBody>
      </p:sp>
      <p:sp>
        <p:nvSpPr>
          <p:cNvPr id="5" name="页脚占位符 4"/>
          <p:cNvSpPr>
            <a:spLocks noGrp="1"/>
          </p:cNvSpPr>
          <p:nvPr>
            <p:ph type="ftr" sz="quarter" idx="11"/>
          </p:nvPr>
        </p:nvSpPr>
        <p:spPr/>
        <p:txBody>
          <a:bodyPr/>
          <a:lstStyle/>
          <a:p>
            <a:r>
              <a:rPr lang="en-US"/>
              <a:t>APEC Wine Regulatory Forum |  May 11-12, 2017</a:t>
            </a:r>
            <a:endParaRPr lang="en-US" dirty="0"/>
          </a:p>
        </p:txBody>
      </p:sp>
      <p:sp>
        <p:nvSpPr>
          <p:cNvPr id="6" name="日期占位符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1405392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Session 1: economy roundtable –focus on traceability</a:t>
            </a:r>
            <a:br>
              <a:rPr lang="en-US" altLang="zh-CN" dirty="0"/>
            </a:br>
            <a:endParaRPr lang="zh-CN" altLang="en-US" dirty="0"/>
          </a:p>
        </p:txBody>
      </p:sp>
      <p:sp>
        <p:nvSpPr>
          <p:cNvPr id="3" name="内容占位符 2"/>
          <p:cNvSpPr>
            <a:spLocks noGrp="1"/>
          </p:cNvSpPr>
          <p:nvPr>
            <p:ph idx="1"/>
          </p:nvPr>
        </p:nvSpPr>
        <p:spPr/>
        <p:txBody>
          <a:bodyPr/>
          <a:lstStyle/>
          <a:p>
            <a:r>
              <a:rPr lang="en-US" altLang="zh-CN" dirty="0"/>
              <a:t>5.Has your economy mandated any product recalls involving wine in the past 10 years? If so, why was the recall initiated? </a:t>
            </a:r>
            <a:r>
              <a:rPr lang="zh-CN" altLang="zh-CN" dirty="0"/>
              <a:t> </a:t>
            </a:r>
          </a:p>
          <a:p>
            <a:r>
              <a:rPr lang="en-US" altLang="zh-CN" dirty="0"/>
              <a:t>Response: In the past 10 years, Several batch of imported foods have been recalled including wines. Most of the cases are due to</a:t>
            </a:r>
            <a:r>
              <a:rPr lang="zh-CN" altLang="en-US" dirty="0"/>
              <a:t> </a:t>
            </a:r>
            <a:r>
              <a:rPr lang="en-US" altLang="zh-CN" dirty="0"/>
              <a:t>the</a:t>
            </a:r>
            <a:r>
              <a:rPr lang="zh-CN" altLang="en-US" dirty="0"/>
              <a:t> </a:t>
            </a:r>
            <a:r>
              <a:rPr lang="en-US" altLang="zh-CN" dirty="0"/>
              <a:t>safety and quality issues.</a:t>
            </a:r>
            <a:endParaRPr lang="zh-CN" altLang="zh-CN" dirty="0"/>
          </a:p>
        </p:txBody>
      </p:sp>
      <p:sp>
        <p:nvSpPr>
          <p:cNvPr id="4" name="灯片编号占位符 3"/>
          <p:cNvSpPr>
            <a:spLocks noGrp="1"/>
          </p:cNvSpPr>
          <p:nvPr>
            <p:ph type="sldNum" sz="quarter" idx="12"/>
          </p:nvPr>
        </p:nvSpPr>
        <p:spPr/>
        <p:txBody>
          <a:bodyPr/>
          <a:lstStyle/>
          <a:p>
            <a:fld id="{E31375A4-56A4-47D6-9801-1991572033F7}" type="slidenum">
              <a:rPr lang="en-US" smtClean="0"/>
              <a:t>6</a:t>
            </a:fld>
            <a:endParaRPr lang="en-US"/>
          </a:p>
        </p:txBody>
      </p:sp>
      <p:sp>
        <p:nvSpPr>
          <p:cNvPr id="5" name="页脚占位符 4"/>
          <p:cNvSpPr>
            <a:spLocks noGrp="1"/>
          </p:cNvSpPr>
          <p:nvPr>
            <p:ph type="ftr" sz="quarter" idx="11"/>
          </p:nvPr>
        </p:nvSpPr>
        <p:spPr/>
        <p:txBody>
          <a:bodyPr/>
          <a:lstStyle/>
          <a:p>
            <a:r>
              <a:rPr lang="en-US"/>
              <a:t>APEC Wine Regulatory Forum |  May 11-12, 2017</a:t>
            </a:r>
            <a:endParaRPr lang="en-US" dirty="0"/>
          </a:p>
        </p:txBody>
      </p:sp>
      <p:sp>
        <p:nvSpPr>
          <p:cNvPr id="6" name="日期占位符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348053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Session 1: economy roundtable –focus on traceability</a:t>
            </a:r>
            <a:br>
              <a:rPr lang="en-US" altLang="zh-CN" dirty="0"/>
            </a:br>
            <a:endParaRPr lang="zh-CN" altLang="en-US" dirty="0"/>
          </a:p>
        </p:txBody>
      </p:sp>
      <p:sp>
        <p:nvSpPr>
          <p:cNvPr id="3" name="内容占位符 2"/>
          <p:cNvSpPr>
            <a:spLocks noGrp="1"/>
          </p:cNvSpPr>
          <p:nvPr>
            <p:ph idx="1"/>
          </p:nvPr>
        </p:nvSpPr>
        <p:spPr>
          <a:xfrm>
            <a:off x="748266" y="1417676"/>
            <a:ext cx="7200900" cy="4579087"/>
          </a:xfrm>
        </p:spPr>
        <p:txBody>
          <a:bodyPr>
            <a:normAutofit/>
          </a:bodyPr>
          <a:lstStyle/>
          <a:p>
            <a:r>
              <a:rPr lang="en-US" altLang="zh-CN" dirty="0"/>
              <a:t>6.Labelling requirements such as lot or batch numbers, and the name and address of the importer are common aids to traceability. Import certificates can also be used to track and trace wine. Is your economy planning to introduce any additional traceability requirements? </a:t>
            </a:r>
            <a:r>
              <a:rPr lang="zh-CN" altLang="zh-CN" dirty="0"/>
              <a:t> </a:t>
            </a:r>
          </a:p>
          <a:p>
            <a:r>
              <a:rPr lang="en-US" altLang="zh-CN" b="1" dirty="0"/>
              <a:t>Response: </a:t>
            </a:r>
            <a:r>
              <a:rPr lang="en-US" altLang="zh-CN" dirty="0"/>
              <a:t>our country has initially established traceability system for imported foods. Foreign exporters and domestic importers should be put on file, as well as the import record and sale record of the imported foods. Moreover, the importers and exporters filing system of imported foods and cosmetics is built to ensure the complete traceability for the food security and quality and to ensure the facticity and timeliness for the traceability data. In addition, the attached official certificate of importer foods is introduced as another traceability requirement to ensure the governmental supervision of exporting countries and districts for production</a:t>
            </a:r>
            <a:r>
              <a:rPr lang="zh-CN" altLang="zh-CN" dirty="0"/>
              <a:t>，</a:t>
            </a:r>
            <a:r>
              <a:rPr lang="en-US" altLang="zh-CN" dirty="0"/>
              <a:t>packaging and transportation of foods that imported to China, so as to ensure that the food import conforms with the laws and regulations in our country and to promote the trade facilitation.</a:t>
            </a:r>
            <a:r>
              <a:rPr lang="zh-CN" altLang="zh-CN" dirty="0"/>
              <a:t> </a:t>
            </a:r>
            <a:endParaRPr lang="en-US" altLang="zh-CN" dirty="0"/>
          </a:p>
        </p:txBody>
      </p:sp>
      <p:sp>
        <p:nvSpPr>
          <p:cNvPr id="4" name="灯片编号占位符 3"/>
          <p:cNvSpPr>
            <a:spLocks noGrp="1"/>
          </p:cNvSpPr>
          <p:nvPr>
            <p:ph type="sldNum" sz="quarter" idx="12"/>
          </p:nvPr>
        </p:nvSpPr>
        <p:spPr/>
        <p:txBody>
          <a:bodyPr/>
          <a:lstStyle/>
          <a:p>
            <a:fld id="{E31375A4-56A4-47D6-9801-1991572033F7}" type="slidenum">
              <a:rPr lang="en-US" smtClean="0"/>
              <a:t>7</a:t>
            </a:fld>
            <a:endParaRPr lang="en-US"/>
          </a:p>
        </p:txBody>
      </p:sp>
      <p:sp>
        <p:nvSpPr>
          <p:cNvPr id="5" name="页脚占位符 4"/>
          <p:cNvSpPr>
            <a:spLocks noGrp="1"/>
          </p:cNvSpPr>
          <p:nvPr>
            <p:ph type="ftr" sz="quarter" idx="11"/>
          </p:nvPr>
        </p:nvSpPr>
        <p:spPr/>
        <p:txBody>
          <a:bodyPr/>
          <a:lstStyle/>
          <a:p>
            <a:r>
              <a:rPr lang="en-US"/>
              <a:t>APEC Wine Regulatory Forum |  May 11-12, 2017</a:t>
            </a:r>
            <a:endParaRPr lang="en-US" dirty="0"/>
          </a:p>
        </p:txBody>
      </p:sp>
      <p:sp>
        <p:nvSpPr>
          <p:cNvPr id="6" name="日期占位符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501865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Session 1: economy roundtable –focus on traceability</a:t>
            </a:r>
            <a:br>
              <a:rPr lang="en-US" altLang="zh-CN" dirty="0"/>
            </a:br>
            <a:endParaRPr lang="zh-CN" altLang="en-US" dirty="0"/>
          </a:p>
        </p:txBody>
      </p:sp>
      <p:sp>
        <p:nvSpPr>
          <p:cNvPr id="3" name="内容占位符 2"/>
          <p:cNvSpPr>
            <a:spLocks noGrp="1"/>
          </p:cNvSpPr>
          <p:nvPr>
            <p:ph idx="1"/>
          </p:nvPr>
        </p:nvSpPr>
        <p:spPr>
          <a:xfrm>
            <a:off x="784737" y="1646239"/>
            <a:ext cx="7200900" cy="3809999"/>
          </a:xfrm>
        </p:spPr>
        <p:txBody>
          <a:bodyPr>
            <a:normAutofit/>
          </a:bodyPr>
          <a:lstStyle/>
          <a:p>
            <a:r>
              <a:rPr lang="en-US" altLang="zh-CN" dirty="0"/>
              <a:t>7.Which governmental authority, agency or Ministry in your economy (if any) is responsible for implementing and controlling the wine traceability system? For example, which authority has access to the wine trading records? </a:t>
            </a:r>
            <a:r>
              <a:rPr lang="zh-CN" altLang="zh-CN" dirty="0"/>
              <a:t> </a:t>
            </a:r>
            <a:endParaRPr lang="en-US" altLang="zh-CN" dirty="0"/>
          </a:p>
          <a:p>
            <a:pPr lvl="0"/>
            <a:r>
              <a:rPr lang="en-US" altLang="zh-CN" dirty="0"/>
              <a:t>Response:</a:t>
            </a:r>
            <a:r>
              <a:rPr lang="zh-CN" altLang="en-US" dirty="0"/>
              <a:t> </a:t>
            </a:r>
            <a:r>
              <a:rPr lang="en-US" altLang="zh-CN" dirty="0"/>
              <a:t>basing on the risk assessment, our country has established the modern management system of imported foods security which is in accordance with the international conventions and our country’s practical situation. The whole supply chain management is implemented before, during and after the trading process. the modern management system of imported foods security is carried out through a series of systems to emphasize the function of exporters and the responsibility of the importers and the exporters, making the inspection departments perform their supervision duty.  filing management of Chinese foods exporters and import, Chinese foods import and trade record system, the attached qualified materials of importers and food recall system are the important parts of the modern management system of imported foods security.</a:t>
            </a:r>
            <a:endParaRPr lang="zh-CN" altLang="zh-CN" dirty="0"/>
          </a:p>
          <a:p>
            <a:endParaRPr lang="zh-CN" altLang="en-US" sz="1600" b="1" dirty="0">
              <a:solidFill>
                <a:srgbClr val="666666"/>
              </a:solidFill>
              <a:latin typeface="楷体" panose="02010609060101010101" pitchFamily="49" charset="-122"/>
              <a:ea typeface="楷体" panose="02010609060101010101" pitchFamily="49" charset="-122"/>
              <a:cs typeface="Times New Roman" panose="02020603050405020304" pitchFamily="18" charset="0"/>
            </a:endParaRPr>
          </a:p>
          <a:p>
            <a:endParaRPr lang="zh-CN" altLang="en-US" dirty="0"/>
          </a:p>
        </p:txBody>
      </p:sp>
      <p:sp>
        <p:nvSpPr>
          <p:cNvPr id="4" name="灯片编号占位符 3"/>
          <p:cNvSpPr>
            <a:spLocks noGrp="1"/>
          </p:cNvSpPr>
          <p:nvPr>
            <p:ph type="sldNum" sz="quarter" idx="12"/>
          </p:nvPr>
        </p:nvSpPr>
        <p:spPr/>
        <p:txBody>
          <a:bodyPr/>
          <a:lstStyle/>
          <a:p>
            <a:fld id="{E31375A4-56A4-47D6-9801-1991572033F7}" type="slidenum">
              <a:rPr lang="en-US" smtClean="0"/>
              <a:t>8</a:t>
            </a:fld>
            <a:endParaRPr lang="en-US"/>
          </a:p>
        </p:txBody>
      </p:sp>
      <p:sp>
        <p:nvSpPr>
          <p:cNvPr id="5" name="页脚占位符 4"/>
          <p:cNvSpPr>
            <a:spLocks noGrp="1"/>
          </p:cNvSpPr>
          <p:nvPr>
            <p:ph type="ftr" sz="quarter" idx="11"/>
          </p:nvPr>
        </p:nvSpPr>
        <p:spPr/>
        <p:txBody>
          <a:bodyPr/>
          <a:lstStyle/>
          <a:p>
            <a:r>
              <a:rPr lang="en-US"/>
              <a:t>APEC Wine Regulatory Forum |  May 11-12, 2017</a:t>
            </a:r>
            <a:endParaRPr lang="en-US" dirty="0"/>
          </a:p>
        </p:txBody>
      </p:sp>
      <p:sp>
        <p:nvSpPr>
          <p:cNvPr id="6" name="日期占位符 5"/>
          <p:cNvSpPr>
            <a:spLocks noGrp="1"/>
          </p:cNvSpPr>
          <p:nvPr>
            <p:ph type="dt" sz="half" idx="10"/>
          </p:nvPr>
        </p:nvSpPr>
        <p:spPr/>
        <p:txBody>
          <a:bodyPr/>
          <a:lstStyle/>
          <a:p>
            <a:r>
              <a:rPr lang="en-US"/>
              <a:t>Ha Noi, Viet Nam</a:t>
            </a:r>
            <a:endParaRPr lang="en-US" dirty="0"/>
          </a:p>
        </p:txBody>
      </p:sp>
    </p:spTree>
    <p:extLst>
      <p:ext uri="{BB962C8B-B14F-4D97-AF65-F5344CB8AC3E}">
        <p14:creationId xmlns:p14="http://schemas.microsoft.com/office/powerpoint/2010/main" val="148785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Diamond Grid 16x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15_4109default" id="{E728D685-11FC-4812-BA85-57AC6F9C9F40}" vid="{BC4E008B-95FF-4815-904E-143A8EDFC1D4}"/>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7087C0F-7449-45C4-B248-63D02665BF1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Business diamond grid presentation (widescreen)</Template>
  <TotalTime>0</TotalTime>
  <Words>782</Words>
  <Application>Microsoft Office PowerPoint</Application>
  <PresentationFormat>On-screen Show (4:3)</PresentationFormat>
  <Paragraphs>47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楷体</vt:lpstr>
      <vt:lpstr>黑体</vt:lpstr>
      <vt:lpstr>Arial</vt:lpstr>
      <vt:lpstr>Diamond Grid 16x9</vt:lpstr>
      <vt:lpstr>Response for APEC WRF: Traceability</vt:lpstr>
      <vt:lpstr>Session 1: economy roundtable –focus on traceability </vt:lpstr>
      <vt:lpstr>Session 1: economy roundtable –focus on traceability </vt:lpstr>
      <vt:lpstr>Session 1: economy roundtable –focus on traceability </vt:lpstr>
      <vt:lpstr>Session 1: economy roundtable –focus on traceability </vt:lpstr>
      <vt:lpstr>Session 1: economy roundtable –focus on traceability </vt:lpstr>
      <vt:lpstr>Session 1: economy roundtable –focus on traceability </vt:lpstr>
      <vt:lpstr>Session 1: economy roundtable –focus on traceability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2016-08-31T23:08:32Z</dcterms:created>
  <dcterms:modified xsi:type="dcterms:W3CDTF">2024-10-23T17:56:51Z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TC030310159991</vt:lpwstr>
  </property>
</Properties>
</file>