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handoutMasterIdLst>
    <p:handoutMasterId r:id="rId12"/>
  </p:handoutMasterIdLst>
  <p:sldIdLst>
    <p:sldId id="261" r:id="rId3"/>
    <p:sldId id="271" r:id="rId4"/>
    <p:sldId id="278" r:id="rId5"/>
    <p:sldId id="279" r:id="rId6"/>
    <p:sldId id="272" r:id="rId7"/>
    <p:sldId id="273" r:id="rId8"/>
    <p:sldId id="274"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6018"/>
  </p:normalViewPr>
  <p:slideViewPr>
    <p:cSldViewPr snapToGrid="0">
      <p:cViewPr varScale="1">
        <p:scale>
          <a:sx n="69" d="100"/>
          <a:sy n="69" d="100"/>
        </p:scale>
        <p:origin x="360" y="72"/>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384" y="1909347"/>
            <a:ext cx="7203233" cy="1698377"/>
          </a:xfrm>
        </p:spPr>
        <p:txBody>
          <a:bodyPr>
            <a:normAutofit/>
          </a:bodyPr>
          <a:lstStyle/>
          <a:p>
            <a:pPr algn="ctr"/>
            <a:r>
              <a:rPr lang="en-US" sz="4000" dirty="0"/>
              <a:t>Response for APEC WRF:</a:t>
            </a:r>
            <a:br>
              <a:rPr lang="en-US" sz="4000" dirty="0"/>
            </a:br>
            <a:r>
              <a:rPr lang="en-US" sz="4000" dirty="0"/>
              <a:t>Traceability</a:t>
            </a:r>
          </a:p>
        </p:txBody>
      </p:sp>
      <p:sp>
        <p:nvSpPr>
          <p:cNvPr id="3" name="Subtitle 2"/>
          <p:cNvSpPr>
            <a:spLocks noGrp="1"/>
          </p:cNvSpPr>
          <p:nvPr>
            <p:ph type="subTitle" idx="1"/>
          </p:nvPr>
        </p:nvSpPr>
        <p:spPr>
          <a:xfrm>
            <a:off x="964245" y="5043514"/>
            <a:ext cx="7203233" cy="708700"/>
          </a:xfrm>
        </p:spPr>
        <p:txBody>
          <a:bodyPr>
            <a:normAutofit fontScale="85000" lnSpcReduction="10000"/>
          </a:bodyPr>
          <a:lstStyle/>
          <a:p>
            <a:r>
              <a:rPr lang="en-US" dirty="0"/>
              <a:t>Jiao Yang</a:t>
            </a:r>
          </a:p>
          <a:p>
            <a:pPr>
              <a:defRPr/>
            </a:pPr>
            <a:r>
              <a:rPr lang="en-US" altLang="zh-CN" sz="1600" b="1" dirty="0">
                <a:solidFill>
                  <a:schemeClr val="tx1">
                    <a:lumMod val="50000"/>
                    <a:lumOff val="50000"/>
                  </a:schemeClr>
                </a:solidFill>
                <a:ea typeface="黑体" pitchFamily="49" charset="-122"/>
              </a:rPr>
              <a:t>The General Administration for Quality Supervision, Inspection and Quarantine of </a:t>
            </a:r>
          </a:p>
          <a:p>
            <a:pPr>
              <a:defRPr/>
            </a:pPr>
            <a:r>
              <a:rPr lang="en-US" altLang="zh-CN" sz="1600" b="1" dirty="0">
                <a:solidFill>
                  <a:schemeClr val="tx1">
                    <a:lumMod val="50000"/>
                    <a:lumOff val="50000"/>
                  </a:schemeClr>
                </a:solidFill>
                <a:ea typeface="黑体" pitchFamily="49" charset="-122"/>
              </a:rPr>
              <a:t>The People’s Republic of China</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Session 1: economy roundtable –focus on traceability</a:t>
            </a:r>
            <a:br>
              <a:rPr lang="en-US" altLang="zh-CN" dirty="0"/>
            </a:br>
            <a:endParaRPr lang="zh-CN" altLang="en-US" dirty="0"/>
          </a:p>
        </p:txBody>
      </p:sp>
      <p:sp>
        <p:nvSpPr>
          <p:cNvPr id="3" name="内容占位符 2"/>
          <p:cNvSpPr>
            <a:spLocks noGrp="1"/>
          </p:cNvSpPr>
          <p:nvPr>
            <p:ph idx="1"/>
          </p:nvPr>
        </p:nvSpPr>
        <p:spPr/>
        <p:txBody>
          <a:bodyPr/>
          <a:lstStyle/>
          <a:p>
            <a:r>
              <a:rPr lang="en-US" altLang="zh-CN" dirty="0"/>
              <a:t>1.Does your economy impose traceability requirements on wine? If so, what records or documents must be produced or maintained when wine is traded between parties? </a:t>
            </a:r>
            <a:r>
              <a:rPr lang="zh-CN" altLang="zh-CN" dirty="0"/>
              <a:t> </a:t>
            </a:r>
          </a:p>
          <a:p>
            <a:r>
              <a:rPr lang="en-US" altLang="zh-CN" dirty="0"/>
              <a:t>Response</a:t>
            </a:r>
            <a:r>
              <a:rPr lang="zh-CN" altLang="zh-CN" dirty="0"/>
              <a:t>：</a:t>
            </a:r>
            <a:r>
              <a:rPr lang="en-US" altLang="zh-CN" dirty="0"/>
              <a:t>In China, according to the “food safety law”, foreign exporters and domestic importers</a:t>
            </a:r>
            <a:r>
              <a:rPr lang="zh-CN" altLang="en-US" dirty="0"/>
              <a:t> </a:t>
            </a:r>
            <a:r>
              <a:rPr lang="en-US" altLang="zh-CN" dirty="0"/>
              <a:t>should</a:t>
            </a:r>
            <a:r>
              <a:rPr lang="zh-CN" altLang="en-US" dirty="0"/>
              <a:t> </a:t>
            </a:r>
            <a:r>
              <a:rPr lang="en-US" altLang="zh-CN" dirty="0"/>
              <a:t>be</a:t>
            </a:r>
            <a:r>
              <a:rPr lang="zh-CN" altLang="en-US" dirty="0"/>
              <a:t> </a:t>
            </a:r>
            <a:r>
              <a:rPr lang="en-US" altLang="zh-CN" dirty="0"/>
              <a:t>put on file, as well as the import and sales records, so as to complete the traceability management of imported food. Imported wine is included in the filing system. The related information is recorded in the filing system by the enterprises</a:t>
            </a:r>
          </a:p>
        </p:txBody>
      </p:sp>
      <p:sp>
        <p:nvSpPr>
          <p:cNvPr id="4" name="灯片编号占位符 3"/>
          <p:cNvSpPr>
            <a:spLocks noGrp="1"/>
          </p:cNvSpPr>
          <p:nvPr>
            <p:ph type="sldNum" sz="quarter" idx="12"/>
          </p:nvPr>
        </p:nvSpPr>
        <p:spPr/>
        <p:txBody>
          <a:bodyPr/>
          <a:lstStyle/>
          <a:p>
            <a:fld id="{E31375A4-56A4-47D6-9801-1991572033F7}" type="slidenum">
              <a:rPr lang="en-US" smtClean="0"/>
              <a:t>2</a:t>
            </a:fld>
            <a:endParaRPr lang="en-US"/>
          </a:p>
        </p:txBody>
      </p:sp>
      <p:sp>
        <p:nvSpPr>
          <p:cNvPr id="5" name="页脚占位符 4"/>
          <p:cNvSpPr>
            <a:spLocks noGrp="1"/>
          </p:cNvSpPr>
          <p:nvPr>
            <p:ph type="ftr" sz="quarter" idx="11"/>
          </p:nvPr>
        </p:nvSpPr>
        <p:spPr/>
        <p:txBody>
          <a:bodyPr/>
          <a:lstStyle/>
          <a:p>
            <a:r>
              <a:rPr lang="en-US"/>
              <a:t>APEC Wine Regulatory Forum |  May 11-12, 2017</a:t>
            </a:r>
            <a:endParaRPr lang="en-US" dirty="0"/>
          </a:p>
        </p:txBody>
      </p:sp>
      <p:sp>
        <p:nvSpPr>
          <p:cNvPr id="6" name="日期占位符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23859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Session 1: economy roundtable –focus on traceability</a:t>
            </a:r>
            <a:br>
              <a:rPr lang="en-US" altLang="zh-CN" dirty="0"/>
            </a:br>
            <a:endParaRPr lang="zh-CN" altLang="en-US" dirty="0"/>
          </a:p>
        </p:txBody>
      </p:sp>
      <p:sp>
        <p:nvSpPr>
          <p:cNvPr id="3" name="内容占位符 2"/>
          <p:cNvSpPr>
            <a:spLocks noGrp="1"/>
          </p:cNvSpPr>
          <p:nvPr>
            <p:ph idx="1"/>
          </p:nvPr>
        </p:nvSpPr>
        <p:spPr/>
        <p:txBody>
          <a:bodyPr/>
          <a:lstStyle/>
          <a:p>
            <a:r>
              <a:rPr lang="en-US" altLang="zh-CN" dirty="0"/>
              <a:t>2.Do those requirements apply to imported wine? </a:t>
            </a:r>
            <a:r>
              <a:rPr lang="zh-CN" altLang="zh-CN" dirty="0"/>
              <a:t> </a:t>
            </a:r>
          </a:p>
          <a:p>
            <a:r>
              <a:rPr lang="en-US" altLang="zh-CN" dirty="0"/>
              <a:t>Response</a:t>
            </a:r>
            <a:r>
              <a:rPr lang="zh-CN" altLang="en-US" dirty="0"/>
              <a:t>：</a:t>
            </a:r>
            <a:r>
              <a:rPr lang="en-US" altLang="zh-CN" dirty="0"/>
              <a:t> of course, those requirements apply to imported wine</a:t>
            </a:r>
            <a:endParaRPr lang="zh-CN" altLang="zh-CN" dirty="0"/>
          </a:p>
          <a:p>
            <a:endParaRPr lang="zh-CN" altLang="en-US" dirty="0"/>
          </a:p>
        </p:txBody>
      </p:sp>
      <p:sp>
        <p:nvSpPr>
          <p:cNvPr id="4" name="灯片编号占位符 3"/>
          <p:cNvSpPr>
            <a:spLocks noGrp="1"/>
          </p:cNvSpPr>
          <p:nvPr>
            <p:ph type="sldNum" sz="quarter" idx="12"/>
          </p:nvPr>
        </p:nvSpPr>
        <p:spPr/>
        <p:txBody>
          <a:bodyPr/>
          <a:lstStyle/>
          <a:p>
            <a:fld id="{E31375A4-56A4-47D6-9801-1991572033F7}" type="slidenum">
              <a:rPr lang="en-US" smtClean="0"/>
              <a:t>3</a:t>
            </a:fld>
            <a:endParaRPr lang="en-US"/>
          </a:p>
        </p:txBody>
      </p:sp>
      <p:sp>
        <p:nvSpPr>
          <p:cNvPr id="5" name="页脚占位符 4"/>
          <p:cNvSpPr>
            <a:spLocks noGrp="1"/>
          </p:cNvSpPr>
          <p:nvPr>
            <p:ph type="ftr" sz="quarter" idx="11"/>
          </p:nvPr>
        </p:nvSpPr>
        <p:spPr/>
        <p:txBody>
          <a:bodyPr/>
          <a:lstStyle/>
          <a:p>
            <a:r>
              <a:rPr lang="en-US"/>
              <a:t>APEC Wine Regulatory Forum |  May 11-12, 2017</a:t>
            </a:r>
            <a:endParaRPr lang="en-US" dirty="0"/>
          </a:p>
        </p:txBody>
      </p:sp>
      <p:sp>
        <p:nvSpPr>
          <p:cNvPr id="6" name="日期占位符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436359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Session 1: economy roundtable –focus on traceability</a:t>
            </a:r>
            <a:br>
              <a:rPr lang="en-US" altLang="zh-CN" dirty="0"/>
            </a:br>
            <a:endParaRPr lang="zh-CN" altLang="en-US" dirty="0"/>
          </a:p>
        </p:txBody>
      </p:sp>
      <p:sp>
        <p:nvSpPr>
          <p:cNvPr id="3" name="内容占位符 2"/>
          <p:cNvSpPr>
            <a:spLocks noGrp="1"/>
          </p:cNvSpPr>
          <p:nvPr>
            <p:ph idx="1"/>
          </p:nvPr>
        </p:nvSpPr>
        <p:spPr/>
        <p:txBody>
          <a:bodyPr/>
          <a:lstStyle/>
          <a:p>
            <a:r>
              <a:rPr lang="en-US" altLang="zh-CN" dirty="0"/>
              <a:t>3.How long must the records be retained? </a:t>
            </a:r>
            <a:endParaRPr lang="zh-CN" altLang="zh-CN" dirty="0"/>
          </a:p>
          <a:p>
            <a:r>
              <a:rPr lang="en-US" altLang="zh-CN" dirty="0"/>
              <a:t>Response: these records will be permanently saved</a:t>
            </a:r>
            <a:endParaRPr lang="zh-CN" altLang="en-US" dirty="0"/>
          </a:p>
        </p:txBody>
      </p:sp>
      <p:sp>
        <p:nvSpPr>
          <p:cNvPr id="4" name="灯片编号占位符 3"/>
          <p:cNvSpPr>
            <a:spLocks noGrp="1"/>
          </p:cNvSpPr>
          <p:nvPr>
            <p:ph type="sldNum" sz="quarter" idx="12"/>
          </p:nvPr>
        </p:nvSpPr>
        <p:spPr/>
        <p:txBody>
          <a:bodyPr/>
          <a:lstStyle/>
          <a:p>
            <a:fld id="{E31375A4-56A4-47D6-9801-1991572033F7}" type="slidenum">
              <a:rPr lang="en-US" smtClean="0"/>
              <a:t>4</a:t>
            </a:fld>
            <a:endParaRPr lang="en-US"/>
          </a:p>
        </p:txBody>
      </p:sp>
      <p:sp>
        <p:nvSpPr>
          <p:cNvPr id="5" name="页脚占位符 4"/>
          <p:cNvSpPr>
            <a:spLocks noGrp="1"/>
          </p:cNvSpPr>
          <p:nvPr>
            <p:ph type="ftr" sz="quarter" idx="11"/>
          </p:nvPr>
        </p:nvSpPr>
        <p:spPr/>
        <p:txBody>
          <a:bodyPr/>
          <a:lstStyle/>
          <a:p>
            <a:r>
              <a:rPr lang="en-US"/>
              <a:t>APEC Wine Regulatory Forum |  May 11-12, 2017</a:t>
            </a:r>
            <a:endParaRPr lang="en-US" dirty="0"/>
          </a:p>
        </p:txBody>
      </p:sp>
      <p:sp>
        <p:nvSpPr>
          <p:cNvPr id="6" name="日期占位符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02382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Session 1: economy roundtable –focus on traceability</a:t>
            </a:r>
            <a:br>
              <a:rPr lang="en-US" altLang="zh-CN" dirty="0"/>
            </a:br>
            <a:endParaRPr lang="zh-CN" altLang="en-US" dirty="0"/>
          </a:p>
        </p:txBody>
      </p:sp>
      <p:sp>
        <p:nvSpPr>
          <p:cNvPr id="3" name="内容占位符 2"/>
          <p:cNvSpPr>
            <a:spLocks noGrp="1"/>
          </p:cNvSpPr>
          <p:nvPr>
            <p:ph idx="1"/>
          </p:nvPr>
        </p:nvSpPr>
        <p:spPr/>
        <p:txBody>
          <a:bodyPr/>
          <a:lstStyle/>
          <a:p>
            <a:r>
              <a:rPr lang="en-US" altLang="zh-CN" dirty="0"/>
              <a:t>4.Are these requirements applied to ensure wine safety, wine quality, wine authenticity, or to some combination of these three elements? </a:t>
            </a:r>
            <a:endParaRPr lang="zh-CN" altLang="zh-CN" dirty="0"/>
          </a:p>
          <a:p>
            <a:endParaRPr lang="en-US" altLang="zh-CN" b="1" dirty="0"/>
          </a:p>
          <a:p>
            <a:r>
              <a:rPr lang="en-US" altLang="zh-CN" b="1" dirty="0"/>
              <a:t>Response: three of them</a:t>
            </a:r>
            <a:endParaRPr lang="zh-CN" altLang="zh-CN" dirty="0"/>
          </a:p>
          <a:p>
            <a:endParaRPr lang="zh-CN" altLang="en-US" dirty="0"/>
          </a:p>
        </p:txBody>
      </p:sp>
      <p:sp>
        <p:nvSpPr>
          <p:cNvPr id="4" name="灯片编号占位符 3"/>
          <p:cNvSpPr>
            <a:spLocks noGrp="1"/>
          </p:cNvSpPr>
          <p:nvPr>
            <p:ph type="sldNum" sz="quarter" idx="12"/>
          </p:nvPr>
        </p:nvSpPr>
        <p:spPr/>
        <p:txBody>
          <a:bodyPr/>
          <a:lstStyle/>
          <a:p>
            <a:fld id="{E31375A4-56A4-47D6-9801-1991572033F7}" type="slidenum">
              <a:rPr lang="en-US" smtClean="0"/>
              <a:t>5</a:t>
            </a:fld>
            <a:endParaRPr lang="en-US"/>
          </a:p>
        </p:txBody>
      </p:sp>
      <p:sp>
        <p:nvSpPr>
          <p:cNvPr id="5" name="页脚占位符 4"/>
          <p:cNvSpPr>
            <a:spLocks noGrp="1"/>
          </p:cNvSpPr>
          <p:nvPr>
            <p:ph type="ftr" sz="quarter" idx="11"/>
          </p:nvPr>
        </p:nvSpPr>
        <p:spPr/>
        <p:txBody>
          <a:bodyPr/>
          <a:lstStyle/>
          <a:p>
            <a:r>
              <a:rPr lang="en-US"/>
              <a:t>APEC Wine Regulatory Forum |  May 11-12, 2017</a:t>
            </a:r>
            <a:endParaRPr lang="en-US" dirty="0"/>
          </a:p>
        </p:txBody>
      </p:sp>
      <p:sp>
        <p:nvSpPr>
          <p:cNvPr id="6" name="日期占位符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14053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Session 1: economy roundtable –focus on traceability</a:t>
            </a:r>
            <a:br>
              <a:rPr lang="en-US" altLang="zh-CN" dirty="0"/>
            </a:br>
            <a:endParaRPr lang="zh-CN" altLang="en-US" dirty="0"/>
          </a:p>
        </p:txBody>
      </p:sp>
      <p:sp>
        <p:nvSpPr>
          <p:cNvPr id="3" name="内容占位符 2"/>
          <p:cNvSpPr>
            <a:spLocks noGrp="1"/>
          </p:cNvSpPr>
          <p:nvPr>
            <p:ph idx="1"/>
          </p:nvPr>
        </p:nvSpPr>
        <p:spPr/>
        <p:txBody>
          <a:bodyPr/>
          <a:lstStyle/>
          <a:p>
            <a:r>
              <a:rPr lang="en-US" altLang="zh-CN" dirty="0"/>
              <a:t>5.Has your economy mandated any product recalls involving wine in the past 10 years? If so, why was the recall initiated? </a:t>
            </a:r>
            <a:r>
              <a:rPr lang="zh-CN" altLang="zh-CN" dirty="0"/>
              <a:t> </a:t>
            </a:r>
          </a:p>
          <a:p>
            <a:r>
              <a:rPr lang="en-US" altLang="zh-CN" dirty="0"/>
              <a:t>Response: In the past 10 years, Several batch of imported foods have been recalled including wines. Most of the cases are due to</a:t>
            </a:r>
            <a:r>
              <a:rPr lang="zh-CN" altLang="en-US" dirty="0"/>
              <a:t> </a:t>
            </a:r>
            <a:r>
              <a:rPr lang="en-US" altLang="zh-CN" dirty="0"/>
              <a:t>the</a:t>
            </a:r>
            <a:r>
              <a:rPr lang="zh-CN" altLang="en-US" dirty="0"/>
              <a:t> </a:t>
            </a:r>
            <a:r>
              <a:rPr lang="en-US" altLang="zh-CN" dirty="0"/>
              <a:t>safety and quality issues.</a:t>
            </a:r>
            <a:endParaRPr lang="zh-CN" altLang="zh-CN" dirty="0"/>
          </a:p>
        </p:txBody>
      </p:sp>
      <p:sp>
        <p:nvSpPr>
          <p:cNvPr id="4" name="灯片编号占位符 3"/>
          <p:cNvSpPr>
            <a:spLocks noGrp="1"/>
          </p:cNvSpPr>
          <p:nvPr>
            <p:ph type="sldNum" sz="quarter" idx="12"/>
          </p:nvPr>
        </p:nvSpPr>
        <p:spPr/>
        <p:txBody>
          <a:bodyPr/>
          <a:lstStyle/>
          <a:p>
            <a:fld id="{E31375A4-56A4-47D6-9801-1991572033F7}" type="slidenum">
              <a:rPr lang="en-US" smtClean="0"/>
              <a:t>6</a:t>
            </a:fld>
            <a:endParaRPr lang="en-US"/>
          </a:p>
        </p:txBody>
      </p:sp>
      <p:sp>
        <p:nvSpPr>
          <p:cNvPr id="5" name="页脚占位符 4"/>
          <p:cNvSpPr>
            <a:spLocks noGrp="1"/>
          </p:cNvSpPr>
          <p:nvPr>
            <p:ph type="ftr" sz="quarter" idx="11"/>
          </p:nvPr>
        </p:nvSpPr>
        <p:spPr/>
        <p:txBody>
          <a:bodyPr/>
          <a:lstStyle/>
          <a:p>
            <a:r>
              <a:rPr lang="en-US"/>
              <a:t>APEC Wine Regulatory Forum |  May 11-12, 2017</a:t>
            </a:r>
            <a:endParaRPr lang="en-US" dirty="0"/>
          </a:p>
        </p:txBody>
      </p:sp>
      <p:sp>
        <p:nvSpPr>
          <p:cNvPr id="6" name="日期占位符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48053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Session 1: economy roundtable –focus on traceability</a:t>
            </a:r>
            <a:br>
              <a:rPr lang="en-US" altLang="zh-CN" dirty="0"/>
            </a:br>
            <a:endParaRPr lang="zh-CN" altLang="en-US" dirty="0"/>
          </a:p>
        </p:txBody>
      </p:sp>
      <p:sp>
        <p:nvSpPr>
          <p:cNvPr id="3" name="内容占位符 2"/>
          <p:cNvSpPr>
            <a:spLocks noGrp="1"/>
          </p:cNvSpPr>
          <p:nvPr>
            <p:ph idx="1"/>
          </p:nvPr>
        </p:nvSpPr>
        <p:spPr>
          <a:xfrm>
            <a:off x="748266" y="1417676"/>
            <a:ext cx="7200900" cy="4579087"/>
          </a:xfrm>
        </p:spPr>
        <p:txBody>
          <a:bodyPr>
            <a:normAutofit/>
          </a:bodyPr>
          <a:lstStyle/>
          <a:p>
            <a:r>
              <a:rPr lang="en-US" altLang="zh-CN" dirty="0"/>
              <a:t>6.Labelling requirements such as lot or batch numbers, and the name and address of the importer are common aids to traceability. Import certificates can also be used to track and trace wine. Is your economy planning to introduce any additional traceability requirements? </a:t>
            </a:r>
            <a:r>
              <a:rPr lang="zh-CN" altLang="zh-CN" dirty="0"/>
              <a:t> </a:t>
            </a:r>
          </a:p>
          <a:p>
            <a:r>
              <a:rPr lang="en-US" altLang="zh-CN" b="1" dirty="0"/>
              <a:t>Response: </a:t>
            </a:r>
            <a:r>
              <a:rPr lang="en-US" altLang="zh-CN" dirty="0"/>
              <a:t>our country has initially established traceability system for imported foods. Foreign exporters and domestic importers should be put on file, as well as the import record and sale record of the imported foods. Moreover, the importers and exporters filing system of imported foods and cosmetics is built to ensure the complete traceability for the food security and quality and to ensure the facticity and timeliness for the traceability data. In addition, the attached official certificate of importer foods is introduced as another traceability requirement to ensure the governmental supervision of exporting countries and districts for production</a:t>
            </a:r>
            <a:r>
              <a:rPr lang="zh-CN" altLang="zh-CN" dirty="0"/>
              <a:t>，</a:t>
            </a:r>
            <a:r>
              <a:rPr lang="en-US" altLang="zh-CN" dirty="0"/>
              <a:t>packaging and transportation of foods that imported to China, so as to ensure that the food import conforms with the laws and regulations in our country and to promote the trade facilitation.</a:t>
            </a:r>
            <a:r>
              <a:rPr lang="zh-CN" altLang="zh-CN" dirty="0"/>
              <a:t> </a:t>
            </a:r>
            <a:endParaRPr lang="en-US" altLang="zh-CN" dirty="0"/>
          </a:p>
        </p:txBody>
      </p:sp>
      <p:sp>
        <p:nvSpPr>
          <p:cNvPr id="4" name="灯片编号占位符 3"/>
          <p:cNvSpPr>
            <a:spLocks noGrp="1"/>
          </p:cNvSpPr>
          <p:nvPr>
            <p:ph type="sldNum" sz="quarter" idx="12"/>
          </p:nvPr>
        </p:nvSpPr>
        <p:spPr/>
        <p:txBody>
          <a:bodyPr/>
          <a:lstStyle/>
          <a:p>
            <a:fld id="{E31375A4-56A4-47D6-9801-1991572033F7}" type="slidenum">
              <a:rPr lang="en-US" smtClean="0"/>
              <a:t>7</a:t>
            </a:fld>
            <a:endParaRPr lang="en-US"/>
          </a:p>
        </p:txBody>
      </p:sp>
      <p:sp>
        <p:nvSpPr>
          <p:cNvPr id="5" name="页脚占位符 4"/>
          <p:cNvSpPr>
            <a:spLocks noGrp="1"/>
          </p:cNvSpPr>
          <p:nvPr>
            <p:ph type="ftr" sz="quarter" idx="11"/>
          </p:nvPr>
        </p:nvSpPr>
        <p:spPr/>
        <p:txBody>
          <a:bodyPr/>
          <a:lstStyle/>
          <a:p>
            <a:r>
              <a:rPr lang="en-US"/>
              <a:t>APEC Wine Regulatory Forum |  May 11-12, 2017</a:t>
            </a:r>
            <a:endParaRPr lang="en-US" dirty="0"/>
          </a:p>
        </p:txBody>
      </p:sp>
      <p:sp>
        <p:nvSpPr>
          <p:cNvPr id="6" name="日期占位符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501865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Session 1: economy roundtable –focus on traceability</a:t>
            </a:r>
            <a:br>
              <a:rPr lang="en-US" altLang="zh-CN" dirty="0"/>
            </a:br>
            <a:endParaRPr lang="zh-CN" altLang="en-US" dirty="0"/>
          </a:p>
        </p:txBody>
      </p:sp>
      <p:sp>
        <p:nvSpPr>
          <p:cNvPr id="3" name="内容占位符 2"/>
          <p:cNvSpPr>
            <a:spLocks noGrp="1"/>
          </p:cNvSpPr>
          <p:nvPr>
            <p:ph idx="1"/>
          </p:nvPr>
        </p:nvSpPr>
        <p:spPr>
          <a:xfrm>
            <a:off x="784737" y="1646239"/>
            <a:ext cx="7200900" cy="3809999"/>
          </a:xfrm>
        </p:spPr>
        <p:txBody>
          <a:bodyPr>
            <a:normAutofit/>
          </a:bodyPr>
          <a:lstStyle/>
          <a:p>
            <a:r>
              <a:rPr lang="en-US" altLang="zh-CN" dirty="0"/>
              <a:t>7.Which governmental authority, agency or Ministry in your economy (if any) is responsible for implementing and controlling the wine traceability system? For example, which authority has access to the wine trading records? </a:t>
            </a:r>
            <a:r>
              <a:rPr lang="zh-CN" altLang="zh-CN" dirty="0"/>
              <a:t> </a:t>
            </a:r>
            <a:endParaRPr lang="en-US" altLang="zh-CN" dirty="0"/>
          </a:p>
          <a:p>
            <a:pPr lvl="0"/>
            <a:r>
              <a:rPr lang="en-US" altLang="zh-CN" dirty="0"/>
              <a:t>Response:</a:t>
            </a:r>
            <a:r>
              <a:rPr lang="zh-CN" altLang="en-US" dirty="0"/>
              <a:t> </a:t>
            </a:r>
            <a:r>
              <a:rPr lang="en-US" altLang="zh-CN" dirty="0"/>
              <a:t>basing on the risk assessment, our country has established the modern management system of imported foods security which is in accordance with the international conventions and our country’s practical situation. The whole supply chain management is implemented before, during and after the trading process. the modern management system of imported foods security is carried out through a series of systems to emphasize the function of exporters and the responsibility of the importers and the exporters, making the inspection departments perform their supervision duty.  filing management of Chinese foods exporters and import, Chinese foods import and trade record system, the attached qualified materials of importers and food recall system are the important parts of the modern management system of imported foods security.</a:t>
            </a:r>
            <a:endParaRPr lang="zh-CN" altLang="zh-CN" dirty="0"/>
          </a:p>
          <a:p>
            <a:endParaRPr lang="zh-CN" altLang="en-US" sz="1600" b="1" dirty="0">
              <a:solidFill>
                <a:srgbClr val="666666"/>
              </a:solidFill>
              <a:latin typeface="楷体" panose="02010609060101010101" pitchFamily="49" charset="-122"/>
              <a:ea typeface="楷体" panose="02010609060101010101" pitchFamily="49" charset="-122"/>
              <a:cs typeface="Times New Roman" panose="02020603050405020304" pitchFamily="18" charset="0"/>
            </a:endParaRPr>
          </a:p>
          <a:p>
            <a:endParaRPr lang="zh-CN" altLang="en-US" dirty="0"/>
          </a:p>
        </p:txBody>
      </p:sp>
      <p:sp>
        <p:nvSpPr>
          <p:cNvPr id="4" name="灯片编号占位符 3"/>
          <p:cNvSpPr>
            <a:spLocks noGrp="1"/>
          </p:cNvSpPr>
          <p:nvPr>
            <p:ph type="sldNum" sz="quarter" idx="12"/>
          </p:nvPr>
        </p:nvSpPr>
        <p:spPr/>
        <p:txBody>
          <a:bodyPr/>
          <a:lstStyle/>
          <a:p>
            <a:fld id="{E31375A4-56A4-47D6-9801-1991572033F7}" type="slidenum">
              <a:rPr lang="en-US" smtClean="0"/>
              <a:t>8</a:t>
            </a:fld>
            <a:endParaRPr lang="en-US"/>
          </a:p>
        </p:txBody>
      </p:sp>
      <p:sp>
        <p:nvSpPr>
          <p:cNvPr id="5" name="页脚占位符 4"/>
          <p:cNvSpPr>
            <a:spLocks noGrp="1"/>
          </p:cNvSpPr>
          <p:nvPr>
            <p:ph type="ftr" sz="quarter" idx="11"/>
          </p:nvPr>
        </p:nvSpPr>
        <p:spPr/>
        <p:txBody>
          <a:bodyPr/>
          <a:lstStyle/>
          <a:p>
            <a:r>
              <a:rPr lang="en-US"/>
              <a:t>APEC Wine Regulatory Forum |  May 11-12, 2017</a:t>
            </a:r>
            <a:endParaRPr lang="en-US" dirty="0"/>
          </a:p>
        </p:txBody>
      </p:sp>
      <p:sp>
        <p:nvSpPr>
          <p:cNvPr id="6" name="日期占位符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48785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782</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楷体</vt:lpstr>
      <vt:lpstr>黑体</vt:lpstr>
      <vt:lpstr>Arial</vt:lpstr>
      <vt:lpstr>Diamond Grid 16x9</vt:lpstr>
      <vt:lpstr>Response for APEC WRF: Traceability</vt:lpstr>
      <vt:lpstr>Session 1: economy roundtable –focus on traceability </vt:lpstr>
      <vt:lpstr>Session 1: economy roundtable –focus on traceability </vt:lpstr>
      <vt:lpstr>Session 1: economy roundtable –focus on traceability </vt:lpstr>
      <vt:lpstr>Session 1: economy roundtable –focus on traceability </vt:lpstr>
      <vt:lpstr>Session 1: economy roundtable –focus on traceability </vt:lpstr>
      <vt:lpstr>Session 1: economy roundtable –focus on traceability </vt:lpstr>
      <vt:lpstr>Session 1: economy roundtable –focus on traceability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2024-10-23T17:56:51Z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