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61" r:id="rId3"/>
    <p:sldId id="275" r:id="rId4"/>
    <p:sldId id="276" r:id="rId5"/>
    <p:sldId id="271" r:id="rId6"/>
    <p:sldId id="257" r:id="rId7"/>
    <p:sldId id="270" r:id="rId8"/>
    <p:sldId id="279" r:id="rId9"/>
    <p:sldId id="273" r:id="rId10"/>
    <p:sldId id="280" r:id="rId11"/>
    <p:sldId id="282" r:id="rId12"/>
    <p:sldId id="283" r:id="rId13"/>
    <p:sldId id="284" r:id="rId14"/>
    <p:sldId id="277" r:id="rId15"/>
    <p:sldId id="287" r:id="rId16"/>
    <p:sldId id="286" r:id="rId17"/>
    <p:sldId id="285" r:id="rId18"/>
    <p:sldId id="269" r:id="rId19"/>
  </p:sldIdLst>
  <p:sldSz cx="9144000" cy="6858000" type="screen4x3"/>
  <p:notesSz cx="6858000" cy="9144000"/>
  <p:embeddedFontLst>
    <p:embeddedFont>
      <p:font typeface="Gill Sans MT" panose="020B0502020104020203" pitchFamily="34" charset="0"/>
      <p:regular r:id="rId22"/>
      <p:bold r:id="rId23"/>
      <p:italic r:id="rId24"/>
      <p:boldItalic r:id="rId25"/>
    </p:embeddedFont>
    <p:embeddedFont>
      <p:font typeface="MS PGothic" panose="020B0600070205080204" pitchFamily="34" charset="-128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240" y="78"/>
      </p:cViewPr>
      <p:guideLst>
        <p:guide pos="28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A8D8EE-616E-4D62-BC80-FD001A15C81D}" type="slidenum">
              <a:rPr lang="en-US" altLang="ru-RU" smtClean="0"/>
              <a:pPr/>
              <a:t>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12770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06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65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A8D8EE-616E-4D62-BC80-FD001A15C81D}" type="slidenum">
              <a:rPr lang="en-US" altLang="ru-RU" smtClean="0"/>
              <a:pPr/>
              <a:t>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049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3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34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69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4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89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4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29339" y="-34707"/>
            <a:ext cx="9144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84" y="1909347"/>
            <a:ext cx="7203233" cy="2901467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245" y="5043514"/>
            <a:ext cx="7203233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970384" y="4810813"/>
            <a:ext cx="7200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oter Placeholder 56"/>
          <p:cNvSpPr txBox="1">
            <a:spLocks/>
          </p:cNvSpPr>
          <p:nvPr userDrawn="1"/>
        </p:nvSpPr>
        <p:spPr>
          <a:xfrm>
            <a:off x="4731096" y="6389365"/>
            <a:ext cx="3462287" cy="22243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Ha </a:t>
            </a:r>
            <a:r>
              <a:rPr lang="en-US" sz="1200" dirty="0" err="1"/>
              <a:t>Noi</a:t>
            </a:r>
            <a:r>
              <a:rPr lang="en-US" sz="1200" dirty="0"/>
              <a:t>, Viet</a:t>
            </a:r>
            <a:r>
              <a:rPr lang="en-US" sz="1200" baseline="0" dirty="0"/>
              <a:t> Nam</a:t>
            </a:r>
            <a:endParaRPr lang="en-US" sz="1200" dirty="0"/>
          </a:p>
        </p:txBody>
      </p:sp>
      <p:sp>
        <p:nvSpPr>
          <p:cNvPr id="61" name="Rectangle 60"/>
          <p:cNvSpPr/>
          <p:nvPr userDrawn="1"/>
        </p:nvSpPr>
        <p:spPr>
          <a:xfrm>
            <a:off x="922247" y="6359385"/>
            <a:ext cx="35764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APEC Wine Regulatory Forum |  May 11-12,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70" y="319389"/>
            <a:ext cx="4194781" cy="127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6985" y="489857"/>
            <a:ext cx="1265465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489857"/>
            <a:ext cx="5690508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007902" y="6289679"/>
            <a:ext cx="1370786" cy="2224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541573"/>
            <a:ext cx="72009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5431536"/>
            <a:ext cx="72009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971550" y="5294175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981200"/>
            <a:ext cx="3429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981200"/>
            <a:ext cx="3429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503714"/>
            <a:ext cx="3429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03714"/>
            <a:ext cx="3429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61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864" y="571500"/>
            <a:ext cx="2743200" cy="219710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73" y="571500"/>
            <a:ext cx="4613665" cy="5715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864" y="2995012"/>
            <a:ext cx="2743200" cy="228595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66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9" y="-159"/>
            <a:ext cx="54864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170" y="576072"/>
            <a:ext cx="2743200" cy="219456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170" y="2999232"/>
            <a:ext cx="2743200" cy="2286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81202"/>
            <a:ext cx="72009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61" name="Date Placeholder 3"/>
          <p:cNvSpPr>
            <a:spLocks noGrp="1"/>
          </p:cNvSpPr>
          <p:nvPr>
            <p:ph type="dt" sz="half" idx="2"/>
          </p:nvPr>
        </p:nvSpPr>
        <p:spPr>
          <a:xfrm>
            <a:off x="5084571" y="6289679"/>
            <a:ext cx="3294118" cy="222436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4541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245" y="5043514"/>
            <a:ext cx="7203233" cy="974901"/>
          </a:xfrm>
        </p:spPr>
        <p:txBody>
          <a:bodyPr>
            <a:noAutofit/>
          </a:bodyPr>
          <a:lstStyle/>
          <a:p>
            <a:r>
              <a:rPr lang="en-US" sz="1800" dirty="0">
                <a:latin typeface="Gill Sans MT" panose="020B0502020104020203" pitchFamily="34" charset="0"/>
              </a:rPr>
              <a:t>Session 1:  Economy Roundtable – Focus on Traceability</a:t>
            </a:r>
          </a:p>
          <a:p>
            <a:r>
              <a:rPr lang="en-US" sz="1800" dirty="0">
                <a:latin typeface="Gill Sans MT" panose="020B0502020104020203" pitchFamily="34" charset="0"/>
              </a:rPr>
              <a:t>National Convention Center</a:t>
            </a:r>
          </a:p>
          <a:p>
            <a:r>
              <a:rPr lang="en-US" sz="1800" dirty="0">
                <a:latin typeface="Gill Sans MT" panose="020B0502020104020203" pitchFamily="34" charset="0"/>
              </a:rPr>
              <a:t>May11, 2017</a:t>
            </a:r>
          </a:p>
          <a:p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70384" y="1909347"/>
            <a:ext cx="7323223" cy="22707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Russian Federation:</a:t>
            </a:r>
            <a:br>
              <a:rPr lang="en-US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n-US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traceability of import wines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6" y="6289679"/>
            <a:ext cx="320851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May 11-12,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1" y="1130246"/>
            <a:ext cx="8242337" cy="1042221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EGAIS system: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algn="l">
              <a:defRPr/>
            </a:pPr>
            <a:r>
              <a:rPr lang="en-US" sz="1800" b="1" dirty="0">
                <a:solidFill>
                  <a:srgbClr val="800000"/>
                </a:solidFill>
                <a:ea typeface="ＭＳ Ｐゴシック" charset="0"/>
              </a:rPr>
              <a:t>practical case </a:t>
            </a:r>
            <a:r>
              <a:rPr lang="ru-RU" sz="1800" b="1" dirty="0">
                <a:solidFill>
                  <a:srgbClr val="800000"/>
                </a:solidFill>
                <a:ea typeface="ＭＳ Ｐゴシック" charset="0"/>
              </a:rPr>
              <a:t>-</a:t>
            </a:r>
            <a:r>
              <a:rPr lang="en-US" sz="1800" b="1" dirty="0">
                <a:solidFill>
                  <a:srgbClr val="800000"/>
                </a:solidFill>
                <a:ea typeface="ＭＳ Ｐゴシック" charset="0"/>
              </a:rPr>
              <a:t> tracing from the retail store level/cash register receipts with the QR code for an import wine</a:t>
            </a:r>
            <a:r>
              <a:rPr lang="ru-RU" sz="1800" b="1" dirty="0">
                <a:solidFill>
                  <a:srgbClr val="800000"/>
                </a:solidFill>
                <a:ea typeface="ＭＳ Ｐゴシック" charset="0"/>
              </a:rPr>
              <a:t> </a:t>
            </a:r>
            <a:r>
              <a:rPr lang="en-US" sz="1800" b="1" dirty="0">
                <a:solidFill>
                  <a:srgbClr val="800000"/>
                </a:solidFill>
                <a:ea typeface="ＭＳ Ｐゴシック" charset="0"/>
              </a:rPr>
              <a:t> </a:t>
            </a:r>
            <a:endParaRPr lang="en-US" sz="1800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54" y="140829"/>
            <a:ext cx="2875028" cy="7692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04" y="2477124"/>
            <a:ext cx="2048589" cy="3115134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69" y="2601383"/>
            <a:ext cx="2601763" cy="2990875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Овальная выноска 6"/>
          <p:cNvSpPr/>
          <p:nvPr/>
        </p:nvSpPr>
        <p:spPr>
          <a:xfrm>
            <a:off x="7453743" y="2601383"/>
            <a:ext cx="1466723" cy="614349"/>
          </a:xfrm>
          <a:prstGeom prst="wedgeEllipseCallout">
            <a:avLst>
              <a:gd name="adj1" fmla="val -129602"/>
              <a:gd name="adj2" fmla="val 1822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496701" y="2654641"/>
            <a:ext cx="13808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800000"/>
                </a:solidFill>
                <a:latin typeface="Gill Sans MT" panose="020B0502020104020203" pitchFamily="34" charset="0"/>
              </a:rPr>
              <a:t>scanning by any QR code reading software for smartphones </a:t>
            </a:r>
            <a:endParaRPr lang="ru-RU" sz="9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2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49608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May 11-12,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1" y="1002832"/>
            <a:ext cx="8242337" cy="1042221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EGAIS system: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algn="l">
              <a:defRPr/>
            </a:pPr>
            <a:r>
              <a:rPr lang="en-US" sz="1800" b="1" dirty="0">
                <a:solidFill>
                  <a:srgbClr val="800000"/>
                </a:solidFill>
                <a:ea typeface="ＭＳ Ｐゴシック" charset="0"/>
              </a:rPr>
              <a:t>practical case - tracing from the retail store level/scan result from the EGAIS cloud</a:t>
            </a:r>
            <a:r>
              <a:rPr lang="ru-RU" sz="1800" b="1" dirty="0">
                <a:solidFill>
                  <a:srgbClr val="800000"/>
                </a:solidFill>
                <a:ea typeface="ＭＳ Ｐゴシック" charset="0"/>
              </a:rPr>
              <a:t> (</a:t>
            </a:r>
            <a:r>
              <a:rPr lang="de-DE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R</a:t>
            </a:r>
            <a:r>
              <a:rPr lang="en-US" sz="18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osalkoholregulirovanye</a:t>
            </a:r>
            <a:r>
              <a:rPr lang="en-US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)</a:t>
            </a:r>
            <a:r>
              <a:rPr lang="ru-RU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</a:t>
            </a:r>
            <a:endParaRPr lang="en-US" sz="1800" b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54" y="140829"/>
            <a:ext cx="2875028" cy="76928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56231" y="3303204"/>
            <a:ext cx="2025182" cy="455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9790" y="3402817"/>
            <a:ext cx="192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Gill Sans MT" panose="020B0502020104020203" pitchFamily="34" charset="0"/>
              </a:rPr>
              <a:t>Retail store address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03113" y="3939661"/>
            <a:ext cx="2025182" cy="455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6391224" y="4091743"/>
            <a:ext cx="199404" cy="15124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464705" y="3457161"/>
            <a:ext cx="199404" cy="15124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703113" y="4044254"/>
            <a:ext cx="192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Gill Sans MT" panose="020B0502020104020203" pitchFamily="34" charset="0"/>
              </a:rPr>
              <a:t>Cash register receipt data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0694" y="4459522"/>
            <a:ext cx="2025182" cy="455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474854" y="4611604"/>
            <a:ext cx="199404" cy="15124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33828" y="4564115"/>
            <a:ext cx="192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Gill Sans MT" panose="020B0502020104020203" pitchFamily="34" charset="0"/>
              </a:rPr>
              <a:t>Excise tag data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03113" y="5051221"/>
            <a:ext cx="2025182" cy="455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6391222" y="5190711"/>
            <a:ext cx="199405" cy="15124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740646" y="5081668"/>
            <a:ext cx="1926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Gill Sans MT" panose="020B0502020104020203" pitchFamily="34" charset="0"/>
              </a:rPr>
              <a:t>Type of wine, brand, alcohol content,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Gill Sans MT" panose="020B0502020104020203" pitchFamily="34" charset="0"/>
              </a:rPr>
              <a:t>volume, data on importer</a:t>
            </a:r>
            <a:endParaRPr lang="ru-RU" sz="9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013" y="1918351"/>
            <a:ext cx="1818523" cy="1818523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721216" y="2137774"/>
            <a:ext cx="3642764" cy="3845716"/>
          </a:xfrm>
          <a:prstGeom prst="wedgeRoundRectCallout">
            <a:avLst>
              <a:gd name="adj1" fmla="val 88584"/>
              <a:gd name="adj2" fmla="val -3156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909" y="2436940"/>
            <a:ext cx="3286962" cy="330721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0920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6" y="6289679"/>
            <a:ext cx="320851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May 11-12,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54" y="140829"/>
            <a:ext cx="2875028" cy="76928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1" y="1130246"/>
            <a:ext cx="8242337" cy="1042221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EGAIS system: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algn="l">
              <a:defRPr/>
            </a:pPr>
            <a:r>
              <a:rPr lang="en-US" sz="1800" b="1" dirty="0">
                <a:solidFill>
                  <a:srgbClr val="800000"/>
                </a:solidFill>
                <a:ea typeface="ＭＳ Ｐゴシック" charset="0"/>
              </a:rPr>
              <a:t>practical case - tracing from the retail store level/electronic declaration (certificate) from the database maintained by the </a:t>
            </a:r>
            <a:r>
              <a:rPr lang="en-US" sz="1800" b="1" dirty="0" err="1">
                <a:solidFill>
                  <a:srgbClr val="800000"/>
                </a:solidFill>
                <a:ea typeface="ＭＳ Ｐゴシック" charset="0"/>
              </a:rPr>
              <a:t>RusAccreditation</a:t>
            </a:r>
            <a:endParaRPr lang="en-US" sz="1800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1" y="2460901"/>
            <a:ext cx="3214391" cy="2500792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127876" y="2383056"/>
            <a:ext cx="4666320" cy="3497682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en-US" sz="1200" b="1" dirty="0">
                <a:solidFill>
                  <a:srgbClr val="800000"/>
                </a:solidFill>
                <a:ea typeface="ＭＳ Ｐゴシック" charset="0"/>
              </a:rPr>
              <a:t>No. of the declaration of compliance</a:t>
            </a:r>
            <a:r>
              <a:rPr lang="en-US" sz="1200" dirty="0">
                <a:solidFill>
                  <a:srgbClr val="800000"/>
                </a:solidFill>
                <a:ea typeface="ＭＳ Ｐゴシック" charset="0"/>
              </a:rPr>
              <a:t> (date</a:t>
            </a:r>
            <a:r>
              <a:rPr lang="ru-RU" sz="1200" dirty="0">
                <a:solidFill>
                  <a:srgbClr val="800000"/>
                </a:solidFill>
                <a:ea typeface="ＭＳ Ｐゴシック" charset="0"/>
              </a:rPr>
              <a:t> </a:t>
            </a:r>
            <a:r>
              <a:rPr lang="en-US" sz="1200" dirty="0">
                <a:solidFill>
                  <a:srgbClr val="800000"/>
                </a:solidFill>
                <a:ea typeface="ＭＳ Ｐゴシック" charset="0"/>
              </a:rPr>
              <a:t>of issue, validity)</a:t>
            </a: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en-US" sz="1200" b="1" dirty="0">
                <a:solidFill>
                  <a:srgbClr val="800000"/>
                </a:solidFill>
                <a:ea typeface="ＭＳ Ｐゴシック" charset="0"/>
              </a:rPr>
              <a:t>Data on importer &amp; producer</a:t>
            </a:r>
            <a:endParaRPr lang="ru-RU" sz="1200" b="1" dirty="0">
              <a:solidFill>
                <a:srgbClr val="800000"/>
              </a:solidFill>
              <a:ea typeface="ＭＳ Ｐゴシック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en-US" sz="1200" b="1" dirty="0">
                <a:solidFill>
                  <a:srgbClr val="800000"/>
                </a:solidFill>
                <a:ea typeface="ＭＳ Ｐゴシック" charset="0"/>
              </a:rPr>
              <a:t>Documents for certification submitted by the importer </a:t>
            </a:r>
            <a:r>
              <a:rPr lang="en-US" sz="1200" dirty="0">
                <a:solidFill>
                  <a:srgbClr val="800000"/>
                </a:solidFill>
                <a:ea typeface="ＭＳ Ｐゴシック" charset="0"/>
              </a:rPr>
              <a:t>(confirmation of the state registration of the importer; contract which confirms the product compliance to requirements of the Technical Regulations and responsibility for non-conformity of the supplied products with the specified requirements; test report)</a:t>
            </a: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en-US" sz="1200" b="1" dirty="0">
                <a:solidFill>
                  <a:srgbClr val="800000"/>
                </a:solidFill>
                <a:ea typeface="ＭＳ Ｐゴシック" charset="0"/>
              </a:rPr>
              <a:t>Type of certification </a:t>
            </a:r>
            <a:r>
              <a:rPr lang="en-US" sz="1200" dirty="0">
                <a:solidFill>
                  <a:srgbClr val="800000"/>
                </a:solidFill>
                <a:ea typeface="ＭＳ Ｐゴシック" charset="0"/>
              </a:rPr>
              <a:t>(</a:t>
            </a:r>
            <a:r>
              <a:rPr lang="de-DE" sz="1200" dirty="0" err="1">
                <a:solidFill>
                  <a:srgbClr val="800000"/>
                </a:solidFill>
                <a:ea typeface="ＭＳ Ｐゴシック" charset="0"/>
              </a:rPr>
              <a:t>scheme</a:t>
            </a:r>
            <a:r>
              <a:rPr lang="de-DE" sz="1200" dirty="0">
                <a:solidFill>
                  <a:srgbClr val="800000"/>
                </a:solidFill>
                <a:ea typeface="ＭＳ Ｐゴシック" charset="0"/>
              </a:rPr>
              <a:t> 3d – </a:t>
            </a:r>
            <a:r>
              <a:rPr lang="en-US" sz="1200" dirty="0">
                <a:solidFill>
                  <a:srgbClr val="800000"/>
                </a:solidFill>
                <a:ea typeface="ＭＳ Ｐゴシック" charset="0"/>
              </a:rPr>
              <a:t>serial production)</a:t>
            </a: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en-US" sz="1200" b="1" dirty="0">
                <a:solidFill>
                  <a:srgbClr val="800000"/>
                </a:solidFill>
                <a:ea typeface="ＭＳ Ｐゴシック" charset="0"/>
              </a:rPr>
              <a:t>No. of the test report &amp; data on test lab</a:t>
            </a: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en-US" sz="1200" b="1" dirty="0">
                <a:solidFill>
                  <a:srgbClr val="800000"/>
                </a:solidFill>
                <a:ea typeface="ＭＳ Ｐゴシック" charset="0"/>
              </a:rPr>
              <a:t>Product origin </a:t>
            </a:r>
            <a:r>
              <a:rPr lang="en-US" sz="1200" dirty="0">
                <a:solidFill>
                  <a:srgbClr val="800000"/>
                </a:solidFill>
                <a:ea typeface="ＭＳ Ｐゴシック" charset="0"/>
              </a:rPr>
              <a:t>(import)</a:t>
            </a: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en-US" sz="1200" b="1" dirty="0">
                <a:solidFill>
                  <a:srgbClr val="800000"/>
                </a:solidFill>
                <a:ea typeface="ＭＳ Ｐゴシック" charset="0"/>
              </a:rPr>
              <a:t>Product type &amp; brand</a:t>
            </a: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en-US" sz="1200" b="1" dirty="0">
                <a:solidFill>
                  <a:srgbClr val="800000"/>
                </a:solidFill>
                <a:ea typeface="ＭＳ Ｐゴシック" charset="0"/>
              </a:rPr>
              <a:t>Product parameters</a:t>
            </a:r>
            <a:r>
              <a:rPr lang="en-US" sz="1200" dirty="0">
                <a:solidFill>
                  <a:srgbClr val="800000"/>
                </a:solidFill>
                <a:ea typeface="ＭＳ Ｐゴシック" charset="0"/>
              </a:rPr>
              <a:t> (alcohol by volume, sugar content)</a:t>
            </a: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en-US" sz="1200" b="1" dirty="0">
                <a:solidFill>
                  <a:srgbClr val="800000"/>
                </a:solidFill>
                <a:ea typeface="ＭＳ Ｐゴシック" charset="0"/>
              </a:rPr>
              <a:t>Product code </a:t>
            </a:r>
            <a:r>
              <a:rPr lang="en-US" sz="1200" dirty="0">
                <a:solidFill>
                  <a:srgbClr val="800000"/>
                </a:solidFill>
                <a:ea typeface="ＭＳ Ｐゴシック" charset="0"/>
              </a:rPr>
              <a:t>(22.04 …)</a:t>
            </a: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en-US" sz="1200" b="1" dirty="0">
                <a:solidFill>
                  <a:srgbClr val="800000"/>
                </a:solidFill>
                <a:ea typeface="ＭＳ Ｐゴシック" charset="0"/>
              </a:rPr>
              <a:t>Package</a:t>
            </a:r>
            <a:r>
              <a:rPr lang="en-US" sz="1200" dirty="0">
                <a:solidFill>
                  <a:srgbClr val="800000"/>
                </a:solidFill>
                <a:ea typeface="ＭＳ Ｐゴシック" charset="0"/>
              </a:rPr>
              <a:t> (volume)</a:t>
            </a:r>
            <a:r>
              <a:rPr lang="en-US" sz="1200" b="1" dirty="0">
                <a:solidFill>
                  <a:srgbClr val="800000"/>
                </a:solidFill>
                <a:ea typeface="ＭＳ Ｐゴシック" charset="0"/>
              </a:rPr>
              <a:t>,</a:t>
            </a:r>
            <a:r>
              <a:rPr lang="en-US" sz="1200" dirty="0">
                <a:solidFill>
                  <a:srgbClr val="800000"/>
                </a:solidFill>
                <a:ea typeface="ＭＳ Ｐゴシック" charset="0"/>
              </a:rPr>
              <a:t> </a:t>
            </a:r>
            <a:r>
              <a:rPr lang="en-US" sz="1200" b="1" dirty="0">
                <a:solidFill>
                  <a:srgbClr val="800000"/>
                </a:solidFill>
                <a:ea typeface="ＭＳ Ｐゴシック" charset="0"/>
              </a:rPr>
              <a:t>shelf life &amp; storage conditions</a:t>
            </a: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en-US" sz="1200" b="1" dirty="0">
                <a:solidFill>
                  <a:srgbClr val="800000"/>
                </a:solidFill>
                <a:ea typeface="ＭＳ Ｐゴシック" charset="0"/>
              </a:rPr>
              <a:t>Data on Technical Regulations of the EAEU/Customs Union </a:t>
            </a:r>
            <a:r>
              <a:rPr lang="en-US" sz="1200" dirty="0">
                <a:solidFill>
                  <a:srgbClr val="800000"/>
                </a:solidFill>
                <a:ea typeface="ＭＳ Ｐゴシック" charset="0"/>
              </a:rPr>
              <a:t>(</a:t>
            </a:r>
            <a:r>
              <a:rPr lang="ru-RU" sz="1200" dirty="0">
                <a:solidFill>
                  <a:srgbClr val="800000"/>
                </a:solidFill>
                <a:ea typeface="ＭＳ Ｐゴシック" charset="0"/>
              </a:rPr>
              <a:t>ТР ТС 021</a:t>
            </a:r>
            <a:r>
              <a:rPr lang="en-US" sz="1200" dirty="0">
                <a:solidFill>
                  <a:srgbClr val="800000"/>
                </a:solidFill>
                <a:ea typeface="ＭＳ Ｐゴシック" charset="0"/>
              </a:rPr>
              <a:t>/2011 “Food Safety”</a:t>
            </a:r>
            <a:r>
              <a:rPr lang="ru-RU" sz="1200" dirty="0">
                <a:solidFill>
                  <a:srgbClr val="800000"/>
                </a:solidFill>
                <a:ea typeface="ＭＳ Ｐゴシック" charset="0"/>
              </a:rPr>
              <a:t>, ТР ТС 029/2012</a:t>
            </a:r>
            <a:r>
              <a:rPr lang="en-US" sz="1200" dirty="0">
                <a:solidFill>
                  <a:srgbClr val="800000"/>
                </a:solidFill>
                <a:ea typeface="ＭＳ Ｐゴシック" charset="0"/>
              </a:rPr>
              <a:t> “Food Additives”</a:t>
            </a:r>
            <a:r>
              <a:rPr lang="ru-RU" sz="1200" dirty="0">
                <a:solidFill>
                  <a:srgbClr val="800000"/>
                </a:solidFill>
                <a:ea typeface="ＭＳ Ｐゴシック" charset="0"/>
              </a:rPr>
              <a:t>, ТР ТС 022/2011</a:t>
            </a:r>
            <a:r>
              <a:rPr lang="en-US" sz="1200" dirty="0">
                <a:solidFill>
                  <a:srgbClr val="800000"/>
                </a:solidFill>
                <a:ea typeface="ＭＳ Ｐゴシック" charset="0"/>
              </a:rPr>
              <a:t> “Labelling”)</a:t>
            </a: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en-US" sz="1200" b="1" dirty="0">
                <a:solidFill>
                  <a:srgbClr val="800000"/>
                </a:solidFill>
                <a:ea typeface="ＭＳ Ｐゴシック" charset="0"/>
              </a:rPr>
              <a:t>Data on certification body</a:t>
            </a:r>
            <a:endParaRPr lang="en-US" sz="1200" dirty="0">
              <a:solidFill>
                <a:srgbClr val="660033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416" y="5164020"/>
            <a:ext cx="304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Gill Sans MT" panose="020B0502020104020203" pitchFamily="34" charset="0"/>
              </a:rPr>
              <a:t>http://fsa.gov.ru/index/staticview/id/295/</a:t>
            </a:r>
            <a:endParaRPr lang="ru-RU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9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77813" y="1181100"/>
            <a:ext cx="858004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Wine and related products</a:t>
            </a: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on the Russian market: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800000"/>
                </a:solidFill>
                <a:latin typeface="Gill Sans MT" panose="020B0502020104020203" pitchFamily="34" charset="0"/>
                <a:ea typeface="ＭＳ Ｐゴシック" charset="0"/>
              </a:rPr>
              <a:t>statistics – domestic production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78686" y="6289679"/>
            <a:ext cx="360277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54" y="140829"/>
            <a:ext cx="2875028" cy="769282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</p:spPr>
        <p:txBody>
          <a:bodyPr/>
          <a:lstStyle/>
          <a:p>
            <a:r>
              <a:rPr lang="en-US" dirty="0"/>
              <a:t>APEC Wine Regulatory Forum |  May 11-12, 2017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</p:spPr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373448"/>
              </p:ext>
            </p:extLst>
          </p:nvPr>
        </p:nvGraphicFramePr>
        <p:xfrm>
          <a:off x="457199" y="2674273"/>
          <a:ext cx="8220390" cy="98635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4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8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83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88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88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88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83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88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88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887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834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887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887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887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887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887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450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2017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Gill Sans MT" panose="020B0502020104020203" pitchFamily="34" charset="0"/>
                        </a:rPr>
                        <a:t>forecast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Gross vintage</a:t>
                      </a:r>
                      <a:endParaRPr lang="ru-RU" sz="9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279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237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214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341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309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322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234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315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268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299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324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412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267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439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529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475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552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500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836154"/>
              </p:ext>
            </p:extLst>
          </p:nvPr>
        </p:nvGraphicFramePr>
        <p:xfrm>
          <a:off x="457199" y="4300230"/>
          <a:ext cx="8220390" cy="120125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4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8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83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88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88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88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83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88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88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887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834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887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887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887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887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887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303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Gill Sans MT" panose="020B0502020104020203" pitchFamily="34" charset="0"/>
                        </a:rPr>
                        <a:t>forecast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Wine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4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7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7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9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17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4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74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13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03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03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4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51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4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04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67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39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21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4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68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Sparkling wine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7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8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8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9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41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54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16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08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94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24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72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56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61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47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41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Brandy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17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27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39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45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6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8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99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27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9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81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98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74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69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77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76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Bulk wine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51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64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78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95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21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37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62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72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59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65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42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75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70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63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06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1" marR="4933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07" y="1874007"/>
            <a:ext cx="570682" cy="571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7419" y="2328184"/>
            <a:ext cx="4053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  <a:latin typeface="Gill Sans MT" panose="020B0502020104020203" pitchFamily="34" charset="0"/>
              </a:rPr>
              <a:t>Vine, mil. t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419" y="3960100"/>
            <a:ext cx="4053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  <a:latin typeface="Gill Sans MT" panose="020B0502020104020203" pitchFamily="34" charset="0"/>
              </a:rPr>
              <a:t>Wine, mil. hl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457199" y="5673147"/>
            <a:ext cx="2997883" cy="2224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Ministr</a:t>
            </a:r>
            <a:r>
              <a:rPr lang="en-US" dirty="0"/>
              <a:t>y </a:t>
            </a:r>
            <a:r>
              <a:rPr lang="de-DE" dirty="0"/>
              <a:t>of </a:t>
            </a:r>
            <a:r>
              <a:rPr lang="de-DE" dirty="0" err="1"/>
              <a:t>Agriculture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Russian</a:t>
            </a:r>
            <a:r>
              <a:rPr lang="de-DE" dirty="0"/>
              <a:t> </a:t>
            </a:r>
            <a:r>
              <a:rPr lang="de-DE" dirty="0" err="1"/>
              <a:t>Federation</a:t>
            </a:r>
            <a:r>
              <a:rPr lang="de-DE" dirty="0"/>
              <a:t>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2973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77813" y="1181100"/>
            <a:ext cx="858004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Wine and related products</a:t>
            </a: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on the Russian market: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800000"/>
                </a:solidFill>
                <a:latin typeface="Gill Sans MT" panose="020B0502020104020203" pitchFamily="34" charset="0"/>
                <a:ea typeface="ＭＳ Ｐゴシック" charset="0"/>
              </a:rPr>
              <a:t>statistics – domestic consumption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78686" y="6289679"/>
            <a:ext cx="360277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54" y="140829"/>
            <a:ext cx="2875028" cy="769282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</p:spPr>
        <p:txBody>
          <a:bodyPr/>
          <a:lstStyle/>
          <a:p>
            <a:r>
              <a:rPr lang="en-US" dirty="0"/>
              <a:t>APEC Wine Regulatory Forum |  May 11-12, 2017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</p:spPr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07" y="1874007"/>
            <a:ext cx="570682" cy="57193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811962"/>
              </p:ext>
            </p:extLst>
          </p:nvPr>
        </p:nvGraphicFramePr>
        <p:xfrm>
          <a:off x="595282" y="2670409"/>
          <a:ext cx="8082308" cy="103014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77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2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1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2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21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21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16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21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21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217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163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217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217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217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217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57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Wine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5.23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5.61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6.26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7.22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7.86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8.1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7.8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9.1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9.8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9.8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6.1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6.6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6.2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6.0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5.8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5.4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5.2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Sparkling wine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1.8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1.85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1.77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1.87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1.85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1.94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2.06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2.41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2.6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2.55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2.6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2.97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2.8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2.77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2.6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2.36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2.2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Altogether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7.03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7.46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8.03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9.09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9.71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10.04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9.86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11.51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12.4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12.35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8.7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9.57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9.0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8.77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8.4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7.76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7.4</a:t>
                      </a:r>
                      <a:r>
                        <a:rPr lang="en-US" sz="90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4405" y="2276666"/>
            <a:ext cx="4053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  <a:latin typeface="Gill Sans MT" panose="020B0502020104020203" pitchFamily="34" charset="0"/>
              </a:rPr>
              <a:t>Consumption (total), mil. hl</a:t>
            </a:r>
            <a:endParaRPr lang="ru-RU" sz="1600" b="1" dirty="0">
              <a:solidFill>
                <a:srgbClr val="8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008409"/>
              </p:ext>
            </p:extLst>
          </p:nvPr>
        </p:nvGraphicFramePr>
        <p:xfrm>
          <a:off x="595285" y="4478110"/>
          <a:ext cx="8082303" cy="103284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77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2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16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2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21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21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16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21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21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217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163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217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217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217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217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58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Wine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3.56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3.82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4.30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5.01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5.47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5.66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5.43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6.36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6.85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6.88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4.25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4.63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4.35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4.18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3.99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3.70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3.55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Sparkling wine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1.23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1.26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1.22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1.30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1.29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1.35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1.43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1.69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1.82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1.79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1.81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2.08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1.96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1.93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1.79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1.62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1.50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Altogether 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4.79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5.08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5.52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6.31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6.76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7.01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6.87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8.05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8.67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8.67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6.07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6.72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6.32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6.11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5.78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5.32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5.05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4405" y="4113895"/>
            <a:ext cx="4053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  <a:latin typeface="Gill Sans MT" panose="020B0502020104020203" pitchFamily="34" charset="0"/>
              </a:rPr>
              <a:t>Consumption (per capita), l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595282" y="5677878"/>
            <a:ext cx="2997883" cy="2224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Ministr</a:t>
            </a:r>
            <a:r>
              <a:rPr lang="en-US" dirty="0"/>
              <a:t>y </a:t>
            </a:r>
            <a:r>
              <a:rPr lang="de-DE" dirty="0"/>
              <a:t>of </a:t>
            </a:r>
            <a:r>
              <a:rPr lang="de-DE" dirty="0" err="1"/>
              <a:t>Agriculture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Russian</a:t>
            </a:r>
            <a:r>
              <a:rPr lang="de-DE" dirty="0"/>
              <a:t> </a:t>
            </a:r>
            <a:r>
              <a:rPr lang="de-DE" dirty="0" err="1"/>
              <a:t>Federation</a:t>
            </a:r>
            <a:r>
              <a:rPr lang="de-DE" dirty="0"/>
              <a:t>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7653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77813" y="1181100"/>
            <a:ext cx="858004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Wine and related products</a:t>
            </a: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on the Russian market: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800000"/>
                </a:solidFill>
                <a:latin typeface="Gill Sans MT" panose="020B0502020104020203" pitchFamily="34" charset="0"/>
                <a:ea typeface="ＭＳ Ｐゴシック" charset="0"/>
              </a:rPr>
              <a:t>statistics – export/import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78686" y="6289679"/>
            <a:ext cx="360277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54" y="140829"/>
            <a:ext cx="2875028" cy="769282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</p:spPr>
        <p:txBody>
          <a:bodyPr/>
          <a:lstStyle/>
          <a:p>
            <a:r>
              <a:rPr lang="en-US" dirty="0"/>
              <a:t>APEC Wine Regulatory Forum |  May 11-12, 2017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</p:spPr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07" y="1874007"/>
            <a:ext cx="570682" cy="57193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004644"/>
              </p:ext>
            </p:extLst>
          </p:nvPr>
        </p:nvGraphicFramePr>
        <p:xfrm>
          <a:off x="572655" y="2641651"/>
          <a:ext cx="8104934" cy="104703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80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3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27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3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3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27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33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332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332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278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332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332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332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332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49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Wine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005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009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01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015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01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001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009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002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01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005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008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006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005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04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03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Sparkling wine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001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002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002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004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006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002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002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006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005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002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006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006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003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01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014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014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016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1" y="2303097"/>
            <a:ext cx="4053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  <a:latin typeface="Gill Sans MT" panose="020B0502020104020203" pitchFamily="34" charset="0"/>
              </a:rPr>
              <a:t>Export, mil. hl</a:t>
            </a:r>
            <a:endParaRPr lang="ru-RU" sz="1600" b="1" dirty="0">
              <a:solidFill>
                <a:srgbClr val="8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51451"/>
              </p:ext>
            </p:extLst>
          </p:nvPr>
        </p:nvGraphicFramePr>
        <p:xfrm>
          <a:off x="572655" y="4222433"/>
          <a:ext cx="8104934" cy="128261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80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3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27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3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3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27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33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332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332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278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332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332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332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332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56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Wine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83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67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4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28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4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7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4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6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6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7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Sparkling wine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11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08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13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46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43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47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33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Bulk</a:t>
                      </a:r>
                      <a:r>
                        <a:rPr lang="en-US" sz="900" baseline="0" dirty="0">
                          <a:solidFill>
                            <a:srgbClr val="800000"/>
                          </a:solidFill>
                          <a:effectLst/>
                        </a:rPr>
                        <a:t> wine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56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48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5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22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28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4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77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3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16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43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85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15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01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89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71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03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800000"/>
                          </a:solidFill>
                          <a:effectLst/>
                        </a:rPr>
                        <a:t>.</a:t>
                      </a:r>
                      <a:r>
                        <a:rPr lang="ru-RU" sz="900" dirty="0">
                          <a:solidFill>
                            <a:srgbClr val="800000"/>
                          </a:solidFill>
                          <a:effectLst/>
                        </a:rPr>
                        <a:t>93</a:t>
                      </a:r>
                      <a:endParaRPr lang="ru-RU" sz="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1" y="3879981"/>
            <a:ext cx="4053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  <a:latin typeface="Gill Sans MT" panose="020B0502020104020203" pitchFamily="34" charset="0"/>
              </a:rPr>
              <a:t>Import, mil. hl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506294" y="5674927"/>
            <a:ext cx="2997883" cy="2224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Ministr</a:t>
            </a:r>
            <a:r>
              <a:rPr lang="en-US" dirty="0"/>
              <a:t>y </a:t>
            </a:r>
            <a:r>
              <a:rPr lang="de-DE" dirty="0"/>
              <a:t>of </a:t>
            </a:r>
            <a:r>
              <a:rPr lang="de-DE" dirty="0" err="1"/>
              <a:t>Agriculture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Russian</a:t>
            </a:r>
            <a:r>
              <a:rPr lang="de-DE" dirty="0"/>
              <a:t> </a:t>
            </a:r>
            <a:r>
              <a:rPr lang="de-DE" dirty="0" err="1"/>
              <a:t>Federation</a:t>
            </a:r>
            <a:r>
              <a:rPr lang="de-DE" dirty="0"/>
              <a:t>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4631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2537" y="2068337"/>
            <a:ext cx="8055058" cy="3312368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1400" b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endParaRPr lang="en-US" sz="1600" dirty="0">
              <a:solidFill>
                <a:srgbClr val="800000"/>
              </a:solidFill>
              <a:ea typeface="ＭＳ Ｐゴシック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en-US" sz="1600" b="1" dirty="0">
                <a:solidFill>
                  <a:srgbClr val="800000"/>
                </a:solidFill>
                <a:ea typeface="ＭＳ Ｐゴシック" charset="0"/>
              </a:rPr>
              <a:t>Recalls of import wine within two control levels:</a:t>
            </a:r>
            <a:r>
              <a:rPr lang="en-US" sz="1600" dirty="0">
                <a:solidFill>
                  <a:srgbClr val="800000"/>
                </a:solidFill>
                <a:ea typeface="ＭＳ Ｐゴシック" charset="0"/>
              </a:rPr>
              <a:t>                                                                                             declaring of compliance </a:t>
            </a:r>
            <a:r>
              <a:rPr lang="ru-RU" sz="1600" dirty="0">
                <a:solidFill>
                  <a:srgbClr val="800000"/>
                </a:solidFill>
                <a:ea typeface="ＭＳ Ｐゴシック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ea typeface="ＭＳ Ｐゴシック" charset="0"/>
              </a:rPr>
              <a:t>depending on region - 1-5 % non-compliant),                                            state control &amp; supervision</a:t>
            </a:r>
            <a:r>
              <a:rPr lang="en-US" sz="16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  <a:endParaRPr lang="ru-RU" sz="1600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endParaRPr lang="ru-RU" sz="1600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en-US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1-2 Recall cases, for example in years:</a:t>
            </a:r>
            <a:r>
              <a:rPr lang="ru-RU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</a:t>
            </a:r>
            <a:endParaRPr lang="en-US" sz="1600" b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algn="l">
              <a:defRPr/>
            </a:pPr>
            <a:r>
              <a:rPr lang="en-US" sz="16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    </a:t>
            </a:r>
            <a:r>
              <a: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2017 (</a:t>
            </a:r>
            <a:r>
              <a:rPr lang="en-US" sz="1600" dirty="0" err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phthalates</a:t>
            </a:r>
            <a:r>
              <a:rPr lang="en-US" sz="16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, pesticides</a:t>
            </a:r>
            <a:r>
              <a: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), </a:t>
            </a:r>
            <a:endParaRPr lang="en-US" sz="1600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algn="l">
              <a:defRPr/>
            </a:pPr>
            <a:r>
              <a:rPr lang="en-US" sz="16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    </a:t>
            </a:r>
            <a:r>
              <a: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2015 (</a:t>
            </a:r>
            <a:r>
              <a:rPr lang="en-US" sz="1600" dirty="0" err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phthalates</a:t>
            </a:r>
            <a:r>
              <a:rPr lang="en-US" sz="16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, </a:t>
            </a:r>
            <a:r>
              <a:rPr lang="en-US" sz="1600" dirty="0" err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bifenazate</a:t>
            </a:r>
            <a:r>
              <a: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), </a:t>
            </a:r>
            <a:endParaRPr lang="en-US" sz="1600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algn="l">
              <a:defRPr/>
            </a:pPr>
            <a:r>
              <a:rPr lang="en-US" sz="16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    </a:t>
            </a:r>
            <a:r>
              <a: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2013 (</a:t>
            </a:r>
            <a:r>
              <a:rPr lang="en-US" sz="16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non-compliant to requirements</a:t>
            </a:r>
            <a:r>
              <a: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), </a:t>
            </a:r>
            <a:endParaRPr lang="en-US" sz="1600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algn="l">
              <a:defRPr/>
            </a:pPr>
            <a:r>
              <a:rPr lang="en-US" sz="16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    </a:t>
            </a:r>
            <a:r>
              <a: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2012 (</a:t>
            </a:r>
            <a:r>
              <a:rPr lang="en-US" sz="16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increased SO</a:t>
            </a:r>
            <a:r>
              <a:rPr lang="en-US" sz="1600" baseline="-250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2</a:t>
            </a:r>
            <a:r>
              <a:rPr lang="en-US" sz="16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content, sediments, impurities</a:t>
            </a:r>
            <a:r>
              <a: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),  </a:t>
            </a:r>
            <a:endParaRPr lang="en-US" sz="1600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algn="l">
              <a:defRPr/>
            </a:pPr>
            <a:r>
              <a:rPr lang="en-US" sz="16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    </a:t>
            </a:r>
            <a:r>
              <a: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2000 (</a:t>
            </a:r>
            <a:r>
              <a:rPr lang="en-US" sz="1600" dirty="0" err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phthalates</a:t>
            </a:r>
            <a:r>
              <a: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)</a:t>
            </a:r>
            <a:r>
              <a:rPr lang="en-US" sz="16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  <a:endParaRPr lang="en-US" sz="1600" dirty="0">
              <a:solidFill>
                <a:srgbClr val="800000"/>
              </a:solidFill>
              <a:ea typeface="ＭＳ Ｐゴシック" charset="0"/>
            </a:endParaRPr>
          </a:p>
          <a:p>
            <a:pPr algn="l">
              <a:defRPr/>
            </a:pPr>
            <a:endParaRPr lang="en-US" sz="1600" dirty="0">
              <a:solidFill>
                <a:srgbClr val="660033"/>
              </a:solidFill>
              <a:ea typeface="ＭＳ Ｐゴシック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endParaRPr lang="en-US" sz="1600" dirty="0">
              <a:solidFill>
                <a:srgbClr val="660033"/>
              </a:solidFill>
              <a:ea typeface="ＭＳ Ｐゴシック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77813" y="1181100"/>
            <a:ext cx="858004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Import of wine and related products: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800000"/>
                </a:solidFill>
                <a:latin typeface="Gill Sans MT" panose="020B0502020104020203" pitchFamily="34" charset="0"/>
                <a:ea typeface="ＭＳ Ｐゴシック" charset="0"/>
              </a:rPr>
              <a:t>import wine shipments recalls</a:t>
            </a:r>
            <a:endParaRPr lang="en-US" b="1" dirty="0">
              <a:solidFill>
                <a:srgbClr val="8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78686" y="6289679"/>
            <a:ext cx="360277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54" y="140829"/>
            <a:ext cx="2875028" cy="769282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</p:spPr>
        <p:txBody>
          <a:bodyPr/>
          <a:lstStyle/>
          <a:p>
            <a:r>
              <a:rPr lang="en-US" dirty="0"/>
              <a:t>APEC Wine Regulatory Forum |  May 11-12, 2017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</p:spPr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427585925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6" y="6289679"/>
            <a:ext cx="335729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May 11-12,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65004" y="2844323"/>
            <a:ext cx="66122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>
              <a:defRPr sz="1600">
                <a:solidFill>
                  <a:schemeClr val="tx1"/>
                </a:solidFill>
                <a:latin typeface="Cambria" pitchFamily="18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Cambria" pitchFamily="18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Cambria" pitchFamily="18" charset="0"/>
              </a:defRPr>
            </a:lvl5pPr>
            <a:lvl6pPr marL="25146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Cambria" pitchFamily="18" charset="0"/>
              </a:defRPr>
            </a:lvl6pPr>
            <a:lvl7pPr marL="29718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Cambria" pitchFamily="18" charset="0"/>
              </a:defRPr>
            </a:lvl7pPr>
            <a:lvl8pPr marL="34290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Cambria" pitchFamily="18" charset="0"/>
              </a:defRPr>
            </a:lvl8pPr>
            <a:lvl9pPr marL="3886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</a:rPr>
              <a:t>THANK YOU FOR ATTENTION</a:t>
            </a:r>
            <a:endParaRPr lang="ru-RU" sz="28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54" y="140829"/>
            <a:ext cx="2875028" cy="76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7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77813" y="1181100"/>
            <a:ext cx="858004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Import of wine</a:t>
            </a: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and related products</a:t>
            </a: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:</a:t>
            </a:r>
            <a:endParaRPr lang="en-US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800000"/>
                </a:solidFill>
                <a:latin typeface="Gill Sans MT" panose="020B0502020104020203" pitchFamily="34" charset="0"/>
              </a:rPr>
              <a:t>general procedure for the declaring of compliance</a:t>
            </a:r>
            <a:endParaRPr lang="en-US" sz="2000" b="1" dirty="0">
              <a:solidFill>
                <a:srgbClr val="8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Скругленный прямоугольник 2"/>
          <p:cNvSpPr>
            <a:spLocks noChangeAspect="1"/>
          </p:cNvSpPr>
          <p:nvPr/>
        </p:nvSpPr>
        <p:spPr>
          <a:xfrm>
            <a:off x="7129418" y="3269045"/>
            <a:ext cx="1049142" cy="432000"/>
          </a:xfrm>
          <a:prstGeom prst="roundRect">
            <a:avLst/>
          </a:prstGeom>
          <a:solidFill>
            <a:srgbClr val="0000FF"/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21366" y="3264029"/>
            <a:ext cx="1152000" cy="432000"/>
          </a:xfrm>
          <a:prstGeom prst="roundRect">
            <a:avLst/>
          </a:prstGeom>
          <a:solidFill>
            <a:srgbClr val="C00000"/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4616172" y="3267817"/>
            <a:ext cx="1049142" cy="432000"/>
          </a:xfrm>
          <a:prstGeom prst="roundRect">
            <a:avLst/>
          </a:prstGeom>
          <a:solidFill>
            <a:srgbClr val="C00000"/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3419437" y="3289452"/>
            <a:ext cx="1049142" cy="432000"/>
          </a:xfrm>
          <a:prstGeom prst="roundRect">
            <a:avLst/>
          </a:prstGeom>
          <a:solidFill>
            <a:srgbClr val="0000FF"/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rgbClr val="0000FF"/>
              </a:solidFill>
            </a:endParaRPr>
          </a:p>
        </p:txBody>
      </p:sp>
      <p:sp>
        <p:nvSpPr>
          <p:cNvPr id="12" name="Скругленный прямоугольник 11"/>
          <p:cNvSpPr>
            <a:spLocks noChangeAspect="1"/>
          </p:cNvSpPr>
          <p:nvPr/>
        </p:nvSpPr>
        <p:spPr>
          <a:xfrm>
            <a:off x="2183283" y="3289452"/>
            <a:ext cx="1049142" cy="432000"/>
          </a:xfrm>
          <a:prstGeom prst="roundRect">
            <a:avLst/>
          </a:prstGeom>
          <a:solidFill>
            <a:srgbClr val="C00000"/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>
            <a:spLocks noChangeAspect="1"/>
          </p:cNvSpPr>
          <p:nvPr/>
        </p:nvSpPr>
        <p:spPr>
          <a:xfrm>
            <a:off x="964322" y="3289452"/>
            <a:ext cx="1049142" cy="432000"/>
          </a:xfrm>
          <a:prstGeom prst="roundRect">
            <a:avLst/>
          </a:prstGeom>
          <a:solidFill>
            <a:srgbClr val="C00000"/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7421" name="TextBox 5"/>
          <p:cNvSpPr txBox="1">
            <a:spLocks noChangeArrowheads="1"/>
          </p:cNvSpPr>
          <p:nvPr/>
        </p:nvSpPr>
        <p:spPr bwMode="auto">
          <a:xfrm>
            <a:off x="981615" y="4250663"/>
            <a:ext cx="10373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Legal person </a:t>
            </a:r>
          </a:p>
          <a:p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within the </a:t>
            </a:r>
          </a:p>
          <a:p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Russian Federation or Eurasian Economic Union (EAEU/Customs Union)</a:t>
            </a:r>
            <a:endParaRPr lang="ru-RU" altLang="ru-RU" sz="1000" dirty="0">
              <a:solidFill>
                <a:srgbClr val="800000"/>
              </a:solidFill>
            </a:endParaRPr>
          </a:p>
        </p:txBody>
      </p:sp>
      <p:sp>
        <p:nvSpPr>
          <p:cNvPr id="17422" name="TextBox 6"/>
          <p:cNvSpPr txBox="1">
            <a:spLocks noChangeArrowheads="1"/>
          </p:cNvSpPr>
          <p:nvPr/>
        </p:nvSpPr>
        <p:spPr bwMode="auto">
          <a:xfrm>
            <a:off x="999261" y="3387378"/>
            <a:ext cx="9144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900" b="1" dirty="0">
                <a:solidFill>
                  <a:schemeClr val="bg1"/>
                </a:solidFill>
                <a:latin typeface="Gill Sans MT" pitchFamily="34" charset="0"/>
              </a:rPr>
              <a:t>1-</a:t>
            </a:r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Declarant</a:t>
            </a:r>
            <a:endParaRPr lang="ru-RU" altLang="ru-RU" sz="900" b="1" dirty="0">
              <a:solidFill>
                <a:schemeClr val="bg1"/>
              </a:solidFill>
            </a:endParaRPr>
          </a:p>
        </p:txBody>
      </p:sp>
      <p:sp>
        <p:nvSpPr>
          <p:cNvPr id="17423" name="TextBox 16"/>
          <p:cNvSpPr txBox="1">
            <a:spLocks noChangeArrowheads="1"/>
          </p:cNvSpPr>
          <p:nvPr/>
        </p:nvSpPr>
        <p:spPr bwMode="auto">
          <a:xfrm>
            <a:off x="2250654" y="3387378"/>
            <a:ext cx="9144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900" b="1" dirty="0">
                <a:solidFill>
                  <a:schemeClr val="bg1"/>
                </a:solidFill>
                <a:latin typeface="Gill Sans MT" pitchFamily="34" charset="0"/>
              </a:rPr>
              <a:t>2-</a:t>
            </a:r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Wine</a:t>
            </a:r>
            <a:endParaRPr lang="ru-RU" altLang="ru-RU" sz="900" b="1" dirty="0">
              <a:solidFill>
                <a:schemeClr val="bg1"/>
              </a:solidFill>
            </a:endParaRPr>
          </a:p>
        </p:txBody>
      </p:sp>
      <p:sp>
        <p:nvSpPr>
          <p:cNvPr id="17424" name="TextBox 17"/>
          <p:cNvSpPr txBox="1">
            <a:spLocks noChangeArrowheads="1"/>
          </p:cNvSpPr>
          <p:nvPr/>
        </p:nvSpPr>
        <p:spPr bwMode="auto">
          <a:xfrm>
            <a:off x="2260590" y="4277992"/>
            <a:ext cx="9892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Import wine</a:t>
            </a:r>
            <a:endParaRPr lang="ru-RU" altLang="ru-RU" sz="1000" dirty="0">
              <a:solidFill>
                <a:srgbClr val="800000"/>
              </a:solidFill>
            </a:endParaRPr>
          </a:p>
        </p:txBody>
      </p:sp>
      <p:sp>
        <p:nvSpPr>
          <p:cNvPr id="17425" name="TextBox 18"/>
          <p:cNvSpPr txBox="1">
            <a:spLocks noChangeArrowheads="1"/>
          </p:cNvSpPr>
          <p:nvPr/>
        </p:nvSpPr>
        <p:spPr bwMode="auto">
          <a:xfrm>
            <a:off x="3451618" y="3373066"/>
            <a:ext cx="9144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900" b="1" dirty="0">
                <a:solidFill>
                  <a:schemeClr val="bg1"/>
                </a:solidFill>
                <a:latin typeface="Gill Sans MT" pitchFamily="34" charset="0"/>
              </a:rPr>
              <a:t>3-</a:t>
            </a:r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Testing</a:t>
            </a:r>
            <a:endParaRPr lang="ru-RU" altLang="ru-RU" sz="900" b="1" dirty="0">
              <a:solidFill>
                <a:schemeClr val="bg1"/>
              </a:solidFill>
            </a:endParaRPr>
          </a:p>
        </p:txBody>
      </p:sp>
      <p:sp>
        <p:nvSpPr>
          <p:cNvPr id="17426" name="TextBox 19"/>
          <p:cNvSpPr txBox="1">
            <a:spLocks noChangeArrowheads="1"/>
          </p:cNvSpPr>
          <p:nvPr/>
        </p:nvSpPr>
        <p:spPr bwMode="auto">
          <a:xfrm>
            <a:off x="3506438" y="4249211"/>
            <a:ext cx="95758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In accordance with the requirements of the Russian Federation/EAEU in Laboratories accredited in the EAEU</a:t>
            </a:r>
            <a:endParaRPr lang="ru-RU" altLang="ru-RU" sz="1000" dirty="0">
              <a:solidFill>
                <a:srgbClr val="800000"/>
              </a:solidFill>
            </a:endParaRPr>
          </a:p>
        </p:txBody>
      </p:sp>
      <p:sp>
        <p:nvSpPr>
          <p:cNvPr id="17429" name="TextBox 22"/>
          <p:cNvSpPr txBox="1">
            <a:spLocks noChangeArrowheads="1"/>
          </p:cNvSpPr>
          <p:nvPr/>
        </p:nvSpPr>
        <p:spPr bwMode="auto">
          <a:xfrm>
            <a:off x="4546474" y="3275029"/>
            <a:ext cx="1187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900" b="1" dirty="0">
                <a:solidFill>
                  <a:schemeClr val="bg1"/>
                </a:solidFill>
                <a:latin typeface="Gill Sans MT" pitchFamily="34" charset="0"/>
              </a:rPr>
              <a:t>4-</a:t>
            </a:r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Completion</a:t>
            </a:r>
          </a:p>
          <a:p>
            <a:pPr algn="ctr"/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of Declaration</a:t>
            </a:r>
            <a:endParaRPr lang="ru-RU" altLang="ru-RU" sz="900" b="1" dirty="0">
              <a:solidFill>
                <a:schemeClr val="bg1"/>
              </a:solidFill>
            </a:endParaRPr>
          </a:p>
        </p:txBody>
      </p:sp>
      <p:sp>
        <p:nvSpPr>
          <p:cNvPr id="17430" name="TextBox 23"/>
          <p:cNvSpPr txBox="1">
            <a:spLocks noChangeArrowheads="1"/>
          </p:cNvSpPr>
          <p:nvPr/>
        </p:nvSpPr>
        <p:spPr bwMode="auto">
          <a:xfrm>
            <a:off x="4662768" y="4232130"/>
            <a:ext cx="101543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Declarant</a:t>
            </a:r>
            <a:endParaRPr lang="ru-RU" altLang="ru-RU" sz="1000" dirty="0">
              <a:solidFill>
                <a:srgbClr val="800000"/>
              </a:solidFill>
            </a:endParaRPr>
          </a:p>
        </p:txBody>
      </p:sp>
      <p:sp>
        <p:nvSpPr>
          <p:cNvPr id="17431" name="TextBox 24"/>
          <p:cNvSpPr txBox="1">
            <a:spLocks noChangeArrowheads="1"/>
          </p:cNvSpPr>
          <p:nvPr/>
        </p:nvSpPr>
        <p:spPr bwMode="auto">
          <a:xfrm>
            <a:off x="5875366" y="3275029"/>
            <a:ext cx="10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900" b="1" dirty="0">
                <a:solidFill>
                  <a:schemeClr val="bg1"/>
                </a:solidFill>
                <a:latin typeface="Gill Sans MT" pitchFamily="34" charset="0"/>
              </a:rPr>
              <a:t>5-</a:t>
            </a:r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Registration</a:t>
            </a:r>
          </a:p>
          <a:p>
            <a:pPr algn="ctr"/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of Declaration</a:t>
            </a:r>
            <a:endParaRPr lang="ru-RU" altLang="ru-RU" sz="9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75366" y="4238007"/>
            <a:ext cx="13834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800000"/>
                </a:solidFill>
                <a:latin typeface="Gill Sans MT" panose="020B0502020104020203" pitchFamily="34" charset="0"/>
              </a:rPr>
              <a:t>Certification Body       accredited in the  EAEU  </a:t>
            </a:r>
          </a:p>
          <a:p>
            <a:pPr>
              <a:defRPr/>
            </a:pPr>
            <a:r>
              <a:rPr lang="en-US" sz="1000" dirty="0">
                <a:solidFill>
                  <a:srgbClr val="800000"/>
                </a:solidFill>
                <a:latin typeface="Gill Sans MT" panose="020B0502020104020203" pitchFamily="34" charset="0"/>
              </a:rPr>
              <a:t>       </a:t>
            </a:r>
            <a:endParaRPr lang="ru-RU" sz="1000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17433" name="TextBox 26"/>
          <p:cNvSpPr txBox="1">
            <a:spLocks noChangeArrowheads="1"/>
          </p:cNvSpPr>
          <p:nvPr/>
        </p:nvSpPr>
        <p:spPr bwMode="auto">
          <a:xfrm>
            <a:off x="7144586" y="3358514"/>
            <a:ext cx="97933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900" b="1" dirty="0">
                <a:solidFill>
                  <a:schemeClr val="bg1"/>
                </a:solidFill>
                <a:latin typeface="Gill Sans MT" pitchFamily="34" charset="0"/>
              </a:rPr>
              <a:t>6-</a:t>
            </a:r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Declaration</a:t>
            </a:r>
          </a:p>
        </p:txBody>
      </p:sp>
      <p:sp>
        <p:nvSpPr>
          <p:cNvPr id="17437" name="TextBox 30"/>
          <p:cNvSpPr txBox="1">
            <a:spLocks noChangeArrowheads="1"/>
          </p:cNvSpPr>
          <p:nvPr/>
        </p:nvSpPr>
        <p:spPr bwMode="auto">
          <a:xfrm>
            <a:off x="7129418" y="4261239"/>
            <a:ext cx="1158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Wine ready for customs clearance</a:t>
            </a:r>
            <a:endParaRPr lang="ru-RU" altLang="ru-RU" sz="1000" dirty="0">
              <a:solidFill>
                <a:srgbClr val="800000"/>
              </a:solidFill>
            </a:endParaRPr>
          </a:p>
        </p:txBody>
      </p:sp>
      <p:sp>
        <p:nvSpPr>
          <p:cNvPr id="3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Стрелка: изогнутая вниз 13"/>
          <p:cNvSpPr>
            <a:spLocks noChangeAspect="1"/>
          </p:cNvSpPr>
          <p:nvPr/>
        </p:nvSpPr>
        <p:spPr>
          <a:xfrm>
            <a:off x="1433394" y="2736100"/>
            <a:ext cx="1296296" cy="504000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: изогнутая вверх 14"/>
          <p:cNvSpPr>
            <a:spLocks/>
          </p:cNvSpPr>
          <p:nvPr/>
        </p:nvSpPr>
        <p:spPr>
          <a:xfrm>
            <a:off x="2648008" y="3762069"/>
            <a:ext cx="1296000" cy="504000"/>
          </a:xfrm>
          <a:prstGeom prst="curved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трелка: изогнутая вниз 39"/>
          <p:cNvSpPr>
            <a:spLocks noChangeAspect="1"/>
          </p:cNvSpPr>
          <p:nvPr/>
        </p:nvSpPr>
        <p:spPr>
          <a:xfrm>
            <a:off x="3806309" y="2733608"/>
            <a:ext cx="1296296" cy="504000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: изогнутая вверх 40"/>
          <p:cNvSpPr>
            <a:spLocks/>
          </p:cNvSpPr>
          <p:nvPr/>
        </p:nvSpPr>
        <p:spPr>
          <a:xfrm>
            <a:off x="5158195" y="3761335"/>
            <a:ext cx="1296000" cy="504000"/>
          </a:xfrm>
          <a:prstGeom prst="curved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Стрелка: изогнутая вниз 41"/>
          <p:cNvSpPr>
            <a:spLocks noChangeAspect="1"/>
          </p:cNvSpPr>
          <p:nvPr/>
        </p:nvSpPr>
        <p:spPr>
          <a:xfrm>
            <a:off x="6271218" y="2718404"/>
            <a:ext cx="1296296" cy="504000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84" y="4756960"/>
            <a:ext cx="910210" cy="128742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</p:spPr>
        <p:txBody>
          <a:bodyPr/>
          <a:lstStyle/>
          <a:p>
            <a:r>
              <a:rPr lang="en-US" dirty="0"/>
              <a:t>APEC Wine Regulatory Forum |  May 11-12, 2017</a:t>
            </a:r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</p:spPr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54" y="140829"/>
            <a:ext cx="2875028" cy="76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9904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77813" y="1181100"/>
            <a:ext cx="858004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Import of wine</a:t>
            </a: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and related products</a:t>
            </a: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:</a:t>
            </a:r>
            <a:endParaRPr lang="en-US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800000"/>
                </a:solidFill>
                <a:latin typeface="Gill Sans MT" panose="020B0502020104020203" pitchFamily="34" charset="0"/>
              </a:rPr>
              <a:t>general procedure for the receipt of excise tags</a:t>
            </a:r>
            <a:endParaRPr lang="en-US" sz="2000" b="1" dirty="0">
              <a:solidFill>
                <a:srgbClr val="8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Скругленный прямоугольник 2"/>
          <p:cNvSpPr>
            <a:spLocks noChangeAspect="1"/>
          </p:cNvSpPr>
          <p:nvPr/>
        </p:nvSpPr>
        <p:spPr>
          <a:xfrm>
            <a:off x="7129418" y="3269045"/>
            <a:ext cx="1049142" cy="432000"/>
          </a:xfrm>
          <a:prstGeom prst="roundRect">
            <a:avLst/>
          </a:prstGeom>
          <a:solidFill>
            <a:srgbClr val="0000FF"/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21366" y="3264029"/>
            <a:ext cx="1152000" cy="432000"/>
          </a:xfrm>
          <a:prstGeom prst="roundRect">
            <a:avLst/>
          </a:prstGeom>
          <a:solidFill>
            <a:srgbClr val="C00000"/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4616172" y="3267817"/>
            <a:ext cx="1049142" cy="432000"/>
          </a:xfrm>
          <a:prstGeom prst="roundRect">
            <a:avLst/>
          </a:prstGeom>
          <a:solidFill>
            <a:srgbClr val="C00000"/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3419437" y="3289452"/>
            <a:ext cx="1049142" cy="432000"/>
          </a:xfrm>
          <a:prstGeom prst="roundRect">
            <a:avLst/>
          </a:prstGeom>
          <a:solidFill>
            <a:srgbClr val="C00000"/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>
            <a:spLocks noChangeAspect="1"/>
          </p:cNvSpPr>
          <p:nvPr/>
        </p:nvSpPr>
        <p:spPr>
          <a:xfrm>
            <a:off x="2183283" y="3289452"/>
            <a:ext cx="1049142" cy="432000"/>
          </a:xfrm>
          <a:prstGeom prst="roundRect">
            <a:avLst/>
          </a:prstGeom>
          <a:solidFill>
            <a:srgbClr val="C00000"/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>
            <a:spLocks noChangeAspect="1"/>
          </p:cNvSpPr>
          <p:nvPr/>
        </p:nvSpPr>
        <p:spPr>
          <a:xfrm>
            <a:off x="964322" y="3289452"/>
            <a:ext cx="1049142" cy="432000"/>
          </a:xfrm>
          <a:prstGeom prst="roundRect">
            <a:avLst/>
          </a:prstGeom>
          <a:solidFill>
            <a:srgbClr val="C00000"/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7421" name="TextBox 5"/>
          <p:cNvSpPr txBox="1">
            <a:spLocks noChangeArrowheads="1"/>
          </p:cNvSpPr>
          <p:nvPr/>
        </p:nvSpPr>
        <p:spPr bwMode="auto">
          <a:xfrm>
            <a:off x="981614" y="4250663"/>
            <a:ext cx="112292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Importer &amp; Foreign wine producer/trader:</a:t>
            </a:r>
          </a:p>
          <a:p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contract for wine shipment</a:t>
            </a:r>
            <a:endParaRPr lang="ru-RU" altLang="ru-RU" sz="1000" dirty="0">
              <a:solidFill>
                <a:srgbClr val="800000"/>
              </a:solidFill>
            </a:endParaRPr>
          </a:p>
        </p:txBody>
      </p:sp>
      <p:sp>
        <p:nvSpPr>
          <p:cNvPr id="17422" name="TextBox 6"/>
          <p:cNvSpPr txBox="1">
            <a:spLocks noChangeArrowheads="1"/>
          </p:cNvSpPr>
          <p:nvPr/>
        </p:nvSpPr>
        <p:spPr bwMode="auto">
          <a:xfrm>
            <a:off x="999261" y="3387378"/>
            <a:ext cx="95607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900" b="1" dirty="0">
                <a:solidFill>
                  <a:schemeClr val="bg1"/>
                </a:solidFill>
                <a:latin typeface="Gill Sans MT" pitchFamily="34" charset="0"/>
              </a:rPr>
              <a:t>1-</a:t>
            </a:r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Contracting</a:t>
            </a:r>
            <a:endParaRPr lang="ru-RU" altLang="ru-RU" sz="900" b="1" dirty="0">
              <a:solidFill>
                <a:schemeClr val="bg1"/>
              </a:solidFill>
            </a:endParaRPr>
          </a:p>
        </p:txBody>
      </p:sp>
      <p:sp>
        <p:nvSpPr>
          <p:cNvPr id="17423" name="TextBox 16"/>
          <p:cNvSpPr txBox="1">
            <a:spLocks noChangeArrowheads="1"/>
          </p:cNvSpPr>
          <p:nvPr/>
        </p:nvSpPr>
        <p:spPr bwMode="auto">
          <a:xfrm>
            <a:off x="2230185" y="3242315"/>
            <a:ext cx="9144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900" b="1" dirty="0">
                <a:solidFill>
                  <a:schemeClr val="bg1"/>
                </a:solidFill>
                <a:latin typeface="Gill Sans MT" pitchFamily="34" charset="0"/>
              </a:rPr>
              <a:t>2-</a:t>
            </a:r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Application for excise tags</a:t>
            </a:r>
            <a:endParaRPr lang="ru-RU" altLang="ru-RU" sz="900" b="1" dirty="0">
              <a:solidFill>
                <a:schemeClr val="bg1"/>
              </a:solidFill>
            </a:endParaRPr>
          </a:p>
        </p:txBody>
      </p:sp>
      <p:sp>
        <p:nvSpPr>
          <p:cNvPr id="17424" name="TextBox 17"/>
          <p:cNvSpPr txBox="1">
            <a:spLocks noChangeArrowheads="1"/>
          </p:cNvSpPr>
          <p:nvPr/>
        </p:nvSpPr>
        <p:spPr bwMode="auto">
          <a:xfrm>
            <a:off x="2260590" y="4277992"/>
            <a:ext cx="10471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Importer: application to the Central Excise Customs</a:t>
            </a:r>
            <a:r>
              <a:rPr lang="ru-RU" altLang="ru-RU" sz="1000" dirty="0">
                <a:solidFill>
                  <a:srgbClr val="800000"/>
                </a:solidFill>
                <a:latin typeface="Gill Sans MT" pitchFamily="34" charset="0"/>
              </a:rPr>
              <a:t> </a:t>
            </a:r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(ZAT) of the Russian Federation/Pay</a:t>
            </a:r>
            <a:r>
              <a:rPr lang="ru-RU" altLang="ru-RU" sz="1000" dirty="0">
                <a:solidFill>
                  <a:srgbClr val="800000"/>
                </a:solidFill>
                <a:latin typeface="Gill Sans MT" pitchFamily="34" charset="0"/>
              </a:rPr>
              <a:t>-</a:t>
            </a:r>
            <a:r>
              <a:rPr lang="en-US" altLang="ru-RU" sz="1000" dirty="0" err="1">
                <a:solidFill>
                  <a:srgbClr val="800000"/>
                </a:solidFill>
                <a:latin typeface="Gill Sans MT" pitchFamily="34" charset="0"/>
              </a:rPr>
              <a:t>ment</a:t>
            </a:r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 of excise tags</a:t>
            </a:r>
            <a:endParaRPr lang="ru-RU" altLang="ru-RU" sz="1000" dirty="0">
              <a:solidFill>
                <a:srgbClr val="800000"/>
              </a:solidFill>
            </a:endParaRPr>
          </a:p>
        </p:txBody>
      </p:sp>
      <p:sp>
        <p:nvSpPr>
          <p:cNvPr id="17425" name="TextBox 18"/>
          <p:cNvSpPr txBox="1">
            <a:spLocks noChangeArrowheads="1"/>
          </p:cNvSpPr>
          <p:nvPr/>
        </p:nvSpPr>
        <p:spPr bwMode="auto">
          <a:xfrm>
            <a:off x="3451618" y="3368401"/>
            <a:ext cx="9388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900" b="1" dirty="0">
                <a:solidFill>
                  <a:schemeClr val="bg1"/>
                </a:solidFill>
                <a:latin typeface="Gill Sans MT" pitchFamily="34" charset="0"/>
              </a:rPr>
              <a:t>3-</a:t>
            </a:r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Registration</a:t>
            </a:r>
            <a:endParaRPr lang="ru-RU" altLang="ru-RU" sz="900" b="1" dirty="0">
              <a:solidFill>
                <a:schemeClr val="bg1"/>
              </a:solidFill>
            </a:endParaRPr>
          </a:p>
        </p:txBody>
      </p:sp>
      <p:sp>
        <p:nvSpPr>
          <p:cNvPr id="17426" name="TextBox 19"/>
          <p:cNvSpPr txBox="1">
            <a:spLocks noChangeArrowheads="1"/>
          </p:cNvSpPr>
          <p:nvPr/>
        </p:nvSpPr>
        <p:spPr bwMode="auto">
          <a:xfrm>
            <a:off x="3506438" y="4249211"/>
            <a:ext cx="9575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Importer &amp; Central Excise Customs</a:t>
            </a:r>
            <a:r>
              <a:rPr lang="ru-RU" altLang="ru-RU" sz="1000" dirty="0">
                <a:solidFill>
                  <a:srgbClr val="800000"/>
                </a:solidFill>
                <a:latin typeface="Gill Sans MT" pitchFamily="34" charset="0"/>
              </a:rPr>
              <a:t> </a:t>
            </a:r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(ZAT) of the Russian Federation</a:t>
            </a:r>
            <a:endParaRPr lang="ru-RU" altLang="ru-RU" sz="1000" dirty="0">
              <a:solidFill>
                <a:srgbClr val="800000"/>
              </a:solidFill>
            </a:endParaRPr>
          </a:p>
        </p:txBody>
      </p:sp>
      <p:sp>
        <p:nvSpPr>
          <p:cNvPr id="17429" name="TextBox 22"/>
          <p:cNvSpPr txBox="1">
            <a:spLocks noChangeArrowheads="1"/>
          </p:cNvSpPr>
          <p:nvPr/>
        </p:nvSpPr>
        <p:spPr bwMode="auto">
          <a:xfrm>
            <a:off x="4546474" y="3275029"/>
            <a:ext cx="1187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900" b="1" dirty="0">
                <a:solidFill>
                  <a:schemeClr val="bg1"/>
                </a:solidFill>
                <a:latin typeface="Gill Sans MT" pitchFamily="34" charset="0"/>
              </a:rPr>
              <a:t>4-</a:t>
            </a:r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Insurance</a:t>
            </a:r>
          </a:p>
          <a:p>
            <a:pPr algn="ctr"/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obligations</a:t>
            </a:r>
            <a:endParaRPr lang="ru-RU" altLang="ru-RU" sz="900" b="1" dirty="0">
              <a:solidFill>
                <a:schemeClr val="bg1"/>
              </a:solidFill>
            </a:endParaRPr>
          </a:p>
        </p:txBody>
      </p:sp>
      <p:sp>
        <p:nvSpPr>
          <p:cNvPr id="17430" name="TextBox 23"/>
          <p:cNvSpPr txBox="1">
            <a:spLocks noChangeArrowheads="1"/>
          </p:cNvSpPr>
          <p:nvPr/>
        </p:nvSpPr>
        <p:spPr bwMode="auto">
          <a:xfrm>
            <a:off x="4662768" y="4232130"/>
            <a:ext cx="101543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Importer: financial ensuring of the use of excise tags</a:t>
            </a:r>
            <a:endParaRPr lang="ru-RU" altLang="ru-RU" sz="1000" dirty="0">
              <a:solidFill>
                <a:srgbClr val="800000"/>
              </a:solidFill>
            </a:endParaRPr>
          </a:p>
        </p:txBody>
      </p:sp>
      <p:sp>
        <p:nvSpPr>
          <p:cNvPr id="17431" name="TextBox 24"/>
          <p:cNvSpPr txBox="1">
            <a:spLocks noChangeArrowheads="1"/>
          </p:cNvSpPr>
          <p:nvPr/>
        </p:nvSpPr>
        <p:spPr bwMode="auto">
          <a:xfrm>
            <a:off x="5875366" y="3275029"/>
            <a:ext cx="10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900" b="1" dirty="0">
                <a:solidFill>
                  <a:schemeClr val="bg1"/>
                </a:solidFill>
                <a:latin typeface="Gill Sans MT" pitchFamily="34" charset="0"/>
              </a:rPr>
              <a:t>5-</a:t>
            </a:r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Receipt of</a:t>
            </a:r>
          </a:p>
          <a:p>
            <a:pPr algn="ctr"/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excise tags</a:t>
            </a:r>
            <a:endParaRPr lang="ru-RU" altLang="ru-RU" sz="9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75366" y="4238007"/>
            <a:ext cx="109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800000"/>
                </a:solidFill>
                <a:latin typeface="Gill Sans MT" panose="020B0502020104020203" pitchFamily="34" charset="0"/>
              </a:rPr>
              <a:t>Importer &amp;</a:t>
            </a:r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 Central Excise Customs</a:t>
            </a:r>
            <a:r>
              <a:rPr lang="ru-RU" altLang="ru-RU" sz="1000" dirty="0">
                <a:solidFill>
                  <a:srgbClr val="800000"/>
                </a:solidFill>
                <a:latin typeface="Gill Sans MT" pitchFamily="34" charset="0"/>
              </a:rPr>
              <a:t> </a:t>
            </a:r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(ZAT) </a:t>
            </a:r>
            <a:endParaRPr lang="en-US" sz="1000" dirty="0">
              <a:solidFill>
                <a:srgbClr val="800000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r>
              <a:rPr lang="en-US" sz="1000" dirty="0">
                <a:solidFill>
                  <a:srgbClr val="800000"/>
                </a:solidFill>
                <a:latin typeface="Gill Sans MT" panose="020B0502020104020203" pitchFamily="34" charset="0"/>
              </a:rPr>
              <a:t>       </a:t>
            </a:r>
            <a:endParaRPr lang="ru-RU" sz="1000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17433" name="TextBox 26"/>
          <p:cNvSpPr txBox="1">
            <a:spLocks noChangeArrowheads="1"/>
          </p:cNvSpPr>
          <p:nvPr/>
        </p:nvSpPr>
        <p:spPr bwMode="auto">
          <a:xfrm>
            <a:off x="7164323" y="3358514"/>
            <a:ext cx="97933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900" b="1" dirty="0">
                <a:solidFill>
                  <a:schemeClr val="bg1"/>
                </a:solidFill>
                <a:latin typeface="Gill Sans MT" pitchFamily="34" charset="0"/>
              </a:rPr>
              <a:t>6-</a:t>
            </a:r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Excise tags</a:t>
            </a:r>
          </a:p>
        </p:txBody>
      </p:sp>
      <p:sp>
        <p:nvSpPr>
          <p:cNvPr id="17437" name="TextBox 30"/>
          <p:cNvSpPr txBox="1">
            <a:spLocks noChangeArrowheads="1"/>
          </p:cNvSpPr>
          <p:nvPr/>
        </p:nvSpPr>
        <p:spPr bwMode="auto">
          <a:xfrm>
            <a:off x="7129418" y="4261239"/>
            <a:ext cx="11588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Applying of excise tags by wine producer/trader (abroad). </a:t>
            </a:r>
          </a:p>
          <a:p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Wine ready </a:t>
            </a:r>
            <a:r>
              <a:rPr lang="en-US" altLang="ru-RU" sz="1000">
                <a:solidFill>
                  <a:srgbClr val="800000"/>
                </a:solidFill>
                <a:latin typeface="Gill Sans MT" pitchFamily="34" charset="0"/>
              </a:rPr>
              <a:t>for delivery &amp; customs </a:t>
            </a:r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clearance</a:t>
            </a:r>
            <a:endParaRPr lang="ru-RU" altLang="ru-RU" sz="1000" dirty="0">
              <a:solidFill>
                <a:srgbClr val="800000"/>
              </a:solidFill>
            </a:endParaRPr>
          </a:p>
        </p:txBody>
      </p:sp>
      <p:sp>
        <p:nvSpPr>
          <p:cNvPr id="3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Стрелка: изогнутая вниз 13"/>
          <p:cNvSpPr>
            <a:spLocks noChangeAspect="1"/>
          </p:cNvSpPr>
          <p:nvPr/>
        </p:nvSpPr>
        <p:spPr>
          <a:xfrm>
            <a:off x="1433394" y="2736100"/>
            <a:ext cx="1296296" cy="504000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: изогнутая вверх 14"/>
          <p:cNvSpPr>
            <a:spLocks/>
          </p:cNvSpPr>
          <p:nvPr/>
        </p:nvSpPr>
        <p:spPr>
          <a:xfrm>
            <a:off x="2648008" y="3762069"/>
            <a:ext cx="1296000" cy="504000"/>
          </a:xfrm>
          <a:prstGeom prst="curved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трелка: изогнутая вниз 39"/>
          <p:cNvSpPr>
            <a:spLocks noChangeAspect="1"/>
          </p:cNvSpPr>
          <p:nvPr/>
        </p:nvSpPr>
        <p:spPr>
          <a:xfrm>
            <a:off x="3806309" y="2733608"/>
            <a:ext cx="1296296" cy="504000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: изогнутая вверх 40"/>
          <p:cNvSpPr>
            <a:spLocks/>
          </p:cNvSpPr>
          <p:nvPr/>
        </p:nvSpPr>
        <p:spPr>
          <a:xfrm>
            <a:off x="5158195" y="3761335"/>
            <a:ext cx="1296000" cy="504000"/>
          </a:xfrm>
          <a:prstGeom prst="curved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Стрелка: изогнутая вниз 41"/>
          <p:cNvSpPr>
            <a:spLocks noChangeAspect="1"/>
          </p:cNvSpPr>
          <p:nvPr/>
        </p:nvSpPr>
        <p:spPr>
          <a:xfrm>
            <a:off x="6271218" y="2718404"/>
            <a:ext cx="1296296" cy="504000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62679" y="5532148"/>
            <a:ext cx="980976" cy="44634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</p:spPr>
        <p:txBody>
          <a:bodyPr/>
          <a:lstStyle/>
          <a:p>
            <a:r>
              <a:rPr lang="en-US" dirty="0"/>
              <a:t>APEC Wine Regulatory Forum |  May 11-12, 2017</a:t>
            </a:r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</p:spPr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54" y="140829"/>
            <a:ext cx="2875028" cy="76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9056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May 11-12,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54748" y="2088177"/>
            <a:ext cx="856457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rgbClr val="800000"/>
                </a:solidFill>
                <a:latin typeface="Gill Sans MT" panose="020B0502020104020203" pitchFamily="34" charset="0"/>
              </a:rPr>
              <a:t>Laboratories accredited in the EAEU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– testing of wine</a:t>
            </a:r>
            <a:r>
              <a:rPr lang="ru-RU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(listed at the </a:t>
            </a:r>
            <a:r>
              <a:rPr lang="en-US" sz="1400" dirty="0">
                <a:solidFill>
                  <a:srgbClr val="0000FF"/>
                </a:solidFill>
                <a:latin typeface="Gill Sans MT" panose="020B0502020104020203" pitchFamily="34" charset="0"/>
              </a:rPr>
              <a:t>http://www.fsa.gov.ru</a:t>
            </a:r>
            <a:r>
              <a:rPr lang="en-US" sz="1400" u="sng" dirty="0">
                <a:solidFill>
                  <a:srgbClr val="800000"/>
                </a:solidFill>
                <a:latin typeface="Gill Sans MT" panose="020B0502020104020203" pitchFamily="34" charset="0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800000"/>
              </a:solidFill>
              <a:latin typeface="Gill Sans MT" panose="020B0502020104020203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rgbClr val="800000"/>
                </a:solidFill>
                <a:latin typeface="Gill Sans MT" panose="020B0502020104020203" pitchFamily="34" charset="0"/>
              </a:rPr>
              <a:t>Certification bodies accredited in the EAEU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</a:t>
            </a:r>
            <a:r>
              <a:rPr lang="ru-RU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–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certification of wine compliance/registration of declarations of compliance (listed at the </a:t>
            </a:r>
            <a:r>
              <a:rPr lang="en-US" sz="1400" dirty="0">
                <a:solidFill>
                  <a:srgbClr val="0000FF"/>
                </a:solidFill>
                <a:latin typeface="Gill Sans MT" panose="020B0502020104020203" pitchFamily="34" charset="0"/>
              </a:rPr>
              <a:t>http://www.fsa.gov.ru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800000"/>
              </a:solidFill>
              <a:latin typeface="Gill Sans MT" panose="020B0502020104020203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rgbClr val="800000"/>
                </a:solidFill>
                <a:latin typeface="Gill Sans MT" panose="020B0502020104020203" pitchFamily="34" charset="0"/>
              </a:rPr>
              <a:t>Federal Service for Customers’ Rights Protection and Human Well-Being Surveillance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800000"/>
                </a:solidFill>
                <a:latin typeface="Gill Sans MT" panose="020B0502020104020203" pitchFamily="34" charset="0"/>
              </a:rPr>
              <a:t>     (Rospotrebnadzor)</a:t>
            </a:r>
            <a:r>
              <a:rPr lang="ru-RU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– 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expertise in case of wines from certain countries of origin/expertise of new food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     additives including wine additives (</a:t>
            </a:r>
            <a:r>
              <a:rPr lang="en-US" sz="1400" dirty="0">
                <a:solidFill>
                  <a:srgbClr val="0000FF"/>
                </a:solidFill>
                <a:latin typeface="Gill Sans MT" panose="020B0502020104020203" pitchFamily="34" charset="0"/>
              </a:rPr>
              <a:t>http://www.rospotrebnadzor.ru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u="sng" dirty="0">
              <a:solidFill>
                <a:srgbClr val="800000"/>
              </a:solidFill>
              <a:latin typeface="Gill Sans MT" panose="020B0502020104020203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rgbClr val="800000"/>
                </a:solidFill>
                <a:latin typeface="Gill Sans MT" panose="020B0502020104020203" pitchFamily="34" charset="0"/>
              </a:rPr>
              <a:t>Federal Service for Accreditation (</a:t>
            </a:r>
            <a:r>
              <a:rPr lang="en-US" sz="1400" b="1" dirty="0" err="1">
                <a:solidFill>
                  <a:srgbClr val="800000"/>
                </a:solidFill>
                <a:latin typeface="Gill Sans MT" panose="020B0502020104020203" pitchFamily="34" charset="0"/>
              </a:rPr>
              <a:t>RusAccreditation</a:t>
            </a:r>
            <a:r>
              <a:rPr lang="en-US" sz="1400" b="1" dirty="0">
                <a:solidFill>
                  <a:srgbClr val="800000"/>
                </a:solidFill>
                <a:latin typeface="Gill Sans MT" panose="020B0502020104020203" pitchFamily="34" charset="0"/>
              </a:rPr>
              <a:t>)</a:t>
            </a:r>
            <a:r>
              <a:rPr lang="ru-RU" sz="1400" b="1" dirty="0">
                <a:solidFill>
                  <a:srgbClr val="800000"/>
                </a:solidFill>
                <a:latin typeface="Gill Sans MT" panose="020B0502020104020203" pitchFamily="34" charset="0"/>
              </a:rPr>
              <a:t> 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– accreditation of labs &amp; certification bodies, maintenance of databases of accredited labs, certification bodies, experts &amp; declarations, registration of declarations (</a:t>
            </a:r>
            <a:r>
              <a:rPr lang="en-US" sz="1400" dirty="0">
                <a:solidFill>
                  <a:srgbClr val="0000FF"/>
                </a:solidFill>
                <a:latin typeface="Gill Sans MT" panose="020B0502020104020203" pitchFamily="34" charset="0"/>
              </a:rPr>
              <a:t>http://www.fsa.gov.ru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u="sng" dirty="0">
              <a:solidFill>
                <a:srgbClr val="800000"/>
              </a:solidFill>
              <a:latin typeface="Gill Sans MT" panose="020B0502020104020203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rgbClr val="800000"/>
                </a:solidFill>
                <a:latin typeface="Gill Sans MT" panose="020B0502020104020203" pitchFamily="34" charset="0"/>
              </a:rPr>
              <a:t>Federal Customs Service (FTS)</a:t>
            </a:r>
            <a:r>
              <a:rPr lang="ru-RU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– 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customs clearance (</a:t>
            </a:r>
            <a:r>
              <a:rPr lang="en-US" sz="1400" dirty="0">
                <a:solidFill>
                  <a:srgbClr val="0000FF"/>
                </a:solidFill>
                <a:latin typeface="Gill Sans MT" panose="020B0502020104020203" pitchFamily="34" charset="0"/>
              </a:rPr>
              <a:t>http://customs.ru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u="sng" dirty="0">
              <a:solidFill>
                <a:srgbClr val="800000"/>
              </a:solidFill>
              <a:latin typeface="Gill Sans MT" panose="020B0502020104020203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rgbClr val="800000"/>
                </a:solidFill>
                <a:latin typeface="Gill Sans MT" panose="020B0502020104020203" pitchFamily="34" charset="0"/>
              </a:rPr>
              <a:t>Central Excise Customs (ZAT)</a:t>
            </a:r>
            <a:r>
              <a:rPr lang="ru-RU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– 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management of the excise policy for related import goods (</a:t>
            </a:r>
            <a:r>
              <a:rPr lang="en-US" sz="1400" dirty="0">
                <a:solidFill>
                  <a:srgbClr val="0000FF"/>
                </a:solidFill>
                <a:latin typeface="Gill Sans MT" panose="020B0502020104020203" pitchFamily="34" charset="0"/>
              </a:rPr>
              <a:t>http://cat.customs.ru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)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                          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47012" y="1162734"/>
            <a:ext cx="858004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Import of wine and related products: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main acting bodies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54" y="140829"/>
            <a:ext cx="2875028" cy="76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0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May 11-12,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24496" y="1804252"/>
            <a:ext cx="7836497" cy="3123628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2800" b="1" dirty="0">
              <a:solidFill>
                <a:srgbClr val="660033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algn="l"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Traceability of wines: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algn="l">
              <a:defRPr/>
            </a:pPr>
            <a:r>
              <a:rPr lang="en-US" sz="1900" b="1" dirty="0">
                <a:solidFill>
                  <a:srgbClr val="800000"/>
                </a:solidFill>
                <a:ea typeface="ＭＳ Ｐゴシック" charset="0"/>
              </a:rPr>
              <a:t>elements for tracing</a:t>
            </a:r>
            <a:r>
              <a:rPr lang="ru-RU" sz="1900" b="1" dirty="0">
                <a:solidFill>
                  <a:srgbClr val="800000"/>
                </a:solidFill>
                <a:ea typeface="ＭＳ Ｐゴシック" charset="0"/>
              </a:rPr>
              <a:t>  </a:t>
            </a:r>
            <a:endParaRPr lang="en-US" sz="1900" b="1" dirty="0">
              <a:solidFill>
                <a:srgbClr val="800000"/>
              </a:solidFill>
              <a:ea typeface="ＭＳ Ｐゴシック" charset="0"/>
            </a:endParaRPr>
          </a:p>
          <a:p>
            <a:pPr algn="l">
              <a:defRPr/>
            </a:pPr>
            <a:endParaRPr lang="en-US" sz="2000" b="1" dirty="0">
              <a:solidFill>
                <a:srgbClr val="660033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algn="l">
              <a:defRPr/>
            </a:pPr>
            <a:endParaRPr lang="en-US" sz="2000" b="1" dirty="0">
              <a:solidFill>
                <a:srgbClr val="660033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algn="l">
              <a:defRPr/>
            </a:pPr>
            <a:endParaRPr lang="en-US" sz="1800" dirty="0">
              <a:solidFill>
                <a:srgbClr val="800000"/>
              </a:solidFill>
              <a:ea typeface="ＭＳ Ｐゴシック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en-US" sz="1800" b="1" dirty="0">
                <a:solidFill>
                  <a:srgbClr val="800000"/>
                </a:solidFill>
                <a:ea typeface="ＭＳ Ｐゴシック" charset="0"/>
              </a:rPr>
              <a:t>Declaration of compliance </a:t>
            </a:r>
            <a:r>
              <a:rPr lang="en-US" sz="1400" dirty="0">
                <a:solidFill>
                  <a:srgbClr val="800000"/>
                </a:solidFill>
                <a:ea typeface="ＭＳ Ｐゴシック" charset="0"/>
              </a:rPr>
              <a:t>(confirmation of the compliance with the requirements from</a:t>
            </a:r>
            <a:r>
              <a:rPr lang="ru-RU" sz="1400" dirty="0">
                <a:solidFill>
                  <a:srgbClr val="800000"/>
                </a:solidFill>
                <a:ea typeface="ＭＳ Ｐゴシック" charset="0"/>
              </a:rPr>
              <a:t> </a:t>
            </a:r>
            <a:r>
              <a:rPr lang="en-US" sz="1400" dirty="0">
                <a:solidFill>
                  <a:srgbClr val="800000"/>
                </a:solidFill>
                <a:ea typeface="ＭＳ Ｐゴシック" charset="0"/>
              </a:rPr>
              <a:t>the Technical Regulations of the EAEU/Customs Union – # </a:t>
            </a:r>
            <a:r>
              <a:rPr lang="ru-RU" sz="1400" dirty="0">
                <a:solidFill>
                  <a:srgbClr val="800000"/>
                </a:solidFill>
                <a:ea typeface="ＭＳ Ｐゴシック" charset="0"/>
              </a:rPr>
              <a:t>ТР ТС 021</a:t>
            </a:r>
            <a:r>
              <a:rPr lang="en-US" sz="1400" dirty="0">
                <a:solidFill>
                  <a:srgbClr val="800000"/>
                </a:solidFill>
                <a:ea typeface="ＭＳ Ｐゴシック" charset="0"/>
              </a:rPr>
              <a:t>/2011 “Food Safety”</a:t>
            </a:r>
            <a:r>
              <a:rPr lang="ru-RU" sz="1400" dirty="0">
                <a:solidFill>
                  <a:srgbClr val="800000"/>
                </a:solidFill>
                <a:ea typeface="ＭＳ Ｐゴシック" charset="0"/>
              </a:rPr>
              <a:t>, ТР ТС 029/2012 </a:t>
            </a:r>
            <a:r>
              <a:rPr lang="en-US" sz="1400" dirty="0">
                <a:solidFill>
                  <a:srgbClr val="800000"/>
                </a:solidFill>
                <a:ea typeface="ＭＳ Ｐゴシック" charset="0"/>
              </a:rPr>
              <a:t>“Food Additives, Flavourings &amp; Processing aids”,</a:t>
            </a:r>
            <a:r>
              <a:rPr lang="ru-RU" sz="1400" dirty="0">
                <a:solidFill>
                  <a:srgbClr val="800000"/>
                </a:solidFill>
                <a:ea typeface="ＭＳ Ｐゴシック" charset="0"/>
              </a:rPr>
              <a:t> ТР ТС 022/2011</a:t>
            </a:r>
            <a:r>
              <a:rPr lang="en-US" sz="1400" dirty="0">
                <a:solidFill>
                  <a:srgbClr val="800000"/>
                </a:solidFill>
                <a:ea typeface="ＭＳ Ｐゴシック" charset="0"/>
              </a:rPr>
              <a:t> “Labelling”; operator - Federal Service for Accreditation </a:t>
            </a:r>
            <a:r>
              <a:rPr lang="en-US" sz="1400" i="1" dirty="0" err="1">
                <a:solidFill>
                  <a:srgbClr val="800000"/>
                </a:solidFill>
                <a:ea typeface="ＭＳ Ｐゴシック" charset="0"/>
              </a:rPr>
              <a:t>RusAccreditation</a:t>
            </a:r>
            <a:r>
              <a:rPr lang="ru-RU" sz="1400" dirty="0">
                <a:solidFill>
                  <a:srgbClr val="800000"/>
                </a:solidFill>
                <a:ea typeface="ＭＳ Ｐゴシック" charset="0"/>
              </a:rPr>
              <a:t>)</a:t>
            </a:r>
            <a:endParaRPr lang="en-US" sz="1400" dirty="0">
              <a:solidFill>
                <a:srgbClr val="800000"/>
              </a:solidFill>
              <a:ea typeface="ＭＳ Ｐゴシック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800000"/>
              </a:solidFill>
              <a:ea typeface="ＭＳ Ｐゴシック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en-US" sz="1800" b="1" dirty="0">
                <a:solidFill>
                  <a:srgbClr val="800000"/>
                </a:solidFill>
                <a:ea typeface="ＭＳ Ｐゴシック" charset="0"/>
              </a:rPr>
              <a:t>Test reports</a:t>
            </a:r>
            <a:r>
              <a:rPr lang="en-US" sz="1800" dirty="0">
                <a:solidFill>
                  <a:srgbClr val="800000"/>
                </a:solidFill>
                <a:ea typeface="ＭＳ Ｐゴシック" charset="0"/>
              </a:rPr>
              <a:t> </a:t>
            </a:r>
            <a:r>
              <a:rPr lang="en-US" sz="1400" dirty="0">
                <a:solidFill>
                  <a:srgbClr val="800000"/>
                </a:solidFill>
                <a:ea typeface="ＭＳ Ｐゴシック" charset="0"/>
              </a:rPr>
              <a:t>(mainly safety parameters from</a:t>
            </a:r>
            <a:r>
              <a:rPr lang="ru-RU" sz="1400" dirty="0">
                <a:solidFill>
                  <a:srgbClr val="800000"/>
                </a:solidFill>
                <a:ea typeface="ＭＳ Ｐゴシック" charset="0"/>
              </a:rPr>
              <a:t> </a:t>
            </a:r>
            <a:r>
              <a:rPr lang="en-US" sz="1400" dirty="0">
                <a:solidFill>
                  <a:srgbClr val="800000"/>
                </a:solidFill>
                <a:ea typeface="ＭＳ Ｐゴシック" charset="0"/>
              </a:rPr>
              <a:t>the Technical Regulations of the EAEU/Customs Union – # </a:t>
            </a:r>
            <a:r>
              <a:rPr lang="ru-RU" sz="1400" dirty="0">
                <a:solidFill>
                  <a:srgbClr val="800000"/>
                </a:solidFill>
                <a:ea typeface="ＭＳ Ｐゴシック" charset="0"/>
              </a:rPr>
              <a:t>ТР ТС 021</a:t>
            </a:r>
            <a:r>
              <a:rPr lang="en-US" sz="1400" dirty="0">
                <a:solidFill>
                  <a:srgbClr val="800000"/>
                </a:solidFill>
                <a:ea typeface="ＭＳ Ｐゴシック" charset="0"/>
              </a:rPr>
              <a:t>/2011 “Food Safety”</a:t>
            </a:r>
            <a:r>
              <a:rPr lang="ru-RU" sz="1400" dirty="0">
                <a:solidFill>
                  <a:srgbClr val="800000"/>
                </a:solidFill>
                <a:ea typeface="ＭＳ Ｐゴシック" charset="0"/>
              </a:rPr>
              <a:t>, ТР ТС 029/2012</a:t>
            </a:r>
            <a:r>
              <a:rPr lang="en-US" sz="1400" dirty="0">
                <a:solidFill>
                  <a:srgbClr val="800000"/>
                </a:solidFill>
                <a:ea typeface="ＭＳ Ｐゴシック" charset="0"/>
              </a:rPr>
              <a:t> “Food Additives”</a:t>
            </a:r>
            <a:r>
              <a:rPr lang="ru-RU" sz="1400" dirty="0">
                <a:solidFill>
                  <a:srgbClr val="800000"/>
                </a:solidFill>
                <a:ea typeface="ＭＳ Ｐゴシック" charset="0"/>
              </a:rPr>
              <a:t>, ТР ТС 022/2011</a:t>
            </a:r>
            <a:r>
              <a:rPr lang="en-US" sz="1400" dirty="0">
                <a:solidFill>
                  <a:srgbClr val="800000"/>
                </a:solidFill>
                <a:ea typeface="ＭＳ Ｐゴシック" charset="0"/>
              </a:rPr>
              <a:t> “Labelling”; operator – Federal Service for Accreditation </a:t>
            </a:r>
            <a:r>
              <a:rPr lang="en-US" sz="1400" i="1" dirty="0" err="1">
                <a:solidFill>
                  <a:srgbClr val="800000"/>
                </a:solidFill>
                <a:ea typeface="ＭＳ Ｐゴシック" charset="0"/>
              </a:rPr>
              <a:t>RusAccreditation</a:t>
            </a:r>
            <a:r>
              <a:rPr lang="en-US" sz="1400" dirty="0">
                <a:solidFill>
                  <a:srgbClr val="800000"/>
                </a:solidFill>
                <a:ea typeface="ＭＳ Ｐゴシック" charset="0"/>
              </a:rPr>
              <a:t>)</a:t>
            </a:r>
          </a:p>
          <a:p>
            <a:pPr algn="l">
              <a:defRPr/>
            </a:pPr>
            <a:endParaRPr lang="en-US" sz="1800" dirty="0">
              <a:solidFill>
                <a:srgbClr val="800000"/>
              </a:solidFill>
              <a:ea typeface="ＭＳ Ｐゴシック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en-US" sz="1800" b="1" dirty="0">
                <a:solidFill>
                  <a:srgbClr val="800000"/>
                </a:solidFill>
                <a:ea typeface="ＭＳ Ｐゴシック" charset="0"/>
              </a:rPr>
              <a:t>Excise tags </a:t>
            </a:r>
            <a:r>
              <a:rPr lang="en-US" sz="1500" dirty="0">
                <a:solidFill>
                  <a:srgbClr val="800000"/>
                </a:solidFill>
                <a:ea typeface="ＭＳ Ｐゴシック" charset="0"/>
              </a:rPr>
              <a:t>(operator - </a:t>
            </a:r>
            <a:r>
              <a:rPr lang="en-US" sz="15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Federal Service for Alcohol Market Regulation </a:t>
            </a:r>
            <a:r>
              <a:rPr lang="de-DE" sz="1500" i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R</a:t>
            </a:r>
            <a:r>
              <a:rPr lang="en-US" sz="15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osalkoholregulirovanye</a:t>
            </a:r>
            <a:r>
              <a:rPr lang="en-US" sz="15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)</a:t>
            </a:r>
            <a:endParaRPr lang="en-US" sz="1500" b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algn="l">
              <a:defRPr/>
            </a:pPr>
            <a:endParaRPr lang="en-US" sz="1800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algn="l">
              <a:defRPr/>
            </a:pPr>
            <a:endParaRPr lang="en-US" sz="2000" dirty="0">
              <a:solidFill>
                <a:srgbClr val="660033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54" y="140829"/>
            <a:ext cx="2875028" cy="76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May 11-12,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54" y="140829"/>
            <a:ext cx="2875028" cy="76928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51858" y="817264"/>
            <a:ext cx="7920880" cy="5184576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2800" b="1" dirty="0">
              <a:solidFill>
                <a:srgbClr val="660033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algn="l"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Uniform State Automated Information System (EGAIS):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algn="l">
              <a:defRPr/>
            </a:pPr>
            <a:r>
              <a:rPr lang="en-US" sz="1900" b="1" dirty="0">
                <a:solidFill>
                  <a:srgbClr val="800000"/>
                </a:solidFill>
                <a:ea typeface="ＭＳ Ｐゴシック" charset="0"/>
              </a:rPr>
              <a:t>system of traceability for alcoholic products including wines</a:t>
            </a:r>
            <a:r>
              <a:rPr lang="ru-RU" sz="1900" b="1" dirty="0">
                <a:solidFill>
                  <a:srgbClr val="800000"/>
                </a:solidFill>
                <a:ea typeface="ＭＳ Ｐゴシック" charset="0"/>
              </a:rPr>
              <a:t> </a:t>
            </a:r>
            <a:r>
              <a:rPr lang="en-US" sz="1900" b="1" dirty="0">
                <a:solidFill>
                  <a:srgbClr val="800000"/>
                </a:solidFill>
                <a:ea typeface="ＭＳ Ｐゴシック" charset="0"/>
              </a:rPr>
              <a:t>on the basis</a:t>
            </a:r>
            <a:r>
              <a:rPr lang="ru-RU" sz="1900" b="1" dirty="0">
                <a:solidFill>
                  <a:srgbClr val="800000"/>
                </a:solidFill>
                <a:ea typeface="ＭＳ Ｐゴシック" charset="0"/>
              </a:rPr>
              <a:t> </a:t>
            </a:r>
            <a:r>
              <a:rPr lang="en-US" sz="1900" b="1" dirty="0">
                <a:solidFill>
                  <a:srgbClr val="800000"/>
                </a:solidFill>
                <a:ea typeface="ＭＳ Ｐゴシック" charset="0"/>
              </a:rPr>
              <a:t>of excise tags</a:t>
            </a:r>
            <a:r>
              <a:rPr lang="ru-RU" sz="1900" b="1" dirty="0">
                <a:solidFill>
                  <a:srgbClr val="800000"/>
                </a:solidFill>
                <a:ea typeface="ＭＳ Ｐゴシック" charset="0"/>
              </a:rPr>
              <a:t> </a:t>
            </a:r>
            <a:endParaRPr lang="en-US" sz="1900" b="1" dirty="0">
              <a:solidFill>
                <a:srgbClr val="800000"/>
              </a:solidFill>
              <a:ea typeface="ＭＳ Ｐゴシック" charset="0"/>
            </a:endParaRPr>
          </a:p>
          <a:p>
            <a:pPr algn="l">
              <a:defRPr/>
            </a:pPr>
            <a:endParaRPr lang="en-US" sz="2000" b="1" dirty="0">
              <a:solidFill>
                <a:srgbClr val="660033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rgbClr val="800000"/>
                </a:solidFill>
                <a:ea typeface="ＭＳ Ｐゴシック" charset="0"/>
              </a:rPr>
              <a:t>system of the accounting of excise payments (excise tax tags system)</a:t>
            </a:r>
          </a:p>
          <a:p>
            <a:pPr algn="l">
              <a:defRPr/>
            </a:pPr>
            <a:endParaRPr lang="en-US" sz="1800" dirty="0">
              <a:solidFill>
                <a:srgbClr val="800000"/>
              </a:solidFill>
              <a:ea typeface="ＭＳ Ｐゴシック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rgbClr val="800000"/>
                </a:solidFill>
                <a:ea typeface="ＭＳ Ｐゴシック" charset="0"/>
              </a:rPr>
              <a:t>protective measure against illegal alcoholic products including wine </a:t>
            </a:r>
            <a:r>
              <a:rPr lang="ru-RU" sz="1800" dirty="0">
                <a:solidFill>
                  <a:srgbClr val="800000"/>
                </a:solidFill>
                <a:ea typeface="ＭＳ Ｐゴシック" charset="0"/>
              </a:rPr>
              <a:t>(</a:t>
            </a:r>
            <a:r>
              <a:rPr lang="de-DE" sz="1800" dirty="0">
                <a:solidFill>
                  <a:srgbClr val="800000"/>
                </a:solidFill>
                <a:ea typeface="ＭＳ Ｐゴシック" charset="0"/>
              </a:rPr>
              <a:t>counterfeit</a:t>
            </a:r>
            <a:r>
              <a:rPr lang="en-US" sz="1800" dirty="0">
                <a:solidFill>
                  <a:srgbClr val="800000"/>
                </a:solidFill>
                <a:ea typeface="ＭＳ Ｐゴシック" charset="0"/>
              </a:rPr>
              <a:t>, adulterated products)</a:t>
            </a:r>
          </a:p>
          <a:p>
            <a:pPr algn="l">
              <a:defRPr/>
            </a:pPr>
            <a:endParaRPr lang="en-US" sz="1800" dirty="0">
              <a:solidFill>
                <a:srgbClr val="800000"/>
              </a:solidFill>
              <a:ea typeface="ＭＳ Ｐゴシック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rgbClr val="800000"/>
                </a:solidFill>
                <a:ea typeface="ＭＳ Ｐゴシック" charset="0"/>
              </a:rPr>
              <a:t>operator of the EGAIS system - </a:t>
            </a:r>
            <a:r>
              <a:rPr lang="en-US" sz="18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Federal Service for Alcohol Market Regulation (Rosalcoholregulirovanye)</a:t>
            </a:r>
          </a:p>
          <a:p>
            <a:pPr algn="l">
              <a:defRPr/>
            </a:pPr>
            <a:endParaRPr lang="en-US" sz="1800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rgbClr val="800000"/>
                </a:solidFill>
                <a:ea typeface="ＭＳ Ｐゴシック" charset="0"/>
              </a:rPr>
              <a:t>since January 01, 2016 – all wholesale trading companies, and also companies for transportation and storage of alcoholic products (including wines) must be connected to the EGAIS system</a:t>
            </a:r>
          </a:p>
          <a:p>
            <a:pPr algn="l">
              <a:defRPr/>
            </a:pPr>
            <a:endParaRPr lang="en-US" sz="1800" dirty="0">
              <a:solidFill>
                <a:srgbClr val="800000"/>
              </a:solidFill>
              <a:ea typeface="ＭＳ Ｐゴシック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rgbClr val="800000"/>
                </a:solidFill>
                <a:ea typeface="ＭＳ Ｐゴシック" charset="0"/>
              </a:rPr>
              <a:t>since July 01, 2016 - all retail companies dealing with alcoholic products (including wine) must be connected to the EGAIS system</a:t>
            </a:r>
          </a:p>
          <a:p>
            <a:pPr algn="l">
              <a:defRPr/>
            </a:pPr>
            <a:endParaRPr lang="en-US" sz="1800" dirty="0">
              <a:solidFill>
                <a:srgbClr val="800000"/>
              </a:solidFill>
              <a:ea typeface="ＭＳ Ｐゴシック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rgbClr val="800000"/>
                </a:solidFill>
                <a:ea typeface="ＭＳ Ｐゴシック" charset="0"/>
              </a:rPr>
              <a:t>applying for the connection to the system –</a:t>
            </a:r>
            <a:r>
              <a:rPr lang="en-US" sz="1800" dirty="0">
                <a:solidFill>
                  <a:srgbClr val="660033"/>
                </a:solidFill>
                <a:ea typeface="ＭＳ Ｐゴシック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</a:rPr>
              <a:t>http://egais.ru</a:t>
            </a:r>
          </a:p>
          <a:p>
            <a:pPr algn="l">
              <a:defRPr/>
            </a:pPr>
            <a:endParaRPr lang="en-US" sz="2000" dirty="0">
              <a:solidFill>
                <a:srgbClr val="660033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4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May 11-12,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54" y="140829"/>
            <a:ext cx="2875028" cy="76928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45808" y="985596"/>
            <a:ext cx="8242337" cy="1042221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EGAIS system: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algn="l">
              <a:defRPr/>
            </a:pPr>
            <a:r>
              <a:rPr lang="en-US" sz="1800" b="1" dirty="0">
                <a:solidFill>
                  <a:srgbClr val="800000"/>
                </a:solidFill>
                <a:ea typeface="ＭＳ Ｐゴシック" charset="0"/>
              </a:rPr>
              <a:t>hard &amp; software based three-level tracing </a:t>
            </a:r>
            <a:endParaRPr lang="en-US" sz="1800" dirty="0">
              <a:solidFill>
                <a:srgbClr val="660033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89385" y="2038733"/>
            <a:ext cx="2221562" cy="589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89385" y="2845819"/>
            <a:ext cx="2221562" cy="589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9385" y="3655362"/>
            <a:ext cx="2221562" cy="589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89385" y="4462448"/>
            <a:ext cx="2221562" cy="589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9385" y="5269534"/>
            <a:ext cx="2221562" cy="589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375302" y="2139811"/>
            <a:ext cx="2043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0"/>
              </a:rPr>
              <a:t>Producer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5302" y="2955284"/>
            <a:ext cx="2043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0"/>
              </a:rPr>
              <a:t>Importer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5301" y="3764827"/>
            <a:ext cx="2043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0"/>
              </a:rPr>
              <a:t>Wholesale warehouse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1995" y="4571913"/>
            <a:ext cx="2043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0"/>
              </a:rPr>
              <a:t>Retail store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1994" y="5394829"/>
            <a:ext cx="2043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0"/>
              </a:rPr>
              <a:t>Consumer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2887724" y="2309088"/>
            <a:ext cx="337530" cy="984750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2887724" y="3925717"/>
            <a:ext cx="337530" cy="984750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5593557" y="3124561"/>
            <a:ext cx="328564" cy="978820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>
            <a:off x="5593557" y="4780124"/>
            <a:ext cx="328564" cy="978820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1675" y="5194774"/>
            <a:ext cx="25878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tracing possibilities – from import wine producer to Russian consumers and … back</a:t>
            </a:r>
            <a:endParaRPr lang="ru-RU" sz="1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0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May 11-12,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54" y="140829"/>
            <a:ext cx="2875028" cy="76928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1" y="955161"/>
            <a:ext cx="8242337" cy="1042221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EGAIS system: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algn="l">
              <a:defRPr/>
            </a:pPr>
            <a:r>
              <a:rPr lang="en-US" sz="1800" b="1" dirty="0">
                <a:solidFill>
                  <a:srgbClr val="800000"/>
                </a:solidFill>
                <a:ea typeface="ＭＳ Ｐゴシック" charset="0"/>
              </a:rPr>
              <a:t>retail store level – interactions between tracing elements (excise tags) and  hard/software resources</a:t>
            </a:r>
            <a:endParaRPr lang="en-US" sz="1800" dirty="0">
              <a:solidFill>
                <a:srgbClr val="660033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58" y="4504093"/>
            <a:ext cx="911660" cy="1531160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126" y="3743517"/>
            <a:ext cx="604326" cy="2291736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8" name="Стрелка вправо 17"/>
          <p:cNvSpPr/>
          <p:nvPr/>
        </p:nvSpPr>
        <p:spPr>
          <a:xfrm>
            <a:off x="2356574" y="5596864"/>
            <a:ext cx="288851" cy="177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7156310" y="5655346"/>
            <a:ext cx="288851" cy="177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494" y="1933128"/>
            <a:ext cx="3942997" cy="4102125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932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May 11-12,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54" y="140829"/>
            <a:ext cx="2875028" cy="76928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1" y="1130246"/>
            <a:ext cx="8242337" cy="1042221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EGAIS system: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algn="l">
              <a:defRPr/>
            </a:pPr>
            <a:r>
              <a:rPr lang="en-US" sz="1800" b="1" dirty="0">
                <a:solidFill>
                  <a:srgbClr val="800000"/>
                </a:solidFill>
                <a:ea typeface="ＭＳ Ｐゴシック" charset="0"/>
              </a:rPr>
              <a:t>practical case </a:t>
            </a:r>
            <a:r>
              <a:rPr lang="ru-RU" sz="1800" b="1" dirty="0">
                <a:solidFill>
                  <a:srgbClr val="800000"/>
                </a:solidFill>
                <a:ea typeface="ＭＳ Ｐゴシック" charset="0"/>
              </a:rPr>
              <a:t>- </a:t>
            </a:r>
            <a:r>
              <a:rPr lang="en-US" sz="1800" b="1" dirty="0">
                <a:solidFill>
                  <a:srgbClr val="800000"/>
                </a:solidFill>
                <a:ea typeface="ＭＳ Ｐゴシック" charset="0"/>
              </a:rPr>
              <a:t>tracing from the retail store level</a:t>
            </a:r>
            <a:r>
              <a:rPr lang="ru-RU" sz="1800" b="1" dirty="0">
                <a:solidFill>
                  <a:srgbClr val="800000"/>
                </a:solidFill>
                <a:ea typeface="ＭＳ Ｐゴシック" charset="0"/>
              </a:rPr>
              <a:t> </a:t>
            </a:r>
            <a:r>
              <a:rPr lang="en-US" sz="1800" b="1" dirty="0">
                <a:solidFill>
                  <a:srgbClr val="800000"/>
                </a:solidFill>
                <a:ea typeface="ＭＳ Ｐゴシック" charset="0"/>
              </a:rPr>
              <a:t> </a:t>
            </a:r>
            <a:endParaRPr lang="en-US" sz="1800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835" y="2251450"/>
            <a:ext cx="895676" cy="3396599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00" y="3729865"/>
            <a:ext cx="1142096" cy="1918184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33929" y="5124829"/>
            <a:ext cx="2587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import wine bottle with the excise tag</a:t>
            </a:r>
            <a:endParaRPr lang="ru-RU" sz="1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6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0</TotalTime>
  <Words>2270</Words>
  <Application>Microsoft Office PowerPoint</Application>
  <PresentationFormat>On-screen Show (4:3)</PresentationFormat>
  <Paragraphs>608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Gill Sans MT</vt:lpstr>
      <vt:lpstr>Wingdings</vt:lpstr>
      <vt:lpstr>MS PGothic</vt:lpstr>
      <vt:lpstr>Arial</vt:lpstr>
      <vt:lpstr>Diamond Grid 16x9</vt:lpstr>
      <vt:lpstr>Russian Federation: traceability of import wines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 - session 1 (Economic round table)</dc:title>
  <dc:subject>APEC WRF (Ha Noi, Viet Nam)</dc:subject>
  <dc:creator/>
  <cp:keywords/>
  <dc:description>11.05.2017</dc:description>
  <cp:lastModifiedBy/>
  <cp:revision>1</cp:revision>
  <dcterms:created xsi:type="dcterms:W3CDTF">2016-08-31T23:08:32Z</dcterms:created>
  <dcterms:modified xsi:type="dcterms:W3CDTF">2024-10-23T17:57:10Z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