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9"/>
  </p:notesMasterIdLst>
  <p:handoutMasterIdLst>
    <p:handoutMasterId r:id="rId10"/>
  </p:handoutMasterIdLst>
  <p:sldIdLst>
    <p:sldId id="261" r:id="rId3"/>
    <p:sldId id="257" r:id="rId4"/>
    <p:sldId id="271" r:id="rId5"/>
    <p:sldId id="272" r:id="rId6"/>
    <p:sldId id="273" r:id="rId7"/>
    <p:sldId id="268" r:id="rId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88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7" autoAdjust="0"/>
    <p:restoredTop sz="94660"/>
  </p:normalViewPr>
  <p:slideViewPr>
    <p:cSldViewPr snapToGrid="0">
      <p:cViewPr varScale="1">
        <p:scale>
          <a:sx n="73" d="100"/>
          <a:sy n="73" d="100"/>
        </p:scale>
        <p:origin x="240" y="78"/>
      </p:cViewPr>
      <p:guideLst>
        <p:guide pos="2880"/>
        <p:guide orient="horz" pos="2160"/>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82" d="100"/>
          <a:sy n="82" d="100"/>
        </p:scale>
        <p:origin x="385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59041DB8-B66F-4DC8-A96E-33677E0F90FF}" type="datetimeFigureOut">
              <a:rPr lang="en-US" smtClean="0"/>
              <a:t>10/22/2024</a:t>
            </a:fld>
            <a:endParaRPr lang="en-US"/>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1604A0D4-B89B-4ADD-AF9E-38636B40EE4E}" type="slidenum">
              <a:rPr lang="en-US" smtClean="0"/>
              <a:t>‹#›</a:t>
            </a:fld>
            <a:endParaRPr lang="en-US"/>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EB49C4A-65AC-492D-9701-81B46C3AD0E4}" type="datetimeFigureOut">
              <a:rPr lang="en-US" smtClean="0"/>
              <a:t>10/22/2024</a:t>
            </a:fld>
            <a:endParaRPr lang="en-US"/>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5"/>
            <a:ext cx="5438140" cy="335024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82869989-EB00-4EE7-BCB5-25BDC5BB29F8}" type="slidenum">
              <a:rPr lang="en-US" smtClean="0"/>
              <a:t>‹#›</a:t>
            </a:fld>
            <a:endParaRPr lang="en-US"/>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1241425"/>
            <a:ext cx="4464050" cy="33496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2</a:t>
            </a:fld>
            <a:endParaRPr lang="en-US"/>
          </a:p>
        </p:txBody>
      </p:sp>
    </p:spTree>
    <p:extLst>
      <p:ext uri="{BB962C8B-B14F-4D97-AF65-F5344CB8AC3E}">
        <p14:creationId xmlns:p14="http://schemas.microsoft.com/office/powerpoint/2010/main" val="19803039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 name="Group 4"/>
          <p:cNvGrpSpPr/>
          <p:nvPr userDrawn="1"/>
        </p:nvGrpSpPr>
        <p:grpSpPr bwMode="hidden">
          <a:xfrm>
            <a:off x="-129339" y="-34707"/>
            <a:ext cx="9144002" cy="6858000"/>
            <a:chOff x="-1" y="0"/>
            <a:chExt cx="12192002" cy="6858000"/>
          </a:xfrm>
        </p:grpSpPr>
        <p:cxnSp>
          <p:nvCxnSpPr>
            <p:cNvPr id="6" name="Straight Connector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Group 22"/>
            <p:cNvGrpSpPr/>
            <p:nvPr userDrawn="1"/>
          </p:nvGrpSpPr>
          <p:grpSpPr bwMode="hidden">
            <a:xfrm>
              <a:off x="-1" y="0"/>
              <a:ext cx="12192001" cy="6858000"/>
              <a:chOff x="-1" y="0"/>
              <a:chExt cx="12192001" cy="6858000"/>
            </a:xfrm>
          </p:grpSpPr>
          <p:cxnSp>
            <p:nvCxnSpPr>
              <p:cNvPr id="41" name="Straight Connector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Group 45"/>
              <p:cNvGrpSpPr/>
              <p:nvPr/>
            </p:nvGrpSpPr>
            <p:grpSpPr bwMode="hidden">
              <a:xfrm>
                <a:off x="6327885" y="0"/>
                <a:ext cx="5864115" cy="5898673"/>
                <a:chOff x="6327885" y="0"/>
                <a:chExt cx="5864115" cy="5898673"/>
              </a:xfrm>
            </p:grpSpPr>
            <p:cxnSp>
              <p:nvCxnSpPr>
                <p:cNvPr id="52" name="Straight Connector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Straight Connector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userDrawn="1"/>
          </p:nvGrpSpPr>
          <p:grpSpPr bwMode="hidden">
            <a:xfrm flipH="1">
              <a:off x="0" y="0"/>
              <a:ext cx="12192001" cy="6858000"/>
              <a:chOff x="-1" y="0"/>
              <a:chExt cx="12192001" cy="6858000"/>
            </a:xfrm>
          </p:grpSpPr>
          <p:cxnSp>
            <p:nvCxnSpPr>
              <p:cNvPr id="25" name="Straight Connector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bwMode="hidden">
              <a:xfrm>
                <a:off x="6327885" y="0"/>
                <a:ext cx="5864115" cy="5898673"/>
                <a:chOff x="6327885" y="0"/>
                <a:chExt cx="5864115" cy="5898673"/>
              </a:xfrm>
            </p:grpSpPr>
            <p:cxnSp>
              <p:nvCxnSpPr>
                <p:cNvPr id="36" name="Straight Connector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Straight Connector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ctrTitle"/>
          </p:nvPr>
        </p:nvSpPr>
        <p:spPr>
          <a:xfrm>
            <a:off x="970384" y="1909347"/>
            <a:ext cx="7203233" cy="2901467"/>
          </a:xfrm>
        </p:spPr>
        <p:txBody>
          <a:bodyPr anchor="b">
            <a:normAutofit/>
          </a:bodyPr>
          <a:lstStyle>
            <a:lvl1pPr algn="l">
              <a:lnSpc>
                <a:spcPct val="76000"/>
              </a:lnSpc>
              <a:defRPr sz="6000" cap="none" baseline="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964245" y="5043514"/>
            <a:ext cx="7203233" cy="457200"/>
          </a:xfrm>
        </p:spPr>
        <p:txBody>
          <a:bodyPr>
            <a:normAutofit/>
          </a:bodyPr>
          <a:lstStyle>
            <a:lvl1pPr marL="0" indent="0" algn="l">
              <a:spcBef>
                <a:spcPts val="0"/>
              </a:spcBef>
              <a:buNone/>
              <a:defRPr sz="1500" b="0">
                <a:solidFill>
                  <a:schemeClr val="accent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cxnSp>
        <p:nvCxnSpPr>
          <p:cNvPr id="58" name="Straight Connector 57"/>
          <p:cNvCxnSpPr/>
          <p:nvPr userDrawn="1"/>
        </p:nvCxnSpPr>
        <p:spPr>
          <a:xfrm>
            <a:off x="970384" y="4810813"/>
            <a:ext cx="72009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0" name="Footer Placeholder 56"/>
          <p:cNvSpPr txBox="1">
            <a:spLocks/>
          </p:cNvSpPr>
          <p:nvPr userDrawn="1"/>
        </p:nvSpPr>
        <p:spPr>
          <a:xfrm>
            <a:off x="4731096" y="6389365"/>
            <a:ext cx="3462287" cy="222436"/>
          </a:xfrm>
          <a:prstGeom prst="rect">
            <a:avLst/>
          </a:prstGeom>
        </p:spPr>
        <p:txBody>
          <a:bodyPr vert="horz" lIns="68580" tIns="34290" rIns="68580" bIns="34290" rtlCol="0" anchor="ctr"/>
          <a:lstStyle>
            <a:defPPr>
              <a:defRPr lang="en-US"/>
            </a:defPPr>
            <a:lvl1pPr marL="0" algn="l" defTabSz="914400" rtl="0" eaLnBrk="1" latinLnBrk="0" hangingPunct="1">
              <a:defRPr sz="800" kern="1200">
                <a:solidFill>
                  <a:schemeClr val="tx1">
                    <a:lumMod val="50000"/>
                    <a:lumOff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dirty="0"/>
              <a:t>Ha </a:t>
            </a:r>
            <a:r>
              <a:rPr lang="en-US" sz="1200" dirty="0" err="1"/>
              <a:t>Noi</a:t>
            </a:r>
            <a:r>
              <a:rPr lang="en-US" sz="1200" dirty="0"/>
              <a:t>, Viet</a:t>
            </a:r>
            <a:r>
              <a:rPr lang="en-US" sz="1200" baseline="0" dirty="0"/>
              <a:t> Nam</a:t>
            </a:r>
            <a:endParaRPr lang="en-US" sz="1200" dirty="0"/>
          </a:p>
        </p:txBody>
      </p:sp>
      <p:sp>
        <p:nvSpPr>
          <p:cNvPr id="61" name="Rectangle 60"/>
          <p:cNvSpPr/>
          <p:nvPr userDrawn="1"/>
        </p:nvSpPr>
        <p:spPr>
          <a:xfrm>
            <a:off x="922247" y="6359385"/>
            <a:ext cx="3576428" cy="276999"/>
          </a:xfrm>
          <a:prstGeom prst="rect">
            <a:avLst/>
          </a:prstGeom>
        </p:spPr>
        <p:txBody>
          <a:bodyPr wrap="none">
            <a:spAutoFit/>
          </a:bodyPr>
          <a:lstStyle/>
          <a:p>
            <a:r>
              <a:rPr lang="en-US" sz="1200" dirty="0">
                <a:solidFill>
                  <a:schemeClr val="bg1">
                    <a:lumMod val="50000"/>
                  </a:schemeClr>
                </a:solidFill>
              </a:rPr>
              <a:t>APEC Wine Regulatory Forum |  May 11-12, 2017</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76270" y="319389"/>
            <a:ext cx="4194781" cy="1274165"/>
          </a:xfrm>
          <a:prstGeom prst="rect">
            <a:avLst/>
          </a:prstGeom>
        </p:spPr>
      </p:pic>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06985" y="489857"/>
            <a:ext cx="1265465" cy="530134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71549" y="489857"/>
            <a:ext cx="5690508" cy="530134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8"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9" name="Date Placeholder 3"/>
          <p:cNvSpPr>
            <a:spLocks noGrp="1"/>
          </p:cNvSpPr>
          <p:nvPr>
            <p:ph type="dt" sz="half" idx="10"/>
          </p:nvPr>
        </p:nvSpPr>
        <p:spPr>
          <a:xfrm>
            <a:off x="7007902" y="6289679"/>
            <a:ext cx="1370786" cy="222436"/>
          </a:xfrm>
          <a:prstGeom prst="rect">
            <a:avLst/>
          </a:prstGeom>
        </p:spPr>
        <p:txBody>
          <a:bodyPr/>
          <a:lstStyle>
            <a:lvl1pP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5"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4"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Group 6"/>
          <p:cNvGrpSpPr/>
          <p:nvPr userDrawn="1"/>
        </p:nvGrpSpPr>
        <p:grpSpPr bwMode="hidden">
          <a:xfrm>
            <a:off x="-1" y="0"/>
            <a:ext cx="9144002" cy="6858000"/>
            <a:chOff x="-1" y="0"/>
            <a:chExt cx="12192002" cy="6858000"/>
          </a:xfrm>
        </p:grpSpPr>
        <p:cxnSp>
          <p:nvCxnSpPr>
            <p:cNvPr id="8" name="Straight Connector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userDrawn="1"/>
          </p:nvGrpSpPr>
          <p:grpSpPr bwMode="hidden">
            <a:xfrm>
              <a:off x="-1" y="0"/>
              <a:ext cx="12192001" cy="6858000"/>
              <a:chOff x="-1" y="0"/>
              <a:chExt cx="12192001" cy="6858000"/>
            </a:xfrm>
          </p:grpSpPr>
          <p:cxnSp>
            <p:nvCxnSpPr>
              <p:cNvPr id="42" name="Straight Connector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bwMode="hidden">
              <a:xfrm>
                <a:off x="6327885" y="0"/>
                <a:ext cx="5864115" cy="5898673"/>
                <a:chOff x="6327885" y="0"/>
                <a:chExt cx="5864115" cy="5898673"/>
              </a:xfrm>
            </p:grpSpPr>
            <p:cxnSp>
              <p:nvCxnSpPr>
                <p:cNvPr id="53" name="Straight Connector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userDrawn="1"/>
          </p:nvGrpSpPr>
          <p:grpSpPr bwMode="hidden">
            <a:xfrm flipH="1">
              <a:off x="0" y="0"/>
              <a:ext cx="12192001" cy="6858000"/>
              <a:chOff x="-1" y="0"/>
              <a:chExt cx="12192001" cy="6858000"/>
            </a:xfrm>
          </p:grpSpPr>
          <p:cxnSp>
            <p:nvCxnSpPr>
              <p:cNvPr id="26" name="Straight Connector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bwMode="hidden">
              <a:xfrm>
                <a:off x="6327885" y="0"/>
                <a:ext cx="5864115" cy="5898673"/>
                <a:chOff x="6327885" y="0"/>
                <a:chExt cx="5864115" cy="5898673"/>
              </a:xfrm>
            </p:grpSpPr>
            <p:cxnSp>
              <p:nvCxnSpPr>
                <p:cNvPr id="37" name="Straight Connector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Straight Connector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971550" y="2541573"/>
            <a:ext cx="7200900" cy="2743200"/>
          </a:xfrm>
        </p:spPr>
        <p:txBody>
          <a:bodyPr anchor="b">
            <a:normAutofit/>
          </a:bodyPr>
          <a:lstStyle>
            <a:lvl1pPr>
              <a:lnSpc>
                <a:spcPct val="85000"/>
              </a:lnSpc>
              <a:defRPr sz="4500" cap="none"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971550" y="5431536"/>
            <a:ext cx="7200900" cy="457200"/>
          </a:xfrm>
        </p:spPr>
        <p:txBody>
          <a:bodyPr>
            <a:normAutofit/>
          </a:bodyPr>
          <a:lstStyle>
            <a:lvl1pPr marL="0" indent="0">
              <a:spcBef>
                <a:spcPts val="0"/>
              </a:spcBef>
              <a:buNone/>
              <a:defRPr sz="1500" b="0">
                <a:solidFill>
                  <a:schemeClr val="tx1"/>
                </a:solidFill>
              </a:defRPr>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a:t>Edit Master text styles</a:t>
            </a:r>
          </a:p>
        </p:txBody>
      </p:sp>
      <p:cxnSp>
        <p:nvCxnSpPr>
          <p:cNvPr id="58" name="Straight Connector 57"/>
          <p:cNvCxnSpPr/>
          <p:nvPr userDrawn="1"/>
        </p:nvCxnSpPr>
        <p:spPr>
          <a:xfrm>
            <a:off x="971550" y="5294175"/>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71550" y="1981200"/>
            <a:ext cx="3429000" cy="3810001"/>
          </a:xfrm>
        </p:spPr>
        <p:txBody>
          <a:bodyPr>
            <a:normAutofit/>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43450" y="1981200"/>
            <a:ext cx="3429000" cy="3810001"/>
          </a:xfrm>
        </p:spPr>
        <p:txBody>
          <a:bodyPr>
            <a:normAutofit/>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2"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13"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971550" y="1818322"/>
            <a:ext cx="3429000" cy="641350"/>
          </a:xfrm>
        </p:spPr>
        <p:txBody>
          <a:bodyPr anchor="ctr">
            <a:normAutofit/>
          </a:bodyPr>
          <a:lstStyle>
            <a:lvl1pPr marL="0" indent="0">
              <a:spcBef>
                <a:spcPts val="0"/>
              </a:spcBef>
              <a:buNone/>
              <a:defRPr sz="15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971550" y="2503714"/>
            <a:ext cx="3429000" cy="3287487"/>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43450" y="1818322"/>
            <a:ext cx="3429000" cy="641350"/>
          </a:xfrm>
        </p:spPr>
        <p:txBody>
          <a:bodyPr anchor="ctr">
            <a:normAutofit/>
          </a:bodyPr>
          <a:lstStyle>
            <a:lvl1pPr marL="0" indent="0">
              <a:spcBef>
                <a:spcPts val="0"/>
              </a:spcBef>
              <a:buNone/>
              <a:defRPr sz="15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743450" y="2503714"/>
            <a:ext cx="3429000" cy="3287487"/>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7"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18"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2"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3"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14"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161" name="Group 160"/>
          <p:cNvGrpSpPr/>
          <p:nvPr userDrawn="1"/>
        </p:nvGrpSpPr>
        <p:grpSpPr bwMode="hidden">
          <a:xfrm>
            <a:off x="-1" y="0"/>
            <a:ext cx="9144002" cy="6858000"/>
            <a:chOff x="-1" y="0"/>
            <a:chExt cx="12192002" cy="6858000"/>
          </a:xfrm>
        </p:grpSpPr>
        <p:cxnSp>
          <p:nvCxnSpPr>
            <p:cNvPr id="162" name="Straight Connector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Group 177"/>
            <p:cNvGrpSpPr/>
            <p:nvPr userDrawn="1"/>
          </p:nvGrpSpPr>
          <p:grpSpPr bwMode="hidden">
            <a:xfrm>
              <a:off x="-1" y="0"/>
              <a:ext cx="12192001" cy="6858000"/>
              <a:chOff x="-1" y="0"/>
              <a:chExt cx="12192001" cy="6858000"/>
            </a:xfrm>
          </p:grpSpPr>
          <p:cxnSp>
            <p:nvCxnSpPr>
              <p:cNvPr id="196" name="Straight Connector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Group 200"/>
              <p:cNvGrpSpPr/>
              <p:nvPr/>
            </p:nvGrpSpPr>
            <p:grpSpPr bwMode="hidden">
              <a:xfrm>
                <a:off x="6327885" y="0"/>
                <a:ext cx="5864115" cy="5898673"/>
                <a:chOff x="6327885" y="0"/>
                <a:chExt cx="5864115" cy="5898673"/>
              </a:xfrm>
            </p:grpSpPr>
            <p:cxnSp>
              <p:nvCxnSpPr>
                <p:cNvPr id="207" name="Straight Connector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Straight Connector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userDrawn="1"/>
          </p:nvGrpSpPr>
          <p:grpSpPr bwMode="hidden">
            <a:xfrm flipH="1">
              <a:off x="0" y="0"/>
              <a:ext cx="12192001" cy="6858000"/>
              <a:chOff x="-1" y="0"/>
              <a:chExt cx="12192001" cy="6858000"/>
            </a:xfrm>
          </p:grpSpPr>
          <p:cxnSp>
            <p:nvCxnSpPr>
              <p:cNvPr id="180" name="Straight Connector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bwMode="hidden">
              <a:xfrm>
                <a:off x="6327885" y="0"/>
                <a:ext cx="5864115" cy="5898673"/>
                <a:chOff x="6327885" y="0"/>
                <a:chExt cx="5864115" cy="5898673"/>
              </a:xfrm>
            </p:grpSpPr>
            <p:cxnSp>
              <p:nvCxnSpPr>
                <p:cNvPr id="191" name="Straight Connector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Straight Connector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59"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60"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61"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Group 8"/>
          <p:cNvGrpSpPr/>
          <p:nvPr userDrawn="1"/>
        </p:nvGrpSpPr>
        <p:grpSpPr bwMode="hidden">
          <a:xfrm>
            <a:off x="-1" y="0"/>
            <a:ext cx="9144002" cy="6858000"/>
            <a:chOff x="-1" y="0"/>
            <a:chExt cx="12192002" cy="6858000"/>
          </a:xfrm>
        </p:grpSpPr>
        <p:cxnSp>
          <p:nvCxnSpPr>
            <p:cNvPr id="10" name="Straight Connector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userDrawn="1"/>
          </p:nvGrpSpPr>
          <p:grpSpPr bwMode="hidden">
            <a:xfrm>
              <a:off x="-1" y="0"/>
              <a:ext cx="12192001" cy="6858000"/>
              <a:chOff x="-1" y="0"/>
              <a:chExt cx="12192001" cy="6858000"/>
            </a:xfrm>
          </p:grpSpPr>
          <p:cxnSp>
            <p:nvCxnSpPr>
              <p:cNvPr id="44" name="Straight Connector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bwMode="hidden">
              <a:xfrm>
                <a:off x="6327885" y="0"/>
                <a:ext cx="5864115" cy="5898673"/>
                <a:chOff x="6327885" y="0"/>
                <a:chExt cx="5864115" cy="5898673"/>
              </a:xfrm>
            </p:grpSpPr>
            <p:cxnSp>
              <p:nvCxnSpPr>
                <p:cNvPr id="55" name="Straight Connector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Straight Connector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userDrawn="1"/>
          </p:nvGrpSpPr>
          <p:grpSpPr bwMode="hidden">
            <a:xfrm flipH="1">
              <a:off x="0" y="0"/>
              <a:ext cx="12192001" cy="6858000"/>
              <a:chOff x="-1" y="0"/>
              <a:chExt cx="12192001" cy="6858000"/>
            </a:xfrm>
          </p:grpSpPr>
          <p:cxnSp>
            <p:nvCxnSpPr>
              <p:cNvPr id="28" name="Straight Connector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bwMode="hidden">
              <a:xfrm>
                <a:off x="6327885" y="0"/>
                <a:ext cx="5864115" cy="5898673"/>
                <a:chOff x="6327885" y="0"/>
                <a:chExt cx="5864115" cy="5898673"/>
              </a:xfrm>
            </p:grpSpPr>
            <p:cxnSp>
              <p:nvCxnSpPr>
                <p:cNvPr id="39" name="Straight Connector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Straight Connector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Rectangle 6"/>
          <p:cNvSpPr/>
          <p:nvPr userDrawn="1"/>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5934864" y="571500"/>
            <a:ext cx="2743200" cy="2197100"/>
          </a:xfrm>
        </p:spPr>
        <p:txBody>
          <a:bodyPr anchor="b">
            <a:normAutofit/>
          </a:bodyPr>
          <a:lstStyle>
            <a:lvl1pPr>
              <a:defRPr sz="195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57173" y="571500"/>
            <a:ext cx="4613665" cy="5715000"/>
          </a:xfrm>
        </p:spPr>
        <p:txBody>
          <a:bodyPr>
            <a:normAutofit/>
          </a:bodyPr>
          <a:lstStyle>
            <a:lvl1pPr>
              <a:defRPr sz="1500"/>
            </a:lvl1pPr>
            <a:lvl2pPr>
              <a:defRPr sz="1350"/>
            </a:lvl2pPr>
            <a:lvl3pPr>
              <a:defRPr sz="1200"/>
            </a:lvl3pPr>
            <a:lvl4pPr>
              <a:defRPr sz="1050"/>
            </a:lvl4pPr>
            <a:lvl5pPr>
              <a:defRPr sz="1050"/>
            </a:lvl5pPr>
            <a:lvl6pPr>
              <a:defRPr sz="1500"/>
            </a:lvl6pPr>
            <a:lvl7pPr>
              <a:defRPr sz="1500"/>
            </a:lvl7pPr>
            <a:lvl8pPr>
              <a:defRPr sz="1500"/>
            </a:lvl8pPr>
            <a:lvl9pPr>
              <a:defRPr sz="15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5934864" y="2995012"/>
            <a:ext cx="2743200" cy="2285950"/>
          </a:xfrm>
        </p:spPr>
        <p:txBody>
          <a:bodyPr>
            <a:normAutofit/>
          </a:bodyPr>
          <a:lstStyle>
            <a:lvl1pPr marL="0" indent="0">
              <a:spcBef>
                <a:spcPts val="900"/>
              </a:spcBef>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cxnSp>
        <p:nvCxnSpPr>
          <p:cNvPr id="60" name="Straight Connector 59"/>
          <p:cNvCxnSpPr/>
          <p:nvPr userDrawn="1"/>
        </p:nvCxnSpPr>
        <p:spPr>
          <a:xfrm>
            <a:off x="5942317" y="2895600"/>
            <a:ext cx="274448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4"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65"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66" name="Date Placeholder 3"/>
          <p:cNvSpPr>
            <a:spLocks noGrp="1"/>
          </p:cNvSpPr>
          <p:nvPr>
            <p:ph type="dt" sz="half" idx="10"/>
          </p:nvPr>
        </p:nvSpPr>
        <p:spPr>
          <a:xfrm>
            <a:off x="5102605" y="6289679"/>
            <a:ext cx="3276083" cy="222436"/>
          </a:xfrm>
          <a:prstGeom prst="rect">
            <a:avLst/>
          </a:prstGeom>
        </p:spPr>
        <p:txBody>
          <a:bodyPr/>
          <a:lstStyle>
            <a:lvl1pPr algn="r">
              <a:defRPr>
                <a:solidFill>
                  <a:schemeClr val="bg1">
                    <a:lumMod val="75000"/>
                  </a:schemeClr>
                </a:solidFill>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Group 7"/>
          <p:cNvGrpSpPr/>
          <p:nvPr/>
        </p:nvGrpSpPr>
        <p:grpSpPr bwMode="hidden">
          <a:xfrm>
            <a:off x="-1" y="0"/>
            <a:ext cx="9144002" cy="6858000"/>
            <a:chOff x="-1" y="0"/>
            <a:chExt cx="12192002" cy="6858000"/>
          </a:xfrm>
        </p:grpSpPr>
        <p:cxnSp>
          <p:nvCxnSpPr>
            <p:cNvPr id="9" name="Straight Connector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bwMode="hidden">
            <a:xfrm>
              <a:off x="-1" y="0"/>
              <a:ext cx="12192001" cy="6858000"/>
              <a:chOff x="-1" y="0"/>
              <a:chExt cx="12192001" cy="6858000"/>
            </a:xfrm>
          </p:grpSpPr>
          <p:cxnSp>
            <p:nvCxnSpPr>
              <p:cNvPr id="43" name="Straight Connector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bwMode="hidden">
              <a:xfrm>
                <a:off x="6327885" y="0"/>
                <a:ext cx="5864115" cy="5898673"/>
                <a:chOff x="6327885" y="0"/>
                <a:chExt cx="5864115" cy="5898673"/>
              </a:xfrm>
            </p:grpSpPr>
            <p:cxnSp>
              <p:nvCxnSpPr>
                <p:cNvPr id="54" name="Straight Connector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Straight Connector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bwMode="hidden">
            <a:xfrm flipH="1">
              <a:off x="0" y="0"/>
              <a:ext cx="12192001" cy="6858000"/>
              <a:chOff x="-1" y="0"/>
              <a:chExt cx="12192001" cy="6858000"/>
            </a:xfrm>
          </p:grpSpPr>
          <p:cxnSp>
            <p:nvCxnSpPr>
              <p:cNvPr id="27" name="Straight Connector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bwMode="hidden">
              <a:xfrm>
                <a:off x="6327885" y="0"/>
                <a:ext cx="5864115" cy="5898673"/>
                <a:chOff x="6327885" y="0"/>
                <a:chExt cx="5864115" cy="5898673"/>
              </a:xfrm>
            </p:grpSpPr>
            <p:cxnSp>
              <p:nvCxnSpPr>
                <p:cNvPr id="38" name="Straight Connector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Rectangle 59"/>
          <p:cNvSpPr/>
          <p:nvPr/>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Picture Placeholder 2"/>
          <p:cNvSpPr>
            <a:spLocks noGrp="1"/>
          </p:cNvSpPr>
          <p:nvPr>
            <p:ph type="pic" idx="1"/>
          </p:nvPr>
        </p:nvSpPr>
        <p:spPr>
          <a:xfrm>
            <a:off x="3309" y="-159"/>
            <a:ext cx="5486400" cy="6858000"/>
          </a:xfrm>
        </p:spPr>
        <p:txBody>
          <a:bodyPr tIns="457200">
            <a:normAutofit/>
          </a:bodyPr>
          <a:lstStyle>
            <a:lvl1pPr marL="0" indent="0" algn="ctr">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cxnSp>
        <p:nvCxnSpPr>
          <p:cNvPr id="59" name="Straight Connector 58"/>
          <p:cNvCxnSpPr/>
          <p:nvPr/>
        </p:nvCxnSpPr>
        <p:spPr>
          <a:xfrm>
            <a:off x="5942317" y="2895600"/>
            <a:ext cx="274448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932170" y="576072"/>
            <a:ext cx="2743200" cy="2194560"/>
          </a:xfrm>
        </p:spPr>
        <p:txBody>
          <a:bodyPr anchor="b">
            <a:normAutofit/>
          </a:bodyPr>
          <a:lstStyle>
            <a:lvl1pPr>
              <a:defRPr sz="1950">
                <a:solidFill>
                  <a:schemeClr val="bg1"/>
                </a:solidFill>
              </a:defRPr>
            </a:lvl1pPr>
          </a:lstStyle>
          <a:p>
            <a:r>
              <a:rPr lang="en-US"/>
              <a:t>Click to edit Master title style</a:t>
            </a:r>
          </a:p>
        </p:txBody>
      </p:sp>
      <p:sp>
        <p:nvSpPr>
          <p:cNvPr id="4" name="Text Placeholder 3"/>
          <p:cNvSpPr>
            <a:spLocks noGrp="1"/>
          </p:cNvSpPr>
          <p:nvPr>
            <p:ph type="body" sz="half" idx="2"/>
          </p:nvPr>
        </p:nvSpPr>
        <p:spPr>
          <a:xfrm>
            <a:off x="5932170" y="2999232"/>
            <a:ext cx="2743200" cy="2286000"/>
          </a:xfrm>
        </p:spPr>
        <p:txBody>
          <a:bodyPr/>
          <a:lstStyle>
            <a:lvl1pPr marL="0" indent="0">
              <a:spcBef>
                <a:spcPts val="900"/>
              </a:spcBef>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Group 95"/>
          <p:cNvGrpSpPr/>
          <p:nvPr userDrawn="1"/>
        </p:nvGrpSpPr>
        <p:grpSpPr bwMode="hidden">
          <a:xfrm>
            <a:off x="-1" y="0"/>
            <a:ext cx="9144002" cy="6858000"/>
            <a:chOff x="-1" y="0"/>
            <a:chExt cx="12192002" cy="6858000"/>
          </a:xfrm>
        </p:grpSpPr>
        <p:cxnSp>
          <p:nvCxnSpPr>
            <p:cNvPr id="97" name="Straight Connector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Group 112"/>
            <p:cNvGrpSpPr/>
            <p:nvPr userDrawn="1"/>
          </p:nvGrpSpPr>
          <p:grpSpPr bwMode="hidden">
            <a:xfrm>
              <a:off x="-1" y="0"/>
              <a:ext cx="12192001" cy="6858000"/>
              <a:chOff x="-1" y="0"/>
              <a:chExt cx="12192001" cy="6858000"/>
            </a:xfrm>
          </p:grpSpPr>
          <p:cxnSp>
            <p:nvCxnSpPr>
              <p:cNvPr id="131" name="Straight Connector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Group 135"/>
              <p:cNvGrpSpPr/>
              <p:nvPr/>
            </p:nvGrpSpPr>
            <p:grpSpPr bwMode="hidden">
              <a:xfrm>
                <a:off x="6327885" y="0"/>
                <a:ext cx="5864115" cy="5898673"/>
                <a:chOff x="6327885" y="0"/>
                <a:chExt cx="5864115" cy="5898673"/>
              </a:xfrm>
            </p:grpSpPr>
            <p:cxnSp>
              <p:nvCxnSpPr>
                <p:cNvPr id="142" name="Straight Connector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Straight Connector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Group 113"/>
            <p:cNvGrpSpPr/>
            <p:nvPr userDrawn="1"/>
          </p:nvGrpSpPr>
          <p:grpSpPr bwMode="hidden">
            <a:xfrm flipH="1">
              <a:off x="0" y="0"/>
              <a:ext cx="12192001" cy="6858000"/>
              <a:chOff x="-1" y="0"/>
              <a:chExt cx="12192001" cy="6858000"/>
            </a:xfrm>
          </p:grpSpPr>
          <p:cxnSp>
            <p:nvCxnSpPr>
              <p:cNvPr id="115" name="Straight Connector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Group 119"/>
              <p:cNvGrpSpPr/>
              <p:nvPr/>
            </p:nvGrpSpPr>
            <p:grpSpPr bwMode="hidden">
              <a:xfrm>
                <a:off x="6327885" y="0"/>
                <a:ext cx="5864115" cy="5898673"/>
                <a:chOff x="6327885" y="0"/>
                <a:chExt cx="5864115" cy="5898673"/>
              </a:xfrm>
            </p:grpSpPr>
            <p:cxnSp>
              <p:nvCxnSpPr>
                <p:cNvPr id="126" name="Straight Connector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Straight Connector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Placeholder 1"/>
          <p:cNvSpPr>
            <a:spLocks noGrp="1"/>
          </p:cNvSpPr>
          <p:nvPr>
            <p:ph type="title"/>
          </p:nvPr>
        </p:nvSpPr>
        <p:spPr>
          <a:xfrm>
            <a:off x="971550" y="503854"/>
            <a:ext cx="7200900" cy="114238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971550" y="1981202"/>
            <a:ext cx="7200900" cy="380999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48" name="Straight Connector 147"/>
          <p:cNvCxnSpPr/>
          <p:nvPr userDrawn="1"/>
        </p:nvCxnSpPr>
        <p:spPr>
          <a:xfrm>
            <a:off x="457200" y="6172200"/>
            <a:ext cx="82296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59" name="Slide Number Placeholder 5"/>
          <p:cNvSpPr>
            <a:spLocks noGrp="1"/>
          </p:cNvSpPr>
          <p:nvPr>
            <p:ph type="sldNum" sz="quarter" idx="4"/>
          </p:nvPr>
        </p:nvSpPr>
        <p:spPr>
          <a:xfrm>
            <a:off x="8378687" y="6289679"/>
            <a:ext cx="309458" cy="222436"/>
          </a:xfrm>
          <a:prstGeom prst="rect">
            <a:avLst/>
          </a:prstGeom>
        </p:spPr>
        <p:txBody>
          <a:bodyPr/>
          <a:lstStyle>
            <a:lvl1pPr>
              <a:defRPr sz="900">
                <a:solidFill>
                  <a:schemeClr val="bg1">
                    <a:lumMod val="50000"/>
                  </a:schemeClr>
                </a:solidFill>
              </a:defRPr>
            </a:lvl1pPr>
          </a:lstStyle>
          <a:p>
            <a:fld id="{E31375A4-56A4-47D6-9801-1991572033F7}" type="slidenum">
              <a:rPr lang="en-US" smtClean="0"/>
              <a:pPr/>
              <a:t>‹#›</a:t>
            </a:fld>
            <a:endParaRPr lang="en-US" dirty="0"/>
          </a:p>
        </p:txBody>
      </p:sp>
      <p:sp>
        <p:nvSpPr>
          <p:cNvPr id="60" name="Footer Placeholder 4"/>
          <p:cNvSpPr>
            <a:spLocks noGrp="1"/>
          </p:cNvSpPr>
          <p:nvPr>
            <p:ph type="ftr" sz="quarter" idx="3"/>
          </p:nvPr>
        </p:nvSpPr>
        <p:spPr>
          <a:xfrm>
            <a:off x="457201" y="6289679"/>
            <a:ext cx="4596023" cy="222436"/>
          </a:xfrm>
          <a:prstGeom prst="rect">
            <a:avLst/>
          </a:prstGeom>
        </p:spPr>
        <p:txBody>
          <a:bodyPr/>
          <a:lstStyle>
            <a:lvl1pPr>
              <a:defRPr sz="900">
                <a:solidFill>
                  <a:schemeClr val="bg1">
                    <a:lumMod val="50000"/>
                  </a:schemeClr>
                </a:solidFill>
              </a:defRPr>
            </a:lvl1pPr>
          </a:lstStyle>
          <a:p>
            <a:r>
              <a:rPr lang="en-US" dirty="0"/>
              <a:t>APEC Wine Regulatory Forum |  May 11-12, 2017</a:t>
            </a:r>
          </a:p>
        </p:txBody>
      </p:sp>
      <p:sp>
        <p:nvSpPr>
          <p:cNvPr id="61" name="Date Placeholder 3"/>
          <p:cNvSpPr>
            <a:spLocks noGrp="1"/>
          </p:cNvSpPr>
          <p:nvPr>
            <p:ph type="dt" sz="half" idx="2"/>
          </p:nvPr>
        </p:nvSpPr>
        <p:spPr>
          <a:xfrm>
            <a:off x="5084571" y="6289679"/>
            <a:ext cx="3294118" cy="222436"/>
          </a:xfrm>
          <a:prstGeom prst="rect">
            <a:avLst/>
          </a:prstGeom>
        </p:spPr>
        <p:txBody>
          <a:bodyPr/>
          <a:lstStyle>
            <a:lvl1pPr algn="r">
              <a:defRPr sz="900">
                <a:solidFill>
                  <a:schemeClr val="bg1">
                    <a:lumMod val="50000"/>
                  </a:schemeClr>
                </a:solidFill>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685800" rtl="0" eaLnBrk="1" latinLnBrk="0" hangingPunct="1">
        <a:lnSpc>
          <a:spcPct val="90000"/>
        </a:lnSpc>
        <a:spcBef>
          <a:spcPct val="0"/>
        </a:spcBef>
        <a:buNone/>
        <a:defRPr sz="2400" b="1" kern="1200">
          <a:solidFill>
            <a:schemeClr val="accent1"/>
          </a:solidFill>
          <a:latin typeface="+mj-lt"/>
          <a:ea typeface="+mj-ea"/>
          <a:cs typeface="+mj-cs"/>
        </a:defRPr>
      </a:lvl1pPr>
    </p:titleStyle>
    <p:bodyStyle>
      <a:lvl1pPr marL="171450" indent="-171450" algn="l" defTabSz="685800" rtl="0" eaLnBrk="1" latinLnBrk="0" hangingPunct="1">
        <a:lnSpc>
          <a:spcPct val="90000"/>
        </a:lnSpc>
        <a:spcBef>
          <a:spcPts val="1350"/>
        </a:spcBef>
        <a:buClr>
          <a:schemeClr val="accent1"/>
        </a:buClr>
        <a:buSzPct val="100000"/>
        <a:buFont typeface="Arial" pitchFamily="34" charset="0"/>
        <a:buChar char="▪"/>
        <a:defRPr sz="1500" kern="1200">
          <a:solidFill>
            <a:schemeClr val="tx1"/>
          </a:solidFill>
          <a:latin typeface="+mn-lt"/>
          <a:ea typeface="+mn-ea"/>
          <a:cs typeface="+mn-cs"/>
        </a:defRPr>
      </a:lvl1pPr>
      <a:lvl2pPr marL="342900" indent="-137160" algn="l" defTabSz="685800" rtl="0" eaLnBrk="1" latinLnBrk="0" hangingPunct="1">
        <a:lnSpc>
          <a:spcPct val="90000"/>
        </a:lnSpc>
        <a:spcBef>
          <a:spcPts val="900"/>
        </a:spcBef>
        <a:buClr>
          <a:schemeClr val="accent1"/>
        </a:buClr>
        <a:buSzPct val="100000"/>
        <a:buFont typeface="Arial" pitchFamily="34" charset="0"/>
        <a:buChar char="▪"/>
        <a:defRPr sz="1350" kern="1200">
          <a:solidFill>
            <a:schemeClr val="tx1"/>
          </a:solidFill>
          <a:latin typeface="+mn-lt"/>
          <a:ea typeface="+mn-ea"/>
          <a:cs typeface="+mn-cs"/>
        </a:defRPr>
      </a:lvl2pPr>
      <a:lvl3pPr marL="514350" indent="-134541" algn="l" defTabSz="685800" rtl="0" eaLnBrk="1" latinLnBrk="0" hangingPunct="1">
        <a:lnSpc>
          <a:spcPct val="90000"/>
        </a:lnSpc>
        <a:spcBef>
          <a:spcPts val="600"/>
        </a:spcBef>
        <a:buClr>
          <a:schemeClr val="accent1"/>
        </a:buClr>
        <a:buSzPct val="100000"/>
        <a:buFont typeface="Arial" pitchFamily="34" charset="0"/>
        <a:buChar char="▪"/>
        <a:defRPr sz="1200" kern="1200">
          <a:solidFill>
            <a:schemeClr val="tx1"/>
          </a:solidFill>
          <a:latin typeface="+mn-lt"/>
          <a:ea typeface="+mn-ea"/>
          <a:cs typeface="+mn-cs"/>
        </a:defRPr>
      </a:lvl3pPr>
      <a:lvl4pPr marL="685800" indent="-137160" algn="l" defTabSz="685800" rtl="0" eaLnBrk="1" latinLnBrk="0" hangingPunct="1">
        <a:lnSpc>
          <a:spcPct val="90000"/>
        </a:lnSpc>
        <a:spcBef>
          <a:spcPts val="600"/>
        </a:spcBef>
        <a:buClr>
          <a:schemeClr val="accent1"/>
        </a:buClr>
        <a:buSzPct val="100000"/>
        <a:buFont typeface="Arial" pitchFamily="34" charset="0"/>
        <a:buChar char="▪"/>
        <a:defRPr sz="1050" kern="1200">
          <a:solidFill>
            <a:schemeClr val="tx1"/>
          </a:solidFill>
          <a:latin typeface="+mn-lt"/>
          <a:ea typeface="+mn-ea"/>
          <a:cs typeface="+mn-cs"/>
        </a:defRPr>
      </a:lvl4pPr>
      <a:lvl5pPr marL="8572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5pPr>
      <a:lvl6pPr marL="1028700" indent="-137160"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6pPr>
      <a:lvl7pPr marL="12001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7pPr>
      <a:lvl8pPr marL="1371600" indent="-137160"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8pPr>
      <a:lvl9pPr marL="15430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“Building Relationships To Promote Technical Cooperation”</a:t>
            </a:r>
          </a:p>
        </p:txBody>
      </p:sp>
      <p:sp>
        <p:nvSpPr>
          <p:cNvPr id="3" name="Subtitle 2"/>
          <p:cNvSpPr>
            <a:spLocks noGrp="1"/>
          </p:cNvSpPr>
          <p:nvPr>
            <p:ph type="subTitle" idx="1"/>
          </p:nvPr>
        </p:nvSpPr>
        <p:spPr>
          <a:xfrm>
            <a:off x="964245" y="5043513"/>
            <a:ext cx="7203233" cy="531021"/>
          </a:xfrm>
        </p:spPr>
        <p:txBody>
          <a:bodyPr>
            <a:normAutofit/>
          </a:bodyPr>
          <a:lstStyle/>
          <a:p>
            <a:r>
              <a:rPr lang="en-US" dirty="0"/>
              <a:t>Economy Roundtable – Focus on Traceability </a:t>
            </a:r>
          </a:p>
          <a:p>
            <a:r>
              <a:rPr lang="en-US" dirty="0"/>
              <a:t>The Excise Department, Ministry of Finance, Thailand</a:t>
            </a:r>
          </a:p>
        </p:txBody>
      </p:sp>
    </p:spTree>
    <p:extLst>
      <p:ext uri="{BB962C8B-B14F-4D97-AF65-F5344CB8AC3E}">
        <p14:creationId xmlns:p14="http://schemas.microsoft.com/office/powerpoint/2010/main" val="10690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503854"/>
            <a:ext cx="7533472" cy="1142385"/>
          </a:xfrm>
        </p:spPr>
        <p:txBody>
          <a:bodyPr/>
          <a:lstStyle/>
          <a:p>
            <a:r>
              <a:rPr lang="en-US" dirty="0"/>
              <a:t>Focus on Traceability </a:t>
            </a:r>
            <a:br>
              <a:rPr lang="en-US" dirty="0"/>
            </a:br>
            <a:endParaRPr lang="en-US" dirty="0"/>
          </a:p>
        </p:txBody>
      </p:sp>
      <p:sp>
        <p:nvSpPr>
          <p:cNvPr id="3" name="Content Placeholder 2"/>
          <p:cNvSpPr>
            <a:spLocks noGrp="1"/>
          </p:cNvSpPr>
          <p:nvPr>
            <p:ph idx="1"/>
          </p:nvPr>
        </p:nvSpPr>
        <p:spPr>
          <a:xfrm>
            <a:off x="971550" y="1695679"/>
            <a:ext cx="7200900" cy="3809999"/>
          </a:xfrm>
        </p:spPr>
        <p:txBody>
          <a:bodyPr>
            <a:normAutofit/>
          </a:bodyPr>
          <a:lstStyle/>
          <a:p>
            <a:r>
              <a:rPr lang="en-US" sz="1600" dirty="0"/>
              <a:t>Does your economy impose traceability requirements on wine? If so, what records or documents must be produced or maintained when wine is traded between parties?  </a:t>
            </a:r>
          </a:p>
          <a:p>
            <a:pPr marL="0" indent="0">
              <a:buNone/>
            </a:pPr>
            <a:r>
              <a:rPr lang="en-US" sz="1900" dirty="0"/>
              <a:t>           </a:t>
            </a:r>
            <a:r>
              <a:rPr lang="en-US" dirty="0"/>
              <a:t>Stamp permission process is imposed as traceability requirement on  </a:t>
            </a:r>
          </a:p>
          <a:p>
            <a:pPr marL="0" indent="0">
              <a:buNone/>
            </a:pPr>
            <a:r>
              <a:rPr lang="en-US" dirty="0"/>
              <a:t>               all liquor products.</a:t>
            </a:r>
          </a:p>
          <a:p>
            <a:pPr marL="0" indent="0">
              <a:buNone/>
            </a:pPr>
            <a:r>
              <a:rPr lang="en-US" dirty="0"/>
              <a:t>               </a:t>
            </a:r>
            <a:r>
              <a:rPr lang="en-US" dirty="0" err="1"/>
              <a:t>Randomisation</a:t>
            </a:r>
            <a:r>
              <a:rPr lang="en-US" dirty="0"/>
              <a:t> of liquor analytical inspection will be carried out to protect </a:t>
            </a:r>
          </a:p>
          <a:p>
            <a:pPr marL="0" indent="0">
              <a:buNone/>
            </a:pPr>
            <a:r>
              <a:rPr lang="en-US" dirty="0"/>
              <a:t>               customers from not having standard liquor.</a:t>
            </a:r>
          </a:p>
          <a:p>
            <a:pPr marL="0" indent="0">
              <a:buNone/>
            </a:pPr>
            <a:r>
              <a:rPr lang="en-US" dirty="0"/>
              <a:t>               Label permission procedure.</a:t>
            </a:r>
          </a:p>
          <a:p>
            <a:pPr marL="0" indent="0">
              <a:buNone/>
            </a:pPr>
            <a:r>
              <a:rPr lang="en-US" dirty="0"/>
              <a:t>.              New tax stamp system as a technological based for a stamp marked on </a:t>
            </a:r>
          </a:p>
          <a:p>
            <a:pPr marL="0" indent="0">
              <a:buNone/>
            </a:pPr>
            <a:r>
              <a:rPr lang="en-US" dirty="0"/>
              <a:t>                or affixed to a taxable liquor as evidence that the tax has been paid.</a:t>
            </a:r>
          </a:p>
          <a:p>
            <a:pPr marL="0" indent="0">
              <a:buNone/>
            </a:pPr>
            <a:endParaRPr lang="en-US" dirty="0"/>
          </a:p>
          <a:p>
            <a:pPr marL="0" indent="0">
              <a:buNone/>
            </a:pPr>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t>2</a:t>
            </a:fld>
            <a:endParaRPr lang="en-US"/>
          </a:p>
        </p:txBody>
      </p:sp>
      <p:sp>
        <p:nvSpPr>
          <p:cNvPr id="5" name="Footer Placeholder 4"/>
          <p:cNvSpPr>
            <a:spLocks noGrp="1"/>
          </p:cNvSpPr>
          <p:nvPr>
            <p:ph type="ftr" sz="quarter" idx="11"/>
          </p:nvPr>
        </p:nvSpPr>
        <p:spPr/>
        <p:txBody>
          <a:bodyPr/>
          <a:lstStyle/>
          <a:p>
            <a:r>
              <a:rPr lang="en-US" dirty="0"/>
              <a:t>APEC Wine Regulatory Forum |  May 11-12, 2017</a:t>
            </a:r>
          </a:p>
        </p:txBody>
      </p:sp>
      <p:sp>
        <p:nvSpPr>
          <p:cNvPr id="4" name="Date Placeholder 3"/>
          <p:cNvSpPr>
            <a:spLocks noGrp="1"/>
          </p:cNvSpPr>
          <p:nvPr>
            <p:ph type="dt" sz="half" idx="10"/>
          </p:nvPr>
        </p:nvSpPr>
        <p:spPr/>
        <p:txBody>
          <a:bodyPr/>
          <a:lstStyle/>
          <a:p>
            <a:r>
              <a:rPr lang="en-US" dirty="0"/>
              <a:t>Ha </a:t>
            </a:r>
            <a:r>
              <a:rPr lang="en-US" dirty="0" err="1"/>
              <a:t>Noi</a:t>
            </a:r>
            <a:r>
              <a:rPr lang="en-US" dirty="0"/>
              <a:t>, Viet Nam</a:t>
            </a:r>
          </a:p>
        </p:txBody>
      </p:sp>
      <p:sp>
        <p:nvSpPr>
          <p:cNvPr id="7" name="Right Arrow 6"/>
          <p:cNvSpPr/>
          <p:nvPr/>
        </p:nvSpPr>
        <p:spPr>
          <a:xfrm>
            <a:off x="1307330" y="2649552"/>
            <a:ext cx="308473" cy="1652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1314670" y="3413390"/>
            <a:ext cx="308473" cy="1652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1323848" y="4175386"/>
            <a:ext cx="308473" cy="1652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a:off x="1314670" y="4586692"/>
            <a:ext cx="308473" cy="1652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84617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550" y="749144"/>
            <a:ext cx="7200900" cy="4799683"/>
          </a:xfrm>
        </p:spPr>
        <p:txBody>
          <a:bodyPr>
            <a:normAutofit/>
          </a:bodyPr>
          <a:lstStyle/>
          <a:p>
            <a:pPr marL="0" indent="0">
              <a:buNone/>
            </a:pPr>
            <a:endParaRPr lang="en-US" sz="1800" dirty="0"/>
          </a:p>
          <a:p>
            <a:r>
              <a:rPr lang="en-US" sz="1600" dirty="0"/>
              <a:t>Do those requirements apply to imported wine?</a:t>
            </a:r>
          </a:p>
          <a:p>
            <a:pPr marL="0" indent="0">
              <a:buNone/>
            </a:pPr>
            <a:r>
              <a:rPr lang="en-US" dirty="0"/>
              <a:t>              All of the control measurements and verification procedures</a:t>
            </a:r>
          </a:p>
          <a:p>
            <a:pPr marL="0" indent="0">
              <a:buNone/>
            </a:pPr>
            <a:r>
              <a:rPr lang="en-US" dirty="0"/>
              <a:t>              are applied to all imported alcoholic beverages.</a:t>
            </a:r>
          </a:p>
          <a:p>
            <a:pPr marL="0" indent="0">
              <a:buNone/>
            </a:pPr>
            <a:endParaRPr lang="en-US" dirty="0"/>
          </a:p>
          <a:p>
            <a:r>
              <a:rPr lang="en-US" sz="1600" dirty="0"/>
              <a:t>How long must the records be retained?</a:t>
            </a:r>
          </a:p>
          <a:p>
            <a:pPr marL="0" indent="0">
              <a:buNone/>
            </a:pPr>
            <a:r>
              <a:rPr lang="en-US" sz="1600" dirty="0"/>
              <a:t>              </a:t>
            </a:r>
            <a:r>
              <a:rPr lang="en-US" dirty="0"/>
              <a:t>Stamp information storage : 5 consecutive years </a:t>
            </a:r>
          </a:p>
          <a:p>
            <a:pPr marL="0" indent="0">
              <a:buNone/>
            </a:pPr>
            <a:r>
              <a:rPr lang="en-US" dirty="0"/>
              <a:t>                Liquor analytical inspection  : 5 consecutive years</a:t>
            </a:r>
          </a:p>
          <a:p>
            <a:pPr marL="0" indent="0">
              <a:buNone/>
            </a:pPr>
            <a:r>
              <a:rPr lang="en-US" dirty="0"/>
              <a:t>                Label permission procedure : not defined </a:t>
            </a:r>
          </a:p>
          <a:p>
            <a:pPr marL="0" indent="0">
              <a:buNone/>
            </a:pPr>
            <a:r>
              <a:rPr lang="en-US" dirty="0"/>
              <a:t>                New tax stamp system : no required requirement            </a:t>
            </a:r>
          </a:p>
          <a:p>
            <a:pPr marL="0" indent="0">
              <a:buNone/>
            </a:pPr>
            <a:endParaRPr lang="en-US" dirty="0"/>
          </a:p>
        </p:txBody>
      </p:sp>
      <p:sp>
        <p:nvSpPr>
          <p:cNvPr id="4" name="Slide Number Placeholder 3"/>
          <p:cNvSpPr>
            <a:spLocks noGrp="1"/>
          </p:cNvSpPr>
          <p:nvPr>
            <p:ph type="sldNum" sz="quarter" idx="12"/>
          </p:nvPr>
        </p:nvSpPr>
        <p:spPr/>
        <p:txBody>
          <a:bodyPr/>
          <a:lstStyle/>
          <a:p>
            <a:fld id="{E31375A4-56A4-47D6-9801-1991572033F7}" type="slidenum">
              <a:rPr lang="en-US" smtClean="0"/>
              <a:t>3</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
        <p:nvSpPr>
          <p:cNvPr id="7" name="Right Arrow 6"/>
          <p:cNvSpPr/>
          <p:nvPr/>
        </p:nvSpPr>
        <p:spPr>
          <a:xfrm>
            <a:off x="1285296" y="1621298"/>
            <a:ext cx="308473" cy="1652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1336701" y="3196594"/>
            <a:ext cx="308473" cy="1652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1318327" y="3593270"/>
            <a:ext cx="308473" cy="1652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a:off x="1336701" y="3954995"/>
            <a:ext cx="308473" cy="1652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ight Arrow 13"/>
          <p:cNvSpPr/>
          <p:nvPr/>
        </p:nvSpPr>
        <p:spPr>
          <a:xfrm>
            <a:off x="1356897" y="4338752"/>
            <a:ext cx="308473" cy="1652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19732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550" y="840961"/>
            <a:ext cx="7200900" cy="4821717"/>
          </a:xfrm>
        </p:spPr>
        <p:txBody>
          <a:bodyPr>
            <a:normAutofit/>
          </a:bodyPr>
          <a:lstStyle/>
          <a:p>
            <a:r>
              <a:rPr lang="en-US" sz="1600" dirty="0"/>
              <a:t>Are these requirements applied to ensure wine safety, wine quality, wine authenticity, or to some combination of these three elements?</a:t>
            </a:r>
          </a:p>
          <a:p>
            <a:pPr marL="0" indent="0">
              <a:spcBef>
                <a:spcPts val="1200"/>
              </a:spcBef>
              <a:buNone/>
            </a:pPr>
            <a:r>
              <a:rPr lang="en-US" sz="1600" dirty="0"/>
              <a:t>             </a:t>
            </a:r>
            <a:r>
              <a:rPr lang="en-US" dirty="0"/>
              <a:t>Yes, all the control procedures and verification procedures are  </a:t>
            </a:r>
          </a:p>
          <a:p>
            <a:pPr marL="0" indent="0">
              <a:spcBef>
                <a:spcPts val="1200"/>
              </a:spcBef>
              <a:buNone/>
            </a:pPr>
            <a:r>
              <a:rPr lang="en-US" dirty="0"/>
              <a:t>              applied to ensure effective Excise tax administrative management.</a:t>
            </a:r>
          </a:p>
          <a:p>
            <a:pPr marL="0" lvl="0" indent="0">
              <a:spcBef>
                <a:spcPts val="900"/>
              </a:spcBef>
              <a:buNone/>
            </a:pPr>
            <a:r>
              <a:rPr lang="en-US" dirty="0"/>
              <a:t>  </a:t>
            </a:r>
            <a:endParaRPr lang="en-US" dirty="0">
              <a:solidFill>
                <a:srgbClr val="2D2E2D"/>
              </a:solidFill>
            </a:endParaRPr>
          </a:p>
          <a:p>
            <a:pPr lvl="0">
              <a:spcBef>
                <a:spcPts val="0"/>
              </a:spcBef>
              <a:buClr>
                <a:srgbClr val="D15A3E"/>
              </a:buClr>
            </a:pPr>
            <a:r>
              <a:rPr lang="en-US" dirty="0">
                <a:solidFill>
                  <a:srgbClr val="2D2E2D"/>
                </a:solidFill>
              </a:rPr>
              <a:t> </a:t>
            </a:r>
            <a:r>
              <a:rPr lang="en-US" sz="1600" dirty="0">
                <a:solidFill>
                  <a:srgbClr val="2D2E2D"/>
                </a:solidFill>
              </a:rPr>
              <a:t>Has your economy mandated any product recalls involving wine in the past </a:t>
            </a:r>
          </a:p>
          <a:p>
            <a:pPr marL="0" lvl="0" indent="0">
              <a:spcBef>
                <a:spcPts val="0"/>
              </a:spcBef>
              <a:buClr>
                <a:srgbClr val="D15A3E"/>
              </a:buClr>
              <a:buNone/>
            </a:pPr>
            <a:r>
              <a:rPr lang="en-US" sz="1600" dirty="0">
                <a:solidFill>
                  <a:srgbClr val="2D2E2D"/>
                </a:solidFill>
              </a:rPr>
              <a:t>    10 years? If so, why was the recall initiated?</a:t>
            </a:r>
          </a:p>
          <a:p>
            <a:pPr marL="0" lvl="0" indent="0">
              <a:buClr>
                <a:srgbClr val="D15A3E"/>
              </a:buClr>
              <a:buNone/>
            </a:pPr>
            <a:r>
              <a:rPr lang="en-US" sz="1600" dirty="0">
                <a:solidFill>
                  <a:srgbClr val="2D2E2D"/>
                </a:solidFill>
              </a:rPr>
              <a:t>              </a:t>
            </a:r>
            <a:r>
              <a:rPr lang="en-US" dirty="0">
                <a:solidFill>
                  <a:srgbClr val="2D2E2D"/>
                </a:solidFill>
              </a:rPr>
              <a:t>Local alcoholic beverages.</a:t>
            </a:r>
          </a:p>
          <a:p>
            <a:pPr lvl="0">
              <a:buClr>
                <a:srgbClr val="D15A3E"/>
              </a:buClr>
            </a:pPr>
            <a:r>
              <a:rPr lang="en-US" sz="1600" dirty="0">
                <a:solidFill>
                  <a:srgbClr val="2D2E2D"/>
                </a:solidFill>
              </a:rPr>
              <a:t>labeling requirements such as lot or batch numbers, and the name and address of the importer are common aids to traceability, Import certificates can also be used to track and trace wine. Is your economy planning to introduce any additional traceability requirements?</a:t>
            </a:r>
          </a:p>
          <a:p>
            <a:pPr marL="0" lvl="0" indent="0">
              <a:spcBef>
                <a:spcPts val="1200"/>
              </a:spcBef>
              <a:buClr>
                <a:srgbClr val="D15A3E"/>
              </a:buClr>
              <a:buNone/>
            </a:pPr>
            <a:r>
              <a:rPr lang="en-US" sz="1600" dirty="0">
                <a:solidFill>
                  <a:srgbClr val="2D2E2D"/>
                </a:solidFill>
              </a:rPr>
              <a:t>              </a:t>
            </a:r>
            <a:r>
              <a:rPr lang="en-US" dirty="0">
                <a:solidFill>
                  <a:srgbClr val="2D2E2D"/>
                </a:solidFill>
              </a:rPr>
              <a:t>Certificate of analysis will be imposed to all importers and traders as </a:t>
            </a:r>
          </a:p>
          <a:p>
            <a:pPr marL="0" lvl="0" indent="0">
              <a:spcBef>
                <a:spcPts val="1200"/>
              </a:spcBef>
              <a:buClr>
                <a:srgbClr val="D15A3E"/>
              </a:buClr>
              <a:buNone/>
            </a:pPr>
            <a:r>
              <a:rPr lang="en-US" dirty="0">
                <a:solidFill>
                  <a:srgbClr val="2D2E2D"/>
                </a:solidFill>
              </a:rPr>
              <a:t>                one of the importation procedures.</a:t>
            </a:r>
          </a:p>
          <a:p>
            <a:pPr marL="0" lvl="0" indent="0">
              <a:spcBef>
                <a:spcPts val="1200"/>
              </a:spcBef>
              <a:buClr>
                <a:srgbClr val="D15A3E"/>
              </a:buClr>
              <a:buNone/>
            </a:pPr>
            <a:r>
              <a:rPr lang="en-US" dirty="0">
                <a:solidFill>
                  <a:srgbClr val="2D2E2D"/>
                </a:solidFill>
              </a:rPr>
              <a:t>                New tax stamp system.</a:t>
            </a:r>
          </a:p>
          <a:p>
            <a:pPr marL="0" lvl="0" indent="0">
              <a:buClr>
                <a:srgbClr val="D15A3E"/>
              </a:buClr>
              <a:buNone/>
            </a:pPr>
            <a:endParaRPr lang="en-US" dirty="0">
              <a:solidFill>
                <a:srgbClr val="2D2E2D"/>
              </a:solidFill>
            </a:endParaRPr>
          </a:p>
          <a:p>
            <a:pPr lvl="0">
              <a:buClr>
                <a:srgbClr val="D15A3E"/>
              </a:buClr>
            </a:pPr>
            <a:endParaRPr lang="en-US" dirty="0">
              <a:solidFill>
                <a:srgbClr val="2D2E2D"/>
              </a:solidFill>
            </a:endParaRPr>
          </a:p>
          <a:p>
            <a:pPr marL="0" lvl="0" indent="0">
              <a:buNone/>
            </a:pPr>
            <a:endParaRPr lang="en-US" dirty="0">
              <a:solidFill>
                <a:srgbClr val="2D2E2D"/>
              </a:solidFill>
            </a:endParaRPr>
          </a:p>
          <a:p>
            <a:pPr marL="0" indent="0">
              <a:buNone/>
            </a:pPr>
            <a:endParaRPr lang="en-US" dirty="0"/>
          </a:p>
        </p:txBody>
      </p:sp>
      <p:sp>
        <p:nvSpPr>
          <p:cNvPr id="4" name="Slide Number Placeholder 3"/>
          <p:cNvSpPr>
            <a:spLocks noGrp="1"/>
          </p:cNvSpPr>
          <p:nvPr>
            <p:ph type="sldNum" sz="quarter" idx="12"/>
          </p:nvPr>
        </p:nvSpPr>
        <p:spPr/>
        <p:txBody>
          <a:bodyPr/>
          <a:lstStyle/>
          <a:p>
            <a:fld id="{E31375A4-56A4-47D6-9801-1991572033F7}" type="slidenum">
              <a:rPr lang="en-US" smtClean="0"/>
              <a:t>4</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
        <p:nvSpPr>
          <p:cNvPr id="7" name="Right Arrow 6"/>
          <p:cNvSpPr/>
          <p:nvPr/>
        </p:nvSpPr>
        <p:spPr>
          <a:xfrm>
            <a:off x="1288972" y="1523989"/>
            <a:ext cx="308473" cy="1652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1298151" y="3009446"/>
            <a:ext cx="308473" cy="1652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1340379" y="4463692"/>
            <a:ext cx="308473" cy="1652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1360575" y="5177959"/>
            <a:ext cx="308473" cy="1652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07911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8499" y="870333"/>
            <a:ext cx="7200900" cy="4755615"/>
          </a:xfrm>
        </p:spPr>
        <p:txBody>
          <a:bodyPr/>
          <a:lstStyle/>
          <a:p>
            <a:pPr marL="0" lvl="0" indent="0">
              <a:buClr>
                <a:srgbClr val="D15A3E"/>
              </a:buClr>
              <a:buNone/>
            </a:pPr>
            <a:endParaRPr lang="en-US" dirty="0">
              <a:solidFill>
                <a:srgbClr val="2D2E2D"/>
              </a:solidFill>
            </a:endParaRPr>
          </a:p>
          <a:p>
            <a:pPr lvl="0">
              <a:buClr>
                <a:srgbClr val="D15A3E"/>
              </a:buClr>
            </a:pPr>
            <a:r>
              <a:rPr lang="en-US" sz="1600" dirty="0">
                <a:solidFill>
                  <a:srgbClr val="2D2E2D"/>
                </a:solidFill>
              </a:rPr>
              <a:t>Which government authority, agency or Ministry in your economy (if any) is responsible for implementing and controlling the wine traceability system? For example, which authority has access to the wine trading records?</a:t>
            </a:r>
          </a:p>
          <a:p>
            <a:pPr marL="0" indent="0">
              <a:buNone/>
            </a:pPr>
            <a:r>
              <a:rPr lang="en-US" dirty="0"/>
              <a:t>             The Excise Department, Ministry of Finance : Wine and alcoholic  </a:t>
            </a:r>
          </a:p>
          <a:p>
            <a:pPr marL="0" indent="0">
              <a:buNone/>
            </a:pPr>
            <a:r>
              <a:rPr lang="en-US" dirty="0"/>
              <a:t>              beverages are products subject to excise duty, tax administrative </a:t>
            </a:r>
          </a:p>
          <a:p>
            <a:pPr marL="0" indent="0">
              <a:buNone/>
            </a:pPr>
            <a:r>
              <a:rPr lang="en-US" dirty="0"/>
              <a:t>              collection and management.</a:t>
            </a:r>
          </a:p>
          <a:p>
            <a:pPr marL="0" indent="0">
              <a:buNone/>
            </a:pPr>
            <a:r>
              <a:rPr lang="en-US" dirty="0"/>
              <a:t>              Ministry of Public Health :  Labeling, advertising.</a:t>
            </a:r>
          </a:p>
        </p:txBody>
      </p:sp>
      <p:sp>
        <p:nvSpPr>
          <p:cNvPr id="4" name="Slide Number Placeholder 3"/>
          <p:cNvSpPr>
            <a:spLocks noGrp="1"/>
          </p:cNvSpPr>
          <p:nvPr>
            <p:ph type="sldNum" sz="quarter" idx="12"/>
          </p:nvPr>
        </p:nvSpPr>
        <p:spPr/>
        <p:txBody>
          <a:bodyPr/>
          <a:lstStyle/>
          <a:p>
            <a:fld id="{E31375A4-56A4-47D6-9801-1991572033F7}" type="slidenum">
              <a:rPr lang="en-US" smtClean="0"/>
              <a:t>5</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
        <p:nvSpPr>
          <p:cNvPr id="7" name="Right Arrow 6"/>
          <p:cNvSpPr/>
          <p:nvPr/>
        </p:nvSpPr>
        <p:spPr>
          <a:xfrm>
            <a:off x="1232049" y="2150120"/>
            <a:ext cx="308473" cy="1652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1232048" y="3288536"/>
            <a:ext cx="308473" cy="1652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12593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31375A4-56A4-47D6-9801-1991572033F7}" type="slidenum">
              <a:rPr lang="en-US" smtClean="0"/>
              <a:pPr/>
              <a:t>6</a:t>
            </a:fld>
            <a:endParaRPr lang="en-US"/>
          </a:p>
        </p:txBody>
      </p:sp>
      <p:sp>
        <p:nvSpPr>
          <p:cNvPr id="3" name="Footer Placeholder 2"/>
          <p:cNvSpPr>
            <a:spLocks noGrp="1"/>
          </p:cNvSpPr>
          <p:nvPr>
            <p:ph type="ftr" sz="quarter" idx="11"/>
          </p:nvPr>
        </p:nvSpPr>
        <p:spPr/>
        <p:txBody>
          <a:bodyPr/>
          <a:lstStyle/>
          <a:p>
            <a:r>
              <a:rPr lang="en-US" dirty="0"/>
              <a:t>APEC Wine Regulatory Forum |  May 11-12, 2017</a:t>
            </a:r>
          </a:p>
        </p:txBody>
      </p:sp>
      <p:sp>
        <p:nvSpPr>
          <p:cNvPr id="2" name="Date Placeholder 1"/>
          <p:cNvSpPr>
            <a:spLocks noGrp="1"/>
          </p:cNvSpPr>
          <p:nvPr>
            <p:ph type="dt" sz="half" idx="10"/>
          </p:nvPr>
        </p:nvSpPr>
        <p:spPr/>
        <p:txBody>
          <a:bodyPr/>
          <a:lstStyle/>
          <a:p>
            <a:r>
              <a:rPr lang="en-US" dirty="0"/>
              <a:t>Ha </a:t>
            </a:r>
            <a:r>
              <a:rPr lang="en-US" dirty="0" err="1"/>
              <a:t>Noi</a:t>
            </a:r>
            <a:r>
              <a:rPr lang="en-US" dirty="0"/>
              <a:t>, Viet Nam</a:t>
            </a:r>
          </a:p>
        </p:txBody>
      </p:sp>
      <p:sp>
        <p:nvSpPr>
          <p:cNvPr id="5" name="TextBox 4"/>
          <p:cNvSpPr txBox="1"/>
          <p:nvPr/>
        </p:nvSpPr>
        <p:spPr>
          <a:xfrm>
            <a:off x="2148289" y="1520325"/>
            <a:ext cx="4583017" cy="1077218"/>
          </a:xfrm>
          <a:prstGeom prst="rect">
            <a:avLst/>
          </a:prstGeom>
          <a:noFill/>
        </p:spPr>
        <p:txBody>
          <a:bodyPr wrap="square" rtlCol="0">
            <a:spAutoFit/>
          </a:bodyPr>
          <a:lstStyle/>
          <a:p>
            <a:pPr algn="ctr"/>
            <a:r>
              <a:rPr lang="en-US" sz="3200" dirty="0"/>
              <a:t>Thank you very much for your kind attention </a:t>
            </a:r>
          </a:p>
        </p:txBody>
      </p:sp>
      <p:pic>
        <p:nvPicPr>
          <p:cNvPr id="7"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98342" y="2894619"/>
            <a:ext cx="1840675" cy="2295733"/>
          </a:xfrm>
          <a:prstGeom prst="rect">
            <a:avLst/>
          </a:prstGeom>
        </p:spPr>
      </p:pic>
    </p:spTree>
    <p:extLst>
      <p:ext uri="{BB962C8B-B14F-4D97-AF65-F5344CB8AC3E}">
        <p14:creationId xmlns:p14="http://schemas.microsoft.com/office/powerpoint/2010/main" val="1544302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iamond Grid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15_4109default" id="{E728D685-11FC-4812-BA85-57AC6F9C9F40}" vid="{BC4E008B-95FF-4815-904E-143A8EDFC1D4}"/>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7087C0F-7449-45C4-B248-63D02665BF1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Business diamond grid presentation (widescreen)</Template>
  <TotalTime>0</TotalTime>
  <Words>500</Words>
  <Application>Microsoft Office PowerPoint</Application>
  <PresentationFormat>On-screen Show (4:3)</PresentationFormat>
  <Paragraphs>58</Paragraphs>
  <Slides>6</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6</vt:i4>
      </vt:variant>
    </vt:vector>
  </HeadingPairs>
  <TitlesOfParts>
    <vt:vector size="8" baseType="lpstr">
      <vt:lpstr>Arial</vt:lpstr>
      <vt:lpstr>Diamond Grid 16x9</vt:lpstr>
      <vt:lpstr>“Building Relationships To Promote Technical Cooperation”</vt:lpstr>
      <vt:lpstr>Focus on Traceability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2016-08-31T23:08:32Z</dcterms:created>
  <dcterms:modified xsi:type="dcterms:W3CDTF">2024-10-22T23:53:30Z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TC030310159991</vt:lpwstr>
  </property>
</Properties>
</file>