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8"/>
  </p:notesMasterIdLst>
  <p:handoutMasterIdLst>
    <p:handoutMasterId r:id="rId9"/>
  </p:handoutMasterIdLst>
  <p:sldIdLst>
    <p:sldId id="261" r:id="rId3"/>
    <p:sldId id="281" r:id="rId4"/>
    <p:sldId id="284" r:id="rId5"/>
    <p:sldId id="285" r:id="rId6"/>
    <p:sldId id="286"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88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7" autoAdjust="0"/>
    <p:restoredTop sz="94660"/>
  </p:normalViewPr>
  <p:slideViewPr>
    <p:cSldViewPr snapToGrid="0">
      <p:cViewPr varScale="1">
        <p:scale>
          <a:sx n="73" d="100"/>
          <a:sy n="73" d="100"/>
        </p:scale>
        <p:origin x="240" y="78"/>
      </p:cViewPr>
      <p:guideLst>
        <p:guide pos="2880"/>
        <p:guide orient="horz" pos="2160"/>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82" d="100"/>
          <a:sy n="82" d="100"/>
        </p:scale>
        <p:origin x="385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41DB8-B66F-4DC8-A96E-33677E0F90FF}" type="datetimeFigureOut">
              <a:rPr lang="en-US" smtClean="0"/>
              <a:pPr/>
              <a:t>10/23/2024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604A0D4-B89B-4ADD-AF9E-38636B40EE4E}" type="slidenum">
              <a:rPr lang="en-US" smtClean="0"/>
              <a:pPr/>
              <a:t>‹#›</a:t>
            </a:fld>
            <a:endParaRPr lang="en-US"/>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B49C4A-65AC-492D-9701-81B46C3AD0E4}" type="datetimeFigureOut">
              <a:rPr lang="en-US" smtClean="0"/>
              <a:pPr/>
              <a:t>10/23/2024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869989-EB00-4EE7-BCB5-25BDC5BB29F8}" type="slidenum">
              <a:rPr lang="en-US" smtClean="0"/>
              <a:pPr/>
              <a:t>‹#›</a:t>
            </a:fld>
            <a:endParaRPr lang="en-US"/>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 name="Group 4"/>
          <p:cNvGrpSpPr/>
          <p:nvPr userDrawn="1"/>
        </p:nvGrpSpPr>
        <p:grpSpPr bwMode="hidden">
          <a:xfrm>
            <a:off x="-129339" y="-34707"/>
            <a:ext cx="9144002" cy="6858000"/>
            <a:chOff x="-1" y="0"/>
            <a:chExt cx="12192002" cy="6858000"/>
          </a:xfrm>
        </p:grpSpPr>
        <p:cxnSp>
          <p:nvCxnSpPr>
            <p:cNvPr id="6" name="Straight Connector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Group 22"/>
            <p:cNvGrpSpPr/>
            <p:nvPr userDrawn="1"/>
          </p:nvGrpSpPr>
          <p:grpSpPr bwMode="hidden">
            <a:xfrm>
              <a:off x="-1" y="0"/>
              <a:ext cx="12192001" cy="6858000"/>
              <a:chOff x="-1" y="0"/>
              <a:chExt cx="12192001" cy="6858000"/>
            </a:xfrm>
          </p:grpSpPr>
          <p:cxnSp>
            <p:nvCxnSpPr>
              <p:cNvPr id="41" name="Straight Connector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Group 45"/>
              <p:cNvGrpSpPr/>
              <p:nvPr/>
            </p:nvGrpSpPr>
            <p:grpSpPr bwMode="hidden">
              <a:xfrm>
                <a:off x="6327885" y="0"/>
                <a:ext cx="5864115" cy="5898673"/>
                <a:chOff x="6327885" y="0"/>
                <a:chExt cx="5864115" cy="5898673"/>
              </a:xfrm>
            </p:grpSpPr>
            <p:cxnSp>
              <p:nvCxnSpPr>
                <p:cNvPr id="52" name="Straight Connector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Straight Connector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userDrawn="1"/>
          </p:nvGrpSpPr>
          <p:grpSpPr bwMode="hidden">
            <a:xfrm flipH="1">
              <a:off x="0" y="0"/>
              <a:ext cx="12192001" cy="6858000"/>
              <a:chOff x="-1" y="0"/>
              <a:chExt cx="12192001" cy="6858000"/>
            </a:xfrm>
          </p:grpSpPr>
          <p:cxnSp>
            <p:nvCxnSpPr>
              <p:cNvPr id="25" name="Straight Connector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bwMode="hidden">
              <a:xfrm>
                <a:off x="6327885" y="0"/>
                <a:ext cx="5864115" cy="5898673"/>
                <a:chOff x="6327885" y="0"/>
                <a:chExt cx="5864115" cy="5898673"/>
              </a:xfrm>
            </p:grpSpPr>
            <p:cxnSp>
              <p:nvCxnSpPr>
                <p:cNvPr id="36" name="Straight Connector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Straight Connector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ctrTitle"/>
          </p:nvPr>
        </p:nvSpPr>
        <p:spPr>
          <a:xfrm>
            <a:off x="970384" y="1909347"/>
            <a:ext cx="7203233" cy="2901467"/>
          </a:xfrm>
        </p:spPr>
        <p:txBody>
          <a:bodyPr anchor="b">
            <a:normAutofit/>
          </a:bodyPr>
          <a:lstStyle>
            <a:lvl1pPr algn="l">
              <a:lnSpc>
                <a:spcPct val="76000"/>
              </a:lnSpc>
              <a:defRPr sz="6000" cap="none" baseline="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964245" y="5043514"/>
            <a:ext cx="7203233" cy="457200"/>
          </a:xfrm>
        </p:spPr>
        <p:txBody>
          <a:bodyPr>
            <a:normAutofit/>
          </a:bodyPr>
          <a:lstStyle>
            <a:lvl1pPr marL="0" indent="0" algn="l">
              <a:spcBef>
                <a:spcPts val="0"/>
              </a:spcBef>
              <a:buNone/>
              <a:defRPr sz="1500" b="0">
                <a:solidFill>
                  <a:schemeClr val="accent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cxnSp>
        <p:nvCxnSpPr>
          <p:cNvPr id="58" name="Straight Connector 57"/>
          <p:cNvCxnSpPr/>
          <p:nvPr userDrawn="1"/>
        </p:nvCxnSpPr>
        <p:spPr>
          <a:xfrm>
            <a:off x="970384" y="4810813"/>
            <a:ext cx="72009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0" name="Footer Placeholder 56"/>
          <p:cNvSpPr txBox="1">
            <a:spLocks/>
          </p:cNvSpPr>
          <p:nvPr userDrawn="1"/>
        </p:nvSpPr>
        <p:spPr>
          <a:xfrm>
            <a:off x="4731096" y="6389365"/>
            <a:ext cx="3462287" cy="222436"/>
          </a:xfrm>
          <a:prstGeom prst="rect">
            <a:avLst/>
          </a:prstGeom>
        </p:spPr>
        <p:txBody>
          <a:bodyPr vert="horz" lIns="68580" tIns="34290" rIns="68580" bIns="34290" rtlCol="0" anchor="ctr"/>
          <a:lstStyle>
            <a:defPPr>
              <a:defRPr lang="en-US"/>
            </a:defPPr>
            <a:lvl1pPr marL="0" algn="l" defTabSz="914400" rtl="0" eaLnBrk="1" latinLnBrk="0" hangingPunct="1">
              <a:defRPr sz="800" kern="1200">
                <a:solidFill>
                  <a:schemeClr val="tx1">
                    <a:lumMod val="50000"/>
                    <a:lumOff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dirty="0"/>
              <a:t>Ha </a:t>
            </a:r>
            <a:r>
              <a:rPr lang="en-US" sz="1200" dirty="0" err="1"/>
              <a:t>Noi</a:t>
            </a:r>
            <a:r>
              <a:rPr lang="en-US" sz="1200" dirty="0"/>
              <a:t>, Viet</a:t>
            </a:r>
            <a:r>
              <a:rPr lang="en-US" sz="1200" baseline="0" dirty="0"/>
              <a:t> Nam</a:t>
            </a:r>
            <a:endParaRPr lang="en-US" sz="1200" dirty="0"/>
          </a:p>
        </p:txBody>
      </p:sp>
      <p:sp>
        <p:nvSpPr>
          <p:cNvPr id="61" name="Rectangle 60"/>
          <p:cNvSpPr/>
          <p:nvPr userDrawn="1"/>
        </p:nvSpPr>
        <p:spPr>
          <a:xfrm>
            <a:off x="922247" y="6359385"/>
            <a:ext cx="3576428" cy="276999"/>
          </a:xfrm>
          <a:prstGeom prst="rect">
            <a:avLst/>
          </a:prstGeom>
        </p:spPr>
        <p:txBody>
          <a:bodyPr wrap="none">
            <a:spAutoFit/>
          </a:bodyPr>
          <a:lstStyle/>
          <a:p>
            <a:r>
              <a:rPr lang="en-US" sz="1200" dirty="0">
                <a:solidFill>
                  <a:schemeClr val="bg1">
                    <a:lumMod val="50000"/>
                  </a:schemeClr>
                </a:solidFill>
              </a:rPr>
              <a:t>APEC Wine Regulatory Forum |  May 11-12, 2017</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76270" y="319389"/>
            <a:ext cx="4194781" cy="1274165"/>
          </a:xfrm>
          <a:prstGeom prst="rect">
            <a:avLst/>
          </a:prstGeom>
        </p:spPr>
      </p:pic>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06985" y="489857"/>
            <a:ext cx="1265465" cy="530134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71549" y="489857"/>
            <a:ext cx="5690508" cy="530134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pPr/>
              <a:t>‹#›</a:t>
            </a:fld>
            <a:endParaRPr lang="en-US"/>
          </a:p>
        </p:txBody>
      </p:sp>
      <p:sp>
        <p:nvSpPr>
          <p:cNvPr id="8"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9" name="Date Placeholder 3"/>
          <p:cNvSpPr>
            <a:spLocks noGrp="1"/>
          </p:cNvSpPr>
          <p:nvPr>
            <p:ph type="dt" sz="half" idx="10"/>
          </p:nvPr>
        </p:nvSpPr>
        <p:spPr>
          <a:xfrm>
            <a:off x="7007902" y="6289679"/>
            <a:ext cx="1370786" cy="222436"/>
          </a:xfrm>
          <a:prstGeom prst="rect">
            <a:avLst/>
          </a:prstGeom>
        </p:spPr>
        <p:txBody>
          <a:bodyPr/>
          <a:lstStyle>
            <a:lvl1pP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pPr/>
              <a:t>‹#›</a:t>
            </a:fld>
            <a:endParaRPr lang="en-US"/>
          </a:p>
        </p:txBody>
      </p:sp>
      <p:sp>
        <p:nvSpPr>
          <p:cNvPr id="5"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4"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Group 6"/>
          <p:cNvGrpSpPr/>
          <p:nvPr userDrawn="1"/>
        </p:nvGrpSpPr>
        <p:grpSpPr bwMode="hidden">
          <a:xfrm>
            <a:off x="-1" y="0"/>
            <a:ext cx="9144002" cy="6858000"/>
            <a:chOff x="-1" y="0"/>
            <a:chExt cx="12192002" cy="6858000"/>
          </a:xfrm>
        </p:grpSpPr>
        <p:cxnSp>
          <p:nvCxnSpPr>
            <p:cNvPr id="8" name="Straight Connector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userDrawn="1"/>
          </p:nvGrpSpPr>
          <p:grpSpPr bwMode="hidden">
            <a:xfrm>
              <a:off x="-1" y="0"/>
              <a:ext cx="12192001" cy="6858000"/>
              <a:chOff x="-1" y="0"/>
              <a:chExt cx="12192001" cy="6858000"/>
            </a:xfrm>
          </p:grpSpPr>
          <p:cxnSp>
            <p:nvCxnSpPr>
              <p:cNvPr id="42" name="Straight Connector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bwMode="hidden">
              <a:xfrm>
                <a:off x="6327885" y="0"/>
                <a:ext cx="5864115" cy="5898673"/>
                <a:chOff x="6327885" y="0"/>
                <a:chExt cx="5864115" cy="5898673"/>
              </a:xfrm>
            </p:grpSpPr>
            <p:cxnSp>
              <p:nvCxnSpPr>
                <p:cNvPr id="53" name="Straight Connector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userDrawn="1"/>
          </p:nvGrpSpPr>
          <p:grpSpPr bwMode="hidden">
            <a:xfrm flipH="1">
              <a:off x="0" y="0"/>
              <a:ext cx="12192001" cy="6858000"/>
              <a:chOff x="-1" y="0"/>
              <a:chExt cx="12192001" cy="6858000"/>
            </a:xfrm>
          </p:grpSpPr>
          <p:cxnSp>
            <p:nvCxnSpPr>
              <p:cNvPr id="26" name="Straight Connector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bwMode="hidden">
              <a:xfrm>
                <a:off x="6327885" y="0"/>
                <a:ext cx="5864115" cy="5898673"/>
                <a:chOff x="6327885" y="0"/>
                <a:chExt cx="5864115" cy="5898673"/>
              </a:xfrm>
            </p:grpSpPr>
            <p:cxnSp>
              <p:nvCxnSpPr>
                <p:cNvPr id="37" name="Straight Connector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Straight Connector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971550" y="2541573"/>
            <a:ext cx="7200900" cy="2743200"/>
          </a:xfrm>
        </p:spPr>
        <p:txBody>
          <a:bodyPr anchor="b">
            <a:normAutofit/>
          </a:bodyPr>
          <a:lstStyle>
            <a:lvl1pPr>
              <a:lnSpc>
                <a:spcPct val="85000"/>
              </a:lnSpc>
              <a:defRPr sz="4500" cap="none"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971550" y="5431536"/>
            <a:ext cx="7200900" cy="457200"/>
          </a:xfrm>
        </p:spPr>
        <p:txBody>
          <a:bodyPr>
            <a:normAutofit/>
          </a:bodyPr>
          <a:lstStyle>
            <a:lvl1pPr marL="0" indent="0">
              <a:spcBef>
                <a:spcPts val="0"/>
              </a:spcBef>
              <a:buNone/>
              <a:defRPr sz="1500" b="0">
                <a:solidFill>
                  <a:schemeClr val="tx1"/>
                </a:solidFill>
              </a:defRPr>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a:t>Edit Master text styles</a:t>
            </a:r>
          </a:p>
        </p:txBody>
      </p:sp>
      <p:cxnSp>
        <p:nvCxnSpPr>
          <p:cNvPr id="58" name="Straight Connector 57"/>
          <p:cNvCxnSpPr/>
          <p:nvPr userDrawn="1"/>
        </p:nvCxnSpPr>
        <p:spPr>
          <a:xfrm>
            <a:off x="971550" y="5294175"/>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71550" y="1981200"/>
            <a:ext cx="3429000" cy="3810001"/>
          </a:xfrm>
        </p:spPr>
        <p:txBody>
          <a:bodyPr>
            <a:normAutofit/>
          </a:bodyPr>
          <a:lstStyle>
            <a:lvl1pPr>
              <a:defRPr sz="1500"/>
            </a:lvl1pPr>
            <a:lvl2pPr>
              <a:defRPr sz="1350"/>
            </a:lvl2pPr>
            <a:lvl3pPr>
              <a:defRPr sz="1200"/>
            </a:lvl3pPr>
            <a:lvl4pPr>
              <a:defRPr sz="1050"/>
            </a:lvl4pPr>
            <a:lvl5pPr>
              <a:defRPr sz="10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43450" y="1981200"/>
            <a:ext cx="3429000" cy="3810001"/>
          </a:xfrm>
        </p:spPr>
        <p:txBody>
          <a:bodyPr>
            <a:normAutofit/>
          </a:bodyPr>
          <a:lstStyle>
            <a:lvl1pPr>
              <a:defRPr sz="1500"/>
            </a:lvl1pPr>
            <a:lvl2pPr>
              <a:defRPr sz="1350"/>
            </a:lvl2pPr>
            <a:lvl3pPr>
              <a:defRPr sz="1200"/>
            </a:lvl3pPr>
            <a:lvl4pPr>
              <a:defRPr sz="1050"/>
            </a:lvl4pPr>
            <a:lvl5pPr>
              <a:defRPr sz="10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pPr/>
              <a:t>‹#›</a:t>
            </a:fld>
            <a:endParaRPr lang="en-US"/>
          </a:p>
        </p:txBody>
      </p:sp>
      <p:sp>
        <p:nvSpPr>
          <p:cNvPr id="12"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13"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971550" y="1818322"/>
            <a:ext cx="3429000" cy="641350"/>
          </a:xfrm>
        </p:spPr>
        <p:txBody>
          <a:bodyPr anchor="ctr">
            <a:normAutofit/>
          </a:bodyPr>
          <a:lstStyle>
            <a:lvl1pPr marL="0" indent="0">
              <a:spcBef>
                <a:spcPts val="0"/>
              </a:spcBef>
              <a:buNone/>
              <a:defRPr sz="15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971550" y="2503714"/>
            <a:ext cx="3429000" cy="3287487"/>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43450" y="1818322"/>
            <a:ext cx="3429000" cy="641350"/>
          </a:xfrm>
        </p:spPr>
        <p:txBody>
          <a:bodyPr anchor="ctr">
            <a:normAutofit/>
          </a:bodyPr>
          <a:lstStyle>
            <a:lvl1pPr marL="0" indent="0">
              <a:spcBef>
                <a:spcPts val="0"/>
              </a:spcBef>
              <a:buNone/>
              <a:defRPr sz="15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743450" y="2503714"/>
            <a:ext cx="3429000" cy="3287487"/>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pPr/>
              <a:t>‹#›</a:t>
            </a:fld>
            <a:endParaRPr lang="en-US"/>
          </a:p>
        </p:txBody>
      </p:sp>
      <p:sp>
        <p:nvSpPr>
          <p:cNvPr id="17"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18"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2"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pPr/>
              <a:t>‹#›</a:t>
            </a:fld>
            <a:endParaRPr lang="en-US"/>
          </a:p>
        </p:txBody>
      </p:sp>
      <p:sp>
        <p:nvSpPr>
          <p:cNvPr id="13"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14"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161" name="Group 160"/>
          <p:cNvGrpSpPr/>
          <p:nvPr userDrawn="1"/>
        </p:nvGrpSpPr>
        <p:grpSpPr bwMode="hidden">
          <a:xfrm>
            <a:off x="-1" y="0"/>
            <a:ext cx="9144002" cy="6858000"/>
            <a:chOff x="-1" y="0"/>
            <a:chExt cx="12192002" cy="6858000"/>
          </a:xfrm>
        </p:grpSpPr>
        <p:cxnSp>
          <p:nvCxnSpPr>
            <p:cNvPr id="162" name="Straight Connector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Group 177"/>
            <p:cNvGrpSpPr/>
            <p:nvPr userDrawn="1"/>
          </p:nvGrpSpPr>
          <p:grpSpPr bwMode="hidden">
            <a:xfrm>
              <a:off x="-1" y="0"/>
              <a:ext cx="12192001" cy="6858000"/>
              <a:chOff x="-1" y="0"/>
              <a:chExt cx="12192001" cy="6858000"/>
            </a:xfrm>
          </p:grpSpPr>
          <p:cxnSp>
            <p:nvCxnSpPr>
              <p:cNvPr id="196" name="Straight Connector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Group 200"/>
              <p:cNvGrpSpPr/>
              <p:nvPr/>
            </p:nvGrpSpPr>
            <p:grpSpPr bwMode="hidden">
              <a:xfrm>
                <a:off x="6327885" y="0"/>
                <a:ext cx="5864115" cy="5898673"/>
                <a:chOff x="6327885" y="0"/>
                <a:chExt cx="5864115" cy="5898673"/>
              </a:xfrm>
            </p:grpSpPr>
            <p:cxnSp>
              <p:nvCxnSpPr>
                <p:cNvPr id="207" name="Straight Connector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Straight Connector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Group 178"/>
            <p:cNvGrpSpPr/>
            <p:nvPr userDrawn="1"/>
          </p:nvGrpSpPr>
          <p:grpSpPr bwMode="hidden">
            <a:xfrm flipH="1">
              <a:off x="0" y="0"/>
              <a:ext cx="12192001" cy="6858000"/>
              <a:chOff x="-1" y="0"/>
              <a:chExt cx="12192001" cy="6858000"/>
            </a:xfrm>
          </p:grpSpPr>
          <p:cxnSp>
            <p:nvCxnSpPr>
              <p:cNvPr id="180" name="Straight Connector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bwMode="hidden">
              <a:xfrm>
                <a:off x="6327885" y="0"/>
                <a:ext cx="5864115" cy="5898673"/>
                <a:chOff x="6327885" y="0"/>
                <a:chExt cx="5864115" cy="5898673"/>
              </a:xfrm>
            </p:grpSpPr>
            <p:cxnSp>
              <p:nvCxnSpPr>
                <p:cNvPr id="191" name="Straight Connector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Straight Connector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59"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pPr/>
              <a:t>‹#›</a:t>
            </a:fld>
            <a:endParaRPr lang="en-US"/>
          </a:p>
        </p:txBody>
      </p:sp>
      <p:sp>
        <p:nvSpPr>
          <p:cNvPr id="60"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61"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Group 8"/>
          <p:cNvGrpSpPr/>
          <p:nvPr userDrawn="1"/>
        </p:nvGrpSpPr>
        <p:grpSpPr bwMode="hidden">
          <a:xfrm>
            <a:off x="-1" y="0"/>
            <a:ext cx="9144002" cy="6858000"/>
            <a:chOff x="-1" y="0"/>
            <a:chExt cx="12192002" cy="6858000"/>
          </a:xfrm>
        </p:grpSpPr>
        <p:cxnSp>
          <p:nvCxnSpPr>
            <p:cNvPr id="10" name="Straight Connector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userDrawn="1"/>
          </p:nvGrpSpPr>
          <p:grpSpPr bwMode="hidden">
            <a:xfrm>
              <a:off x="-1" y="0"/>
              <a:ext cx="12192001" cy="6858000"/>
              <a:chOff x="-1" y="0"/>
              <a:chExt cx="12192001" cy="6858000"/>
            </a:xfrm>
          </p:grpSpPr>
          <p:cxnSp>
            <p:nvCxnSpPr>
              <p:cNvPr id="44" name="Straight Connector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bwMode="hidden">
              <a:xfrm>
                <a:off x="6327885" y="0"/>
                <a:ext cx="5864115" cy="5898673"/>
                <a:chOff x="6327885" y="0"/>
                <a:chExt cx="5864115" cy="5898673"/>
              </a:xfrm>
            </p:grpSpPr>
            <p:cxnSp>
              <p:nvCxnSpPr>
                <p:cNvPr id="55" name="Straight Connector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Straight Connector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userDrawn="1"/>
          </p:nvGrpSpPr>
          <p:grpSpPr bwMode="hidden">
            <a:xfrm flipH="1">
              <a:off x="0" y="0"/>
              <a:ext cx="12192001" cy="6858000"/>
              <a:chOff x="-1" y="0"/>
              <a:chExt cx="12192001" cy="6858000"/>
            </a:xfrm>
          </p:grpSpPr>
          <p:cxnSp>
            <p:nvCxnSpPr>
              <p:cNvPr id="28" name="Straight Connector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bwMode="hidden">
              <a:xfrm>
                <a:off x="6327885" y="0"/>
                <a:ext cx="5864115" cy="5898673"/>
                <a:chOff x="6327885" y="0"/>
                <a:chExt cx="5864115" cy="5898673"/>
              </a:xfrm>
            </p:grpSpPr>
            <p:cxnSp>
              <p:nvCxnSpPr>
                <p:cNvPr id="39" name="Straight Connector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Straight Connector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Rectangle 6"/>
          <p:cNvSpPr/>
          <p:nvPr userDrawn="1"/>
        </p:nvSpPr>
        <p:spPr>
          <a:xfrm>
            <a:off x="0" y="0"/>
            <a:ext cx="54864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5934864" y="571500"/>
            <a:ext cx="2743200" cy="2197100"/>
          </a:xfrm>
        </p:spPr>
        <p:txBody>
          <a:bodyPr anchor="b">
            <a:normAutofit/>
          </a:bodyPr>
          <a:lstStyle>
            <a:lvl1pPr>
              <a:defRPr sz="195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57173" y="571500"/>
            <a:ext cx="4613665" cy="5715000"/>
          </a:xfrm>
        </p:spPr>
        <p:txBody>
          <a:bodyPr>
            <a:normAutofit/>
          </a:bodyPr>
          <a:lstStyle>
            <a:lvl1pPr>
              <a:defRPr sz="1500"/>
            </a:lvl1pPr>
            <a:lvl2pPr>
              <a:defRPr sz="1350"/>
            </a:lvl2pPr>
            <a:lvl3pPr>
              <a:defRPr sz="1200"/>
            </a:lvl3pPr>
            <a:lvl4pPr>
              <a:defRPr sz="1050"/>
            </a:lvl4pPr>
            <a:lvl5pPr>
              <a:defRPr sz="1050"/>
            </a:lvl5pPr>
            <a:lvl6pPr>
              <a:defRPr sz="1500"/>
            </a:lvl6pPr>
            <a:lvl7pPr>
              <a:defRPr sz="1500"/>
            </a:lvl7pPr>
            <a:lvl8pPr>
              <a:defRPr sz="1500"/>
            </a:lvl8pPr>
            <a:lvl9pPr>
              <a:defRPr sz="15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5934864" y="2995012"/>
            <a:ext cx="2743200" cy="2285950"/>
          </a:xfrm>
        </p:spPr>
        <p:txBody>
          <a:bodyPr>
            <a:normAutofit/>
          </a:bodyPr>
          <a:lstStyle>
            <a:lvl1pPr marL="0" indent="0">
              <a:spcBef>
                <a:spcPts val="900"/>
              </a:spcBef>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cxnSp>
        <p:nvCxnSpPr>
          <p:cNvPr id="60" name="Straight Connector 59"/>
          <p:cNvCxnSpPr/>
          <p:nvPr userDrawn="1"/>
        </p:nvCxnSpPr>
        <p:spPr>
          <a:xfrm>
            <a:off x="5942317" y="2895600"/>
            <a:ext cx="274448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4"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pPr/>
              <a:t>‹#›</a:t>
            </a:fld>
            <a:endParaRPr lang="en-US"/>
          </a:p>
        </p:txBody>
      </p:sp>
      <p:sp>
        <p:nvSpPr>
          <p:cNvPr id="65"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66" name="Date Placeholder 3"/>
          <p:cNvSpPr>
            <a:spLocks noGrp="1"/>
          </p:cNvSpPr>
          <p:nvPr>
            <p:ph type="dt" sz="half" idx="10"/>
          </p:nvPr>
        </p:nvSpPr>
        <p:spPr>
          <a:xfrm>
            <a:off x="5102605" y="6289679"/>
            <a:ext cx="3276083" cy="222436"/>
          </a:xfrm>
          <a:prstGeom prst="rect">
            <a:avLst/>
          </a:prstGeom>
        </p:spPr>
        <p:txBody>
          <a:bodyPr/>
          <a:lstStyle>
            <a:lvl1pPr algn="r">
              <a:defRPr>
                <a:solidFill>
                  <a:schemeClr val="bg1">
                    <a:lumMod val="75000"/>
                  </a:schemeClr>
                </a:solidFill>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Group 7"/>
          <p:cNvGrpSpPr/>
          <p:nvPr/>
        </p:nvGrpSpPr>
        <p:grpSpPr bwMode="hidden">
          <a:xfrm>
            <a:off x="-1" y="0"/>
            <a:ext cx="9144002" cy="6858000"/>
            <a:chOff x="-1" y="0"/>
            <a:chExt cx="12192002" cy="6858000"/>
          </a:xfrm>
        </p:grpSpPr>
        <p:cxnSp>
          <p:nvCxnSpPr>
            <p:cNvPr id="9" name="Straight Connector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bwMode="hidden">
            <a:xfrm>
              <a:off x="-1" y="0"/>
              <a:ext cx="12192001" cy="6858000"/>
              <a:chOff x="-1" y="0"/>
              <a:chExt cx="12192001" cy="6858000"/>
            </a:xfrm>
          </p:grpSpPr>
          <p:cxnSp>
            <p:nvCxnSpPr>
              <p:cNvPr id="43" name="Straight Connector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bwMode="hidden">
              <a:xfrm>
                <a:off x="6327885" y="0"/>
                <a:ext cx="5864115" cy="5898673"/>
                <a:chOff x="6327885" y="0"/>
                <a:chExt cx="5864115" cy="5898673"/>
              </a:xfrm>
            </p:grpSpPr>
            <p:cxnSp>
              <p:nvCxnSpPr>
                <p:cNvPr id="54" name="Straight Connector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Straight Connector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bwMode="hidden">
            <a:xfrm flipH="1">
              <a:off x="0" y="0"/>
              <a:ext cx="12192001" cy="6858000"/>
              <a:chOff x="-1" y="0"/>
              <a:chExt cx="12192001" cy="6858000"/>
            </a:xfrm>
          </p:grpSpPr>
          <p:cxnSp>
            <p:nvCxnSpPr>
              <p:cNvPr id="27" name="Straight Connector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bwMode="hidden">
              <a:xfrm>
                <a:off x="6327885" y="0"/>
                <a:ext cx="5864115" cy="5898673"/>
                <a:chOff x="6327885" y="0"/>
                <a:chExt cx="5864115" cy="5898673"/>
              </a:xfrm>
            </p:grpSpPr>
            <p:cxnSp>
              <p:nvCxnSpPr>
                <p:cNvPr id="38" name="Straight Connector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Rectangle 59"/>
          <p:cNvSpPr/>
          <p:nvPr/>
        </p:nvSpPr>
        <p:spPr>
          <a:xfrm>
            <a:off x="0" y="0"/>
            <a:ext cx="54864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Picture Placeholder 2"/>
          <p:cNvSpPr>
            <a:spLocks noGrp="1"/>
          </p:cNvSpPr>
          <p:nvPr>
            <p:ph type="pic" idx="1"/>
          </p:nvPr>
        </p:nvSpPr>
        <p:spPr>
          <a:xfrm>
            <a:off x="3309" y="-159"/>
            <a:ext cx="5486400" cy="6858000"/>
          </a:xfrm>
        </p:spPr>
        <p:txBody>
          <a:bodyPr tIns="457200">
            <a:normAutofit/>
          </a:bodyPr>
          <a:lstStyle>
            <a:lvl1pPr marL="0" indent="0" algn="ctr">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cxnSp>
        <p:nvCxnSpPr>
          <p:cNvPr id="59" name="Straight Connector 58"/>
          <p:cNvCxnSpPr/>
          <p:nvPr/>
        </p:nvCxnSpPr>
        <p:spPr>
          <a:xfrm>
            <a:off x="5942317" y="2895600"/>
            <a:ext cx="274448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932170" y="576072"/>
            <a:ext cx="2743200" cy="2194560"/>
          </a:xfrm>
        </p:spPr>
        <p:txBody>
          <a:bodyPr anchor="b">
            <a:normAutofit/>
          </a:bodyPr>
          <a:lstStyle>
            <a:lvl1pPr>
              <a:defRPr sz="1950">
                <a:solidFill>
                  <a:schemeClr val="bg1"/>
                </a:solidFill>
              </a:defRPr>
            </a:lvl1pPr>
          </a:lstStyle>
          <a:p>
            <a:r>
              <a:rPr lang="en-US"/>
              <a:t>Click to edit Master title style</a:t>
            </a:r>
          </a:p>
        </p:txBody>
      </p:sp>
      <p:sp>
        <p:nvSpPr>
          <p:cNvPr id="4" name="Text Placeholder 3"/>
          <p:cNvSpPr>
            <a:spLocks noGrp="1"/>
          </p:cNvSpPr>
          <p:nvPr>
            <p:ph type="body" sz="half" idx="2"/>
          </p:nvPr>
        </p:nvSpPr>
        <p:spPr>
          <a:xfrm>
            <a:off x="5932170" y="2999232"/>
            <a:ext cx="2743200" cy="2286000"/>
          </a:xfrm>
        </p:spPr>
        <p:txBody>
          <a:bodyPr/>
          <a:lstStyle>
            <a:lvl1pPr marL="0" indent="0">
              <a:spcBef>
                <a:spcPts val="900"/>
              </a:spcBef>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Group 95"/>
          <p:cNvGrpSpPr/>
          <p:nvPr userDrawn="1"/>
        </p:nvGrpSpPr>
        <p:grpSpPr bwMode="hidden">
          <a:xfrm>
            <a:off x="-1" y="0"/>
            <a:ext cx="9144002" cy="6858000"/>
            <a:chOff x="-1" y="0"/>
            <a:chExt cx="12192002" cy="6858000"/>
          </a:xfrm>
        </p:grpSpPr>
        <p:cxnSp>
          <p:nvCxnSpPr>
            <p:cNvPr id="97" name="Straight Connector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Group 112"/>
            <p:cNvGrpSpPr/>
            <p:nvPr userDrawn="1"/>
          </p:nvGrpSpPr>
          <p:grpSpPr bwMode="hidden">
            <a:xfrm>
              <a:off x="-1" y="0"/>
              <a:ext cx="12192001" cy="6858000"/>
              <a:chOff x="-1" y="0"/>
              <a:chExt cx="12192001" cy="6858000"/>
            </a:xfrm>
          </p:grpSpPr>
          <p:cxnSp>
            <p:nvCxnSpPr>
              <p:cNvPr id="131" name="Straight Connector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Group 135"/>
              <p:cNvGrpSpPr/>
              <p:nvPr/>
            </p:nvGrpSpPr>
            <p:grpSpPr bwMode="hidden">
              <a:xfrm>
                <a:off x="6327885" y="0"/>
                <a:ext cx="5864115" cy="5898673"/>
                <a:chOff x="6327885" y="0"/>
                <a:chExt cx="5864115" cy="5898673"/>
              </a:xfrm>
            </p:grpSpPr>
            <p:cxnSp>
              <p:nvCxnSpPr>
                <p:cNvPr id="142" name="Straight Connector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Straight Connector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Group 113"/>
            <p:cNvGrpSpPr/>
            <p:nvPr userDrawn="1"/>
          </p:nvGrpSpPr>
          <p:grpSpPr bwMode="hidden">
            <a:xfrm flipH="1">
              <a:off x="0" y="0"/>
              <a:ext cx="12192001" cy="6858000"/>
              <a:chOff x="-1" y="0"/>
              <a:chExt cx="12192001" cy="6858000"/>
            </a:xfrm>
          </p:grpSpPr>
          <p:cxnSp>
            <p:nvCxnSpPr>
              <p:cNvPr id="115" name="Straight Connector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Group 119"/>
              <p:cNvGrpSpPr/>
              <p:nvPr/>
            </p:nvGrpSpPr>
            <p:grpSpPr bwMode="hidden">
              <a:xfrm>
                <a:off x="6327885" y="0"/>
                <a:ext cx="5864115" cy="5898673"/>
                <a:chOff x="6327885" y="0"/>
                <a:chExt cx="5864115" cy="5898673"/>
              </a:xfrm>
            </p:grpSpPr>
            <p:cxnSp>
              <p:nvCxnSpPr>
                <p:cNvPr id="126" name="Straight Connector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Straight Connector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Placeholder 1"/>
          <p:cNvSpPr>
            <a:spLocks noGrp="1"/>
          </p:cNvSpPr>
          <p:nvPr>
            <p:ph type="title"/>
          </p:nvPr>
        </p:nvSpPr>
        <p:spPr>
          <a:xfrm>
            <a:off x="971550" y="503854"/>
            <a:ext cx="7200900" cy="114238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971550" y="1981202"/>
            <a:ext cx="7200900" cy="380999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48" name="Straight Connector 147"/>
          <p:cNvCxnSpPr/>
          <p:nvPr userDrawn="1"/>
        </p:nvCxnSpPr>
        <p:spPr>
          <a:xfrm>
            <a:off x="457200" y="6172200"/>
            <a:ext cx="82296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59" name="Slide Number Placeholder 5"/>
          <p:cNvSpPr>
            <a:spLocks noGrp="1"/>
          </p:cNvSpPr>
          <p:nvPr>
            <p:ph type="sldNum" sz="quarter" idx="4"/>
          </p:nvPr>
        </p:nvSpPr>
        <p:spPr>
          <a:xfrm>
            <a:off x="8378687" y="6289679"/>
            <a:ext cx="309458" cy="222436"/>
          </a:xfrm>
          <a:prstGeom prst="rect">
            <a:avLst/>
          </a:prstGeom>
        </p:spPr>
        <p:txBody>
          <a:bodyPr/>
          <a:lstStyle>
            <a:lvl1pPr>
              <a:defRPr sz="900">
                <a:solidFill>
                  <a:schemeClr val="bg1">
                    <a:lumMod val="50000"/>
                  </a:schemeClr>
                </a:solidFill>
              </a:defRPr>
            </a:lvl1pPr>
          </a:lstStyle>
          <a:p>
            <a:fld id="{E31375A4-56A4-47D6-9801-1991572033F7}" type="slidenum">
              <a:rPr lang="en-US" smtClean="0"/>
              <a:pPr/>
              <a:t>‹#›</a:t>
            </a:fld>
            <a:endParaRPr lang="en-US" dirty="0"/>
          </a:p>
        </p:txBody>
      </p:sp>
      <p:sp>
        <p:nvSpPr>
          <p:cNvPr id="60" name="Footer Placeholder 4"/>
          <p:cNvSpPr>
            <a:spLocks noGrp="1"/>
          </p:cNvSpPr>
          <p:nvPr>
            <p:ph type="ftr" sz="quarter" idx="3"/>
          </p:nvPr>
        </p:nvSpPr>
        <p:spPr>
          <a:xfrm>
            <a:off x="457201" y="6289679"/>
            <a:ext cx="4596023" cy="222436"/>
          </a:xfrm>
          <a:prstGeom prst="rect">
            <a:avLst/>
          </a:prstGeom>
        </p:spPr>
        <p:txBody>
          <a:bodyPr/>
          <a:lstStyle>
            <a:lvl1pPr>
              <a:defRPr sz="900">
                <a:solidFill>
                  <a:schemeClr val="bg1">
                    <a:lumMod val="50000"/>
                  </a:schemeClr>
                </a:solidFill>
              </a:defRPr>
            </a:lvl1pPr>
          </a:lstStyle>
          <a:p>
            <a:r>
              <a:rPr lang="en-US" dirty="0"/>
              <a:t>APEC Wine Regulatory Forum |  May 11-12, 2017</a:t>
            </a:r>
          </a:p>
        </p:txBody>
      </p:sp>
      <p:sp>
        <p:nvSpPr>
          <p:cNvPr id="61" name="Date Placeholder 3"/>
          <p:cNvSpPr>
            <a:spLocks noGrp="1"/>
          </p:cNvSpPr>
          <p:nvPr>
            <p:ph type="dt" sz="half" idx="2"/>
          </p:nvPr>
        </p:nvSpPr>
        <p:spPr>
          <a:xfrm>
            <a:off x="5084571" y="6289679"/>
            <a:ext cx="3294118" cy="222436"/>
          </a:xfrm>
          <a:prstGeom prst="rect">
            <a:avLst/>
          </a:prstGeom>
        </p:spPr>
        <p:txBody>
          <a:bodyPr/>
          <a:lstStyle>
            <a:lvl1pPr algn="r">
              <a:defRPr sz="900">
                <a:solidFill>
                  <a:schemeClr val="bg1">
                    <a:lumMod val="50000"/>
                  </a:schemeClr>
                </a:solidFill>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685800" rtl="0" eaLnBrk="1" latinLnBrk="0" hangingPunct="1">
        <a:lnSpc>
          <a:spcPct val="90000"/>
        </a:lnSpc>
        <a:spcBef>
          <a:spcPct val="0"/>
        </a:spcBef>
        <a:buNone/>
        <a:defRPr sz="2400" b="1" kern="1200">
          <a:solidFill>
            <a:schemeClr val="accent1"/>
          </a:solidFill>
          <a:latin typeface="+mj-lt"/>
          <a:ea typeface="+mj-ea"/>
          <a:cs typeface="+mj-cs"/>
        </a:defRPr>
      </a:lvl1pPr>
    </p:titleStyle>
    <p:bodyStyle>
      <a:lvl1pPr marL="171450" indent="-171450" algn="l" defTabSz="685800" rtl="0" eaLnBrk="1" latinLnBrk="0" hangingPunct="1">
        <a:lnSpc>
          <a:spcPct val="90000"/>
        </a:lnSpc>
        <a:spcBef>
          <a:spcPts val="1350"/>
        </a:spcBef>
        <a:buClr>
          <a:schemeClr val="accent1"/>
        </a:buClr>
        <a:buSzPct val="100000"/>
        <a:buFont typeface="Arial" pitchFamily="34" charset="0"/>
        <a:buChar char="▪"/>
        <a:defRPr sz="1500" kern="1200">
          <a:solidFill>
            <a:schemeClr val="tx1"/>
          </a:solidFill>
          <a:latin typeface="+mn-lt"/>
          <a:ea typeface="+mn-ea"/>
          <a:cs typeface="+mn-cs"/>
        </a:defRPr>
      </a:lvl1pPr>
      <a:lvl2pPr marL="342900" indent="-137160" algn="l" defTabSz="685800" rtl="0" eaLnBrk="1" latinLnBrk="0" hangingPunct="1">
        <a:lnSpc>
          <a:spcPct val="90000"/>
        </a:lnSpc>
        <a:spcBef>
          <a:spcPts val="900"/>
        </a:spcBef>
        <a:buClr>
          <a:schemeClr val="accent1"/>
        </a:buClr>
        <a:buSzPct val="100000"/>
        <a:buFont typeface="Arial" pitchFamily="34" charset="0"/>
        <a:buChar char="▪"/>
        <a:defRPr sz="1350" kern="1200">
          <a:solidFill>
            <a:schemeClr val="tx1"/>
          </a:solidFill>
          <a:latin typeface="+mn-lt"/>
          <a:ea typeface="+mn-ea"/>
          <a:cs typeface="+mn-cs"/>
        </a:defRPr>
      </a:lvl2pPr>
      <a:lvl3pPr marL="514350" indent="-134541" algn="l" defTabSz="685800" rtl="0" eaLnBrk="1" latinLnBrk="0" hangingPunct="1">
        <a:lnSpc>
          <a:spcPct val="90000"/>
        </a:lnSpc>
        <a:spcBef>
          <a:spcPts val="600"/>
        </a:spcBef>
        <a:buClr>
          <a:schemeClr val="accent1"/>
        </a:buClr>
        <a:buSzPct val="100000"/>
        <a:buFont typeface="Arial" pitchFamily="34" charset="0"/>
        <a:buChar char="▪"/>
        <a:defRPr sz="1200" kern="1200">
          <a:solidFill>
            <a:schemeClr val="tx1"/>
          </a:solidFill>
          <a:latin typeface="+mn-lt"/>
          <a:ea typeface="+mn-ea"/>
          <a:cs typeface="+mn-cs"/>
        </a:defRPr>
      </a:lvl3pPr>
      <a:lvl4pPr marL="685800" indent="-137160" algn="l" defTabSz="685800" rtl="0" eaLnBrk="1" latinLnBrk="0" hangingPunct="1">
        <a:lnSpc>
          <a:spcPct val="90000"/>
        </a:lnSpc>
        <a:spcBef>
          <a:spcPts val="600"/>
        </a:spcBef>
        <a:buClr>
          <a:schemeClr val="accent1"/>
        </a:buClr>
        <a:buSzPct val="100000"/>
        <a:buFont typeface="Arial" pitchFamily="34" charset="0"/>
        <a:buChar char="▪"/>
        <a:defRPr sz="1050" kern="1200">
          <a:solidFill>
            <a:schemeClr val="tx1"/>
          </a:solidFill>
          <a:latin typeface="+mn-lt"/>
          <a:ea typeface="+mn-ea"/>
          <a:cs typeface="+mn-cs"/>
        </a:defRPr>
      </a:lvl4pPr>
      <a:lvl5pPr marL="8572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5pPr>
      <a:lvl6pPr marL="1028700" indent="-137160"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6pPr>
      <a:lvl7pPr marL="12001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7pPr>
      <a:lvl8pPr marL="1371600" indent="-137160"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8pPr>
      <a:lvl9pPr marL="15430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2370" y="1909347"/>
            <a:ext cx="8159262" cy="2901467"/>
          </a:xfrm>
        </p:spPr>
        <p:txBody>
          <a:bodyPr>
            <a:normAutofit/>
          </a:bodyPr>
          <a:lstStyle/>
          <a:p>
            <a:pPr algn="ctr">
              <a:lnSpc>
                <a:spcPct val="120000"/>
              </a:lnSpc>
              <a:spcBef>
                <a:spcPts val="600"/>
              </a:spcBef>
              <a:spcAft>
                <a:spcPts val="600"/>
              </a:spcAft>
            </a:pPr>
            <a:r>
              <a:rPr lang="en-US" sz="4000" dirty="0"/>
              <a:t>Roundtable </a:t>
            </a:r>
            <a:r>
              <a:rPr lang="en-US" altLang="ko-KR" sz="4000" dirty="0"/>
              <a:t>Section 1 </a:t>
            </a:r>
            <a:r>
              <a:rPr lang="en-US" altLang="ko-KR" sz="4400" dirty="0">
                <a:solidFill>
                  <a:srgbClr val="FF0000"/>
                </a:solidFill>
              </a:rPr>
              <a:t>Traceability</a:t>
            </a:r>
            <a:br>
              <a:rPr lang="en-US" altLang="ko-KR" sz="4000" dirty="0">
                <a:solidFill>
                  <a:srgbClr val="FF0000"/>
                </a:solidFill>
              </a:rPr>
            </a:br>
            <a:r>
              <a:rPr lang="en-US" sz="4000" dirty="0"/>
              <a:t>Response from Viet Nam</a:t>
            </a:r>
            <a:endParaRPr lang="en-US" sz="4000" dirty="0">
              <a:solidFill>
                <a:srgbClr val="FF0000"/>
              </a:solidFill>
            </a:endParaRPr>
          </a:p>
        </p:txBody>
      </p:sp>
      <p:sp>
        <p:nvSpPr>
          <p:cNvPr id="3" name="Subtitle 2"/>
          <p:cNvSpPr>
            <a:spLocks noGrp="1"/>
          </p:cNvSpPr>
          <p:nvPr>
            <p:ph type="subTitle" idx="1"/>
          </p:nvPr>
        </p:nvSpPr>
        <p:spPr/>
        <p:txBody>
          <a:bodyPr/>
          <a:lstStyle/>
          <a:p>
            <a:r>
              <a:rPr lang="en-US" dirty="0"/>
              <a:t>Subtitle</a:t>
            </a:r>
          </a:p>
        </p:txBody>
      </p:sp>
    </p:spTree>
    <p:extLst>
      <p:ext uri="{BB962C8B-B14F-4D97-AF65-F5344CB8AC3E}">
        <p14:creationId xmlns:p14="http://schemas.microsoft.com/office/powerpoint/2010/main" val="10690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0647" y="468923"/>
            <a:ext cx="8264768" cy="5673969"/>
          </a:xfrm>
        </p:spPr>
        <p:txBody>
          <a:bodyPr>
            <a:noAutofit/>
          </a:bodyPr>
          <a:lstStyle/>
          <a:p>
            <a:pPr marL="0" indent="0">
              <a:buNone/>
            </a:pPr>
            <a:r>
              <a:rPr lang="en-US" sz="1800" b="1" dirty="0">
                <a:solidFill>
                  <a:srgbClr val="FF0000"/>
                </a:solidFill>
              </a:rPr>
              <a:t>1. Does your economy impose traceability requirements on wine? If so, what records or documents must be produced or maintained when wine is traded between parties? </a:t>
            </a:r>
          </a:p>
          <a:p>
            <a:pPr marL="0" indent="0">
              <a:buNone/>
            </a:pPr>
            <a:r>
              <a:rPr lang="en-US" sz="1600" dirty="0"/>
              <a:t>Vietnam currently has a number of regulations related to traceability as follows:</a:t>
            </a:r>
          </a:p>
          <a:p>
            <a:pPr marL="0" indent="0">
              <a:buNone/>
            </a:pPr>
            <a:r>
              <a:rPr lang="en-US" sz="1600" b="1" dirty="0"/>
              <a:t>1. Under the 2010 Food Safety Law N</a:t>
            </a:r>
            <a:r>
              <a:rPr lang="en-US" sz="1600" b="1" baseline="30000" dirty="0"/>
              <a:t>o</a:t>
            </a:r>
            <a:r>
              <a:rPr lang="en-US" sz="1600" b="1" dirty="0"/>
              <a:t> 55/2010 / QH12:</a:t>
            </a:r>
          </a:p>
          <a:p>
            <a:r>
              <a:rPr lang="en-US" sz="1600" dirty="0"/>
              <a:t>(Article 8) Food traders must check the origin of the food (including wine) and labels and food safety related documents; Keep records of food; Compliance with regulations on traceability of </a:t>
            </a:r>
            <a:r>
              <a:rPr lang="en-US" sz="1600" dirty="0" err="1"/>
              <a:t>unsafety</a:t>
            </a:r>
            <a:r>
              <a:rPr lang="en-US" sz="1600" dirty="0"/>
              <a:t> food;</a:t>
            </a:r>
          </a:p>
          <a:p>
            <a:r>
              <a:rPr lang="en-US" sz="1600" dirty="0"/>
              <a:t>Article 54 - The traceability of foodstuffs for unsafe food shall be handled by organizations and individuals engaged in food production and trading in a number of cases of </a:t>
            </a:r>
            <a:r>
              <a:rPr lang="en-US" sz="1600" dirty="0" err="1"/>
              <a:t>unsafety</a:t>
            </a:r>
            <a:r>
              <a:rPr lang="en-US" sz="1600" dirty="0"/>
              <a:t> food. </a:t>
            </a:r>
          </a:p>
          <a:p>
            <a:pPr marL="0" indent="0">
              <a:buNone/>
            </a:pPr>
            <a:r>
              <a:rPr lang="en-US" sz="1600" b="1" dirty="0"/>
              <a:t>2. Decree N</a:t>
            </a:r>
            <a:r>
              <a:rPr lang="en-US" sz="1600" b="1" baseline="30000" dirty="0"/>
              <a:t>o</a:t>
            </a:r>
            <a:r>
              <a:rPr lang="en-US" sz="1600" b="1" dirty="0"/>
              <a:t> 38/2012 / ND-CP guiding some articles of the Law on food safety:</a:t>
            </a:r>
          </a:p>
          <a:p>
            <a:r>
              <a:rPr lang="en-US" sz="1600" dirty="0"/>
              <a:t>For imported food</a:t>
            </a:r>
          </a:p>
          <a:p>
            <a:pPr marL="0" indent="0">
              <a:buNone/>
            </a:pPr>
            <a:r>
              <a:rPr lang="en-US" sz="1600" dirty="0"/>
              <a:t>	+ Origin: manufacturer and country of origin.</a:t>
            </a:r>
          </a:p>
          <a:p>
            <a:pPr marL="0" indent="0">
              <a:buNone/>
            </a:pPr>
            <a:r>
              <a:rPr lang="en-US" sz="1600" dirty="0"/>
              <a:t>	+ Name, address of the food importing organizations, individuals.</a:t>
            </a:r>
          </a:p>
          <a:p>
            <a:pPr marL="0" indent="0">
              <a:buNone/>
            </a:pPr>
            <a:r>
              <a:rPr lang="en-US" sz="1600" b="1" dirty="0"/>
              <a:t>3. In Decree No. 43/2017 / NĐ-CP dated 14/4/2017, which is effective from 01/14/2017</a:t>
            </a:r>
            <a:r>
              <a:rPr lang="en-US" sz="1600" dirty="0"/>
              <a:t> </a:t>
            </a:r>
          </a:p>
          <a:p>
            <a:pPr marL="0" indent="0">
              <a:buNone/>
            </a:pPr>
            <a:r>
              <a:rPr lang="en-US" sz="1600" dirty="0"/>
              <a:t>(in Annex 1, there is a requirement on the label: Lot identification code (if any).</a:t>
            </a:r>
          </a:p>
        </p:txBody>
      </p:sp>
      <p:sp>
        <p:nvSpPr>
          <p:cNvPr id="4" name="Slide Number Placeholder 3"/>
          <p:cNvSpPr>
            <a:spLocks noGrp="1"/>
          </p:cNvSpPr>
          <p:nvPr>
            <p:ph type="sldNum" sz="quarter" idx="12"/>
          </p:nvPr>
        </p:nvSpPr>
        <p:spPr/>
        <p:txBody>
          <a:bodyPr/>
          <a:lstStyle/>
          <a:p>
            <a:fld id="{E31375A4-56A4-47D6-9801-1991572033F7}" type="slidenum">
              <a:rPr lang="en-US" smtClean="0"/>
              <a:pPr/>
              <a:t>2</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3756862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0647" y="644769"/>
            <a:ext cx="8264768" cy="5146433"/>
          </a:xfrm>
        </p:spPr>
        <p:txBody>
          <a:bodyPr>
            <a:noAutofit/>
          </a:bodyPr>
          <a:lstStyle/>
          <a:p>
            <a:pPr marL="0" indent="0">
              <a:buNone/>
            </a:pPr>
            <a:r>
              <a:rPr lang="en-US" sz="1800" b="1" i="1" dirty="0">
                <a:solidFill>
                  <a:srgbClr val="FF0000"/>
                </a:solidFill>
              </a:rPr>
              <a:t>2. Do those requirements apply to imported wine?</a:t>
            </a:r>
            <a:r>
              <a:rPr lang="en-US" sz="1800" b="1" dirty="0">
                <a:solidFill>
                  <a:srgbClr val="FF0000"/>
                </a:solidFill>
              </a:rPr>
              <a:t> </a:t>
            </a:r>
          </a:p>
          <a:p>
            <a:pPr marL="0" indent="0">
              <a:buNone/>
            </a:pPr>
            <a:r>
              <a:rPr lang="en-US" sz="1600" dirty="0"/>
              <a:t>The above requirements apply to all food products manufactured and circulated in Vietnam, including imported wines.</a:t>
            </a:r>
          </a:p>
          <a:p>
            <a:pPr marL="0" indent="0">
              <a:buNone/>
            </a:pPr>
            <a:r>
              <a:rPr lang="en-US" sz="1800" b="1" i="1" dirty="0">
                <a:solidFill>
                  <a:srgbClr val="FF0000"/>
                </a:solidFill>
              </a:rPr>
              <a:t>3. How long must the records be retained?</a:t>
            </a:r>
          </a:p>
          <a:p>
            <a:pPr marL="0" indent="0">
              <a:buNone/>
            </a:pPr>
            <a:r>
              <a:rPr lang="en-US" sz="1600" dirty="0"/>
              <a:t>At present, there are no regulations on the period of time for preserving records of traceability of alcohol products</a:t>
            </a:r>
          </a:p>
          <a:p>
            <a:pPr marL="0" indent="0">
              <a:buNone/>
            </a:pPr>
            <a:r>
              <a:rPr lang="en-US" sz="1800" b="1" i="1" dirty="0">
                <a:solidFill>
                  <a:srgbClr val="FF0000"/>
                </a:solidFill>
              </a:rPr>
              <a:t>4. Are these requirements applied to ensure wine safety, wine quality, wine authenticity, or to some combination of these three elements?</a:t>
            </a:r>
          </a:p>
          <a:p>
            <a:pPr marL="0" indent="0">
              <a:buNone/>
            </a:pPr>
            <a:r>
              <a:rPr lang="en-US" sz="1600" dirty="0"/>
              <a:t>In principle, the application of traceability to ensure all three factors. But in fact, in Vietnam, it is mainly to ensure food safety for alcohol products. </a:t>
            </a:r>
          </a:p>
          <a:p>
            <a:pPr marL="0" indent="0">
              <a:buNone/>
            </a:pPr>
            <a:r>
              <a:rPr lang="en-US" sz="1600" dirty="0"/>
              <a:t>The quality of wine is governed by the Law on Standards of Vietnam. </a:t>
            </a:r>
          </a:p>
          <a:p>
            <a:pPr marL="0" indent="0">
              <a:buNone/>
            </a:pPr>
            <a:r>
              <a:rPr lang="en-US" sz="1600" dirty="0"/>
              <a:t>Regarding the authenticity of wine, there are other ways in Vietnam (such as copyrights, intellectual property)</a:t>
            </a:r>
          </a:p>
        </p:txBody>
      </p:sp>
      <p:sp>
        <p:nvSpPr>
          <p:cNvPr id="4" name="Slide Number Placeholder 3"/>
          <p:cNvSpPr>
            <a:spLocks noGrp="1"/>
          </p:cNvSpPr>
          <p:nvPr>
            <p:ph type="sldNum" sz="quarter" idx="12"/>
          </p:nvPr>
        </p:nvSpPr>
        <p:spPr/>
        <p:txBody>
          <a:bodyPr/>
          <a:lstStyle/>
          <a:p>
            <a:fld id="{E31375A4-56A4-47D6-9801-1991572033F7}" type="slidenum">
              <a:rPr lang="en-US" smtClean="0"/>
              <a:pPr/>
              <a:t>3</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3996303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0647" y="644769"/>
            <a:ext cx="8264768" cy="5146433"/>
          </a:xfrm>
        </p:spPr>
        <p:txBody>
          <a:bodyPr>
            <a:noAutofit/>
          </a:bodyPr>
          <a:lstStyle/>
          <a:p>
            <a:pPr marL="0" indent="0">
              <a:buNone/>
            </a:pPr>
            <a:r>
              <a:rPr lang="en-US" sz="1800" b="1" i="1" dirty="0">
                <a:solidFill>
                  <a:srgbClr val="FF0000"/>
                </a:solidFill>
              </a:rPr>
              <a:t>5. Has your economy mandated any product recalls involving wine in the past 10 years? If so, why was the recall initiated?</a:t>
            </a:r>
            <a:r>
              <a:rPr lang="en-US" sz="1800" b="1" dirty="0">
                <a:solidFill>
                  <a:srgbClr val="FF0000"/>
                </a:solidFill>
              </a:rPr>
              <a:t> </a:t>
            </a:r>
          </a:p>
          <a:p>
            <a:pPr marL="0" indent="0">
              <a:buNone/>
            </a:pPr>
            <a:r>
              <a:rPr lang="en-US" sz="1600" dirty="0"/>
              <a:t>In Vietnam, in the past 10 years, there has been no recall of imported wine products, except for some fake and imitation products, which were illegally manufactured by illegal   domestic producers; according to the regulation, they are seized and destroyed by The Market-Controlled Department of the Ministry of Industry and Trade.</a:t>
            </a:r>
          </a:p>
          <a:p>
            <a:pPr marL="0" indent="0">
              <a:buNone/>
            </a:pPr>
            <a:r>
              <a:rPr lang="en-US" sz="1800" b="1" i="1" dirty="0">
                <a:solidFill>
                  <a:srgbClr val="FF0000"/>
                </a:solidFill>
              </a:rPr>
              <a:t>6. Labeling requirements such as lot or batch numbers, and the name and address of the importer are common aids to traceability. Import certificates can also be used to track and trace wine. Is your economy planning to introduce any additional traceability requirements?</a:t>
            </a:r>
          </a:p>
          <a:p>
            <a:pPr marL="0" indent="0">
              <a:buNone/>
            </a:pPr>
            <a:r>
              <a:rPr lang="en-US" sz="1600" dirty="0"/>
              <a:t>We do not plan to issue more.</a:t>
            </a:r>
          </a:p>
          <a:p>
            <a:pPr marL="0" indent="0">
              <a:buNone/>
            </a:pPr>
            <a:r>
              <a:rPr lang="en-US" sz="1800" b="1" i="1" dirty="0">
                <a:solidFill>
                  <a:srgbClr val="FF0000"/>
                </a:solidFill>
              </a:rPr>
              <a:t>7. Which governmental authority, agency or Ministry in your economy (if any) is responsible for implementing and controlling the wine traceability system? For example, which authority has access to the wine trading records? </a:t>
            </a:r>
          </a:p>
          <a:p>
            <a:pPr marL="0" indent="0">
              <a:buNone/>
            </a:pPr>
            <a:r>
              <a:rPr lang="en-US" sz="1600" dirty="0"/>
              <a:t>According to the Food Safety Law, the Ministry of Industry and Trade is responsible for food safety management of wines from production, business, as well as inspection and control.</a:t>
            </a:r>
          </a:p>
        </p:txBody>
      </p:sp>
      <p:sp>
        <p:nvSpPr>
          <p:cNvPr id="4" name="Slide Number Placeholder 3"/>
          <p:cNvSpPr>
            <a:spLocks noGrp="1"/>
          </p:cNvSpPr>
          <p:nvPr>
            <p:ph type="sldNum" sz="quarter" idx="12"/>
          </p:nvPr>
        </p:nvSpPr>
        <p:spPr/>
        <p:txBody>
          <a:bodyPr/>
          <a:lstStyle/>
          <a:p>
            <a:fld id="{E31375A4-56A4-47D6-9801-1991572033F7}" type="slidenum">
              <a:rPr lang="en-US" smtClean="0"/>
              <a:pPr/>
              <a:t>4</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3144317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971550" y="2848469"/>
            <a:ext cx="7200900" cy="1142385"/>
          </a:xfrm>
        </p:spPr>
        <p:txBody>
          <a:bodyPr>
            <a:noAutofit/>
          </a:bodyPr>
          <a:lstStyle/>
          <a:p>
            <a:pPr algn="ctr"/>
            <a:r>
              <a:rPr lang="en-US" sz="3600" dirty="0">
                <a:solidFill>
                  <a:srgbClr val="FF0000"/>
                </a:solidFill>
              </a:rPr>
              <a:t>Thank you for your attention!</a:t>
            </a:r>
          </a:p>
        </p:txBody>
      </p:sp>
      <p:sp>
        <p:nvSpPr>
          <p:cNvPr id="4" name="Slide Number Placeholder 3"/>
          <p:cNvSpPr>
            <a:spLocks noGrp="1"/>
          </p:cNvSpPr>
          <p:nvPr>
            <p:ph type="sldNum" sz="quarter" idx="12"/>
          </p:nvPr>
        </p:nvSpPr>
        <p:spPr/>
        <p:txBody>
          <a:bodyPr/>
          <a:lstStyle/>
          <a:p>
            <a:fld id="{E31375A4-56A4-47D6-9801-1991572033F7}" type="slidenum">
              <a:rPr lang="en-US" smtClean="0"/>
              <a:pPr/>
              <a:t>5</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15160324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iamond Grid 16x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15_4109default" id="{E728D685-11FC-4812-BA85-57AC6F9C9F40}" vid="{BC4E008B-95FF-4815-904E-143A8EDFC1D4}"/>
    </a:ext>
  </a:extLst>
</a:theme>
</file>

<file path=ppt/theme/theme2.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7087C0F-7449-45C4-B248-63D02665BF1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Business diamond grid presentation (widescreen)</Template>
  <TotalTime>0</TotalTime>
  <Words>645</Words>
  <Application>Microsoft Office PowerPoint</Application>
  <PresentationFormat>On-screen Show (4:3)</PresentationFormat>
  <Paragraphs>40</Paragraphs>
  <Slides>5</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5</vt:i4>
      </vt:variant>
    </vt:vector>
  </HeadingPairs>
  <TitlesOfParts>
    <vt:vector size="7" baseType="lpstr">
      <vt:lpstr>Arial</vt:lpstr>
      <vt:lpstr>Diamond Grid 16x9</vt:lpstr>
      <vt:lpstr>Roundtable Section 1 Traceability Response from Viet Nam</vt:lpstr>
      <vt:lpstr>PowerPoint Presentation</vt:lpstr>
      <vt:lpstr>PowerPoint Presentation</vt:lpstr>
      <vt:lpstr>PowerPoint Presentation</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2016-08-31T23:08:32Z</dcterms:created>
  <dcterms:modified xsi:type="dcterms:W3CDTF">2024-10-23T17:57:29Z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TC030310159991</vt:lpwstr>
  </property>
</Properties>
</file>