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8"/>
  </p:notesMasterIdLst>
  <p:handoutMasterIdLst>
    <p:handoutMasterId r:id="rId9"/>
  </p:handoutMasterIdLst>
  <p:sldIdLst>
    <p:sldId id="261" r:id="rId3"/>
    <p:sldId id="281" r:id="rId4"/>
    <p:sldId id="284" r:id="rId5"/>
    <p:sldId id="285" r:id="rId6"/>
    <p:sldId id="28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pPr/>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pPr/>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pPr/>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pPr/>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pPr/>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1909347"/>
            <a:ext cx="8159262" cy="2901467"/>
          </a:xfrm>
        </p:spPr>
        <p:txBody>
          <a:bodyPr>
            <a:normAutofit/>
          </a:bodyPr>
          <a:lstStyle/>
          <a:p>
            <a:pPr algn="ctr">
              <a:lnSpc>
                <a:spcPct val="120000"/>
              </a:lnSpc>
              <a:spcBef>
                <a:spcPts val="600"/>
              </a:spcBef>
              <a:spcAft>
                <a:spcPts val="600"/>
              </a:spcAft>
            </a:pPr>
            <a:r>
              <a:rPr lang="en-US" sz="4000" dirty="0"/>
              <a:t>Roundtable </a:t>
            </a:r>
            <a:r>
              <a:rPr lang="en-US" altLang="ko-KR" sz="4000" dirty="0"/>
              <a:t>Section 1 </a:t>
            </a:r>
            <a:r>
              <a:rPr lang="en-US" altLang="ko-KR" sz="4400" dirty="0">
                <a:solidFill>
                  <a:srgbClr val="FF0000"/>
                </a:solidFill>
              </a:rPr>
              <a:t>Traceability</a:t>
            </a:r>
            <a:br>
              <a:rPr lang="en-US" altLang="ko-KR" sz="4000" dirty="0">
                <a:solidFill>
                  <a:srgbClr val="FF0000"/>
                </a:solidFill>
              </a:rPr>
            </a:br>
            <a:r>
              <a:rPr lang="en-US" sz="4000" dirty="0"/>
              <a:t>Response from Viet Nam</a:t>
            </a:r>
            <a:endParaRPr lang="en-US" sz="4000" dirty="0">
              <a:solidFill>
                <a:srgbClr val="FF0000"/>
              </a:solidFill>
            </a:endParaRPr>
          </a:p>
        </p:txBody>
      </p:sp>
      <p:sp>
        <p:nvSpPr>
          <p:cNvPr id="3" name="Subtitle 2"/>
          <p:cNvSpPr>
            <a:spLocks noGrp="1"/>
          </p:cNvSpPr>
          <p:nvPr>
            <p:ph type="subTitle" idx="1"/>
          </p:nvPr>
        </p:nvSpPr>
        <p:spPr/>
        <p:txBody>
          <a:bodyPr/>
          <a:lstStyle/>
          <a:p>
            <a:r>
              <a:rPr lang="en-US" dirty="0"/>
              <a:t>Subtitle</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647" y="468923"/>
            <a:ext cx="8264768" cy="5673969"/>
          </a:xfrm>
        </p:spPr>
        <p:txBody>
          <a:bodyPr>
            <a:noAutofit/>
          </a:bodyPr>
          <a:lstStyle/>
          <a:p>
            <a:pPr marL="0" indent="0">
              <a:buNone/>
            </a:pPr>
            <a:r>
              <a:rPr lang="en-US" sz="1800" b="1" dirty="0">
                <a:solidFill>
                  <a:srgbClr val="FF0000"/>
                </a:solidFill>
              </a:rPr>
              <a:t>1. Does your economy impose traceability requirements on wine? If so, what records or documents must be produced or maintained when wine is traded between parties? </a:t>
            </a:r>
          </a:p>
          <a:p>
            <a:pPr marL="0" indent="0">
              <a:buNone/>
            </a:pPr>
            <a:r>
              <a:rPr lang="en-US" sz="1600" dirty="0"/>
              <a:t>Vietnam currently has a number of regulations related to traceability as follows:</a:t>
            </a:r>
          </a:p>
          <a:p>
            <a:pPr marL="0" indent="0">
              <a:buNone/>
            </a:pPr>
            <a:r>
              <a:rPr lang="en-US" sz="1600" b="1" dirty="0"/>
              <a:t>1. Under the 2010 Food Safety Law N</a:t>
            </a:r>
            <a:r>
              <a:rPr lang="en-US" sz="1600" b="1" baseline="30000" dirty="0"/>
              <a:t>o</a:t>
            </a:r>
            <a:r>
              <a:rPr lang="en-US" sz="1600" b="1" dirty="0"/>
              <a:t> 55/2010 / QH12:</a:t>
            </a:r>
          </a:p>
          <a:p>
            <a:r>
              <a:rPr lang="en-US" sz="1600" dirty="0"/>
              <a:t>(Article 8) Food traders must check the origin of the food (including wine) and labels and food safety related documents; Keep records of food; Compliance with regulations on traceability of </a:t>
            </a:r>
            <a:r>
              <a:rPr lang="en-US" sz="1600" dirty="0" err="1"/>
              <a:t>unsafety</a:t>
            </a:r>
            <a:r>
              <a:rPr lang="en-US" sz="1600" dirty="0"/>
              <a:t> food;</a:t>
            </a:r>
          </a:p>
          <a:p>
            <a:r>
              <a:rPr lang="en-US" sz="1600" dirty="0"/>
              <a:t>Article 54 - The traceability of foodstuffs for unsafe food shall be handled by organizations and individuals engaged in food production and trading in a number of cases of </a:t>
            </a:r>
            <a:r>
              <a:rPr lang="en-US" sz="1600" dirty="0" err="1"/>
              <a:t>unsafety</a:t>
            </a:r>
            <a:r>
              <a:rPr lang="en-US" sz="1600" dirty="0"/>
              <a:t> food. </a:t>
            </a:r>
          </a:p>
          <a:p>
            <a:pPr marL="0" indent="0">
              <a:buNone/>
            </a:pPr>
            <a:r>
              <a:rPr lang="en-US" sz="1600" b="1" dirty="0"/>
              <a:t>2. Decree N</a:t>
            </a:r>
            <a:r>
              <a:rPr lang="en-US" sz="1600" b="1" baseline="30000" dirty="0"/>
              <a:t>o</a:t>
            </a:r>
            <a:r>
              <a:rPr lang="en-US" sz="1600" b="1" dirty="0"/>
              <a:t> 38/2012 / ND-CP guiding some articles of the Law on food safety:</a:t>
            </a:r>
          </a:p>
          <a:p>
            <a:r>
              <a:rPr lang="en-US" sz="1600" dirty="0"/>
              <a:t>For imported food</a:t>
            </a:r>
          </a:p>
          <a:p>
            <a:pPr marL="0" indent="0">
              <a:buNone/>
            </a:pPr>
            <a:r>
              <a:rPr lang="en-US" sz="1600" dirty="0"/>
              <a:t>	+ Origin: manufacturer and country of origin.</a:t>
            </a:r>
          </a:p>
          <a:p>
            <a:pPr marL="0" indent="0">
              <a:buNone/>
            </a:pPr>
            <a:r>
              <a:rPr lang="en-US" sz="1600" dirty="0"/>
              <a:t>	+ Name, address of the food importing organizations, individuals.</a:t>
            </a:r>
          </a:p>
          <a:p>
            <a:pPr marL="0" indent="0">
              <a:buNone/>
            </a:pPr>
            <a:r>
              <a:rPr lang="en-US" sz="1600" b="1" dirty="0"/>
              <a:t>3. In Decree No. 43/2017 / NĐ-CP dated 14/4/2017, which is effective from 01/14/2017</a:t>
            </a:r>
            <a:r>
              <a:rPr lang="en-US" sz="1600" dirty="0"/>
              <a:t> </a:t>
            </a:r>
          </a:p>
          <a:p>
            <a:pPr marL="0" indent="0">
              <a:buNone/>
            </a:pPr>
            <a:r>
              <a:rPr lang="en-US" sz="1600" dirty="0"/>
              <a:t>(in Annex 1, there is a requirement on the label: Lot identification code (if any).</a:t>
            </a:r>
          </a:p>
        </p:txBody>
      </p:sp>
      <p:sp>
        <p:nvSpPr>
          <p:cNvPr id="4" name="Slide Number Placeholder 3"/>
          <p:cNvSpPr>
            <a:spLocks noGrp="1"/>
          </p:cNvSpPr>
          <p:nvPr>
            <p:ph type="sldNum" sz="quarter" idx="12"/>
          </p:nvPr>
        </p:nvSpPr>
        <p:spPr/>
        <p:txBody>
          <a:bodyPr/>
          <a:lstStyle/>
          <a:p>
            <a:fld id="{E31375A4-56A4-47D6-9801-1991572033F7}" type="slidenum">
              <a:rPr lang="en-US" smtClean="0"/>
              <a:pPr/>
              <a:t>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75686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647" y="644769"/>
            <a:ext cx="8264768" cy="5146433"/>
          </a:xfrm>
        </p:spPr>
        <p:txBody>
          <a:bodyPr>
            <a:noAutofit/>
          </a:bodyPr>
          <a:lstStyle/>
          <a:p>
            <a:pPr marL="0" indent="0">
              <a:buNone/>
            </a:pPr>
            <a:r>
              <a:rPr lang="en-US" sz="1800" b="1" i="1" dirty="0">
                <a:solidFill>
                  <a:srgbClr val="FF0000"/>
                </a:solidFill>
              </a:rPr>
              <a:t>2. Do those requirements apply to imported wine?</a:t>
            </a:r>
            <a:r>
              <a:rPr lang="en-US" sz="1800" b="1" dirty="0">
                <a:solidFill>
                  <a:srgbClr val="FF0000"/>
                </a:solidFill>
              </a:rPr>
              <a:t> </a:t>
            </a:r>
          </a:p>
          <a:p>
            <a:pPr marL="0" indent="0">
              <a:buNone/>
            </a:pPr>
            <a:r>
              <a:rPr lang="en-US" sz="1600" dirty="0"/>
              <a:t>The above requirements apply to all food products manufactured and circulated in Vietnam, including imported wines.</a:t>
            </a:r>
          </a:p>
          <a:p>
            <a:pPr marL="0" indent="0">
              <a:buNone/>
            </a:pPr>
            <a:r>
              <a:rPr lang="en-US" sz="1800" b="1" i="1" dirty="0">
                <a:solidFill>
                  <a:srgbClr val="FF0000"/>
                </a:solidFill>
              </a:rPr>
              <a:t>3. How long must the records be retained?</a:t>
            </a:r>
          </a:p>
          <a:p>
            <a:pPr marL="0" indent="0">
              <a:buNone/>
            </a:pPr>
            <a:r>
              <a:rPr lang="en-US" sz="1600" dirty="0"/>
              <a:t>At present, there are no regulations on the period of time for preserving records of traceability of alcohol products</a:t>
            </a:r>
          </a:p>
          <a:p>
            <a:pPr marL="0" indent="0">
              <a:buNone/>
            </a:pPr>
            <a:r>
              <a:rPr lang="en-US" sz="1800" b="1" i="1" dirty="0">
                <a:solidFill>
                  <a:srgbClr val="FF0000"/>
                </a:solidFill>
              </a:rPr>
              <a:t>4. Are these requirements applied to ensure wine safety, wine quality, wine authenticity, or to some combination of these three elements?</a:t>
            </a:r>
          </a:p>
          <a:p>
            <a:pPr marL="0" indent="0">
              <a:buNone/>
            </a:pPr>
            <a:r>
              <a:rPr lang="en-US" sz="1600" dirty="0"/>
              <a:t>In principle, the application of traceability to ensure all three factors. But in fact, in Vietnam, it is mainly to ensure food safety for alcohol products. </a:t>
            </a:r>
          </a:p>
          <a:p>
            <a:pPr marL="0" indent="0">
              <a:buNone/>
            </a:pPr>
            <a:r>
              <a:rPr lang="en-US" sz="1600" dirty="0"/>
              <a:t>The quality of wine is governed by the Law on Standards of Vietnam. </a:t>
            </a:r>
          </a:p>
          <a:p>
            <a:pPr marL="0" indent="0">
              <a:buNone/>
            </a:pPr>
            <a:r>
              <a:rPr lang="en-US" sz="1600" dirty="0"/>
              <a:t>Regarding the authenticity of wine, there are other ways in Vietnam (such as copyrights, intellectual property)</a:t>
            </a:r>
          </a:p>
        </p:txBody>
      </p:sp>
      <p:sp>
        <p:nvSpPr>
          <p:cNvPr id="4" name="Slide Number Placeholder 3"/>
          <p:cNvSpPr>
            <a:spLocks noGrp="1"/>
          </p:cNvSpPr>
          <p:nvPr>
            <p:ph type="sldNum" sz="quarter" idx="12"/>
          </p:nvPr>
        </p:nvSpPr>
        <p:spPr/>
        <p:txBody>
          <a:bodyPr/>
          <a:lstStyle/>
          <a:p>
            <a:fld id="{E31375A4-56A4-47D6-9801-1991572033F7}" type="slidenum">
              <a:rPr lang="en-US" smtClean="0"/>
              <a:pPr/>
              <a:t>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99630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647" y="644769"/>
            <a:ext cx="8264768" cy="5146433"/>
          </a:xfrm>
        </p:spPr>
        <p:txBody>
          <a:bodyPr>
            <a:noAutofit/>
          </a:bodyPr>
          <a:lstStyle/>
          <a:p>
            <a:pPr marL="0" indent="0">
              <a:buNone/>
            </a:pPr>
            <a:r>
              <a:rPr lang="en-US" sz="1800" b="1" i="1" dirty="0">
                <a:solidFill>
                  <a:srgbClr val="FF0000"/>
                </a:solidFill>
              </a:rPr>
              <a:t>5. Has your economy mandated any product recalls involving wine in the past 10 years? If so, why was the recall initiated?</a:t>
            </a:r>
            <a:r>
              <a:rPr lang="en-US" sz="1800" b="1" dirty="0">
                <a:solidFill>
                  <a:srgbClr val="FF0000"/>
                </a:solidFill>
              </a:rPr>
              <a:t> </a:t>
            </a:r>
          </a:p>
          <a:p>
            <a:pPr marL="0" indent="0">
              <a:buNone/>
            </a:pPr>
            <a:r>
              <a:rPr lang="en-US" sz="1600" dirty="0"/>
              <a:t>In Vietnam, in the past 10 years, there has been no recall of imported wine products, except for some fake and imitation products, which were illegally manufactured by illegal   domestic producers; according to the regulation, they are seized and destroyed by The Market-Controlled Department of the Ministry of Industry and Trade.</a:t>
            </a:r>
          </a:p>
          <a:p>
            <a:pPr marL="0" indent="0">
              <a:buNone/>
            </a:pPr>
            <a:r>
              <a:rPr lang="en-US" sz="1800" b="1" i="1" dirty="0">
                <a:solidFill>
                  <a:srgbClr val="FF0000"/>
                </a:solidFill>
              </a:rPr>
              <a:t>6. Labeling requirements such as lot or batch numbers, and the name and address of the importer are common aids to traceability. Import certificates can also be used to track and trace wine. Is your economy planning to introduce any additional traceability requirements?</a:t>
            </a:r>
          </a:p>
          <a:p>
            <a:pPr marL="0" indent="0">
              <a:buNone/>
            </a:pPr>
            <a:r>
              <a:rPr lang="en-US" sz="1600" dirty="0"/>
              <a:t>We do not plan to issue more.</a:t>
            </a:r>
          </a:p>
          <a:p>
            <a:pPr marL="0" indent="0">
              <a:buNone/>
            </a:pPr>
            <a:r>
              <a:rPr lang="en-US" sz="1800" b="1" i="1" dirty="0">
                <a:solidFill>
                  <a:srgbClr val="FF0000"/>
                </a:solidFill>
              </a:rPr>
              <a:t>7. Which governmental authority, agency or Ministry in your economy (if any) is responsible for implementing and controlling the wine traceability system? For example, which authority has access to the wine trading records? </a:t>
            </a:r>
          </a:p>
          <a:p>
            <a:pPr marL="0" indent="0">
              <a:buNone/>
            </a:pPr>
            <a:r>
              <a:rPr lang="en-US" sz="1600" dirty="0"/>
              <a:t>According to the Food Safety Law, the Ministry of Industry and Trade is responsible for food safety management of wines from production, business, as well as inspection and control.</a:t>
            </a:r>
          </a:p>
        </p:txBody>
      </p:sp>
      <p:sp>
        <p:nvSpPr>
          <p:cNvPr id="4" name="Slide Number Placeholder 3"/>
          <p:cNvSpPr>
            <a:spLocks noGrp="1"/>
          </p:cNvSpPr>
          <p:nvPr>
            <p:ph type="sldNum" sz="quarter" idx="12"/>
          </p:nvPr>
        </p:nvSpPr>
        <p:spPr/>
        <p:txBody>
          <a:bodyPr/>
          <a:lstStyle/>
          <a:p>
            <a:fld id="{E31375A4-56A4-47D6-9801-1991572033F7}" type="slidenum">
              <a:rPr lang="en-US" smtClean="0"/>
              <a:pPr/>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14431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71550" y="2848469"/>
            <a:ext cx="7200900" cy="1142385"/>
          </a:xfrm>
        </p:spPr>
        <p:txBody>
          <a:bodyPr>
            <a:noAutofit/>
          </a:bodyPr>
          <a:lstStyle/>
          <a:p>
            <a:pPr algn="ctr"/>
            <a:r>
              <a:rPr lang="en-US" sz="3600" dirty="0">
                <a:solidFill>
                  <a:srgbClr val="FF0000"/>
                </a:solidFill>
              </a:rPr>
              <a:t>Thank you for your attention!</a:t>
            </a:r>
          </a:p>
        </p:txBody>
      </p:sp>
      <p:sp>
        <p:nvSpPr>
          <p:cNvPr id="4" name="Slide Number Placeholder 3"/>
          <p:cNvSpPr>
            <a:spLocks noGrp="1"/>
          </p:cNvSpPr>
          <p:nvPr>
            <p:ph type="sldNum" sz="quarter" idx="12"/>
          </p:nvPr>
        </p:nvSpPr>
        <p:spPr/>
        <p:txBody>
          <a:bodyPr/>
          <a:lstStyle/>
          <a:p>
            <a:fld id="{E31375A4-56A4-47D6-9801-1991572033F7}" type="slidenum">
              <a:rPr lang="en-US" smtClean="0"/>
              <a:pPr/>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51603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645</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Diamond Grid 16x9</vt:lpstr>
      <vt:lpstr>Roundtable Section 1 Traceability Response from Viet Nam</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2024-10-23T17:57:29Z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