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8" r:id="rId4"/>
    <p:sldId id="271" r:id="rId5"/>
    <p:sldId id="269" r:id="rId6"/>
    <p:sldId id="26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936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37446-40E8-401C-B86E-E4D70CEAEE84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120A0-F6A2-4D5B-9629-9B2F51E34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363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37446-40E8-401C-B86E-E4D70CEAEE84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120A0-F6A2-4D5B-9629-9B2F51E34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345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37446-40E8-401C-B86E-E4D70CEAEE84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120A0-F6A2-4D5B-9629-9B2F51E34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992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37446-40E8-401C-B86E-E4D70CEAEE84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120A0-F6A2-4D5B-9629-9B2F51E34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535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37446-40E8-401C-B86E-E4D70CEAEE84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120A0-F6A2-4D5B-9629-9B2F51E34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909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37446-40E8-401C-B86E-E4D70CEAEE84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120A0-F6A2-4D5B-9629-9B2F51E34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205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37446-40E8-401C-B86E-E4D70CEAEE84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120A0-F6A2-4D5B-9629-9B2F51E34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328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37446-40E8-401C-B86E-E4D70CEAEE84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120A0-F6A2-4D5B-9629-9B2F51E34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960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37446-40E8-401C-B86E-E4D70CEAEE84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120A0-F6A2-4D5B-9629-9B2F51E34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225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37446-40E8-401C-B86E-E4D70CEAEE84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120A0-F6A2-4D5B-9629-9B2F51E34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621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37446-40E8-401C-B86E-E4D70CEAEE84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120A0-F6A2-4D5B-9629-9B2F51E34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000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37446-40E8-401C-B86E-E4D70CEAEE84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D120A0-F6A2-4D5B-9629-9B2F51E34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034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696338"/>
          </a:xfrm>
        </p:spPr>
        <p:txBody>
          <a:bodyPr>
            <a:normAutofit/>
          </a:bodyPr>
          <a:lstStyle/>
          <a:p>
            <a:r>
              <a:rPr lang="en-US" sz="4800" dirty="0"/>
              <a:t>Key Takeaways from FIVS Meeting</a:t>
            </a:r>
          </a:p>
        </p:txBody>
      </p:sp>
      <p:pic>
        <p:nvPicPr>
          <p:cNvPr id="6" name="Imag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1976" y="3576830"/>
            <a:ext cx="7840980" cy="167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42599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Overview of FIVS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9450" y="1690687"/>
            <a:ext cx="10232390" cy="4446111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FIVS is an international federation that works for the overall sustainability of the global alcohol beverage industry</a:t>
            </a:r>
          </a:p>
          <a:p>
            <a:endParaRPr lang="en-US" dirty="0"/>
          </a:p>
          <a:p>
            <a:r>
              <a:rPr lang="en-US" i="1" dirty="0"/>
              <a:t>” The industry’s global opportunities and challenges relating to sustainability’s “triple bottom line” are such today that if FIVS didn’t exist, we would have to create it! “</a:t>
            </a:r>
          </a:p>
          <a:p>
            <a:pPr marL="0" indent="0">
              <a:buNone/>
            </a:pPr>
            <a:endParaRPr lang="en-US" i="1" dirty="0"/>
          </a:p>
          <a:p>
            <a:r>
              <a:rPr lang="en-US" dirty="0">
                <a:solidFill>
                  <a:srgbClr val="00B0F0"/>
                </a:solidFill>
              </a:rPr>
              <a:t>Economic Sustainability</a:t>
            </a:r>
          </a:p>
          <a:p>
            <a:r>
              <a:rPr lang="en-US" dirty="0">
                <a:solidFill>
                  <a:srgbClr val="FF0000"/>
                </a:solidFill>
              </a:rPr>
              <a:t>Social Sustainability</a:t>
            </a:r>
          </a:p>
          <a:p>
            <a:r>
              <a:rPr lang="en-US" dirty="0">
                <a:solidFill>
                  <a:srgbClr val="92D050"/>
                </a:solidFill>
              </a:rPr>
              <a:t>Environmental Sustainability</a:t>
            </a:r>
          </a:p>
          <a:p>
            <a:endParaRPr lang="en-US" dirty="0">
              <a:solidFill>
                <a:srgbClr val="92D050"/>
              </a:solidFill>
            </a:endParaRPr>
          </a:p>
          <a:p>
            <a:pPr marL="0" indent="0">
              <a:buNone/>
            </a:pPr>
            <a:r>
              <a:rPr lang="en-US" dirty="0"/>
              <a:t>Ensure there is a “tomorrow” for our Industry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FIVS-BRIT Cooperation Agreement</a:t>
            </a:r>
          </a:p>
          <a:p>
            <a:endParaRPr lang="en-US" dirty="0"/>
          </a:p>
        </p:txBody>
      </p:sp>
      <p:pic>
        <p:nvPicPr>
          <p:cNvPr id="1028" name="Picture 4" descr="FIVS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7675" y="5384323"/>
            <a:ext cx="2314575" cy="752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6841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Economic Sustainability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Asia-Pacific Trade Front</a:t>
            </a:r>
          </a:p>
          <a:p>
            <a:pPr lvl="1"/>
            <a:r>
              <a:rPr lang="en-US" dirty="0"/>
              <a:t>Review of current status of multiple trade agreements or negotiations</a:t>
            </a:r>
          </a:p>
          <a:p>
            <a:pPr lvl="1"/>
            <a:r>
              <a:rPr lang="en-US" dirty="0"/>
              <a:t>TPP-11, Pacific Alliance FTA, RCEP, USMCA, US-Japan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Overview of Labeling</a:t>
            </a:r>
          </a:p>
          <a:p>
            <a:pPr lvl="1"/>
            <a:r>
              <a:rPr lang="en-US" dirty="0"/>
              <a:t>Health warnings, composition-related information, consumer-focused claims</a:t>
            </a:r>
          </a:p>
          <a:p>
            <a:pPr lvl="1"/>
            <a:r>
              <a:rPr lang="en-US" dirty="0"/>
              <a:t>International trade challenges</a:t>
            </a:r>
          </a:p>
          <a:p>
            <a:pPr lvl="1"/>
            <a:r>
              <a:rPr lang="en-US" dirty="0"/>
              <a:t>New technologies and Online Sales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220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Economic Sustainability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International Organizations</a:t>
            </a:r>
          </a:p>
          <a:p>
            <a:pPr lvl="1"/>
            <a:r>
              <a:rPr lang="en-US" dirty="0"/>
              <a:t>Is FIVS doing enough?  Who else do we interact/partner with?</a:t>
            </a:r>
          </a:p>
          <a:p>
            <a:pPr lvl="1"/>
            <a:r>
              <a:rPr lang="en-US" dirty="0"/>
              <a:t>Value of APEC.  What is next?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Breaking Down Trade Barriers</a:t>
            </a:r>
          </a:p>
          <a:p>
            <a:pPr lvl="1"/>
            <a:r>
              <a:rPr lang="en-US" dirty="0"/>
              <a:t>Database of technical barriers</a:t>
            </a:r>
          </a:p>
          <a:p>
            <a:pPr lvl="1"/>
            <a:r>
              <a:rPr lang="en-US" dirty="0"/>
              <a:t>Onerous certification/analysis requirements</a:t>
            </a:r>
          </a:p>
          <a:p>
            <a:pPr lvl="1"/>
            <a:r>
              <a:rPr lang="en-US" dirty="0"/>
              <a:t>Codex Alimentarius</a:t>
            </a:r>
          </a:p>
          <a:p>
            <a:pPr lvl="1"/>
            <a:r>
              <a:rPr lang="en-US" dirty="0"/>
              <a:t>Copycat Brands, Anti-counterfeiting</a:t>
            </a:r>
          </a:p>
          <a:p>
            <a:pPr lvl="1"/>
            <a:r>
              <a:rPr lang="en-US" dirty="0"/>
              <a:t>Additive/processing aid restrictions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4094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92D050"/>
                </a:solidFill>
              </a:rPr>
              <a:t>Environmental Sustainability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Challenges of Climate Change</a:t>
            </a:r>
          </a:p>
          <a:p>
            <a:pPr lvl="1"/>
            <a:r>
              <a:rPr lang="en-US" dirty="0"/>
              <a:t>Many challenges and changes-cultural practices, water availability</a:t>
            </a:r>
          </a:p>
          <a:p>
            <a:pPr lvl="1"/>
            <a:r>
              <a:rPr lang="en-US" dirty="0"/>
              <a:t>FIVS- 17 initiatives underway</a:t>
            </a:r>
          </a:p>
          <a:p>
            <a:pPr lvl="1"/>
            <a:r>
              <a:rPr lang="en-US" dirty="0"/>
              <a:t>Guiding principles rather than being prescriptive</a:t>
            </a:r>
          </a:p>
          <a:p>
            <a:r>
              <a:rPr lang="en-US" dirty="0"/>
              <a:t>Pesticides and Phytosanitary Products </a:t>
            </a:r>
          </a:p>
          <a:p>
            <a:pPr lvl="1"/>
            <a:r>
              <a:rPr lang="en-US" dirty="0"/>
              <a:t>Challenges with enhanced technologies</a:t>
            </a:r>
          </a:p>
          <a:p>
            <a:pPr lvl="1"/>
            <a:r>
              <a:rPr lang="en-US" dirty="0"/>
              <a:t>Changing regulations</a:t>
            </a:r>
          </a:p>
          <a:p>
            <a:r>
              <a:rPr lang="en-US" dirty="0"/>
              <a:t>Changing Landscape of Communication</a:t>
            </a:r>
          </a:p>
          <a:p>
            <a:pPr lvl="1"/>
            <a:r>
              <a:rPr lang="en-US" dirty="0"/>
              <a:t>How to communicate Sustainability, Green</a:t>
            </a:r>
          </a:p>
          <a:p>
            <a:pPr lvl="1"/>
            <a:r>
              <a:rPr lang="en-US" dirty="0"/>
              <a:t>FIVS’ role?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615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Social Sustainability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Social Sustainability Principles for Ethical Trading</a:t>
            </a:r>
          </a:p>
          <a:p>
            <a:r>
              <a:rPr lang="en-US" dirty="0"/>
              <a:t>Health Aspects </a:t>
            </a:r>
          </a:p>
          <a:p>
            <a:pPr lvl="1"/>
            <a:r>
              <a:rPr lang="en-US" dirty="0"/>
              <a:t>FIVS Resources—Working Group, FIVS-Assure, Marketing guidelines</a:t>
            </a:r>
          </a:p>
          <a:p>
            <a:r>
              <a:rPr lang="en-US" dirty="0"/>
              <a:t>Partnership with “Wine in Moderation</a:t>
            </a:r>
          </a:p>
          <a:p>
            <a:pPr lvl="1"/>
            <a:r>
              <a:rPr lang="en-US" dirty="0"/>
              <a:t>Sustainable wine culture that inspires healthy lifestyles and well-being	</a:t>
            </a:r>
          </a:p>
          <a:p>
            <a:pPr lvl="1"/>
            <a:r>
              <a:rPr lang="en-US" dirty="0" err="1"/>
              <a:t>WiM</a:t>
            </a:r>
            <a:r>
              <a:rPr lang="en-US" dirty="0"/>
              <a:t> Action—Corporate Social Responsibility</a:t>
            </a:r>
          </a:p>
          <a:p>
            <a:r>
              <a:rPr lang="en-US" dirty="0"/>
              <a:t>Cheers– NZ Beverage alcohol industry initiative</a:t>
            </a:r>
          </a:p>
          <a:p>
            <a:pPr lvl="1"/>
            <a:r>
              <a:rPr lang="en-US" dirty="0"/>
              <a:t>Create a healthier, safer, more responsible drinking culture in New Zealand</a:t>
            </a:r>
          </a:p>
          <a:p>
            <a:pPr lvl="1"/>
            <a:r>
              <a:rPr lang="en-US" dirty="0"/>
              <a:t>Uber Sober Self Bot- Almost 13K users and 60% repeat rate</a:t>
            </a:r>
          </a:p>
        </p:txBody>
      </p:sp>
    </p:spTree>
    <p:extLst>
      <p:ext uri="{BB962C8B-B14F-4D97-AF65-F5344CB8AC3E}">
        <p14:creationId xmlns:p14="http://schemas.microsoft.com/office/powerpoint/2010/main" val="11996611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248</Words>
  <Application>Microsoft Office PowerPoint</Application>
  <PresentationFormat>Widescreen</PresentationFormat>
  <Paragraphs>58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Key Takeaways from FIVS Meeting</vt:lpstr>
      <vt:lpstr>Overview of FIVS</vt:lpstr>
      <vt:lpstr>Economic Sustainability</vt:lpstr>
      <vt:lpstr>Economic Sustainability</vt:lpstr>
      <vt:lpstr>Environmental Sustainability</vt:lpstr>
      <vt:lpstr>Social Sustainability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of FIVS Meeting</dc:title>
  <dc:creator>Ryan, Timothy</dc:creator>
  <cp:lastModifiedBy>Ryan, Timothy</cp:lastModifiedBy>
  <cp:revision>36</cp:revision>
  <dcterms:created xsi:type="dcterms:W3CDTF">2018-10-08T18:10:58Z</dcterms:created>
  <dcterms:modified xsi:type="dcterms:W3CDTF">2018-10-10T17:53:57Z</dcterms:modified>
</cp:coreProperties>
</file>