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1" r:id="rId3"/>
    <p:sldId id="257" r:id="rId4"/>
    <p:sldId id="258" r:id="rId5"/>
    <p:sldId id="259" r:id="rId6"/>
    <p:sldId id="271" r:id="rId7"/>
    <p:sldId id="267" r:id="rId8"/>
    <p:sldId id="272" r:id="rId9"/>
    <p:sldId id="268" r:id="rId10"/>
    <p:sldId id="269" r:id="rId11"/>
    <p:sldId id="260" r:id="rId12"/>
    <p:sldId id="261" r:id="rId13"/>
    <p:sldId id="262" r:id="rId14"/>
    <p:sldId id="263" r:id="rId15"/>
    <p:sldId id="265" r:id="rId16"/>
    <p:sldId id="278" r:id="rId17"/>
    <p:sldId id="266" r:id="rId18"/>
    <p:sldId id="270" r:id="rId19"/>
    <p:sldId id="273" r:id="rId20"/>
    <p:sldId id="274" r:id="rId21"/>
    <p:sldId id="275" r:id="rId22"/>
    <p:sldId id="27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B42F3-B297-431B-9CA9-9BE65D4D68F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2433569-4FE8-4183-8D66-9AB6D344CE75}">
      <dgm:prSet phldrT="[Text]"/>
      <dgm:spPr/>
      <dgm:t>
        <a:bodyPr/>
        <a:lstStyle/>
        <a:p>
          <a:r>
            <a:rPr lang="en-AU" dirty="0"/>
            <a:t>Obtain licence</a:t>
          </a:r>
        </a:p>
      </dgm:t>
    </dgm:pt>
    <dgm:pt modelId="{C56A8560-F3DB-4A06-8344-2832C423FCFC}" type="parTrans" cxnId="{48BB8544-425F-4B41-8D74-B2E4EA08EB71}">
      <dgm:prSet/>
      <dgm:spPr/>
      <dgm:t>
        <a:bodyPr/>
        <a:lstStyle/>
        <a:p>
          <a:endParaRPr lang="en-AU"/>
        </a:p>
      </dgm:t>
    </dgm:pt>
    <dgm:pt modelId="{C08322E2-9D23-4376-8C74-0A663E9A4DDE}" type="sibTrans" cxnId="{48BB8544-425F-4B41-8D74-B2E4EA08EB71}">
      <dgm:prSet/>
      <dgm:spPr/>
      <dgm:t>
        <a:bodyPr/>
        <a:lstStyle/>
        <a:p>
          <a:endParaRPr lang="en-AU"/>
        </a:p>
      </dgm:t>
    </dgm:pt>
    <dgm:pt modelId="{39E6ACB8-50A4-43B1-8BDE-0C9C37FEA80B}">
      <dgm:prSet phldrT="[Text]"/>
      <dgm:spPr/>
      <dgm:t>
        <a:bodyPr/>
        <a:lstStyle/>
        <a:p>
          <a:r>
            <a:rPr lang="en-AU" dirty="0"/>
            <a:t>Register wine</a:t>
          </a:r>
        </a:p>
      </dgm:t>
    </dgm:pt>
    <dgm:pt modelId="{FEB011BE-9F4C-40F9-8BDD-607B991CC9BF}" type="parTrans" cxnId="{20EF2C26-0008-48BA-98D7-F588373469D6}">
      <dgm:prSet/>
      <dgm:spPr/>
      <dgm:t>
        <a:bodyPr/>
        <a:lstStyle/>
        <a:p>
          <a:endParaRPr lang="en-AU"/>
        </a:p>
      </dgm:t>
    </dgm:pt>
    <dgm:pt modelId="{10610D8A-0B64-415F-BEEA-BD129BD18762}" type="sibTrans" cxnId="{20EF2C26-0008-48BA-98D7-F588373469D6}">
      <dgm:prSet/>
      <dgm:spPr/>
      <dgm:t>
        <a:bodyPr/>
        <a:lstStyle/>
        <a:p>
          <a:endParaRPr lang="en-AU"/>
        </a:p>
      </dgm:t>
    </dgm:pt>
    <dgm:pt modelId="{9DB2963E-89A6-4071-B583-3F67A7B178C5}">
      <dgm:prSet phldrT="[Text]"/>
      <dgm:spPr/>
      <dgm:t>
        <a:bodyPr/>
        <a:lstStyle/>
        <a:p>
          <a:r>
            <a:rPr lang="en-AU" dirty="0"/>
            <a:t>Apply for shipping permit</a:t>
          </a:r>
        </a:p>
      </dgm:t>
    </dgm:pt>
    <dgm:pt modelId="{D9238738-D253-47B3-B420-2A99B45E797C}" type="parTrans" cxnId="{E47106A3-1A9F-4E74-8483-7D7B051B8C59}">
      <dgm:prSet/>
      <dgm:spPr/>
      <dgm:t>
        <a:bodyPr/>
        <a:lstStyle/>
        <a:p>
          <a:endParaRPr lang="en-AU"/>
        </a:p>
      </dgm:t>
    </dgm:pt>
    <dgm:pt modelId="{BAC67FFE-DADD-4636-B890-7FB76F5BC4AF}" type="sibTrans" cxnId="{E47106A3-1A9F-4E74-8483-7D7B051B8C59}">
      <dgm:prSet/>
      <dgm:spPr/>
      <dgm:t>
        <a:bodyPr/>
        <a:lstStyle/>
        <a:p>
          <a:endParaRPr lang="en-AU"/>
        </a:p>
      </dgm:t>
    </dgm:pt>
    <dgm:pt modelId="{A15D9206-F166-4089-82A5-F82E7F0EC9A1}">
      <dgm:prSet phldrT="[Text]"/>
      <dgm:spPr/>
      <dgm:t>
        <a:bodyPr/>
        <a:lstStyle/>
        <a:p>
          <a:r>
            <a:rPr lang="en-AU" dirty="0"/>
            <a:t>Apply for import certificate if required</a:t>
          </a:r>
        </a:p>
      </dgm:t>
    </dgm:pt>
    <dgm:pt modelId="{F14C3BEA-0D61-4976-BCA3-E7D9EB0DD004}" type="parTrans" cxnId="{23D1C1E6-CB0B-4A04-AB6C-DFF23F9404A2}">
      <dgm:prSet/>
      <dgm:spPr/>
      <dgm:t>
        <a:bodyPr/>
        <a:lstStyle/>
        <a:p>
          <a:endParaRPr lang="en-AU"/>
        </a:p>
      </dgm:t>
    </dgm:pt>
    <dgm:pt modelId="{00BA7988-56BF-474A-BFB7-25ED78A85BFF}" type="sibTrans" cxnId="{23D1C1E6-CB0B-4A04-AB6C-DFF23F9404A2}">
      <dgm:prSet/>
      <dgm:spPr/>
      <dgm:t>
        <a:bodyPr/>
        <a:lstStyle/>
        <a:p>
          <a:endParaRPr lang="en-AU"/>
        </a:p>
      </dgm:t>
    </dgm:pt>
    <dgm:pt modelId="{4FF2FDD3-90C9-40B5-9181-C9424AF64325}" type="pres">
      <dgm:prSet presAssocID="{224B42F3-B297-431B-9CA9-9BE65D4D68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F0DD92-7585-4435-B2F8-D828806F15DB}" type="pres">
      <dgm:prSet presAssocID="{12433569-4FE8-4183-8D66-9AB6D344CE75}" presName="root" presStyleCnt="0"/>
      <dgm:spPr/>
    </dgm:pt>
    <dgm:pt modelId="{169C9F53-FF4B-4FC9-B375-76C7A23FF099}" type="pres">
      <dgm:prSet presAssocID="{12433569-4FE8-4183-8D66-9AB6D344CE75}" presName="rootComposite" presStyleCnt="0"/>
      <dgm:spPr/>
    </dgm:pt>
    <dgm:pt modelId="{2DCF844B-6CAC-442D-8554-E3AF26D2902C}" type="pres">
      <dgm:prSet presAssocID="{12433569-4FE8-4183-8D66-9AB6D344CE75}" presName="rootText" presStyleLbl="node1" presStyleIdx="0" presStyleCnt="1"/>
      <dgm:spPr/>
    </dgm:pt>
    <dgm:pt modelId="{3C30B9B4-2E4B-4751-9961-BC014760D7E5}" type="pres">
      <dgm:prSet presAssocID="{12433569-4FE8-4183-8D66-9AB6D344CE75}" presName="rootConnector" presStyleLbl="node1" presStyleIdx="0" presStyleCnt="1"/>
      <dgm:spPr/>
    </dgm:pt>
    <dgm:pt modelId="{C96DC55D-EDF4-4760-AB4D-584897D3E401}" type="pres">
      <dgm:prSet presAssocID="{12433569-4FE8-4183-8D66-9AB6D344CE75}" presName="childShape" presStyleCnt="0"/>
      <dgm:spPr/>
    </dgm:pt>
    <dgm:pt modelId="{FC44D75A-ECDD-472C-85FC-D593B30D9114}" type="pres">
      <dgm:prSet presAssocID="{FEB011BE-9F4C-40F9-8BDD-607B991CC9BF}" presName="Name13" presStyleLbl="parChTrans1D2" presStyleIdx="0" presStyleCnt="3"/>
      <dgm:spPr/>
    </dgm:pt>
    <dgm:pt modelId="{0D6ACE4C-517A-4584-A949-5F33B4BD1F8D}" type="pres">
      <dgm:prSet presAssocID="{39E6ACB8-50A4-43B1-8BDE-0C9C37FEA80B}" presName="childText" presStyleLbl="bgAcc1" presStyleIdx="0" presStyleCnt="3">
        <dgm:presLayoutVars>
          <dgm:bulletEnabled val="1"/>
        </dgm:presLayoutVars>
      </dgm:prSet>
      <dgm:spPr/>
    </dgm:pt>
    <dgm:pt modelId="{7A32D620-9232-46BC-84DD-C703433B74E8}" type="pres">
      <dgm:prSet presAssocID="{D9238738-D253-47B3-B420-2A99B45E797C}" presName="Name13" presStyleLbl="parChTrans1D2" presStyleIdx="1" presStyleCnt="3"/>
      <dgm:spPr/>
    </dgm:pt>
    <dgm:pt modelId="{EFDEB9D7-4C63-4A4D-9A9A-DD36CEF80D72}" type="pres">
      <dgm:prSet presAssocID="{9DB2963E-89A6-4071-B583-3F67A7B178C5}" presName="childText" presStyleLbl="bgAcc1" presStyleIdx="1" presStyleCnt="3">
        <dgm:presLayoutVars>
          <dgm:bulletEnabled val="1"/>
        </dgm:presLayoutVars>
      </dgm:prSet>
      <dgm:spPr/>
    </dgm:pt>
    <dgm:pt modelId="{42624930-D54B-4DF8-9814-8BDA93A909F3}" type="pres">
      <dgm:prSet presAssocID="{F14C3BEA-0D61-4976-BCA3-E7D9EB0DD004}" presName="Name13" presStyleLbl="parChTrans1D2" presStyleIdx="2" presStyleCnt="3"/>
      <dgm:spPr/>
    </dgm:pt>
    <dgm:pt modelId="{FF8400D5-EF30-4F5D-94D9-19E94E8C964F}" type="pres">
      <dgm:prSet presAssocID="{A15D9206-F166-4089-82A5-F82E7F0EC9A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A95C830C-1792-4B0F-98CF-38E438F5523D}" type="presOf" srcId="{A15D9206-F166-4089-82A5-F82E7F0EC9A1}" destId="{FF8400D5-EF30-4F5D-94D9-19E94E8C964F}" srcOrd="0" destOrd="0" presId="urn:microsoft.com/office/officeart/2005/8/layout/hierarchy3"/>
    <dgm:cxn modelId="{26B9E30C-1321-4DB2-97F6-67DA705CE027}" type="presOf" srcId="{9DB2963E-89A6-4071-B583-3F67A7B178C5}" destId="{EFDEB9D7-4C63-4A4D-9A9A-DD36CEF80D72}" srcOrd="0" destOrd="0" presId="urn:microsoft.com/office/officeart/2005/8/layout/hierarchy3"/>
    <dgm:cxn modelId="{7C675B0F-AC33-4D93-A47F-1CEEFFB7AE37}" type="presOf" srcId="{39E6ACB8-50A4-43B1-8BDE-0C9C37FEA80B}" destId="{0D6ACE4C-517A-4584-A949-5F33B4BD1F8D}" srcOrd="0" destOrd="0" presId="urn:microsoft.com/office/officeart/2005/8/layout/hierarchy3"/>
    <dgm:cxn modelId="{20EF2C26-0008-48BA-98D7-F588373469D6}" srcId="{12433569-4FE8-4183-8D66-9AB6D344CE75}" destId="{39E6ACB8-50A4-43B1-8BDE-0C9C37FEA80B}" srcOrd="0" destOrd="0" parTransId="{FEB011BE-9F4C-40F9-8BDD-607B991CC9BF}" sibTransId="{10610D8A-0B64-415F-BEEA-BD129BD18762}"/>
    <dgm:cxn modelId="{48BB8544-425F-4B41-8D74-B2E4EA08EB71}" srcId="{224B42F3-B297-431B-9CA9-9BE65D4D68F4}" destId="{12433569-4FE8-4183-8D66-9AB6D344CE75}" srcOrd="0" destOrd="0" parTransId="{C56A8560-F3DB-4A06-8344-2832C423FCFC}" sibTransId="{C08322E2-9D23-4376-8C74-0A663E9A4DDE}"/>
    <dgm:cxn modelId="{F12E1567-364F-4E28-A080-10CC0ABA0A9C}" type="presOf" srcId="{F14C3BEA-0D61-4976-BCA3-E7D9EB0DD004}" destId="{42624930-D54B-4DF8-9814-8BDA93A909F3}" srcOrd="0" destOrd="0" presId="urn:microsoft.com/office/officeart/2005/8/layout/hierarchy3"/>
    <dgm:cxn modelId="{A2C9A754-E0CA-49F0-90DE-4A69A57BBA59}" type="presOf" srcId="{D9238738-D253-47B3-B420-2A99B45E797C}" destId="{7A32D620-9232-46BC-84DD-C703433B74E8}" srcOrd="0" destOrd="0" presId="urn:microsoft.com/office/officeart/2005/8/layout/hierarchy3"/>
    <dgm:cxn modelId="{81C2BC54-E363-4031-9F42-A7CAAC42EAE7}" type="presOf" srcId="{FEB011BE-9F4C-40F9-8BDD-607B991CC9BF}" destId="{FC44D75A-ECDD-472C-85FC-D593B30D9114}" srcOrd="0" destOrd="0" presId="urn:microsoft.com/office/officeart/2005/8/layout/hierarchy3"/>
    <dgm:cxn modelId="{4B733E80-60AA-4BF7-87F4-618609C13695}" type="presOf" srcId="{12433569-4FE8-4183-8D66-9AB6D344CE75}" destId="{3C30B9B4-2E4B-4751-9961-BC014760D7E5}" srcOrd="1" destOrd="0" presId="urn:microsoft.com/office/officeart/2005/8/layout/hierarchy3"/>
    <dgm:cxn modelId="{E47106A3-1A9F-4E74-8483-7D7B051B8C59}" srcId="{12433569-4FE8-4183-8D66-9AB6D344CE75}" destId="{9DB2963E-89A6-4071-B583-3F67A7B178C5}" srcOrd="1" destOrd="0" parTransId="{D9238738-D253-47B3-B420-2A99B45E797C}" sibTransId="{BAC67FFE-DADD-4636-B890-7FB76F5BC4AF}"/>
    <dgm:cxn modelId="{C83763A3-8498-4046-939F-7A6BF454A708}" type="presOf" srcId="{12433569-4FE8-4183-8D66-9AB6D344CE75}" destId="{2DCF844B-6CAC-442D-8554-E3AF26D2902C}" srcOrd="0" destOrd="0" presId="urn:microsoft.com/office/officeart/2005/8/layout/hierarchy3"/>
    <dgm:cxn modelId="{AB6A37D7-B36A-44B5-AD93-1FDD6170E23E}" type="presOf" srcId="{224B42F3-B297-431B-9CA9-9BE65D4D68F4}" destId="{4FF2FDD3-90C9-40B5-9181-C9424AF64325}" srcOrd="0" destOrd="0" presId="urn:microsoft.com/office/officeart/2005/8/layout/hierarchy3"/>
    <dgm:cxn modelId="{23D1C1E6-CB0B-4A04-AB6C-DFF23F9404A2}" srcId="{12433569-4FE8-4183-8D66-9AB6D344CE75}" destId="{A15D9206-F166-4089-82A5-F82E7F0EC9A1}" srcOrd="2" destOrd="0" parTransId="{F14C3BEA-0D61-4976-BCA3-E7D9EB0DD004}" sibTransId="{00BA7988-56BF-474A-BFB7-25ED78A85BFF}"/>
    <dgm:cxn modelId="{B77430DD-E0B9-4AA3-9337-03A11F3C86EE}" type="presParOf" srcId="{4FF2FDD3-90C9-40B5-9181-C9424AF64325}" destId="{9CF0DD92-7585-4435-B2F8-D828806F15DB}" srcOrd="0" destOrd="0" presId="urn:microsoft.com/office/officeart/2005/8/layout/hierarchy3"/>
    <dgm:cxn modelId="{AEFFE2BF-E61B-4237-9A3E-FD2C88C0EF64}" type="presParOf" srcId="{9CF0DD92-7585-4435-B2F8-D828806F15DB}" destId="{169C9F53-FF4B-4FC9-B375-76C7A23FF099}" srcOrd="0" destOrd="0" presId="urn:microsoft.com/office/officeart/2005/8/layout/hierarchy3"/>
    <dgm:cxn modelId="{1F360097-343F-4E46-9D85-C18477287C67}" type="presParOf" srcId="{169C9F53-FF4B-4FC9-B375-76C7A23FF099}" destId="{2DCF844B-6CAC-442D-8554-E3AF26D2902C}" srcOrd="0" destOrd="0" presId="urn:microsoft.com/office/officeart/2005/8/layout/hierarchy3"/>
    <dgm:cxn modelId="{0102321E-3C8F-436D-B5CB-18546AF729A6}" type="presParOf" srcId="{169C9F53-FF4B-4FC9-B375-76C7A23FF099}" destId="{3C30B9B4-2E4B-4751-9961-BC014760D7E5}" srcOrd="1" destOrd="0" presId="urn:microsoft.com/office/officeart/2005/8/layout/hierarchy3"/>
    <dgm:cxn modelId="{6EF5F96E-11F9-4F6C-BCC2-1ED53ACCA1E9}" type="presParOf" srcId="{9CF0DD92-7585-4435-B2F8-D828806F15DB}" destId="{C96DC55D-EDF4-4760-AB4D-584897D3E401}" srcOrd="1" destOrd="0" presId="urn:microsoft.com/office/officeart/2005/8/layout/hierarchy3"/>
    <dgm:cxn modelId="{9CFE71AA-A559-4B75-8ADA-47617B95C23E}" type="presParOf" srcId="{C96DC55D-EDF4-4760-AB4D-584897D3E401}" destId="{FC44D75A-ECDD-472C-85FC-D593B30D9114}" srcOrd="0" destOrd="0" presId="urn:microsoft.com/office/officeart/2005/8/layout/hierarchy3"/>
    <dgm:cxn modelId="{AB151859-278A-45C3-B1D4-6D231A15732F}" type="presParOf" srcId="{C96DC55D-EDF4-4760-AB4D-584897D3E401}" destId="{0D6ACE4C-517A-4584-A949-5F33B4BD1F8D}" srcOrd="1" destOrd="0" presId="urn:microsoft.com/office/officeart/2005/8/layout/hierarchy3"/>
    <dgm:cxn modelId="{568E6989-8933-48D0-91B3-65AD7692A581}" type="presParOf" srcId="{C96DC55D-EDF4-4760-AB4D-584897D3E401}" destId="{7A32D620-9232-46BC-84DD-C703433B74E8}" srcOrd="2" destOrd="0" presId="urn:microsoft.com/office/officeart/2005/8/layout/hierarchy3"/>
    <dgm:cxn modelId="{A56D65F5-72AD-4426-BFCB-0A7F52DC3BFF}" type="presParOf" srcId="{C96DC55D-EDF4-4760-AB4D-584897D3E401}" destId="{EFDEB9D7-4C63-4A4D-9A9A-DD36CEF80D72}" srcOrd="3" destOrd="0" presId="urn:microsoft.com/office/officeart/2005/8/layout/hierarchy3"/>
    <dgm:cxn modelId="{1E2017CA-66E1-47C4-9999-49E866F9C066}" type="presParOf" srcId="{C96DC55D-EDF4-4760-AB4D-584897D3E401}" destId="{42624930-D54B-4DF8-9814-8BDA93A909F3}" srcOrd="4" destOrd="0" presId="urn:microsoft.com/office/officeart/2005/8/layout/hierarchy3"/>
    <dgm:cxn modelId="{82D1DA1F-0A77-453A-88DE-0BC68B249344}" type="presParOf" srcId="{C96DC55D-EDF4-4760-AB4D-584897D3E401}" destId="{FF8400D5-EF30-4F5D-94D9-19E94E8C964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3FD02-0F3F-425F-8AEC-B50797217AD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1168C5B-A317-4754-84A5-15DE6799E3F4}" type="pres">
      <dgm:prSet presAssocID="{DDE3FD02-0F3F-425F-8AEC-B50797217AD2}" presName="linearFlow" presStyleCnt="0">
        <dgm:presLayoutVars>
          <dgm:dir/>
          <dgm:resizeHandles val="exact"/>
        </dgm:presLayoutVars>
      </dgm:prSet>
      <dgm:spPr/>
    </dgm:pt>
  </dgm:ptLst>
  <dgm:cxnLst>
    <dgm:cxn modelId="{E386E456-5DE0-4D49-9714-16AF35D4D3A9}" type="presOf" srcId="{DDE3FD02-0F3F-425F-8AEC-B50797217AD2}" destId="{61168C5B-A317-4754-84A5-15DE6799E3F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F844B-6CAC-442D-8554-E3AF26D2902C}">
      <dsp:nvSpPr>
        <dsp:cNvPr id="0" name=""/>
        <dsp:cNvSpPr/>
      </dsp:nvSpPr>
      <dsp:spPr>
        <a:xfrm>
          <a:off x="2193726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Obtain licence</a:t>
          </a:r>
        </a:p>
      </dsp:txBody>
      <dsp:txXfrm>
        <a:off x="2218747" y="28121"/>
        <a:ext cx="1658504" cy="804231"/>
      </dsp:txXfrm>
    </dsp:sp>
    <dsp:sp modelId="{FC44D75A-ECDD-472C-85FC-D593B30D9114}">
      <dsp:nvSpPr>
        <dsp:cNvPr id="0" name=""/>
        <dsp:cNvSpPr/>
      </dsp:nvSpPr>
      <dsp:spPr>
        <a:xfrm>
          <a:off x="2364581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ACE4C-517A-4584-A949-5F33B4BD1F8D}">
      <dsp:nvSpPr>
        <dsp:cNvPr id="0" name=""/>
        <dsp:cNvSpPr/>
      </dsp:nvSpPr>
      <dsp:spPr>
        <a:xfrm>
          <a:off x="2535435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Register wine</a:t>
          </a:r>
        </a:p>
      </dsp:txBody>
      <dsp:txXfrm>
        <a:off x="2560456" y="1095963"/>
        <a:ext cx="1316795" cy="804231"/>
      </dsp:txXfrm>
    </dsp:sp>
    <dsp:sp modelId="{7A32D620-9232-46BC-84DD-C703433B74E8}">
      <dsp:nvSpPr>
        <dsp:cNvPr id="0" name=""/>
        <dsp:cNvSpPr/>
      </dsp:nvSpPr>
      <dsp:spPr>
        <a:xfrm>
          <a:off x="2364581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B9D7-4C63-4A4D-9A9A-DD36CEF80D72}">
      <dsp:nvSpPr>
        <dsp:cNvPr id="0" name=""/>
        <dsp:cNvSpPr/>
      </dsp:nvSpPr>
      <dsp:spPr>
        <a:xfrm>
          <a:off x="2535435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Apply for shipping permit</a:t>
          </a:r>
        </a:p>
      </dsp:txBody>
      <dsp:txXfrm>
        <a:off x="2560456" y="2163805"/>
        <a:ext cx="1316795" cy="804231"/>
      </dsp:txXfrm>
    </dsp:sp>
    <dsp:sp modelId="{42624930-D54B-4DF8-9814-8BDA93A909F3}">
      <dsp:nvSpPr>
        <dsp:cNvPr id="0" name=""/>
        <dsp:cNvSpPr/>
      </dsp:nvSpPr>
      <dsp:spPr>
        <a:xfrm>
          <a:off x="2364581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400D5-EF30-4F5D-94D9-19E94E8C964F}">
      <dsp:nvSpPr>
        <dsp:cNvPr id="0" name=""/>
        <dsp:cNvSpPr/>
      </dsp:nvSpPr>
      <dsp:spPr>
        <a:xfrm>
          <a:off x="2535435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Apply for import certificate if required</a:t>
          </a:r>
        </a:p>
      </dsp:txBody>
      <dsp:txXfrm>
        <a:off x="2560456" y="3231646"/>
        <a:ext cx="1316795" cy="804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DF1C-5FDC-41D5-B154-F98AA6804A80}" type="datetimeFigureOut">
              <a:rPr lang="en-AU" smtClean="0"/>
              <a:t>23/10/2024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8F7F0-43CB-4013-AB7B-B8D80FB3C6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59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62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6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17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Ha </a:t>
            </a:r>
            <a:r>
              <a:rPr lang="en-US" sz="1200" dirty="0" err="1"/>
              <a:t>Noi</a:t>
            </a:r>
            <a:r>
              <a:rPr lang="en-US" sz="1200" dirty="0"/>
              <a:t>, Viet</a:t>
            </a:r>
            <a:r>
              <a:rPr lang="en-US" sz="1200" baseline="0" dirty="0"/>
              <a:t> Nam</a:t>
            </a:r>
            <a:endParaRPr lang="en-US" sz="1200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57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 May 11-12,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0" y="319389"/>
            <a:ext cx="4194781" cy="12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5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69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7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4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19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08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1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08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7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32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06CB-D3B7-4024-B9AF-10614738EC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71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standards.gov.a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Traceability-</a:t>
            </a:r>
            <a:br>
              <a:rPr lang="en-US" dirty="0"/>
            </a:br>
            <a:r>
              <a:rPr lang="en-US" sz="3200" dirty="0"/>
              <a:t>The Australian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 Guy, Wine Australia</a:t>
            </a:r>
          </a:p>
        </p:txBody>
      </p:sp>
    </p:spTree>
    <p:extLst>
      <p:ext uri="{BB962C8B-B14F-4D97-AF65-F5344CB8AC3E}">
        <p14:creationId xmlns:p14="http://schemas.microsoft.com/office/powerpoint/2010/main" val="12144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Australian Wine: What records must be kept</a:t>
            </a:r>
            <a:r>
              <a:rPr lang="en-AU" sz="3200" dirty="0"/>
              <a:t>?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7105" y="1600200"/>
            <a:ext cx="32497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13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Wine Goods Receival Register</a:t>
            </a:r>
          </a:p>
        </p:txBody>
      </p:sp>
      <p:pic>
        <p:nvPicPr>
          <p:cNvPr id="4" name="Picture 7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229600" cy="291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53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dirty="0"/>
              <a:t>LIP Manual System – Blending Example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52738"/>
            <a:ext cx="860425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" y="951950"/>
            <a:ext cx="84963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5613" indent="-4572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1363" indent="-285750" defTabSz="9128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14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86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58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30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02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74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46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latin typeface="Calibri Light" panose="020F0302020204030204" pitchFamily="34" charset="0"/>
              </a:rPr>
              <a:t>In this case a new record and a </a:t>
            </a:r>
            <a:r>
              <a:rPr lang="en-US" altLang="en-US" sz="2200" u="sng" dirty="0">
                <a:latin typeface="Calibri Light" panose="020F0302020204030204" pitchFamily="34" charset="0"/>
              </a:rPr>
              <a:t>new</a:t>
            </a:r>
            <a:r>
              <a:rPr lang="en-US" altLang="en-US" sz="2200" dirty="0">
                <a:latin typeface="Calibri Light" panose="020F0302020204030204" pitchFamily="34" charset="0"/>
              </a:rPr>
              <a:t> </a:t>
            </a:r>
            <a:r>
              <a:rPr lang="en-US" altLang="en-US" sz="2200" b="1" dirty="0">
                <a:solidFill>
                  <a:srgbClr val="AD0034"/>
                </a:solidFill>
                <a:latin typeface="Calibri Light" panose="020F0302020204030204" pitchFamily="34" charset="0"/>
              </a:rPr>
              <a:t>WINE CODE</a:t>
            </a:r>
            <a:r>
              <a:rPr lang="en-US" altLang="en-US" sz="2200" dirty="0">
                <a:latin typeface="Calibri Light" panose="020F0302020204030204" pitchFamily="34" charset="0"/>
              </a:rPr>
              <a:t> is created for the blend.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 Light" panose="020F0302020204030204" pitchFamily="34" charset="0"/>
              </a:rPr>
              <a:t>Details of the operation are recorded in the </a:t>
            </a:r>
            <a:r>
              <a:rPr lang="en-US" altLang="en-US" sz="2200" dirty="0">
                <a:solidFill>
                  <a:srgbClr val="0000FF"/>
                </a:solidFill>
                <a:latin typeface="Calibri Light" panose="020F0302020204030204" pitchFamily="34" charset="0"/>
              </a:rPr>
              <a:t>Wine Processing Record</a:t>
            </a:r>
            <a:r>
              <a:rPr lang="en-US" altLang="en-US" sz="2200" dirty="0">
                <a:latin typeface="Calibri Light" panose="020F0302020204030204" pitchFamily="34" charset="0"/>
              </a:rPr>
              <a:t> of the component wine.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alibri Light" panose="020F0302020204030204" pitchFamily="34" charset="0"/>
              </a:rPr>
              <a:t>In the notes section the new </a:t>
            </a:r>
            <a:r>
              <a:rPr lang="en-US" altLang="en-US" sz="2200" dirty="0">
                <a:solidFill>
                  <a:srgbClr val="AD0034"/>
                </a:solidFill>
                <a:latin typeface="Calibri Light" panose="020F0302020204030204" pitchFamily="34" charset="0"/>
              </a:rPr>
              <a:t>WINE CODE</a:t>
            </a:r>
            <a:r>
              <a:rPr lang="en-US" altLang="en-US" sz="2200" dirty="0">
                <a:latin typeface="Calibri Light" panose="020F0302020204030204" pitchFamily="34" charset="0"/>
              </a:rPr>
              <a:t> of the new blend is clearly </a:t>
            </a:r>
          </a:p>
          <a:p>
            <a:r>
              <a:rPr lang="en-US" altLang="en-US" sz="2200" dirty="0">
                <a:latin typeface="Calibri Light" panose="020F0302020204030204" pitchFamily="34" charset="0"/>
              </a:rPr>
              <a:t>	indicated.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69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LIP Manual System – Blending Example</a:t>
            </a: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809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196752"/>
            <a:ext cx="68405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5613" indent="-4572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1363" indent="-285750" defTabSz="91281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14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86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5813" indent="-228600" defTabSz="9128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30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02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74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4613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en-US" sz="1800" dirty="0">
                <a:latin typeface="Calibri Light" panose="020F0302020204030204" pitchFamily="34" charset="0"/>
              </a:rPr>
              <a:t>New record created.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>
                <a:latin typeface="Calibri Light" panose="020F0302020204030204" pitchFamily="34" charset="0"/>
              </a:rPr>
              <a:t>New </a:t>
            </a:r>
            <a:r>
              <a:rPr lang="en-US" altLang="en-US" sz="1800" dirty="0">
                <a:solidFill>
                  <a:srgbClr val="AD0034"/>
                </a:solidFill>
                <a:latin typeface="Calibri Light" panose="020F0302020204030204" pitchFamily="34" charset="0"/>
              </a:rPr>
              <a:t>WINE CODE</a:t>
            </a:r>
            <a:r>
              <a:rPr lang="en-US" altLang="en-US" sz="1800" dirty="0">
                <a:latin typeface="Calibri Light" panose="020F0302020204030204" pitchFamily="34" charset="0"/>
              </a:rPr>
              <a:t> assigned.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>
                <a:latin typeface="Calibri Light" panose="020F0302020204030204" pitchFamily="34" charset="0"/>
              </a:rPr>
              <a:t>Records exactly the same information.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>
                <a:latin typeface="Calibri Light" panose="020F0302020204030204" pitchFamily="34" charset="0"/>
              </a:rPr>
              <a:t>Notes section contain the </a:t>
            </a:r>
            <a:r>
              <a:rPr lang="en-US" altLang="en-US" sz="1800" dirty="0">
                <a:solidFill>
                  <a:srgbClr val="AD0034"/>
                </a:solidFill>
                <a:latin typeface="Calibri Light" panose="020F0302020204030204" pitchFamily="34" charset="0"/>
              </a:rPr>
              <a:t>WINE CODE</a:t>
            </a:r>
            <a:r>
              <a:rPr lang="en-US" altLang="en-US" sz="1800" dirty="0">
                <a:latin typeface="Calibri Light" panose="020F0302020204030204" pitchFamily="34" charset="0"/>
              </a:rPr>
              <a:t> of the component.</a:t>
            </a:r>
          </a:p>
          <a:p>
            <a:pPr>
              <a:buFont typeface="+mj-lt"/>
              <a:buAutoNum type="arabicPeriod"/>
            </a:pPr>
            <a:r>
              <a:rPr lang="en-US" altLang="en-US" sz="1800" dirty="0">
                <a:latin typeface="Calibri Light" panose="020F0302020204030204" pitchFamily="34" charset="0"/>
              </a:rPr>
              <a:t>This is the double entry principle of traceability.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54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en-AU" altLang="en-US" sz="1000" dirty="0"/>
          </a:p>
          <a:p>
            <a:pPr defTabSz="912813">
              <a:buFontTx/>
              <a:buNone/>
            </a:pPr>
            <a:r>
              <a:rPr lang="en-AU" altLang="en-US" sz="3600" dirty="0"/>
              <a:t>	</a:t>
            </a:r>
          </a:p>
          <a:p>
            <a:pPr defTabSz="912813">
              <a:buFontTx/>
              <a:buNone/>
            </a:pPr>
            <a:r>
              <a:rPr lang="en-AU" altLang="en-US" sz="3600" dirty="0"/>
              <a:t>	</a:t>
            </a:r>
            <a:r>
              <a:rPr lang="en-AU" altLang="en-US" sz="3600" b="1" dirty="0"/>
              <a:t>Records must be made within 3 </a:t>
            </a:r>
            <a:r>
              <a:rPr lang="en-AU" altLang="en-US" sz="3600" b="1" u="sng" dirty="0"/>
              <a:t>days</a:t>
            </a:r>
            <a:r>
              <a:rPr lang="en-AU" altLang="en-US" sz="3600" b="1" dirty="0"/>
              <a:t> and retained for 7 years.</a:t>
            </a:r>
          </a:p>
          <a:p>
            <a:pPr defTabSz="912813">
              <a:buFontTx/>
              <a:buNone/>
            </a:pP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8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Wine Supply Chain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683" y="1600200"/>
            <a:ext cx="2988634" cy="45259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54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.rouse\Documents\Wine Goods Suppl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464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01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64481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Export Flow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603343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9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Product recalls (all commodities</a:t>
            </a:r>
            <a:r>
              <a:rPr lang="en-AU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3" y="1962679"/>
            <a:ext cx="5830114" cy="38010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98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u="sng" dirty="0"/>
              <a:t>Major reasons for recall (all commodities)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96" y="1988840"/>
            <a:ext cx="5846372" cy="381642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74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ability to track and trace any food through all stages of production, processing and distribution.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43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u="sng" dirty="0"/>
              <a:t>Microbiological issues </a:t>
            </a:r>
            <a:br>
              <a:rPr lang="en-AU" u="sng" dirty="0"/>
            </a:br>
            <a:r>
              <a:rPr lang="en-AU" u="sng" dirty="0"/>
              <a:t>(none related to wine)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11" y="2072231"/>
            <a:ext cx="5744377" cy="35819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64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u="sng" dirty="0"/>
              <a:t>Wine only subject to two recalls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11 May 2012 : Glass fault in a 2 litre fortified wine (6 variants)</a:t>
            </a:r>
          </a:p>
          <a:p>
            <a:r>
              <a:rPr lang="en-AU" dirty="0"/>
              <a:t>18 March 2015 :Choking hazard with the plastic lid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70828"/>
            <a:ext cx="4038600" cy="24321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00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technologies to assist traceability </a:t>
            </a:r>
            <a:br>
              <a:rPr lang="en-AU" dirty="0"/>
            </a:br>
            <a:r>
              <a:rPr lang="en-AU" sz="1200" dirty="0"/>
              <a:t>(source: vinologa.com)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209990"/>
            <a:ext cx="7200900" cy="33524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13285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it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rgbClr val="C00000"/>
                </a:solidFill>
              </a:rPr>
              <a:t>Risk management tool</a:t>
            </a:r>
          </a:p>
          <a:p>
            <a:r>
              <a:rPr lang="en-AU" dirty="0">
                <a:solidFill>
                  <a:srgbClr val="C00000"/>
                </a:solidFill>
              </a:rPr>
              <a:t>Ensuring food safety</a:t>
            </a:r>
          </a:p>
          <a:p>
            <a:r>
              <a:rPr lang="en-AU" dirty="0">
                <a:solidFill>
                  <a:srgbClr val="C00000"/>
                </a:solidFill>
              </a:rPr>
              <a:t>Trace risky food to its source</a:t>
            </a:r>
          </a:p>
          <a:p>
            <a:r>
              <a:rPr lang="en-AU" dirty="0">
                <a:solidFill>
                  <a:srgbClr val="C00000"/>
                </a:solidFill>
              </a:rPr>
              <a:t>Enables targeted product withdrawals</a:t>
            </a:r>
          </a:p>
          <a:p>
            <a:r>
              <a:rPr lang="en-AU" dirty="0"/>
              <a:t>Cultural and religious reasons- Halal/ Kosher/ Vegan/ Vegetarian</a:t>
            </a:r>
          </a:p>
          <a:p>
            <a:r>
              <a:rPr lang="en-AU" dirty="0"/>
              <a:t>Organic and Sustainable</a:t>
            </a:r>
          </a:p>
          <a:p>
            <a:r>
              <a:rPr lang="en-AU" dirty="0"/>
              <a:t>Authenticity (particularly important for wine given provenance implies quality and wine is low risk from a safety perspective)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88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What does it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Supply chain participants must be able to identify where their products come from and where they are going</a:t>
            </a:r>
          </a:p>
          <a:p>
            <a:r>
              <a:rPr lang="en-AU" dirty="0"/>
              <a:t>The recorded details include name and address of supplier/customer, the nature of the product and the date of the transaction.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3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Food Safety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Standard 3.2.2 (</a:t>
            </a:r>
            <a:r>
              <a:rPr lang="en-AU" dirty="0">
                <a:hlinkClick r:id="rId2"/>
              </a:rPr>
              <a:t>www.foodstandards.gov.au</a:t>
            </a:r>
            <a:r>
              <a:rPr lang="en-AU" dirty="0"/>
              <a:t>)</a:t>
            </a:r>
          </a:p>
          <a:p>
            <a:r>
              <a:rPr lang="en-AU" dirty="0"/>
              <a:t>One step back (clause 5(2))- for imported food this requires the business to provide the name and address of the importer</a:t>
            </a:r>
          </a:p>
          <a:p>
            <a:r>
              <a:rPr lang="en-AU" dirty="0"/>
              <a:t>One step forward (clause 12 Food recall)</a:t>
            </a:r>
          </a:p>
          <a:p>
            <a:pPr lvl="1"/>
            <a:r>
              <a:rPr lang="en-AU" dirty="0"/>
              <a:t>Production records</a:t>
            </a:r>
          </a:p>
          <a:p>
            <a:pPr lvl="1"/>
            <a:r>
              <a:rPr lang="en-AU" dirty="0"/>
              <a:t>Volume produced</a:t>
            </a:r>
          </a:p>
          <a:p>
            <a:pPr lvl="1"/>
            <a:r>
              <a:rPr lang="en-AU" dirty="0"/>
              <a:t>Batch or lot identification markings</a:t>
            </a:r>
          </a:p>
          <a:p>
            <a:pPr lvl="1"/>
            <a:r>
              <a:rPr lang="en-AU" dirty="0"/>
              <a:t>Where distributed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8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u="sng" dirty="0"/>
              <a:t>Specific Commodity Requirements in Australia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Seafood businesses</a:t>
            </a:r>
          </a:p>
          <a:p>
            <a:r>
              <a:rPr lang="en-AU" dirty="0"/>
              <a:t>Dairy production, transport and processing</a:t>
            </a:r>
          </a:p>
          <a:p>
            <a:r>
              <a:rPr lang="en-AU" dirty="0"/>
              <a:t>Poultry processors</a:t>
            </a:r>
          </a:p>
          <a:p>
            <a:r>
              <a:rPr lang="en-AU" dirty="0"/>
              <a:t>Egg producers and processors</a:t>
            </a:r>
          </a:p>
          <a:p>
            <a:r>
              <a:rPr lang="en-AU" dirty="0"/>
              <a:t>Seed sprout processors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13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Specific requirements for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Enforced by </a:t>
            </a:r>
            <a:r>
              <a:rPr lang="en-AU" dirty="0">
                <a:solidFill>
                  <a:srgbClr val="FF0000"/>
                </a:solidFill>
              </a:rPr>
              <a:t>Australian Grape and Wine Authority </a:t>
            </a:r>
            <a:r>
              <a:rPr lang="en-AU" dirty="0"/>
              <a:t>(Wine Australia)</a:t>
            </a:r>
          </a:p>
          <a:p>
            <a:r>
              <a:rPr lang="en-AU" dirty="0"/>
              <a:t>Extends traceability beyond safety to include quality and authenticity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16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Authenticity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74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844823"/>
            <a:ext cx="4432300" cy="393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/>
              <a:t>Authenticity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3650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APEC Wine Regulatory Forum |  May 11-12,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06CB-D3B7-4024-B9AF-10614738ECE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64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764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Diamond Grid 16x9</vt:lpstr>
      <vt:lpstr>Traceability- The Australian Perspective</vt:lpstr>
      <vt:lpstr>Definition</vt:lpstr>
      <vt:lpstr>Why is it needed?</vt:lpstr>
      <vt:lpstr>What does it look like?</vt:lpstr>
      <vt:lpstr>Food Safety Requirements</vt:lpstr>
      <vt:lpstr>Specific Commodity Requirements in Australia</vt:lpstr>
      <vt:lpstr>Specific requirements for wine</vt:lpstr>
      <vt:lpstr>Authenticity</vt:lpstr>
      <vt:lpstr>Authenticity</vt:lpstr>
      <vt:lpstr>Australian Wine: What records must be kept?</vt:lpstr>
      <vt:lpstr>Wine Goods Receival Register</vt:lpstr>
      <vt:lpstr>LIP Manual System – Blending Example</vt:lpstr>
      <vt:lpstr>LIP Manual System – Blending Example</vt:lpstr>
      <vt:lpstr>PowerPoint Presentation</vt:lpstr>
      <vt:lpstr>Wine Supply Chain</vt:lpstr>
      <vt:lpstr>PowerPoint Presentation</vt:lpstr>
      <vt:lpstr>Export Flow Chart</vt:lpstr>
      <vt:lpstr>Product recalls (all commodities)</vt:lpstr>
      <vt:lpstr>Major reasons for recall (all commodities)</vt:lpstr>
      <vt:lpstr>Microbiological issues  (none related to wine)</vt:lpstr>
      <vt:lpstr>Wine only subject to two recalls</vt:lpstr>
      <vt:lpstr>New technologies to assist traceability  (source: vinologa.com)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Traceability</dc:title>
  <dc:creator>Windows User</dc:creator>
  <cp:lastModifiedBy>Shin C. Kao</cp:lastModifiedBy>
  <cp:revision>23</cp:revision>
  <dcterms:created xsi:type="dcterms:W3CDTF">2017-03-06T04:06:19Z</dcterms:created>
  <dcterms:modified xsi:type="dcterms:W3CDTF">2024-10-23T17:55:40Z</dcterms:modified>
</cp:coreProperties>
</file>