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6"/>
  </p:sldMasterIdLst>
  <p:notesMasterIdLst>
    <p:notesMasterId r:id="rId26"/>
  </p:notesMasterIdLst>
  <p:sldIdLst>
    <p:sldId id="256" r:id="rId7"/>
    <p:sldId id="310" r:id="rId8"/>
    <p:sldId id="274" r:id="rId9"/>
    <p:sldId id="282" r:id="rId10"/>
    <p:sldId id="283" r:id="rId11"/>
    <p:sldId id="281" r:id="rId12"/>
    <p:sldId id="280" r:id="rId13"/>
    <p:sldId id="311" r:id="rId14"/>
    <p:sldId id="312" r:id="rId15"/>
    <p:sldId id="307" r:id="rId16"/>
    <p:sldId id="308" r:id="rId17"/>
    <p:sldId id="290" r:id="rId18"/>
    <p:sldId id="300" r:id="rId19"/>
    <p:sldId id="313" r:id="rId20"/>
    <p:sldId id="318" r:id="rId21"/>
    <p:sldId id="315" r:id="rId22"/>
    <p:sldId id="316" r:id="rId23"/>
    <p:sldId id="314" r:id="rId24"/>
    <p:sldId id="317" r:id="rId25"/>
  </p:sldIdLst>
  <p:sldSz cx="9144000" cy="6858000" type="screen4x3"/>
  <p:notesSz cx="6858000" cy="9144000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6C"/>
    <a:srgbClr val="082256"/>
    <a:srgbClr val="384E80"/>
    <a:srgbClr val="4E7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49" autoAdjust="0"/>
    <p:restoredTop sz="94660"/>
  </p:normalViewPr>
  <p:slideViewPr>
    <p:cSldViewPr snapToObjects="1">
      <p:cViewPr varScale="1">
        <p:scale>
          <a:sx n="71" d="100"/>
          <a:sy n="71" d="100"/>
        </p:scale>
        <p:origin x="9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1758530183696E-2"/>
          <c:y val="0.11311602792952601"/>
          <c:w val="0.89261023622047297"/>
          <c:h val="0.609457796054328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'Combined IDS 1516 RegClust'!$L$1</c:f>
              <c:strCache>
                <c:ptCount val="1"/>
                <c:pt idx="0">
                  <c:v>GreatNSW/ACT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RegClust'!$L$3:$L$26</c:f>
              <c:numCache>
                <c:formatCode>General</c:formatCode>
                <c:ptCount val="24"/>
                <c:pt idx="0">
                  <c:v>13</c:v>
                </c:pt>
                <c:pt idx="1">
                  <c:v>5</c:v>
                </c:pt>
                <c:pt idx="2">
                  <c:v>12</c:v>
                </c:pt>
                <c:pt idx="3">
                  <c:v>9</c:v>
                </c:pt>
                <c:pt idx="4">
                  <c:v>8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5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2</c:v>
                </c:pt>
                <c:pt idx="13">
                  <c:v>9</c:v>
                </c:pt>
                <c:pt idx="14">
                  <c:v>8</c:v>
                </c:pt>
                <c:pt idx="15">
                  <c:v>8</c:v>
                </c:pt>
                <c:pt idx="16">
                  <c:v>4</c:v>
                </c:pt>
                <c:pt idx="17">
                  <c:v>3</c:v>
                </c:pt>
                <c:pt idx="18">
                  <c:v>5</c:v>
                </c:pt>
                <c:pt idx="19">
                  <c:v>5</c:v>
                </c:pt>
                <c:pt idx="20">
                  <c:v>9</c:v>
                </c:pt>
                <c:pt idx="21">
                  <c:v>1</c:v>
                </c:pt>
                <c:pt idx="22">
                  <c:v>4</c:v>
                </c:pt>
                <c:pt idx="2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F7-4237-A3C1-868934EBB88A}"/>
            </c:ext>
          </c:extLst>
        </c:ser>
        <c:ser>
          <c:idx val="1"/>
          <c:order val="1"/>
          <c:tx>
            <c:strRef>
              <c:f>'IDS 2016 RegClust'!$R$1</c:f>
              <c:strCache>
                <c:ptCount val="1"/>
                <c:pt idx="0">
                  <c:v>SA Central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RegClust'!$R$3:$R$26</c:f>
              <c:numCache>
                <c:formatCode>General</c:formatCode>
                <c:ptCount val="24"/>
                <c:pt idx="0">
                  <c:v>83</c:v>
                </c:pt>
                <c:pt idx="1">
                  <c:v>23</c:v>
                </c:pt>
                <c:pt idx="2">
                  <c:v>30</c:v>
                </c:pt>
                <c:pt idx="3">
                  <c:v>15</c:v>
                </c:pt>
                <c:pt idx="4">
                  <c:v>27</c:v>
                </c:pt>
                <c:pt idx="5">
                  <c:v>15</c:v>
                </c:pt>
                <c:pt idx="6">
                  <c:v>13</c:v>
                </c:pt>
                <c:pt idx="7">
                  <c:v>16</c:v>
                </c:pt>
                <c:pt idx="8">
                  <c:v>14</c:v>
                </c:pt>
                <c:pt idx="9">
                  <c:v>23</c:v>
                </c:pt>
                <c:pt idx="10">
                  <c:v>14</c:v>
                </c:pt>
                <c:pt idx="11">
                  <c:v>14</c:v>
                </c:pt>
                <c:pt idx="12">
                  <c:v>19</c:v>
                </c:pt>
                <c:pt idx="13">
                  <c:v>10</c:v>
                </c:pt>
                <c:pt idx="14">
                  <c:v>21</c:v>
                </c:pt>
                <c:pt idx="15">
                  <c:v>4</c:v>
                </c:pt>
                <c:pt idx="16">
                  <c:v>12</c:v>
                </c:pt>
                <c:pt idx="17">
                  <c:v>5</c:v>
                </c:pt>
                <c:pt idx="18">
                  <c:v>4</c:v>
                </c:pt>
                <c:pt idx="19">
                  <c:v>7</c:v>
                </c:pt>
                <c:pt idx="20">
                  <c:v>4</c:v>
                </c:pt>
                <c:pt idx="21">
                  <c:v>7</c:v>
                </c:pt>
                <c:pt idx="22">
                  <c:v>4</c:v>
                </c:pt>
                <c:pt idx="2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F7-4237-A3C1-868934EBB88A}"/>
            </c:ext>
          </c:extLst>
        </c:ser>
        <c:ser>
          <c:idx val="2"/>
          <c:order val="2"/>
          <c:tx>
            <c:strRef>
              <c:f>'IDS 2016 RegClust'!$M$1</c:f>
              <c:strCache>
                <c:ptCount val="1"/>
                <c:pt idx="0">
                  <c:v>GreatVIC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RegClust'!$M$3:$M$26</c:f>
              <c:numCache>
                <c:formatCode>General</c:formatCode>
                <c:ptCount val="24"/>
                <c:pt idx="0">
                  <c:v>18</c:v>
                </c:pt>
                <c:pt idx="1">
                  <c:v>21</c:v>
                </c:pt>
                <c:pt idx="2">
                  <c:v>21</c:v>
                </c:pt>
                <c:pt idx="3">
                  <c:v>16</c:v>
                </c:pt>
                <c:pt idx="4">
                  <c:v>6</c:v>
                </c:pt>
                <c:pt idx="5">
                  <c:v>13</c:v>
                </c:pt>
                <c:pt idx="6">
                  <c:v>14</c:v>
                </c:pt>
                <c:pt idx="7">
                  <c:v>9</c:v>
                </c:pt>
                <c:pt idx="9">
                  <c:v>1</c:v>
                </c:pt>
                <c:pt idx="10">
                  <c:v>11</c:v>
                </c:pt>
                <c:pt idx="11">
                  <c:v>18</c:v>
                </c:pt>
                <c:pt idx="12">
                  <c:v>8</c:v>
                </c:pt>
                <c:pt idx="13">
                  <c:v>6</c:v>
                </c:pt>
                <c:pt idx="14">
                  <c:v>8</c:v>
                </c:pt>
                <c:pt idx="15">
                  <c:v>2</c:v>
                </c:pt>
                <c:pt idx="16">
                  <c:v>9</c:v>
                </c:pt>
                <c:pt idx="17">
                  <c:v>17</c:v>
                </c:pt>
                <c:pt idx="18">
                  <c:v>7</c:v>
                </c:pt>
                <c:pt idx="19">
                  <c:v>3</c:v>
                </c:pt>
                <c:pt idx="20">
                  <c:v>7</c:v>
                </c:pt>
                <c:pt idx="21">
                  <c:v>6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F7-4237-A3C1-868934EBB88A}"/>
            </c:ext>
          </c:extLst>
        </c:ser>
        <c:ser>
          <c:idx val="3"/>
          <c:order val="3"/>
          <c:tx>
            <c:strRef>
              <c:f>'IDS 2016 RegClust'!$E$1</c:f>
              <c:strCache>
                <c:ptCount val="1"/>
                <c:pt idx="0">
                  <c:v>WA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RegClust'!$E$2:$E$27</c:f>
              <c:numCache>
                <c:formatCode>General</c:formatCode>
                <c:ptCount val="25"/>
                <c:pt idx="0">
                  <c:v>26</c:v>
                </c:pt>
                <c:pt idx="1">
                  <c:v>24</c:v>
                </c:pt>
                <c:pt idx="2">
                  <c:v>19</c:v>
                </c:pt>
                <c:pt idx="3">
                  <c:v>11</c:v>
                </c:pt>
                <c:pt idx="4">
                  <c:v>9</c:v>
                </c:pt>
                <c:pt idx="5">
                  <c:v>4</c:v>
                </c:pt>
                <c:pt idx="6">
                  <c:v>4</c:v>
                </c:pt>
                <c:pt idx="7">
                  <c:v>8</c:v>
                </c:pt>
                <c:pt idx="8">
                  <c:v>4</c:v>
                </c:pt>
                <c:pt idx="9">
                  <c:v>1</c:v>
                </c:pt>
                <c:pt idx="10">
                  <c:v>7</c:v>
                </c:pt>
                <c:pt idx="11">
                  <c:v>3</c:v>
                </c:pt>
                <c:pt idx="12">
                  <c:v>1</c:v>
                </c:pt>
                <c:pt idx="13">
                  <c:v>2</c:v>
                </c:pt>
                <c:pt idx="15">
                  <c:v>4</c:v>
                </c:pt>
                <c:pt idx="16">
                  <c:v>4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4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F7-4237-A3C1-868934EBB88A}"/>
            </c:ext>
          </c:extLst>
        </c:ser>
        <c:ser>
          <c:idx val="4"/>
          <c:order val="4"/>
          <c:tx>
            <c:strRef>
              <c:f>'IDS 2016 RegClust'!$F$1</c:f>
              <c:strCache>
                <c:ptCount val="1"/>
                <c:pt idx="0">
                  <c:v>TAS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RegClust'!$F$2:$F$27</c:f>
              <c:numCache>
                <c:formatCode>General</c:formatCode>
                <c:ptCount val="25"/>
                <c:pt idx="0">
                  <c:v>5</c:v>
                </c:pt>
                <c:pt idx="1">
                  <c:v>19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2">
                  <c:v>1</c:v>
                </c:pt>
                <c:pt idx="13">
                  <c:v>5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F7-4237-A3C1-868934EBB88A}"/>
            </c:ext>
          </c:extLst>
        </c:ser>
        <c:ser>
          <c:idx val="5"/>
          <c:order val="5"/>
          <c:tx>
            <c:strRef>
              <c:f>'IDS 2016 RegClust'!$G$1</c:f>
              <c:strCache>
                <c:ptCount val="1"/>
                <c:pt idx="0">
                  <c:v>QLD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RegClust'!$G$2:$G$27</c:f>
              <c:numCache>
                <c:formatCode>General</c:formatCode>
                <c:ptCount val="25"/>
                <c:pt idx="0">
                  <c:v>1</c:v>
                </c:pt>
                <c:pt idx="2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  <c:pt idx="16">
                  <c:v>2</c:v>
                </c:pt>
                <c:pt idx="19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F7-4237-A3C1-868934EBB88A}"/>
            </c:ext>
          </c:extLst>
        </c:ser>
        <c:ser>
          <c:idx val="6"/>
          <c:order val="6"/>
          <c:tx>
            <c:strRef>
              <c:f>'IDS 2016 RegClust'!$S$1</c:f>
              <c:strCache>
                <c:ptCount val="1"/>
                <c:pt idx="0">
                  <c:v>SA North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RegClust'!$S$3:$S$26</c:f>
              <c:numCache>
                <c:formatCode>General</c:formatCode>
                <c:ptCount val="24"/>
                <c:pt idx="0">
                  <c:v>30</c:v>
                </c:pt>
                <c:pt idx="1">
                  <c:v>28</c:v>
                </c:pt>
                <c:pt idx="2">
                  <c:v>5</c:v>
                </c:pt>
                <c:pt idx="3">
                  <c:v>23</c:v>
                </c:pt>
                <c:pt idx="4">
                  <c:v>6</c:v>
                </c:pt>
                <c:pt idx="5">
                  <c:v>17</c:v>
                </c:pt>
                <c:pt idx="6">
                  <c:v>11</c:v>
                </c:pt>
                <c:pt idx="7">
                  <c:v>6</c:v>
                </c:pt>
                <c:pt idx="8">
                  <c:v>8</c:v>
                </c:pt>
                <c:pt idx="9">
                  <c:v>6</c:v>
                </c:pt>
                <c:pt idx="10">
                  <c:v>4</c:v>
                </c:pt>
                <c:pt idx="11">
                  <c:v>3</c:v>
                </c:pt>
                <c:pt idx="12">
                  <c:v>9</c:v>
                </c:pt>
                <c:pt idx="14">
                  <c:v>2</c:v>
                </c:pt>
                <c:pt idx="15">
                  <c:v>3</c:v>
                </c:pt>
                <c:pt idx="17">
                  <c:v>3</c:v>
                </c:pt>
                <c:pt idx="18">
                  <c:v>6</c:v>
                </c:pt>
                <c:pt idx="19">
                  <c:v>4</c:v>
                </c:pt>
                <c:pt idx="20">
                  <c:v>4</c:v>
                </c:pt>
                <c:pt idx="21">
                  <c:v>3</c:v>
                </c:pt>
                <c:pt idx="22">
                  <c:v>3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F7-4237-A3C1-868934EBB88A}"/>
            </c:ext>
          </c:extLst>
        </c:ser>
        <c:ser>
          <c:idx val="7"/>
          <c:order val="7"/>
          <c:tx>
            <c:strRef>
              <c:f>'IDS 2016 RegClust'!$I$1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E4B3B2"/>
            </a:solidFill>
          </c:spPr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RegClust'!$I$2:$I$27</c:f>
              <c:numCache>
                <c:formatCode>General</c:formatCode>
                <c:ptCount val="25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8</c:v>
                </c:pt>
                <c:pt idx="10">
                  <c:v>4</c:v>
                </c:pt>
                <c:pt idx="11">
                  <c:v>1</c:v>
                </c:pt>
                <c:pt idx="12">
                  <c:v>1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9">
                  <c:v>4</c:v>
                </c:pt>
                <c:pt idx="21">
                  <c:v>2</c:v>
                </c:pt>
                <c:pt idx="22">
                  <c:v>5</c:v>
                </c:pt>
                <c:pt idx="2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F7-4237-A3C1-868934EBB88A}"/>
            </c:ext>
          </c:extLst>
        </c:ser>
        <c:ser>
          <c:idx val="8"/>
          <c:order val="8"/>
          <c:tx>
            <c:strRef>
              <c:f>'Combined IDS Sort percent 1415'!$J$1</c:f>
              <c:strCache>
                <c:ptCount val="1"/>
                <c:pt idx="0">
                  <c:v>Sumcheck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'Combined IDS Sort percent 1415'!$J$3:$J$26</c:f>
            </c:numRef>
          </c:val>
          <c:extLst>
            <c:ext xmlns:c16="http://schemas.microsoft.com/office/drawing/2014/chart" uri="{C3380CC4-5D6E-409C-BE32-E72D297353CC}">
              <c16:uniqueId val="{00000008-32F7-4237-A3C1-868934EBB88A}"/>
            </c:ext>
          </c:extLst>
        </c:ser>
        <c:ser>
          <c:idx val="9"/>
          <c:order val="9"/>
          <c:tx>
            <c:v>Limestone Coast</c:v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RegClust'!$N$3:$N$26</c:f>
              <c:numCache>
                <c:formatCode>General</c:formatCode>
                <c:ptCount val="24"/>
                <c:pt idx="0">
                  <c:v>18</c:v>
                </c:pt>
                <c:pt idx="2">
                  <c:v>3</c:v>
                </c:pt>
                <c:pt idx="3">
                  <c:v>5</c:v>
                </c:pt>
                <c:pt idx="6">
                  <c:v>2</c:v>
                </c:pt>
                <c:pt idx="7">
                  <c:v>4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F7-4237-A3C1-868934EBB88A}"/>
            </c:ext>
          </c:extLst>
        </c:ser>
        <c:ser>
          <c:idx val="10"/>
          <c:order val="10"/>
          <c:tx>
            <c:v>Murray Valley</c:v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RegClust'!$O$3:$O$26</c:f>
              <c:numCache>
                <c:formatCode>General</c:formatCode>
                <c:ptCount val="24"/>
                <c:pt idx="0">
                  <c:v>9</c:v>
                </c:pt>
                <c:pt idx="2">
                  <c:v>6</c:v>
                </c:pt>
                <c:pt idx="7">
                  <c:v>1</c:v>
                </c:pt>
                <c:pt idx="8">
                  <c:v>9</c:v>
                </c:pt>
                <c:pt idx="9">
                  <c:v>2</c:v>
                </c:pt>
                <c:pt idx="13">
                  <c:v>5</c:v>
                </c:pt>
                <c:pt idx="15">
                  <c:v>2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F7-4237-A3C1-868934EBB88A}"/>
            </c:ext>
          </c:extLst>
        </c:ser>
        <c:ser>
          <c:idx val="11"/>
          <c:order val="11"/>
          <c:tx>
            <c:strRef>
              <c:f>'IDS 2016 RegClust'!$P$1</c:f>
              <c:strCache>
                <c:ptCount val="1"/>
                <c:pt idx="0">
                  <c:v>Riverina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RegClust'!$P$3:$P$26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10</c:v>
                </c:pt>
                <c:pt idx="3">
                  <c:v>5</c:v>
                </c:pt>
                <c:pt idx="4">
                  <c:v>8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1</c:v>
                </c:pt>
                <c:pt idx="15">
                  <c:v>9</c:v>
                </c:pt>
                <c:pt idx="16">
                  <c:v>2</c:v>
                </c:pt>
                <c:pt idx="17">
                  <c:v>2</c:v>
                </c:pt>
                <c:pt idx="18">
                  <c:v>4</c:v>
                </c:pt>
                <c:pt idx="20">
                  <c:v>3</c:v>
                </c:pt>
                <c:pt idx="21">
                  <c:v>2</c:v>
                </c:pt>
                <c:pt idx="22">
                  <c:v>1</c:v>
                </c:pt>
                <c:pt idx="2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2F7-4237-A3C1-868934EBB88A}"/>
            </c:ext>
          </c:extLst>
        </c:ser>
        <c:ser>
          <c:idx val="12"/>
          <c:order val="12"/>
          <c:tx>
            <c:strRef>
              <c:f>'IDS 2016 RegClust'!$Q$1</c:f>
              <c:strCache>
                <c:ptCount val="1"/>
                <c:pt idx="0">
                  <c:v>Riverland</c:v>
                </c:pt>
              </c:strCache>
            </c:strRef>
          </c:tx>
          <c:invertIfNegative val="0"/>
          <c:cat>
            <c:strRef>
              <c:f>'IDS 2016 RegClust'!$A$2:$A$27</c:f>
              <c:strCache>
                <c:ptCount val="25"/>
                <c:pt idx="0">
                  <c:v> Sustainability</c:v>
                </c:pt>
                <c:pt idx="1">
                  <c:v> Smoke</c:v>
                </c:pt>
                <c:pt idx="2">
                  <c:v> Agrochemical</c:v>
                </c:pt>
                <c:pt idx="3">
                  <c:v> Taint &amp; Contaminations</c:v>
                </c:pt>
                <c:pt idx="4">
                  <c:v> Requirements</c:v>
                </c:pt>
                <c:pt idx="5">
                  <c:v> Haze/Deposit</c:v>
                </c:pt>
                <c:pt idx="6">
                  <c:v> Brett</c:v>
                </c:pt>
                <c:pt idx="7">
                  <c:v> Organoleptic</c:v>
                </c:pt>
                <c:pt idx="8">
                  <c:v> Analysis Methods</c:v>
                </c:pt>
                <c:pt idx="9">
                  <c:v> Other</c:v>
                </c:pt>
                <c:pt idx="10">
                  <c:v> Winemaking Practices</c:v>
                </c:pt>
                <c:pt idx="11">
                  <c:v> Vineyard Practices</c:v>
                </c:pt>
                <c:pt idx="12">
                  <c:v> Extension</c:v>
                </c:pt>
                <c:pt idx="13">
                  <c:v> Microbiological</c:v>
                </c:pt>
                <c:pt idx="14">
                  <c:v> Viticulture - general</c:v>
                </c:pt>
                <c:pt idx="15">
                  <c:v> Cold Stability</c:v>
                </c:pt>
                <c:pt idx="16">
                  <c:v> Pest Fungal/Viral</c:v>
                </c:pt>
                <c:pt idx="17">
                  <c:v> Stuck Fermentation</c:v>
                </c:pt>
                <c:pt idx="18">
                  <c:v> Acids</c:v>
                </c:pt>
                <c:pt idx="19">
                  <c:v> Analysis Interpretation</c:v>
                </c:pt>
                <c:pt idx="20">
                  <c:v> Bottling Advice</c:v>
                </c:pt>
                <c:pt idx="21">
                  <c:v> SO2</c:v>
                </c:pt>
                <c:pt idx="22">
                  <c:v> Storage &amp; Transport</c:v>
                </c:pt>
                <c:pt idx="23">
                  <c:v> Filtration</c:v>
                </c:pt>
                <c:pt idx="24">
                  <c:v> Healthy effects</c:v>
                </c:pt>
              </c:strCache>
            </c:strRef>
          </c:cat>
          <c:val>
            <c:numRef>
              <c:f>'IDS 2016 RegClust'!$Q$3:$Q$26</c:f>
              <c:numCache>
                <c:formatCode>General</c:formatCode>
                <c:ptCount val="24"/>
                <c:pt idx="0">
                  <c:v>10</c:v>
                </c:pt>
                <c:pt idx="2">
                  <c:v>1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8">
                  <c:v>1</c:v>
                </c:pt>
                <c:pt idx="9">
                  <c:v>2</c:v>
                </c:pt>
                <c:pt idx="11">
                  <c:v>1</c:v>
                </c:pt>
                <c:pt idx="12">
                  <c:v>1</c:v>
                </c:pt>
                <c:pt idx="17">
                  <c:v>4</c:v>
                </c:pt>
                <c:pt idx="19">
                  <c:v>2</c:v>
                </c:pt>
                <c:pt idx="21">
                  <c:v>1</c:v>
                </c:pt>
                <c:pt idx="22">
                  <c:v>3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2F7-4237-A3C1-868934EBB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4589984"/>
        <c:axId val="44510448"/>
      </c:barChart>
      <c:catAx>
        <c:axId val="44589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Keyword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44510448"/>
        <c:crosses val="autoZero"/>
        <c:auto val="1"/>
        <c:lblAlgn val="ctr"/>
        <c:lblOffset val="100"/>
        <c:noMultiLvlLbl val="0"/>
      </c:catAx>
      <c:valAx>
        <c:axId val="445104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4589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84F0C-1459-412B-8463-3079FFDF13A8}" type="datetimeFigureOut">
              <a:rPr lang="en-AU" smtClean="0"/>
              <a:t>23/10/2024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3F5FB-8FC0-4137-9AE5-2DB3412FC3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577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B557A-8083-47C5-B7ED-B7D27887CD8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4678" y="4374868"/>
            <a:ext cx="5486084" cy="411567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28CAA-FE54-4898-B856-370D003A12F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7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Sample numbers continue to rise, and rise and 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D114-053D-4FE4-89DA-88D882014A32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7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CS is a significant part of the AWRI (21 staff) and one</a:t>
            </a:r>
            <a:r>
              <a:rPr lang="en-AU" baseline="0" dirty="0"/>
              <a:t> of it greatest strengths is being an integrated part of the organisation.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D114-053D-4FE4-89DA-88D882014A32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B3E39C4-4EE3-4413-96F8-E8C7B68456EE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71525"/>
            <a:ext cx="4941888" cy="37068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708525"/>
            <a:ext cx="4919663" cy="4643438"/>
          </a:xfrm>
          <a:noFill/>
        </p:spPr>
        <p:txBody>
          <a:bodyPr/>
          <a:lstStyle/>
          <a:p>
            <a:pPr eaLnBrk="1" hangingPunct="1"/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412187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4875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B3E39C4-4EE3-4413-96F8-E8C7B68456EE}" type="slidenum">
              <a:rPr lang="en-US" altLang="en-US" sz="120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71525"/>
            <a:ext cx="4941888" cy="37068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708525"/>
            <a:ext cx="4919663" cy="4643438"/>
          </a:xfrm>
          <a:noFill/>
        </p:spPr>
        <p:txBody>
          <a:bodyPr/>
          <a:lstStyle/>
          <a:p>
            <a:pPr eaLnBrk="1" hangingPunct="1"/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72439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Lets call them what they really are, unpleasant stinks!</a:t>
            </a:r>
          </a:p>
          <a:p>
            <a:r>
              <a:rPr lang="en-AU" dirty="0"/>
              <a:t>Research has shown that they are linked to a range of factors.</a:t>
            </a:r>
          </a:p>
          <a:p>
            <a:r>
              <a:rPr lang="en-AU" dirty="0"/>
              <a:t>The amount of copper and iron in the wine</a:t>
            </a:r>
          </a:p>
          <a:p>
            <a:r>
              <a:rPr lang="en-AU" dirty="0"/>
              <a:t>The yeast used and the nature of the ferment</a:t>
            </a:r>
          </a:p>
          <a:p>
            <a:r>
              <a:rPr lang="en-AU" dirty="0"/>
              <a:t>The amount of oxygen seen at various times of the wines life.</a:t>
            </a:r>
          </a:p>
          <a:p>
            <a:r>
              <a:rPr lang="en-AU" dirty="0"/>
              <a:t>Importantly, some research has shown that for a some wine, lower levels of oxygen in bottle (for instance as seen with a saran/tin screwcap) can lead to higher amounts of the compounds responsible for the stinky odours.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940B-906E-4CB5-A1E1-771F7C779C7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219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94938-CF23-4127-97EF-23BA2A86834A}" type="slidenum">
              <a:rPr lang="en-US"/>
              <a:pPr/>
              <a:t>16</a:t>
            </a:fld>
            <a:endParaRPr 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69938"/>
            <a:ext cx="4930775" cy="3698875"/>
          </a:xfrm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478" y="4697754"/>
            <a:ext cx="4946334" cy="4470212"/>
          </a:xfrm>
        </p:spPr>
        <p:txBody>
          <a:bodyPr/>
          <a:lstStyle/>
          <a:p>
            <a:pPr algn="just"/>
            <a:r>
              <a:rPr lang="en-AU" sz="1000"/>
              <a:t>Guaiacol</a:t>
            </a:r>
          </a:p>
          <a:p>
            <a:pPr algn="just"/>
            <a:r>
              <a:rPr lang="en-AU" sz="1000"/>
              <a:t>(threshold: 20 ng/L, described as smoky, phenolic, medicinal)—a component of smoke (eg. Leigh Francis’ samples earlier today).  Associated with high toast level in barrels; formed during barrel toasting process, can then be extracted into wine at a typical concentration of 30–40 </a:t>
            </a:r>
            <a:r>
              <a:rPr lang="en-AU" sz="1000">
                <a:sym typeface="Symbol" pitchFamily="18" charset="2"/>
              </a:rPr>
              <a:t></a:t>
            </a:r>
            <a:r>
              <a:rPr lang="en-AU" sz="1000"/>
              <a:t>g/L.  Also possible component of cork taint – the primary off-flavour compound in faulty corkwood affected by a yellow discolouration.  It is formed by soil bacteria such as </a:t>
            </a:r>
            <a:r>
              <a:rPr lang="en-AU" sz="1000" i="1"/>
              <a:t>Streptomyces</a:t>
            </a:r>
            <a:r>
              <a:rPr lang="en-AU" sz="1000"/>
              <a:t> sp. (which grow on lignin in the corkwood) and other microflora including some moulds (Amon </a:t>
            </a:r>
            <a:r>
              <a:rPr lang="en-AU" sz="1000" i="1"/>
              <a:t>et al</a:t>
            </a:r>
            <a:r>
              <a:rPr lang="en-AU" sz="1000"/>
              <a:t>).</a:t>
            </a:r>
          </a:p>
          <a:p>
            <a:pPr algn="just"/>
            <a:endParaRPr lang="en-AU" sz="1000"/>
          </a:p>
          <a:p>
            <a:pPr algn="just"/>
            <a:r>
              <a:rPr lang="en-AU" sz="1000"/>
              <a:t>Guaiacol is present in corkwood, but the quantities formed by the degradation of lignin under normal processing conditions for wine corks would be insufficient to cause a taint in cork. Therefore, guaiacol is not a significant cause of cork taint in Australia.</a:t>
            </a:r>
          </a:p>
          <a:p>
            <a:pPr algn="just"/>
            <a:endParaRPr lang="en-AU" sz="1000"/>
          </a:p>
          <a:p>
            <a:pPr algn="just"/>
            <a:r>
              <a:rPr lang="en-AU" sz="1000"/>
              <a:t>Guaiacol is often below its flavour threshold concentration and influences wine aroma by acting in combination with other components. (Synergism – response to several components is greater than the sum of the individual contributions.</a:t>
            </a:r>
          </a:p>
          <a:p>
            <a:endParaRPr lang="en-AU" sz="1000"/>
          </a:p>
        </p:txBody>
      </p:sp>
    </p:spTree>
    <p:extLst>
      <p:ext uri="{BB962C8B-B14F-4D97-AF65-F5344CB8AC3E}">
        <p14:creationId xmlns:p14="http://schemas.microsoft.com/office/powerpoint/2010/main" val="168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They never stop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940B-906E-4CB5-A1E1-771F7C779C7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hidden">
          <a:xfrm>
            <a:off x="-129339" y="-34707"/>
            <a:ext cx="9144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384" y="1909347"/>
            <a:ext cx="7203233" cy="2901467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245" y="504351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970384" y="4810813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ooter Placeholder 56"/>
          <p:cNvSpPr txBox="1">
            <a:spLocks/>
          </p:cNvSpPr>
          <p:nvPr/>
        </p:nvSpPr>
        <p:spPr>
          <a:xfrm>
            <a:off x="4731096" y="6389365"/>
            <a:ext cx="3462287" cy="22243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Ha </a:t>
            </a:r>
            <a:r>
              <a:rPr lang="en-US" sz="1200" dirty="0" err="1"/>
              <a:t>Noi</a:t>
            </a:r>
            <a:r>
              <a:rPr lang="en-US" sz="1200" dirty="0"/>
              <a:t>, Viet</a:t>
            </a:r>
            <a:r>
              <a:rPr lang="en-US" sz="1200" baseline="0" dirty="0"/>
              <a:t> Nam</a:t>
            </a:r>
            <a:endParaRPr lang="en-US" sz="1200" dirty="0"/>
          </a:p>
        </p:txBody>
      </p:sp>
      <p:sp>
        <p:nvSpPr>
          <p:cNvPr id="61" name="Rectangle 60"/>
          <p:cNvSpPr/>
          <p:nvPr/>
        </p:nvSpPr>
        <p:spPr>
          <a:xfrm>
            <a:off x="922247" y="6359385"/>
            <a:ext cx="3576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APEC Wine Regulatory Forum |  May 11-12,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70" y="319389"/>
            <a:ext cx="4194781" cy="1274165"/>
          </a:xfrm>
          <a:prstGeom prst="rect">
            <a:avLst/>
          </a:prstGeom>
        </p:spPr>
      </p:pic>
      <p:pic>
        <p:nvPicPr>
          <p:cNvPr id="59" name="Picture 58" descr="rev-logotype-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-243408"/>
            <a:ext cx="2339752" cy="1656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9F227A-8B80-49F9-8E7E-498538630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902" y="6289679"/>
            <a:ext cx="1370786" cy="222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015C4-716C-4B58-A7F3-C65C2B69CE92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D770E2D-8EAC-4968-B006-9FAE5D683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006D996-84C2-4960-86D2-596EDF2F7650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1538BE-5DBB-4D40-9B3D-2780EFFFE7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FC3BCDC-FB22-4C2C-8C4E-8F8E3CB93427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9F227A-8B80-49F9-8E7E-498538630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6A015C4-716C-4B58-A7F3-C65C2B69CE92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925630-EC02-459A-B69A-86D8590187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9AB89CA-1CF1-451E-A5F5-D18AB90296C7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52283C-85FE-4B7F-AC72-B2C1734E90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1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F62AA49-6B89-4456-A8D5-79D36BB62422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73" y="571500"/>
            <a:ext cx="4613665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9F227A-8B80-49F9-8E7E-498538630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6" name="Date Placeholder 3"/>
          <p:cNvSpPr>
            <a:spLocks noGrp="1"/>
          </p:cNvSpPr>
          <p:nvPr>
            <p:ph type="dt" sz="half" idx="10"/>
          </p:nvPr>
        </p:nvSpPr>
        <p:spPr>
          <a:xfrm>
            <a:off x="5102605" y="6289679"/>
            <a:ext cx="3276083" cy="22243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6A015C4-716C-4B58-A7F3-C65C2B69CE92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8687" y="6289679"/>
            <a:ext cx="309458" cy="22243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D9F227A-8B80-49F9-8E7E-498538630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1" name="Date Placeholder 3"/>
          <p:cNvSpPr>
            <a:spLocks noGrp="1"/>
          </p:cNvSpPr>
          <p:nvPr>
            <p:ph type="dt" sz="half" idx="2"/>
          </p:nvPr>
        </p:nvSpPr>
        <p:spPr>
          <a:xfrm>
            <a:off x="5084571" y="6289679"/>
            <a:ext cx="3294118" cy="222436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6A015C4-716C-4B58-A7F3-C65C2B69CE92}" type="datetime1">
              <a:rPr lang="en-US" smtClean="0"/>
              <a:pPr>
                <a:defRPr/>
              </a:pPr>
              <a:t>10/23/2024</a:t>
            </a:fld>
            <a:endParaRPr lang="en-US"/>
          </a:p>
        </p:txBody>
      </p:sp>
      <p:pic>
        <p:nvPicPr>
          <p:cNvPr id="62" name="Picture 61" descr="PPT Header 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70" y="357188"/>
            <a:ext cx="1593930" cy="5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67544" y="5079286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</a:t>
            </a:r>
            <a:r>
              <a:rPr lang="en-US" dirty="0"/>
              <a:t> Eric Wilkes</a:t>
            </a:r>
          </a:p>
          <a:p>
            <a:r>
              <a:rPr lang="en-US" dirty="0"/>
              <a:t>Australian Wine Research Institute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5" y="1710872"/>
            <a:ext cx="6120679" cy="2901467"/>
          </a:xfrm>
        </p:spPr>
        <p:txBody>
          <a:bodyPr/>
          <a:lstStyle/>
          <a:p>
            <a:r>
              <a:rPr lang="en-AU" dirty="0"/>
              <a:t>Common Wine Faults and </a:t>
            </a:r>
            <a:r>
              <a:rPr lang="en-AU"/>
              <a:t>Their Impacts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r="20933"/>
          <a:stretch/>
        </p:blipFill>
        <p:spPr>
          <a:xfrm>
            <a:off x="6963080" y="1268760"/>
            <a:ext cx="1651819" cy="35347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97218" y="3426723"/>
            <a:ext cx="17797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Protein</a:t>
            </a:r>
            <a:endParaRPr lang="en-AU" altLang="en-US" sz="24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Hazes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21937" y="5515626"/>
            <a:ext cx="16198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Pinking</a:t>
            </a:r>
            <a:endParaRPr lang="en-US" altLang="en-US" sz="2000" dirty="0"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791688" y="3378740"/>
            <a:ext cx="22373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Yeast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27" name="Picture 2" descr="PKA30Apro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18" y="1728148"/>
            <a:ext cx="1944216" cy="155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pink 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80" y="3912969"/>
            <a:ext cx="1323247" cy="157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PHA23Asurface yeast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54" y="1749465"/>
            <a:ext cx="1944216" cy="163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18" y="1751542"/>
            <a:ext cx="1075020" cy="159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4788238" y="3412558"/>
            <a:ext cx="21602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Polysaccharides</a:t>
            </a:r>
            <a:endParaRPr lang="en-US" altLang="en-US" sz="2000" dirty="0">
              <a:latin typeface="+mn-lt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136405" y="5558823"/>
            <a:ext cx="22373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Iron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73" y="3806393"/>
            <a:ext cx="2357737" cy="1952485"/>
          </a:xfrm>
          <a:prstGeom prst="rect">
            <a:avLst/>
          </a:prstGeom>
        </p:spPr>
      </p:pic>
      <p:pic>
        <p:nvPicPr>
          <p:cNvPr id="47" name="Picture 2" descr="PJF27A 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57" y="3881259"/>
            <a:ext cx="1225775" cy="163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3387315" y="5578987"/>
            <a:ext cx="26075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dirty="0">
                <a:latin typeface="+mn-lt"/>
              </a:rPr>
              <a:t>Oxidised </a:t>
            </a:r>
            <a:r>
              <a:rPr lang="en-AU" altLang="en-US" sz="2000" dirty="0" err="1">
                <a:latin typeface="+mn-lt"/>
              </a:rPr>
              <a:t>phenolics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21" name="Picture 2" descr="Protein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81" y="1740475"/>
            <a:ext cx="1995262" cy="159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697840" y="3416125"/>
            <a:ext cx="2194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AU"/>
            </a:defPPr>
            <a:lvl1pPr algn="ctr" eaLnBrk="1" hangingPunct="1">
              <a:spcBef>
                <a:spcPct val="50000"/>
              </a:spcBef>
              <a:defRPr sz="2000">
                <a:latin typeface="+mn-lt"/>
              </a:defRPr>
            </a:lvl1pPr>
            <a:lvl2pPr marL="742950" indent="-285750">
              <a:defRPr sz="1400">
                <a:latin typeface="Verdana" panose="020B0604030504040204" pitchFamily="34" charset="0"/>
              </a:defRPr>
            </a:lvl2pPr>
            <a:lvl3pPr marL="1143000" indent="-228600">
              <a:defRPr sz="1400">
                <a:latin typeface="Verdana" panose="020B0604030504040204" pitchFamily="34" charset="0"/>
              </a:defRPr>
            </a:lvl3pPr>
            <a:lvl4pPr marL="1600200" indent="-228600">
              <a:defRPr sz="1400">
                <a:latin typeface="Verdana" panose="020B0604030504040204" pitchFamily="34" charset="0"/>
              </a:defRPr>
            </a:lvl4pPr>
            <a:lvl5pPr marL="2057400" indent="-228600">
              <a:defRPr sz="1400"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Verdana" panose="020B0604030504040204" pitchFamily="34" charset="0"/>
              </a:defRPr>
            </a:lvl9pPr>
          </a:lstStyle>
          <a:p>
            <a:r>
              <a:rPr lang="en-AU" altLang="en-US" dirty="0"/>
              <a:t>Copper/Protein</a:t>
            </a:r>
          </a:p>
        </p:txBody>
      </p:sp>
    </p:spTree>
    <p:extLst>
      <p:ext uri="{BB962C8B-B14F-4D97-AF65-F5344CB8AC3E}">
        <p14:creationId xmlns:p14="http://schemas.microsoft.com/office/powerpoint/2010/main" val="5549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488882" cy="1142385"/>
          </a:xfrm>
        </p:spPr>
        <p:txBody>
          <a:bodyPr/>
          <a:lstStyle/>
          <a:p>
            <a:r>
              <a:rPr lang="en-AU" dirty="0"/>
              <a:t>Wine Hazes are caused by naturally occurring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76" t="27272" r="22438" b="16391"/>
          <a:stretch/>
        </p:blipFill>
        <p:spPr>
          <a:xfrm>
            <a:off x="611560" y="1844824"/>
            <a:ext cx="759633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Crystalline deposits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4" descr="glass CaT xtls ti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1347" b="16843"/>
          <a:stretch/>
        </p:blipFill>
        <p:spPr>
          <a:xfrm>
            <a:off x="323528" y="1981201"/>
            <a:ext cx="4004801" cy="381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9" descr="Ca DL-T PKF14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0"/>
          <a:stretch/>
        </p:blipFill>
        <p:spPr>
          <a:xfrm>
            <a:off x="4575197" y="1981202"/>
            <a:ext cx="3971477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8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ht40x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855564" cy="157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KHT crystals from PBF2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60" y="1556792"/>
            <a:ext cx="1867108" cy="159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81710" y="3269065"/>
            <a:ext cx="3670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600" dirty="0">
                <a:latin typeface="+mn-lt"/>
              </a:rPr>
              <a:t>Potassium L bitartrate (KHT)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1550" y="208448"/>
            <a:ext cx="7200900" cy="1142385"/>
          </a:xfrm>
        </p:spPr>
        <p:txBody>
          <a:bodyPr/>
          <a:lstStyle/>
          <a:p>
            <a:r>
              <a:rPr lang="en-AU" dirty="0"/>
              <a:t>Crystalline type deposits</a:t>
            </a:r>
          </a:p>
        </p:txBody>
      </p:sp>
      <p:pic>
        <p:nvPicPr>
          <p:cNvPr id="11" name="Picture 9" descr="quercetin PFE05Z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730" y="3772836"/>
            <a:ext cx="1855788" cy="157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atartb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50" y="1571038"/>
            <a:ext cx="1992359" cy="159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72697" y="3232780"/>
            <a:ext cx="3670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600" dirty="0">
                <a:latin typeface="+mn-lt"/>
              </a:rPr>
              <a:t>Calcium L and DL tartrate 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71550" y="5454783"/>
            <a:ext cx="22373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600" dirty="0">
                <a:latin typeface="+mn-lt"/>
              </a:rPr>
              <a:t>Quercetin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4902" y="3781069"/>
            <a:ext cx="1867108" cy="157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 descr="Deposit with 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11" y="3768358"/>
            <a:ext cx="1992359" cy="155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394850" y="5454783"/>
            <a:ext cx="25140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600" dirty="0">
                <a:latin typeface="+mn-lt"/>
              </a:rPr>
              <a:t>Diatomaceous earth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6108" y="3773508"/>
            <a:ext cx="1969843" cy="159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52010" y="5457041"/>
            <a:ext cx="22373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600" dirty="0">
                <a:latin typeface="+mn-lt"/>
              </a:rPr>
              <a:t>Cork wax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7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Taints</a:t>
            </a:r>
          </a:p>
        </p:txBody>
      </p:sp>
      <p:graphicFrame>
        <p:nvGraphicFramePr>
          <p:cNvPr id="4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505246"/>
              </p:ext>
            </p:extLst>
          </p:nvPr>
        </p:nvGraphicFramePr>
        <p:xfrm>
          <a:off x="1403648" y="1772816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096528" imgH="4066384" progId="Excel.Sheet.8">
                  <p:embed/>
                </p:oleObj>
              </mc:Choice>
              <mc:Fallback>
                <p:oleObj name="Worksheet" r:id="rId2" imgW="6096528" imgH="406638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772816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Oxidation and Reduction</a:t>
            </a:r>
          </a:p>
        </p:txBody>
      </p:sp>
      <p:sp>
        <p:nvSpPr>
          <p:cNvPr id="27" name="Arrow: Left-Right 4"/>
          <p:cNvSpPr/>
          <p:nvPr/>
        </p:nvSpPr>
        <p:spPr>
          <a:xfrm>
            <a:off x="3175001" y="2651258"/>
            <a:ext cx="2641600" cy="685800"/>
          </a:xfrm>
          <a:prstGeom prst="left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03951" y="1751011"/>
            <a:ext cx="102515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O</a:t>
            </a:r>
            <a:r>
              <a:rPr kumimoji="0" lang="en-US" sz="5400" b="0" i="0" u="none" strike="noStrike" kern="0" cap="none" spc="0" normalizeH="0" baseline="-2500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72200" y="2751784"/>
            <a:ext cx="16466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Oxidation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58733" y="2751783"/>
            <a:ext cx="17427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Reduction</a:t>
            </a:r>
          </a:p>
        </p:txBody>
      </p:sp>
      <p:sp>
        <p:nvSpPr>
          <p:cNvPr id="31" name="Rectangle: Rounded Corners 12"/>
          <p:cNvSpPr/>
          <p:nvPr/>
        </p:nvSpPr>
        <p:spPr>
          <a:xfrm>
            <a:off x="6013658" y="4370282"/>
            <a:ext cx="1942718" cy="1218957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browning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bruised apple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cooked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tired</a:t>
            </a:r>
          </a:p>
        </p:txBody>
      </p:sp>
      <p:sp>
        <p:nvSpPr>
          <p:cNvPr id="32" name="Rectangle: Rounded Corners 13"/>
          <p:cNvSpPr/>
          <p:nvPr/>
        </p:nvSpPr>
        <p:spPr>
          <a:xfrm>
            <a:off x="1131016" y="4370283"/>
            <a:ext cx="1816100" cy="1218956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rotten eggs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cabbage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burnt rubber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sewage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404" y="3551505"/>
            <a:ext cx="2288252" cy="1148242"/>
          </a:xfrm>
          <a:prstGeom prst="rect">
            <a:avLst/>
          </a:prstGeom>
        </p:spPr>
      </p:pic>
      <p:sp>
        <p:nvSpPr>
          <p:cNvPr id="34" name="Rectangle: Rounded Corners 15"/>
          <p:cNvSpPr/>
          <p:nvPr/>
        </p:nvSpPr>
        <p:spPr>
          <a:xfrm>
            <a:off x="1131016" y="3394480"/>
            <a:ext cx="1816100" cy="898616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complexity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 blackcurrant 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struck flint</a:t>
            </a:r>
          </a:p>
        </p:txBody>
      </p:sp>
      <p:sp>
        <p:nvSpPr>
          <p:cNvPr id="35" name="Rectangle: Rounded Corners 16"/>
          <p:cNvSpPr/>
          <p:nvPr/>
        </p:nvSpPr>
        <p:spPr>
          <a:xfrm>
            <a:off x="6013658" y="3337058"/>
            <a:ext cx="1942718" cy="9560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complexity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softening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integration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49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01724"/>
            <a:ext cx="6103937" cy="500062"/>
          </a:xfrm>
        </p:spPr>
        <p:txBody>
          <a:bodyPr>
            <a:normAutofit/>
          </a:bodyPr>
          <a:lstStyle/>
          <a:p>
            <a:r>
              <a:rPr lang="en-AU" dirty="0"/>
              <a:t>Smoke Taint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12776"/>
            <a:ext cx="2979960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000" dirty="0"/>
              <a:t>Changes in climate are leading to increased fire events.</a:t>
            </a:r>
          </a:p>
          <a:p>
            <a:pPr>
              <a:lnSpc>
                <a:spcPct val="90000"/>
              </a:lnSpc>
            </a:pPr>
            <a:r>
              <a:rPr lang="en-AU" sz="2000" dirty="0"/>
              <a:t>smoky, phenolic, medicinal</a:t>
            </a:r>
          </a:p>
          <a:p>
            <a:pPr>
              <a:lnSpc>
                <a:spcPct val="90000"/>
              </a:lnSpc>
            </a:pPr>
            <a:r>
              <a:rPr lang="en-AU" sz="2000" dirty="0"/>
              <a:t>The compounds responsible are generally the same introduced by barrel aging</a:t>
            </a:r>
          </a:p>
          <a:p>
            <a:pPr>
              <a:lnSpc>
                <a:spcPct val="90000"/>
              </a:lnSpc>
            </a:pPr>
            <a:endParaRPr lang="en-AU" sz="2400" dirty="0"/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3528" y="1412776"/>
            <a:ext cx="5424881" cy="3431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63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Cork Taint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903" y="1916907"/>
            <a:ext cx="6764195" cy="3564731"/>
          </a:xfrm>
        </p:spPr>
      </p:pic>
    </p:spTree>
    <p:extLst>
      <p:ext uri="{BB962C8B-B14F-4D97-AF65-F5344CB8AC3E}">
        <p14:creationId xmlns:p14="http://schemas.microsoft.com/office/powerpoint/2010/main" val="19656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Microbiological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739653"/>
            <a:ext cx="4104506" cy="380999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Wine does not pose a risk as far as pathogens is concerned.</a:t>
            </a:r>
          </a:p>
          <a:p>
            <a:endParaRPr lang="en-AU" dirty="0"/>
          </a:p>
          <a:p>
            <a:r>
              <a:rPr lang="en-AU" dirty="0"/>
              <a:t>However, some yeast and bacteria can cause issue before, during and immediately after fermentation.</a:t>
            </a:r>
          </a:p>
          <a:p>
            <a:r>
              <a:rPr lang="en-AU" i="1" dirty="0" err="1"/>
              <a:t>Oenococcus</a:t>
            </a:r>
            <a:r>
              <a:rPr lang="en-AU" i="1" dirty="0"/>
              <a:t> </a:t>
            </a:r>
            <a:r>
              <a:rPr lang="en-AU" i="1" dirty="0" err="1"/>
              <a:t>oeni</a:t>
            </a:r>
            <a:r>
              <a:rPr lang="en-AU" i="1" dirty="0"/>
              <a:t>, </a:t>
            </a:r>
            <a:r>
              <a:rPr lang="en-AU" i="1" dirty="0" err="1"/>
              <a:t>Pediococcus</a:t>
            </a:r>
            <a:r>
              <a:rPr lang="en-AU" i="1" dirty="0"/>
              <a:t>, Lactobacillus, </a:t>
            </a:r>
            <a:r>
              <a:rPr lang="en-US" i="1" dirty="0" err="1"/>
              <a:t>Brettanomyces</a:t>
            </a:r>
            <a:endParaRPr lang="en-US" i="1" dirty="0"/>
          </a:p>
          <a:p>
            <a:r>
              <a:rPr lang="en-US" dirty="0"/>
              <a:t>All have the potential to damage the quality of wine</a:t>
            </a:r>
          </a:p>
          <a:p>
            <a:r>
              <a:rPr lang="en-US" dirty="0"/>
              <a:t>But none produce dangerous metabolites in wine.</a:t>
            </a:r>
          </a:p>
          <a:p>
            <a:r>
              <a:rPr lang="en-US" dirty="0"/>
              <a:t>The taint compounds are usually present in incredibly low concentrations.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39653"/>
            <a:ext cx="400192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what are wine faults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844824"/>
            <a:ext cx="4608562" cy="4104456"/>
          </a:xfrm>
        </p:spPr>
        <p:txBody>
          <a:bodyPr>
            <a:normAutofit/>
          </a:bodyPr>
          <a:lstStyle/>
          <a:p>
            <a:r>
              <a:rPr lang="en-AU" dirty="0"/>
              <a:t>In the vast majority of cases they are naturally occurring wine components. </a:t>
            </a:r>
          </a:p>
          <a:p>
            <a:r>
              <a:rPr lang="en-AU" dirty="0"/>
              <a:t>They become an issue when they become out of balance with the normal expectation due to processing or climatic effects.</a:t>
            </a:r>
          </a:p>
          <a:p>
            <a:r>
              <a:rPr lang="en-AU" dirty="0"/>
              <a:t>The major impact is on consumer acceptance .</a:t>
            </a:r>
          </a:p>
          <a:p>
            <a:endParaRPr lang="en-AU" dirty="0"/>
          </a:p>
          <a:p>
            <a:pPr marL="0" indent="0" algn="ctr">
              <a:buNone/>
            </a:pPr>
            <a:r>
              <a:rPr lang="en-AU" sz="1600" b="1" i="1" dirty="0"/>
              <a:t>They do not pose any risk to human health and safety.</a:t>
            </a:r>
          </a:p>
        </p:txBody>
      </p:sp>
      <p:pic>
        <p:nvPicPr>
          <p:cNvPr id="4" name="Picture 4" descr="991109_02_edit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46239"/>
            <a:ext cx="29749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Wine is a manufactured natural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981202"/>
            <a:ext cx="2808362" cy="3809999"/>
          </a:xfrm>
        </p:spPr>
        <p:txBody>
          <a:bodyPr/>
          <a:lstStyle/>
          <a:p>
            <a:r>
              <a:rPr lang="en-AU" dirty="0"/>
              <a:t>So by definition, things will go wrong.</a:t>
            </a:r>
          </a:p>
          <a:p>
            <a:r>
              <a:rPr lang="en-AU" dirty="0"/>
              <a:t>One of the roles of the AWRI is to investigate such manufacturing 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254127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30903222-72-Edi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8006"/>
            <a:ext cx="9144000" cy="4997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 AWRI </a:t>
            </a: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Q:\AWRI\Support Pix and graphics\Artwork\Logos\AWRI-logo-beaker-and-glass-combined-white.png" hidden="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24" t="31972" r="28275" b="11527"/>
          <a:stretch/>
        </p:blipFill>
        <p:spPr bwMode="auto">
          <a:xfrm>
            <a:off x="3059832" y="1527177"/>
            <a:ext cx="2684492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 hidden="1"/>
          <p:cNvSpPr txBox="1">
            <a:spLocks/>
          </p:cNvSpPr>
          <p:nvPr/>
        </p:nvSpPr>
        <p:spPr>
          <a:xfrm>
            <a:off x="1331640" y="116633"/>
            <a:ext cx="6552728" cy="1107996"/>
          </a:xfrm>
          <a:prstGeom prst="rect">
            <a:avLst/>
          </a:prstGeom>
          <a:effectLst>
            <a:outerShdw blurRad="50800" dist="1524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AU" sz="6600" b="1" dirty="0">
                <a:solidFill>
                  <a:prstClr val="white"/>
                </a:solidFill>
                <a:latin typeface="Arial Rounded MT Bold" pitchFamily="34" charset="0"/>
                <a:cs typeface="Andalus" pitchFamily="2" charset="-78"/>
              </a:rPr>
              <a:t>The gap…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class people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.wilkes\Dropbox\Photos\CS\120626110-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609981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2"/>
                </a:solidFill>
              </a:rPr>
              <a:t>World class facilities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899592" y="1340768"/>
            <a:ext cx="7272165" cy="455913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69" y="-9379"/>
            <a:ext cx="7200900" cy="1142385"/>
          </a:xfrm>
        </p:spPr>
        <p:txBody>
          <a:bodyPr/>
          <a:lstStyle/>
          <a:p>
            <a:r>
              <a:rPr lang="en-AU" dirty="0"/>
              <a:t>Industry owned business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3233" y="3205762"/>
            <a:ext cx="1152026" cy="8841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Labs</a:t>
            </a:r>
          </a:p>
          <a:p>
            <a:pPr algn="ctr"/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28871" y="3211306"/>
            <a:ext cx="1332354" cy="7962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prstClr val="black"/>
                </a:solidFill>
              </a:rPr>
              <a:t>Extension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83046" y="1790785"/>
            <a:ext cx="1924810" cy="7551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prstClr val="black"/>
                </a:solidFill>
              </a:rPr>
              <a:t>Research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67352" y="3179186"/>
            <a:ext cx="1339127" cy="8822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prstClr val="black"/>
                </a:solidFill>
              </a:rPr>
              <a:t>Development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3126341" y="3401931"/>
            <a:ext cx="443087" cy="349533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5389064" y="3476207"/>
            <a:ext cx="443087" cy="349533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4318902" y="2660862"/>
            <a:ext cx="253098" cy="393885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207736" y="4274494"/>
            <a:ext cx="2475430" cy="439210"/>
          </a:xfrm>
          <a:prstGeom prst="downArrow">
            <a:avLst>
              <a:gd name="adj1" fmla="val 50000"/>
              <a:gd name="adj2" fmla="val 4819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856" y="4943646"/>
            <a:ext cx="2304255" cy="586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prstClr val="black"/>
                </a:solidFill>
              </a:rPr>
              <a:t>Services to Industry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8159" y="4353682"/>
            <a:ext cx="173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F79646">
                    <a:lumMod val="75000"/>
                  </a:srgbClr>
                </a:solidFill>
              </a:rPr>
              <a:t>Industry</a:t>
            </a:r>
          </a:p>
        </p:txBody>
      </p:sp>
      <p:sp>
        <p:nvSpPr>
          <p:cNvPr id="16" name="Left-Right Arrow 15"/>
          <p:cNvSpPr/>
          <p:nvPr/>
        </p:nvSpPr>
        <p:spPr>
          <a:xfrm rot="18771052">
            <a:off x="2662336" y="2510370"/>
            <a:ext cx="762858" cy="37786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 rot="2819334">
            <a:off x="5684197" y="2543820"/>
            <a:ext cx="732781" cy="386409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4A7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4A7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4A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4A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auto">
          <a:xfrm>
            <a:off x="612000" y="360000"/>
            <a:ext cx="78846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>
              <a:defRPr/>
            </a:pPr>
            <a:r>
              <a:rPr lang="en-AU" dirty="0"/>
              <a:t>So what do we get asked?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58244" y="2708920"/>
            <a:ext cx="7921625" cy="3960813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sym typeface="Symbol" pitchFamily="18" charset="2"/>
            </a:endParaRPr>
          </a:p>
          <a:p>
            <a:pPr marL="363538" indent="-363538"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Calibri" pitchFamily="34" charset="0"/>
              <a:sym typeface="Symbol" pitchFamily="18" charset="2"/>
            </a:endParaRPr>
          </a:p>
          <a:p>
            <a:endParaRPr lang="en-A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484785"/>
            <a:ext cx="79216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~5,000 requests for technical assistance per annum; ~20 every day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&gt;1,000 problem samples investigated per annum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4E8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Arial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4E8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Arial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200547A-55C5-42E7-B2DC-3679687FBD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202564"/>
              </p:ext>
            </p:extLst>
          </p:nvPr>
        </p:nvGraphicFramePr>
        <p:xfrm>
          <a:off x="900908" y="1880829"/>
          <a:ext cx="723629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06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what are the major fault investigations?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60847"/>
            <a:ext cx="6552728" cy="39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Wine Hazes</a:t>
            </a:r>
          </a:p>
        </p:txBody>
      </p:sp>
      <p:sp>
        <p:nvSpPr>
          <p:cNvPr id="4" name="Text Box 84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84E80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84E8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84E8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en-US" sz="1800" dirty="0"/>
              <a:t>~10% all winemaking investigations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en-US" sz="1800"/>
              <a:t>are protein/copper-protein related</a:t>
            </a:r>
            <a:endParaRPr lang="en-US" alt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740"/>
          <a:stretch>
            <a:fillRect/>
          </a:stretch>
        </p:blipFill>
        <p:spPr bwMode="auto">
          <a:xfrm>
            <a:off x="5196131" y="2015482"/>
            <a:ext cx="1656184" cy="3877340"/>
          </a:xfrm>
          <a:prstGeom prst="rect">
            <a:avLst/>
          </a:prstGeom>
          <a:solidFill>
            <a:schemeClr val="accent1">
              <a:alpha val="39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15" y="2015482"/>
            <a:ext cx="1652955" cy="38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40786BE6D714F93195345A14804DC" ma:contentTypeVersion="1" ma:contentTypeDescription="Create a new document." ma:contentTypeScope="" ma:versionID="d9ab4dedff866386bc1b37def541e44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0A274D1-8197-41F8-A86A-7E2C4D4230C0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A9FD984-3961-4345-9F2C-D40735BD5740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295B6C1E-4395-497F-B781-871F1DB97E2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0D30E04-218E-43D1-934B-2C981AC48F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8DEB0E4A-6858-4DF5-BBBB-C1AF5F3EA3AB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APEC ring test 2017</Template>
  <TotalTime>678</TotalTime>
  <Words>684</Words>
  <Application>Microsoft Office PowerPoint</Application>
  <PresentationFormat>On-screen Show (4:3)</PresentationFormat>
  <Paragraphs>106</Paragraphs>
  <Slides>19</Slides>
  <Notes>9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Calibri</vt:lpstr>
      <vt:lpstr>Symbol</vt:lpstr>
      <vt:lpstr>Diamond Grid 16x9</vt:lpstr>
      <vt:lpstr>Worksheet</vt:lpstr>
      <vt:lpstr>Common Wine Faults and Their Impacts</vt:lpstr>
      <vt:lpstr>Wine is a manufactured natural product</vt:lpstr>
      <vt:lpstr>PowerPoint Presentation</vt:lpstr>
      <vt:lpstr>World class people</vt:lpstr>
      <vt:lpstr>World class facilities</vt:lpstr>
      <vt:lpstr>Industry owned business model</vt:lpstr>
      <vt:lpstr>So what do we get asked?</vt:lpstr>
      <vt:lpstr>So what are the major fault investigations?</vt:lpstr>
      <vt:lpstr>Wine Hazes</vt:lpstr>
      <vt:lpstr>Hazes</vt:lpstr>
      <vt:lpstr>Wine Hazes are caused by naturally occurring proteins</vt:lpstr>
      <vt:lpstr>Crystalline deposits</vt:lpstr>
      <vt:lpstr>Crystalline type deposits</vt:lpstr>
      <vt:lpstr>Taints</vt:lpstr>
      <vt:lpstr>Oxidation and Reduction</vt:lpstr>
      <vt:lpstr>Smoke Taint</vt:lpstr>
      <vt:lpstr>Cork Taint</vt:lpstr>
      <vt:lpstr>Microbiological issues</vt:lpstr>
      <vt:lpstr>So what are wine faults</vt:lpstr>
    </vt:vector>
  </TitlesOfParts>
  <Company>The Australian Wine Research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Australian Wine Research Institute   Supporting the Australian grape and Wine industry since 1955 through world class research, practical solutions and knowledge transfer</dc:title>
  <dc:creator>Geoff Cowey</dc:creator>
  <cp:lastModifiedBy>Shin C. Kao</cp:lastModifiedBy>
  <cp:revision>53</cp:revision>
  <dcterms:created xsi:type="dcterms:W3CDTF">2017-04-06T01:44:49Z</dcterms:created>
  <dcterms:modified xsi:type="dcterms:W3CDTF">2024-10-23T17:57:49Z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1600.00000000000</vt:lpwstr>
  </property>
</Properties>
</file>