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61" r:id="rId3"/>
    <p:sldId id="263" r:id="rId4"/>
    <p:sldId id="257" r:id="rId5"/>
    <p:sldId id="271" r:id="rId6"/>
    <p:sldId id="273" r:id="rId7"/>
    <p:sldId id="272" r:id="rId8"/>
    <p:sldId id="26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5" r:id="rId24"/>
    <p:sldId id="292" r:id="rId25"/>
    <p:sldId id="293" r:id="rId26"/>
    <p:sldId id="296" r:id="rId27"/>
    <p:sldId id="29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81EBF-51DD-4059-B671-7B045FAF7199}" v="63" dt="2018-08-22T14:41:42.04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57955" autoAdjust="0"/>
  </p:normalViewPr>
  <p:slideViewPr>
    <p:cSldViewPr snapToGrid="0">
      <p:cViewPr varScale="1">
        <p:scale>
          <a:sx n="41" d="100"/>
          <a:sy n="41" d="100"/>
        </p:scale>
        <p:origin x="2037" y="33"/>
      </p:cViewPr>
      <p:guideLst>
        <p:guide pos="2880"/>
        <p:guide orient="horz"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10/10/2018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10/10/2018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1</a:t>
            </a:fld>
            <a:endParaRPr lang="en-US"/>
          </a:p>
        </p:txBody>
      </p:sp>
    </p:spTree>
    <p:extLst>
      <p:ext uri="{BB962C8B-B14F-4D97-AF65-F5344CB8AC3E}">
        <p14:creationId xmlns:p14="http://schemas.microsoft.com/office/powerpoint/2010/main" val="1595543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With</a:t>
            </a:r>
            <a:r>
              <a:rPr lang="en-NZ" baseline="0" dirty="0" smtClean="0"/>
              <a:t> members coming together under the auspices of a multi-year project, they had the ability to take on issues and initiatives on a longer time scale. This is where initiatives like the Compendium of Pesticide MRLs, the laboratory ring testing project and the model certificate began to take shape.</a:t>
            </a:r>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10</a:t>
            </a:fld>
            <a:endParaRPr lang="en-US"/>
          </a:p>
        </p:txBody>
      </p:sp>
    </p:spTree>
    <p:extLst>
      <p:ext uri="{BB962C8B-B14F-4D97-AF65-F5344CB8AC3E}">
        <p14:creationId xmlns:p14="http://schemas.microsoft.com/office/powerpoint/2010/main" val="4227553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11</a:t>
            </a:fld>
            <a:endParaRPr lang="en-US"/>
          </a:p>
        </p:txBody>
      </p:sp>
    </p:spTree>
    <p:extLst>
      <p:ext uri="{BB962C8B-B14F-4D97-AF65-F5344CB8AC3E}">
        <p14:creationId xmlns:p14="http://schemas.microsoft.com/office/powerpoint/2010/main" val="217383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Significant that the WRF met for the first time in an Asian economy and one of the fastest growing wine sectors in the world.</a:t>
            </a:r>
          </a:p>
          <a:p>
            <a:endParaRPr lang="en-NZ" dirty="0" smtClean="0"/>
          </a:p>
          <a:p>
            <a:r>
              <a:rPr lang="en-NZ" dirty="0" smtClean="0"/>
              <a:t>Also significant that</a:t>
            </a:r>
            <a:r>
              <a:rPr lang="en-NZ" baseline="0" dirty="0" smtClean="0"/>
              <a:t> the WRF was invited to participate in the FSCF which showed the level of recognition that the WRF was gaining for its innovative and active approach. </a:t>
            </a:r>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12</a:t>
            </a:fld>
            <a:endParaRPr lang="en-US"/>
          </a:p>
        </p:txBody>
      </p:sp>
    </p:spTree>
    <p:extLst>
      <p:ext uri="{BB962C8B-B14F-4D97-AF65-F5344CB8AC3E}">
        <p14:creationId xmlns:p14="http://schemas.microsoft.com/office/powerpoint/2010/main" val="1419761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This meeting represents the next</a:t>
            </a:r>
            <a:r>
              <a:rPr lang="en-NZ" baseline="0" dirty="0" smtClean="0"/>
              <a:t> step in the WRF’s progress because, with the work done within the working groups, it was now able to recommend a number of concrete and practical outcomes </a:t>
            </a:r>
            <a:endParaRPr lang="en-NZ" dirty="0" smtClean="0"/>
          </a:p>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13</a:t>
            </a:fld>
            <a:endParaRPr lang="en-US"/>
          </a:p>
        </p:txBody>
      </p:sp>
    </p:spTree>
    <p:extLst>
      <p:ext uri="{BB962C8B-B14F-4D97-AF65-F5344CB8AC3E}">
        <p14:creationId xmlns:p14="http://schemas.microsoft.com/office/powerpoint/2010/main" val="245431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14</a:t>
            </a:fld>
            <a:endParaRPr lang="en-US"/>
          </a:p>
        </p:txBody>
      </p:sp>
    </p:spTree>
    <p:extLst>
      <p:ext uri="{BB962C8B-B14F-4D97-AF65-F5344CB8AC3E}">
        <p14:creationId xmlns:p14="http://schemas.microsoft.com/office/powerpoint/2010/main" val="1007268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t>In this meeting, we see some of the practical results of the previous years’ initiatives as well as some new</a:t>
            </a:r>
            <a:r>
              <a:rPr lang="en-NZ" sz="1200" baseline="0" dirty="0" smtClean="0"/>
              <a:t> projects being outlined for the future. The headline result is the announcement of the Model Export Certificate</a:t>
            </a:r>
            <a:endParaRPr lang="en-NZ" sz="1200" dirty="0" smtClean="0"/>
          </a:p>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a:p>
        </p:txBody>
      </p:sp>
    </p:spTree>
    <p:extLst>
      <p:ext uri="{BB962C8B-B14F-4D97-AF65-F5344CB8AC3E}">
        <p14:creationId xmlns:p14="http://schemas.microsoft.com/office/powerpoint/2010/main" val="277941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16</a:t>
            </a:fld>
            <a:endParaRPr lang="en-US"/>
          </a:p>
        </p:txBody>
      </p:sp>
    </p:spTree>
    <p:extLst>
      <p:ext uri="{BB962C8B-B14F-4D97-AF65-F5344CB8AC3E}">
        <p14:creationId xmlns:p14="http://schemas.microsoft.com/office/powerpoint/2010/main" val="120208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a:p>
        </p:txBody>
      </p:sp>
    </p:spTree>
    <p:extLst>
      <p:ext uri="{BB962C8B-B14F-4D97-AF65-F5344CB8AC3E}">
        <p14:creationId xmlns:p14="http://schemas.microsoft.com/office/powerpoint/2010/main" val="2236122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18</a:t>
            </a:fld>
            <a:endParaRPr lang="en-US"/>
          </a:p>
        </p:txBody>
      </p:sp>
    </p:spTree>
    <p:extLst>
      <p:ext uri="{BB962C8B-B14F-4D97-AF65-F5344CB8AC3E}">
        <p14:creationId xmlns:p14="http://schemas.microsoft.com/office/powerpoint/2010/main" val="1685482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19</a:t>
            </a:fld>
            <a:endParaRPr lang="en-US"/>
          </a:p>
        </p:txBody>
      </p:sp>
    </p:spTree>
    <p:extLst>
      <p:ext uri="{BB962C8B-B14F-4D97-AF65-F5344CB8AC3E}">
        <p14:creationId xmlns:p14="http://schemas.microsoft.com/office/powerpoint/2010/main" val="77643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 want to start with the 2011 seminar</a:t>
            </a:r>
            <a:r>
              <a:rPr lang="en-NZ" baseline="0" dirty="0" smtClean="0"/>
              <a:t> on key issues in wine regulation because this is a watershed moment for the WRF and I think for understanding of wine regulation in our region.</a:t>
            </a:r>
          </a:p>
          <a:p>
            <a:pPr marL="171450" indent="-171450">
              <a:buFont typeface="Arial" panose="020B0604020202020204" pitchFamily="34" charset="0"/>
              <a:buChar char="•"/>
            </a:pPr>
            <a:r>
              <a:rPr lang="en-NZ" baseline="0" dirty="0" smtClean="0"/>
              <a:t>Marks the first occasion when regulators and experts from across the APEC region come together to discuss regulatory issues in the international trade in wine</a:t>
            </a:r>
          </a:p>
          <a:p>
            <a:pPr marL="171450" indent="-171450">
              <a:buFont typeface="Arial" panose="020B0604020202020204" pitchFamily="34" charset="0"/>
              <a:buChar char="•"/>
            </a:pPr>
            <a:r>
              <a:rPr lang="en-NZ" baseline="0" dirty="0" smtClean="0"/>
              <a:t>Recognises grow in the trade in all types of wine – grape, rice, fruit – across APEC in line with economic growth</a:t>
            </a:r>
          </a:p>
          <a:p>
            <a:pPr marL="171450" indent="-171450">
              <a:buFont typeface="Arial" panose="020B0604020202020204" pitchFamily="34" charset="0"/>
              <a:buChar char="•"/>
            </a:pPr>
            <a:r>
              <a:rPr lang="en-NZ" baseline="0" dirty="0" smtClean="0"/>
              <a:t>Establishes a commitment to work together to enhance regulatory coherence across the region in a practical and meaningful way </a:t>
            </a:r>
          </a:p>
          <a:p>
            <a:pPr marL="171450" indent="-171450">
              <a:buFont typeface="Arial" panose="020B0604020202020204" pitchFamily="34" charset="0"/>
              <a:buChar char="•"/>
            </a:pPr>
            <a:r>
              <a:rPr lang="en-NZ" baseline="0" dirty="0" smtClean="0"/>
              <a:t>Gave life to the agreement of the Sub Committee on Standards and Conformance to create the WRF in 2008 </a:t>
            </a:r>
          </a:p>
          <a:p>
            <a:pPr marL="171450" indent="-171450">
              <a:buFont typeface="Arial" panose="020B0604020202020204" pitchFamily="34" charset="0"/>
              <a:buChar char="•"/>
            </a:pPr>
            <a:r>
              <a:rPr lang="en-NZ" baseline="0" dirty="0" smtClean="0"/>
              <a:t>Culmination of an idea conceived back in 2002 based on the aim of finding new approaches to facilitate international trade in wine</a:t>
            </a:r>
          </a:p>
          <a:p>
            <a:pPr marL="0" indent="0">
              <a:buFont typeface="Arial" panose="020B0604020202020204" pitchFamily="34" charset="0"/>
              <a:buNone/>
            </a:pPr>
            <a:r>
              <a:rPr lang="en-NZ" baseline="0" dirty="0" smtClean="0"/>
              <a:t>Importance of meeting recognised by the fact that is was attended by former WTO DG Mike Moore (pictured)</a:t>
            </a:r>
          </a:p>
          <a:p>
            <a:pPr marL="0" indent="0">
              <a:buFont typeface="Arial" panose="020B0604020202020204" pitchFamily="34" charset="0"/>
              <a:buNone/>
            </a:pPr>
            <a:r>
              <a:rPr lang="en-US" baseline="0" dirty="0" smtClean="0"/>
              <a:t>This meeting was both a new beginning and a culmination of many years of work. My task today is to look at what has been achieved since 2011 – but it is useful to understand a little bit of the history to put that into context.</a:t>
            </a:r>
            <a:endParaRPr lang="en-NZ" baseline="0" dirty="0" smtClean="0"/>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131581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At Ha </a:t>
            </a:r>
            <a:r>
              <a:rPr lang="en-NZ" dirty="0" err="1" smtClean="0"/>
              <a:t>Noi</a:t>
            </a:r>
            <a:r>
              <a:rPr lang="en-NZ" dirty="0" smtClean="0"/>
              <a:t>, we can see that the WRF has used the multi-year project to build several important and useful initiatives</a:t>
            </a:r>
            <a:r>
              <a:rPr lang="en-NZ" baseline="0" dirty="0" smtClean="0"/>
              <a:t> that have plenty of scope to evolve even further</a:t>
            </a:r>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20</a:t>
            </a:fld>
            <a:endParaRPr lang="en-US"/>
          </a:p>
        </p:txBody>
      </p:sp>
    </p:spTree>
    <p:extLst>
      <p:ext uri="{BB962C8B-B14F-4D97-AF65-F5344CB8AC3E}">
        <p14:creationId xmlns:p14="http://schemas.microsoft.com/office/powerpoint/2010/main" val="1519877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To summarize, the WRF has accomplished a great deal</a:t>
            </a:r>
            <a:r>
              <a:rPr lang="en-NZ" baseline="0" dirty="0" smtClean="0"/>
              <a:t> in the past 5 years. I want to list here the accomplishments noted on the WRF website because I think that they are well stated. </a:t>
            </a:r>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21</a:t>
            </a:fld>
            <a:endParaRPr lang="en-US"/>
          </a:p>
        </p:txBody>
      </p:sp>
    </p:spTree>
    <p:extLst>
      <p:ext uri="{BB962C8B-B14F-4D97-AF65-F5344CB8AC3E}">
        <p14:creationId xmlns:p14="http://schemas.microsoft.com/office/powerpoint/2010/main" val="95164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22</a:t>
            </a:fld>
            <a:endParaRPr lang="en-US"/>
          </a:p>
        </p:txBody>
      </p:sp>
    </p:spTree>
    <p:extLst>
      <p:ext uri="{BB962C8B-B14F-4D97-AF65-F5344CB8AC3E}">
        <p14:creationId xmlns:p14="http://schemas.microsoft.com/office/powerpoint/2010/main" val="95164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23</a:t>
            </a:fld>
            <a:endParaRPr lang="en-US"/>
          </a:p>
        </p:txBody>
      </p:sp>
    </p:spTree>
    <p:extLst>
      <p:ext uri="{BB962C8B-B14F-4D97-AF65-F5344CB8AC3E}">
        <p14:creationId xmlns:p14="http://schemas.microsoft.com/office/powerpoint/2010/main" val="2724967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24</a:t>
            </a:fld>
            <a:endParaRPr lang="en-US"/>
          </a:p>
        </p:txBody>
      </p:sp>
    </p:spTree>
    <p:extLst>
      <p:ext uri="{BB962C8B-B14F-4D97-AF65-F5344CB8AC3E}">
        <p14:creationId xmlns:p14="http://schemas.microsoft.com/office/powerpoint/2010/main" val="2695878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25</a:t>
            </a:fld>
            <a:endParaRPr lang="en-US"/>
          </a:p>
        </p:txBody>
      </p:sp>
    </p:spTree>
    <p:extLst>
      <p:ext uri="{BB962C8B-B14F-4D97-AF65-F5344CB8AC3E}">
        <p14:creationId xmlns:p14="http://schemas.microsoft.com/office/powerpoint/2010/main" val="2689791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26</a:t>
            </a:fld>
            <a:endParaRPr lang="en-US"/>
          </a:p>
        </p:txBody>
      </p:sp>
    </p:spTree>
    <p:extLst>
      <p:ext uri="{BB962C8B-B14F-4D97-AF65-F5344CB8AC3E}">
        <p14:creationId xmlns:p14="http://schemas.microsoft.com/office/powerpoint/2010/main" val="418530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idea of the WRF began</a:t>
            </a:r>
            <a:r>
              <a:rPr lang="en-US" baseline="0" dirty="0" smtClean="0"/>
              <a:t> in 2002 with the WWTG. WWTG participants saw the growth in the trade in wine throughout the Asia Pacific region. APEC countries were emerging as increasing important sites of both production and consumption.</a:t>
            </a:r>
          </a:p>
          <a:p>
            <a:endParaRPr lang="en-US" baseline="0" dirty="0" smtClean="0"/>
          </a:p>
          <a:p>
            <a:r>
              <a:rPr lang="en-US" baseline="0" dirty="0" smtClean="0"/>
              <a:t>Wine is a highly regulated product and consequently can be subject to technical barriers to trade. Very often these are unintended and simply a result of different regulatory histories or approaches. WWTG’s approach is that sharing knowledge and harmonizing technical rules can produce benefits for producer and consumer countries. </a:t>
            </a:r>
          </a:p>
          <a:p>
            <a:endParaRPr lang="en-US" baseline="0" dirty="0" smtClean="0"/>
          </a:p>
          <a:p>
            <a:r>
              <a:rPr lang="en-US" dirty="0" smtClean="0"/>
              <a:t>At Cape</a:t>
            </a:r>
            <a:r>
              <a:rPr lang="en-US" baseline="0" dirty="0" smtClean="0"/>
              <a:t> Town and Mendoza meetings in 2002, WWTG industry group encouraged govts to consider a pathfinder initiative within APEC based on the MAA.</a:t>
            </a:r>
          </a:p>
          <a:p>
            <a:r>
              <a:rPr lang="en-US" baseline="0" dirty="0" smtClean="0"/>
              <a:t>From Mendoza statement:</a:t>
            </a:r>
          </a:p>
          <a:p>
            <a:r>
              <a:rPr lang="en-NZ" dirty="0" smtClean="0"/>
              <a:t>“At the last meeting of the World Wine Trade Group held in Cape Town, the industry section requested that the APEC members of the World Wine Trade Group jointly present a 'pathfinder' initiative that embodies the concepts in the Mutual Acceptance Agreement on Oenological Practices (MAA OP) to the APEC Ministerial and Leaders' Meetings. It is critical that the World Wine Trade Group take a leading role in the development of sound wine policies and regulations in these markets. First, the MAA OP is not a set of winemaking standards but the winemaking regulations approved by each member country could be incorporated into a standard or similar arrangement, which could then be presented to the other APEC members for consideration as the pathfinder initiative. Such a production standard would enhance the international acceptability of wine produced in the Asia-Pacific region, while the adoption of the principles of the MAA OP would advance the free and open trade in wine, both within the region and internationally. This could provide a significant benefit to the emerging wine industries within these countries and provide an essential precursor for countries to sign onto the MAA OP. Second, by adopting the principles in the MAA OP, particularly those in Articles 5 and 6, a trading standard for wine would eventually be established and negotiations on labeling within APEC could be opened up. It would seem to have a mutual benefit for both producer and consumer countries to sign up to the MAA OP. Third, we could use the initiative to establish mutual recognition arrangements between certification and testing bodies for wine to reduce non-tariff barriers and facilitate trade. The industry section of the World Wine Trade Group has formed a working group to establish a basis for mutual cooperation for the governments to present to APEC member governments. The working group will present its initial findings to the industry sector of the World Wine Trade Group at the first meeting in 2003.”</a:t>
            </a:r>
            <a:r>
              <a:rPr lang="en-US" dirty="0" smtClean="0"/>
              <a:t>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Australia (Battaglene, Guy) carried the torch for the WRF during these</a:t>
            </a:r>
            <a:r>
              <a:rPr lang="en-US" baseline="0" dirty="0" smtClean="0"/>
              <a:t> early years in APEC (2003-2007), familiarizing the membership with the nature and objectives of the WWTG and its synergy with APEC.</a:t>
            </a:r>
          </a:p>
          <a:p>
            <a:endParaRPr lang="en-US" baseline="0" dirty="0" smtClean="0"/>
          </a:p>
          <a:p>
            <a:r>
              <a:rPr lang="en-US" baseline="0" dirty="0" smtClean="0"/>
              <a:t>In 2007 Australia suggested looking at principles and guidelines based on the MAA and Labelling Agreements. This was not taken up directly but the idea of the WRF emerged:</a:t>
            </a:r>
          </a:p>
          <a:p>
            <a:endParaRPr lang="en-US" baseline="0" dirty="0" smtClean="0"/>
          </a:p>
          <a:p>
            <a:r>
              <a:rPr lang="en-AU" sz="1200" kern="1200" dirty="0" smtClean="0">
                <a:solidFill>
                  <a:schemeClr val="tx1"/>
                </a:solidFill>
                <a:effectLst/>
                <a:latin typeface="+mn-lt"/>
                <a:ea typeface="+mn-ea"/>
                <a:cs typeface="+mn-cs"/>
              </a:rPr>
              <a:t>(From the 2008 proposal to form the WRF)“It was recognised that since APEC activity is based on non-binding principles, there is no need to discuss the adoption of such principles/guidelines by APEC as a whole at this stage.  A better approach would be for economies which have an interest in better regulation of wine and facilitating trade in wine to form an expert group to work together, exchange information and examine areas where useful and productive capacity building activities could be undertaken.”</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3465445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 2009 a 3-year strategic</a:t>
            </a:r>
            <a:r>
              <a:rPr lang="en-US" baseline="0" dirty="0" smtClean="0"/>
              <a:t> plan was approved and a number of APEC economies had signed on to be members of the WRF</a:t>
            </a:r>
          </a:p>
          <a:p>
            <a:endParaRPr lang="en-US" baseline="0" dirty="0" smtClean="0"/>
          </a:p>
          <a:p>
            <a:r>
              <a:rPr lang="en-US" baseline="0" dirty="0" smtClean="0"/>
              <a:t>The following year, in 2010, funding was sought from the TILF Special Account fund to host the fist workshop in fulfilment of the aims of the WRF. </a:t>
            </a:r>
          </a:p>
          <a:p>
            <a:endParaRPr lang="en-US" baseline="0" dirty="0" smtClean="0"/>
          </a:p>
          <a:p>
            <a:r>
              <a:rPr lang="en-US" baseline="0" dirty="0" smtClean="0"/>
              <a:t>That brings us back to where we started: the 2011 San Francisco seminar.</a:t>
            </a:r>
          </a:p>
          <a:p>
            <a:endParaRPr lang="en-US" baseline="0" dirty="0" smtClean="0"/>
          </a:p>
          <a:p>
            <a:r>
              <a:rPr lang="en-US" baseline="0" dirty="0" smtClean="0"/>
              <a:t>The purpose of this brief history lesson is really to show what the aims have been from the beginning so that we can judge our progress since 2011 against them.</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51082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So let’s circle back now to the San Francisco seminar and</a:t>
            </a:r>
            <a:r>
              <a:rPr lang="en-US" baseline="0" dirty="0" smtClean="0"/>
              <a:t> see what came out of it. </a:t>
            </a:r>
          </a:p>
          <a:p>
            <a:endParaRPr lang="en-US" dirty="0" smtClean="0"/>
          </a:p>
          <a:p>
            <a:r>
              <a:rPr lang="en-US" dirty="0" smtClean="0"/>
              <a:t>These</a:t>
            </a:r>
            <a:r>
              <a:rPr lang="en-US" baseline="0" dirty="0" smtClean="0"/>
              <a:t> are the formal outcomes of the seminar as reflected in the official report. </a:t>
            </a:r>
          </a:p>
          <a:p>
            <a:r>
              <a:rPr lang="en-US" baseline="0" dirty="0" smtClean="0"/>
              <a:t>In less formal terms, you could </a:t>
            </a:r>
            <a:r>
              <a:rPr lang="en-US" baseline="0" dirty="0" err="1" smtClean="0"/>
              <a:t>summarise</a:t>
            </a:r>
            <a:r>
              <a:rPr lang="en-US" baseline="0" dirty="0" smtClean="0"/>
              <a:t> this by saying that we shared knowledge with one another, that we began to develop relationships and a network, and we committed to building on this in the future. </a:t>
            </a:r>
          </a:p>
          <a:p>
            <a:endParaRPr lang="en-US" baseline="0" dirty="0" smtClean="0"/>
          </a:p>
          <a:p>
            <a:r>
              <a:rPr lang="en-US" baseline="0" dirty="0" smtClean="0"/>
              <a:t>In short, we began to develop relationships of mutual respect and trust which I think must at the heart of any effective regulatory coherence initiative.</a:t>
            </a:r>
          </a:p>
          <a:p>
            <a:endParaRPr lang="en-US" baseline="0" dirty="0" smtClean="0"/>
          </a:p>
          <a:p>
            <a:r>
              <a:rPr lang="en-US" baseline="0" dirty="0" smtClean="0"/>
              <a:t>In terms of practical outcomes, this first meeting initiated the regulatory compendia which have become one of the essential information-sharing tools in the WRF.</a:t>
            </a:r>
          </a:p>
          <a:p>
            <a:r>
              <a:rPr lang="en-US" baseline="0" dirty="0" smtClean="0"/>
              <a:t>It also initiated the quarterly regulator conference calls as an important means of sharing information and building capacity and relationships.</a:t>
            </a:r>
          </a:p>
          <a:p>
            <a:endParaRPr lang="en-US" baseline="0" dirty="0" smtClean="0"/>
          </a:p>
          <a:p>
            <a:r>
              <a:rPr lang="en-US" baseline="0" dirty="0" smtClean="0"/>
              <a:t>The important thing is that this was not just a one-off. We have able to build on that strong start, to take the goodwill and turn it into practical outcomes over the following 7 years.</a:t>
            </a:r>
          </a:p>
          <a:p>
            <a:endParaRPr lang="en-US" baseline="0" dirty="0" smtClean="0"/>
          </a:p>
        </p:txBody>
      </p:sp>
      <p:sp>
        <p:nvSpPr>
          <p:cNvPr id="4" name="Slide Number Placeholder 3"/>
          <p:cNvSpPr>
            <a:spLocks noGrp="1"/>
          </p:cNvSpPr>
          <p:nvPr>
            <p:ph type="sldNum" sz="quarter" idx="10"/>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312091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Key points discussed at the meeting</a:t>
            </a:r>
            <a:r>
              <a:rPr lang="en-NZ" baseline="0" dirty="0" smtClean="0"/>
              <a:t> </a:t>
            </a:r>
            <a:r>
              <a:rPr lang="en-NZ" dirty="0" smtClean="0"/>
              <a:t>included: </a:t>
            </a:r>
          </a:p>
          <a:p>
            <a:pPr marL="171450" indent="-171450">
              <a:buFont typeface="Arial" panose="020B0604020202020204" pitchFamily="34" charset="0"/>
              <a:buChar char="•"/>
            </a:pPr>
            <a:r>
              <a:rPr lang="en-NZ" dirty="0" smtClean="0"/>
              <a:t>Furthering the work on regulatory alignment to reduce multiple and overlapping certification requirements. </a:t>
            </a:r>
          </a:p>
          <a:p>
            <a:pPr marL="171450" indent="-171450">
              <a:buFont typeface="Arial" panose="020B0604020202020204" pitchFamily="34" charset="0"/>
              <a:buChar char="•"/>
            </a:pPr>
            <a:r>
              <a:rPr lang="en-NZ" dirty="0" smtClean="0"/>
              <a:t>The importance of focusing on appropriate risk management approaches, given the low risk profile of wine in terms of food safety. </a:t>
            </a:r>
          </a:p>
          <a:p>
            <a:pPr marL="171450" indent="-171450">
              <a:buFont typeface="Arial" panose="020B0604020202020204" pitchFamily="34" charset="0"/>
              <a:buChar char="•"/>
            </a:pPr>
            <a:r>
              <a:rPr lang="en-NZ" dirty="0" smtClean="0"/>
              <a:t>The value of international standards setting bodies in supporting international collaboration and trade efforts. </a:t>
            </a:r>
          </a:p>
          <a:p>
            <a:pPr marL="171450" indent="-171450">
              <a:buFont typeface="Arial" panose="020B0604020202020204" pitchFamily="34" charset="0"/>
              <a:buChar char="•"/>
            </a:pPr>
            <a:r>
              <a:rPr lang="en-NZ" dirty="0" smtClean="0"/>
              <a:t>Ways of supporting collaboration between industries and regulators across the region. </a:t>
            </a:r>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327484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There were a range of outcomes and recommendations from members – which</a:t>
            </a:r>
            <a:r>
              <a:rPr lang="en-US" baseline="0" dirty="0" smtClean="0"/>
              <a:t> reflects the enthusiasm of the meeting. These are a few which reflect the pathways taken by the WRF.</a:t>
            </a:r>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236916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2013 saw</a:t>
            </a:r>
            <a:r>
              <a:rPr lang="en-NZ" baseline="0" dirty="0" smtClean="0"/>
              <a:t> another important milestone achieved. APEC approved co-funding for a 5-year project to implement the recommendations of the previous meetings. This was a recognition of the importance of the WRF not only in what it sought to achieve in the wine sector, but also as a model for other regulatory coherence initiatives in other sectors.</a:t>
            </a:r>
          </a:p>
          <a:p>
            <a:endParaRPr lang="en-NZ" baseline="0" dirty="0" smtClean="0"/>
          </a:p>
          <a:p>
            <a:r>
              <a:rPr lang="en-NZ" baseline="0" dirty="0" smtClean="0"/>
              <a:t>This success was consolidated through recognition of WRF as a working group member in the Food Safety Cooperation Forum’s initiative on pesticide MRLs and also in in a 3-day technical workshop held in Washington DC with 14 economies participating.</a:t>
            </a:r>
          </a:p>
          <a:p>
            <a:endParaRPr lang="en-NZ" dirty="0"/>
          </a:p>
        </p:txBody>
      </p:sp>
      <p:sp>
        <p:nvSpPr>
          <p:cNvPr id="4" name="Slide Number Placeholder 3"/>
          <p:cNvSpPr>
            <a:spLocks noGrp="1"/>
          </p:cNvSpPr>
          <p:nvPr>
            <p:ph type="sldNum" sz="quarter" idx="10"/>
          </p:nvPr>
        </p:nvSpPr>
        <p:spPr/>
        <p:txBody>
          <a:bodyPr/>
          <a:lstStyle/>
          <a:p>
            <a:fld id="{82869989-EB00-4EE7-BCB5-25BDC5BB29F8}" type="slidenum">
              <a:rPr lang="en-US" smtClean="0"/>
              <a:t>9</a:t>
            </a:fld>
            <a:endParaRPr lang="en-US"/>
          </a:p>
        </p:txBody>
      </p:sp>
    </p:spTree>
    <p:extLst>
      <p:ext uri="{BB962C8B-B14F-4D97-AF65-F5344CB8AC3E}">
        <p14:creationId xmlns:p14="http://schemas.microsoft.com/office/powerpoint/2010/main" val="3815934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29339" y="-34707"/>
            <a:ext cx="9144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970384" y="1909347"/>
            <a:ext cx="7203233" cy="2901467"/>
          </a:xfrm>
        </p:spPr>
        <p:txBody>
          <a:bodyPr anchor="b">
            <a:normAutofit/>
          </a:bodyPr>
          <a:lstStyle>
            <a:lvl1pPr algn="l">
              <a:lnSpc>
                <a:spcPct val="76000"/>
              </a:lnSpc>
              <a:defRPr sz="6000"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64245" y="5043514"/>
            <a:ext cx="7203233" cy="457200"/>
          </a:xfrm>
        </p:spPr>
        <p:txBody>
          <a:bodyPr>
            <a:normAutofit/>
          </a:bodyPr>
          <a:lstStyle>
            <a:lvl1pPr marL="0" indent="0" algn="l">
              <a:spcBef>
                <a:spcPts val="0"/>
              </a:spcBef>
              <a:buNone/>
              <a:defRPr sz="1500" b="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58" name="Straight Connector 57"/>
          <p:cNvCxnSpPr/>
          <p:nvPr userDrawn="1"/>
        </p:nvCxnSpPr>
        <p:spPr>
          <a:xfrm>
            <a:off x="970384" y="4810813"/>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Footer Placeholder 56"/>
          <p:cNvSpPr txBox="1">
            <a:spLocks/>
          </p:cNvSpPr>
          <p:nvPr userDrawn="1"/>
        </p:nvSpPr>
        <p:spPr>
          <a:xfrm>
            <a:off x="4731096" y="6389365"/>
            <a:ext cx="3462287" cy="222436"/>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lumMod val="50000"/>
                  </a:schemeClr>
                </a:solidFill>
              </a:rPr>
              <a:t>Honolulu, HI</a:t>
            </a:r>
          </a:p>
        </p:txBody>
      </p:sp>
      <p:sp>
        <p:nvSpPr>
          <p:cNvPr id="61" name="Rectangle 60"/>
          <p:cNvSpPr/>
          <p:nvPr userDrawn="1"/>
        </p:nvSpPr>
        <p:spPr>
          <a:xfrm>
            <a:off x="922247" y="6359385"/>
            <a:ext cx="3611694" cy="276999"/>
          </a:xfrm>
          <a:prstGeom prst="rect">
            <a:avLst/>
          </a:prstGeom>
        </p:spPr>
        <p:txBody>
          <a:bodyPr wrap="none">
            <a:spAutoFit/>
          </a:bodyPr>
          <a:lstStyle/>
          <a:p>
            <a:r>
              <a:rPr lang="en-US" sz="1200" dirty="0">
                <a:solidFill>
                  <a:schemeClr val="bg1">
                    <a:lumMod val="50000"/>
                  </a:schemeClr>
                </a:solidFill>
              </a:rPr>
              <a:t>APEC Wine Regulatory Forum | Oct 10 -11, 2018</a:t>
            </a:r>
          </a:p>
        </p:txBody>
      </p:sp>
      <p:pic>
        <p:nvPicPr>
          <p:cNvPr id="64" name="Picture 63">
            <a:extLst>
              <a:ext uri="{FF2B5EF4-FFF2-40B4-BE49-F238E27FC236}">
                <a16:creationId xmlns="" xmlns:a16="http://schemas.microsoft.com/office/drawing/2014/main" id="{1EDEB0DE-833A-4043-BE9E-6878CEF60C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945" y="301713"/>
            <a:ext cx="4554765" cy="1384642"/>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6985" y="489857"/>
            <a:ext cx="1265465"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489857"/>
            <a:ext cx="5690508"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8"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9" name="Date Placeholder 3"/>
          <p:cNvSpPr>
            <a:spLocks noGrp="1"/>
          </p:cNvSpPr>
          <p:nvPr>
            <p:ph type="dt" sz="half" idx="10"/>
          </p:nvPr>
        </p:nvSpPr>
        <p:spPr>
          <a:xfrm>
            <a:off x="7007902" y="6289679"/>
            <a:ext cx="1370786" cy="222436"/>
          </a:xfrm>
          <a:prstGeom prst="rect">
            <a:avLst/>
          </a:prstGeom>
        </p:spPr>
        <p:txBody>
          <a:bodyPr/>
          <a:lstStyle>
            <a:lvl1pP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9144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971550" y="2541573"/>
            <a:ext cx="7200900" cy="2743200"/>
          </a:xfrm>
        </p:spPr>
        <p:txBody>
          <a:bodyPr anchor="b">
            <a:normAutofit/>
          </a:bodyPr>
          <a:lstStyle>
            <a:lvl1pPr>
              <a:lnSpc>
                <a:spcPct val="85000"/>
              </a:lnSpc>
              <a:defRPr sz="45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71550" y="5431536"/>
            <a:ext cx="7200900" cy="457200"/>
          </a:xfrm>
        </p:spPr>
        <p:txBody>
          <a:bodyPr>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cxnSp>
        <p:nvCxnSpPr>
          <p:cNvPr id="58" name="Straight Connector 57"/>
          <p:cNvCxnSpPr/>
          <p:nvPr userDrawn="1"/>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15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34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2"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3"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34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434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7"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8"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3"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1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Honolulu, HI</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9144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60"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61"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9144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934864" y="571500"/>
            <a:ext cx="2743200" cy="2197100"/>
          </a:xfrm>
        </p:spPr>
        <p:txBody>
          <a:bodyPr anchor="b">
            <a:normAutofit/>
          </a:bodyPr>
          <a:lstStyle>
            <a:lvl1pPr>
              <a:defRPr sz="195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173" y="571500"/>
            <a:ext cx="4613665" cy="57150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34864" y="2995012"/>
            <a:ext cx="2743200" cy="2285950"/>
          </a:xfrm>
        </p:spPr>
        <p:txBody>
          <a:bodyPr>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60" name="Straight Connector 59"/>
          <p:cNvCxnSpPr/>
          <p:nvPr userDrawn="1"/>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6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Oct 10 – 11, 2018</a:t>
            </a:r>
          </a:p>
        </p:txBody>
      </p:sp>
      <p:sp>
        <p:nvSpPr>
          <p:cNvPr id="66" name="Date Placeholder 3"/>
          <p:cNvSpPr>
            <a:spLocks noGrp="1"/>
          </p:cNvSpPr>
          <p:nvPr>
            <p:ph type="dt" sz="half" idx="10"/>
          </p:nvPr>
        </p:nvSpPr>
        <p:spPr>
          <a:xfrm>
            <a:off x="5102605" y="6289679"/>
            <a:ext cx="3276083" cy="222436"/>
          </a:xfrm>
          <a:prstGeom prst="rect">
            <a:avLst/>
          </a:prstGeom>
        </p:spPr>
        <p:txBody>
          <a:bodyPr/>
          <a:lstStyle>
            <a:lvl1pPr algn="r">
              <a:defRPr>
                <a:solidFill>
                  <a:schemeClr val="bg1">
                    <a:lumMod val="75000"/>
                  </a:schemeClr>
                </a:solidFill>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9144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3309" y="-159"/>
            <a:ext cx="5486400" cy="6858000"/>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cxnSp>
        <p:nvCxnSpPr>
          <p:cNvPr id="59" name="Straight Connector 58"/>
          <p:cNvCxnSpPr/>
          <p:nvPr/>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932170" y="576072"/>
            <a:ext cx="2743200" cy="2194560"/>
          </a:xfrm>
        </p:spPr>
        <p:txBody>
          <a:bodyPr anchor="b">
            <a:normAutofit/>
          </a:bodyPr>
          <a:lstStyle>
            <a:lvl1pPr>
              <a:defRPr sz="195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5932170" y="2999232"/>
            <a:ext cx="2743200" cy="2286000"/>
          </a:xfrm>
        </p:spPr>
        <p:txBody>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0"/>
            <a:ext cx="9144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971550" y="503854"/>
            <a:ext cx="72009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71550" y="1981202"/>
            <a:ext cx="72009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457200" y="6172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Slide Number Placeholder 5"/>
          <p:cNvSpPr>
            <a:spLocks noGrp="1"/>
          </p:cNvSpPr>
          <p:nvPr>
            <p:ph type="sldNum" sz="quarter" idx="4"/>
          </p:nvPr>
        </p:nvSpPr>
        <p:spPr>
          <a:xfrm>
            <a:off x="8378687" y="6289679"/>
            <a:ext cx="309458" cy="222436"/>
          </a:xfrm>
          <a:prstGeom prst="rect">
            <a:avLst/>
          </a:prstGeom>
        </p:spPr>
        <p:txBody>
          <a:bodyPr/>
          <a:lstStyle>
            <a:lvl1pPr>
              <a:defRPr sz="900">
                <a:solidFill>
                  <a:schemeClr val="bg1">
                    <a:lumMod val="50000"/>
                  </a:schemeClr>
                </a:solidFill>
              </a:defRPr>
            </a:lvl1pPr>
          </a:lstStyle>
          <a:p>
            <a:fld id="{E31375A4-56A4-47D6-9801-1991572033F7}" type="slidenum">
              <a:rPr lang="en-US" smtClean="0"/>
              <a:pPr/>
              <a:t>‹#›</a:t>
            </a:fld>
            <a:endParaRPr lang="en-US" dirty="0"/>
          </a:p>
        </p:txBody>
      </p:sp>
      <p:sp>
        <p:nvSpPr>
          <p:cNvPr id="60" name="Footer Placeholder 4"/>
          <p:cNvSpPr>
            <a:spLocks noGrp="1"/>
          </p:cNvSpPr>
          <p:nvPr>
            <p:ph type="ftr" sz="quarter" idx="3"/>
          </p:nvPr>
        </p:nvSpPr>
        <p:spPr>
          <a:xfrm>
            <a:off x="457201" y="6289679"/>
            <a:ext cx="4596023" cy="222436"/>
          </a:xfrm>
          <a:prstGeom prst="rect">
            <a:avLst/>
          </a:prstGeom>
        </p:spPr>
        <p:txBody>
          <a:bodyPr/>
          <a:lstStyle>
            <a:lvl1pPr>
              <a:defRPr sz="900">
                <a:solidFill>
                  <a:schemeClr val="bg1">
                    <a:lumMod val="50000"/>
                  </a:schemeClr>
                </a:solidFill>
              </a:defRPr>
            </a:lvl1pPr>
          </a:lstStyle>
          <a:p>
            <a:r>
              <a:rPr lang="en-US" dirty="0"/>
              <a:t>APEC Wine Regulatory Forum |  May 11-12, 2017</a:t>
            </a:r>
          </a:p>
        </p:txBody>
      </p:sp>
      <p:sp>
        <p:nvSpPr>
          <p:cNvPr id="61" name="Date Placeholder 3"/>
          <p:cNvSpPr>
            <a:spLocks noGrp="1"/>
          </p:cNvSpPr>
          <p:nvPr>
            <p:ph type="dt" sz="half" idx="2"/>
          </p:nvPr>
        </p:nvSpPr>
        <p:spPr>
          <a:xfrm>
            <a:off x="5084571" y="6289679"/>
            <a:ext cx="3294118" cy="222436"/>
          </a:xfrm>
          <a:prstGeom prst="rect">
            <a:avLst/>
          </a:prstGeom>
        </p:spPr>
        <p:txBody>
          <a:bodyPr/>
          <a:lstStyle>
            <a:lvl1pPr algn="r">
              <a:defRPr sz="900">
                <a:solidFill>
                  <a:schemeClr val="bg1">
                    <a:lumMod val="50000"/>
                  </a:schemeClr>
                </a:solidFill>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Review of the WRF since 2011</a:t>
            </a:r>
            <a:endParaRPr lang="en-US" sz="4800" dirty="0"/>
          </a:p>
        </p:txBody>
      </p:sp>
      <p:sp>
        <p:nvSpPr>
          <p:cNvPr id="3" name="Subtitle 2"/>
          <p:cNvSpPr>
            <a:spLocks noGrp="1"/>
          </p:cNvSpPr>
          <p:nvPr>
            <p:ph type="subTitle" idx="1"/>
          </p:nvPr>
        </p:nvSpPr>
        <p:spPr>
          <a:xfrm>
            <a:off x="964245" y="5043514"/>
            <a:ext cx="7203233" cy="941650"/>
          </a:xfrm>
        </p:spPr>
        <p:txBody>
          <a:bodyPr>
            <a:normAutofit/>
          </a:bodyPr>
          <a:lstStyle/>
          <a:p>
            <a:r>
              <a:rPr lang="en-US" sz="2000" dirty="0" smtClean="0"/>
              <a:t>Jeffrey Clarke</a:t>
            </a:r>
          </a:p>
          <a:p>
            <a:r>
              <a:rPr lang="en-US" sz="2000" dirty="0"/>
              <a:t>General Manager Advocacy &amp; General </a:t>
            </a:r>
            <a:r>
              <a:rPr lang="en-US" sz="2000" dirty="0" smtClean="0"/>
              <a:t>Counsel</a:t>
            </a:r>
          </a:p>
          <a:p>
            <a:r>
              <a:rPr lang="en-US" sz="2000" dirty="0" smtClean="0"/>
              <a:t>New </a:t>
            </a:r>
            <a:r>
              <a:rPr lang="en-US" sz="2000" dirty="0"/>
              <a:t>Zealand Winegrowers</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Washington DC 2013: Technical Workshop</a:t>
            </a:r>
            <a:endParaRPr lang="en-US" sz="3100" dirty="0"/>
          </a:p>
        </p:txBody>
      </p:sp>
      <p:sp>
        <p:nvSpPr>
          <p:cNvPr id="2" name="Content Placeholder 1"/>
          <p:cNvSpPr>
            <a:spLocks noGrp="1"/>
          </p:cNvSpPr>
          <p:nvPr>
            <p:ph idx="1"/>
          </p:nvPr>
        </p:nvSpPr>
        <p:spPr>
          <a:xfrm>
            <a:off x="971550" y="1981203"/>
            <a:ext cx="7200900" cy="2679698"/>
          </a:xfrm>
        </p:spPr>
        <p:txBody>
          <a:bodyPr>
            <a:normAutofit/>
          </a:bodyPr>
          <a:lstStyle/>
          <a:p>
            <a:pPr marL="0" indent="0">
              <a:buNone/>
            </a:pPr>
            <a:r>
              <a:rPr lang="en-NZ" sz="2400" dirty="0" smtClean="0"/>
              <a:t>Key topics included:</a:t>
            </a:r>
          </a:p>
          <a:p>
            <a:r>
              <a:rPr lang="en-NZ" sz="2250" dirty="0" smtClean="0"/>
              <a:t>laboratory capacity building</a:t>
            </a:r>
          </a:p>
          <a:p>
            <a:r>
              <a:rPr lang="en-NZ" sz="2250" dirty="0" smtClean="0"/>
              <a:t>pesticide MRLs</a:t>
            </a:r>
          </a:p>
          <a:p>
            <a:r>
              <a:rPr lang="en-NZ" sz="2250" dirty="0" smtClean="0"/>
              <a:t>export certification</a:t>
            </a:r>
          </a:p>
          <a:p>
            <a:r>
              <a:rPr lang="en-NZ" sz="2250" dirty="0" smtClean="0"/>
              <a:t>good regulatory practices</a:t>
            </a:r>
            <a:endParaRPr lang="en-NZ" sz="2250" dirty="0"/>
          </a:p>
        </p:txBody>
      </p:sp>
      <p:sp>
        <p:nvSpPr>
          <p:cNvPr id="5" name="Slide Number Placeholder 4"/>
          <p:cNvSpPr>
            <a:spLocks noGrp="1"/>
          </p:cNvSpPr>
          <p:nvPr>
            <p:ph type="sldNum" sz="quarter" idx="12"/>
          </p:nvPr>
        </p:nvSpPr>
        <p:spPr/>
        <p:txBody>
          <a:bodyPr/>
          <a:lstStyle/>
          <a:p>
            <a:fld id="{E31375A4-56A4-47D6-9801-1991572033F7}" type="slidenum">
              <a:rPr lang="en-US" smtClean="0"/>
              <a:t>10</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pic>
        <p:nvPicPr>
          <p:cNvPr id="1026" name="Picture 2" descr="  Pictured Above: Wine Regulatory Forum 2013 Technical Workshop Participant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600" y="4376738"/>
            <a:ext cx="6217350" cy="169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52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Successes of the 2013 Washington workshop</a:t>
            </a:r>
            <a:endParaRPr lang="en-US" sz="3100" dirty="0"/>
          </a:p>
        </p:txBody>
      </p:sp>
      <p:sp>
        <p:nvSpPr>
          <p:cNvPr id="2" name="Content Placeholder 1"/>
          <p:cNvSpPr>
            <a:spLocks noGrp="1"/>
          </p:cNvSpPr>
          <p:nvPr>
            <p:ph idx="1"/>
          </p:nvPr>
        </p:nvSpPr>
        <p:spPr/>
        <p:txBody>
          <a:bodyPr>
            <a:normAutofit lnSpcReduction="10000"/>
          </a:bodyPr>
          <a:lstStyle/>
          <a:p>
            <a:r>
              <a:rPr lang="en-NZ" sz="2250" dirty="0" smtClean="0"/>
              <a:t>Formation of public-private e-working groups on: Export Certificates; Compendia; Enhanced Risk Controls; Pesticide MRLs</a:t>
            </a:r>
          </a:p>
          <a:p>
            <a:r>
              <a:rPr lang="en-NZ" sz="2250" dirty="0" smtClean="0"/>
              <a:t>Information gathering to determine the viability of the Model Export Certificate</a:t>
            </a:r>
          </a:p>
          <a:p>
            <a:r>
              <a:rPr lang="en-NZ" sz="2250" dirty="0" smtClean="0"/>
              <a:t>Commitment to explore how the Compendia can be kept up to date and made available to all participants</a:t>
            </a:r>
          </a:p>
          <a:p>
            <a:r>
              <a:rPr lang="en-NZ" sz="2250" dirty="0" smtClean="0"/>
              <a:t>Agreement to develop a paper on laboratory capacity building</a:t>
            </a:r>
          </a:p>
          <a:p>
            <a:r>
              <a:rPr lang="en-NZ" sz="2250" dirty="0" smtClean="0"/>
              <a:t>Agreement to participate in further work on MRLs</a:t>
            </a:r>
            <a:endParaRPr lang="en-NZ" sz="2250" dirty="0"/>
          </a:p>
        </p:txBody>
      </p:sp>
      <p:sp>
        <p:nvSpPr>
          <p:cNvPr id="5" name="Slide Number Placeholder 4"/>
          <p:cNvSpPr>
            <a:spLocks noGrp="1"/>
          </p:cNvSpPr>
          <p:nvPr>
            <p:ph type="sldNum" sz="quarter" idx="12"/>
          </p:nvPr>
        </p:nvSpPr>
        <p:spPr/>
        <p:txBody>
          <a:bodyPr/>
          <a:lstStyle/>
          <a:p>
            <a:fld id="{E31375A4-56A4-47D6-9801-1991572033F7}" type="slidenum">
              <a:rPr lang="en-US" smtClean="0"/>
              <a:t>11</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15061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Beijing 2014: Meeting and FSCF Special Session</a:t>
            </a:r>
            <a:endParaRPr lang="en-US" sz="3100" dirty="0"/>
          </a:p>
        </p:txBody>
      </p:sp>
      <p:sp>
        <p:nvSpPr>
          <p:cNvPr id="2" name="Content Placeholder 1"/>
          <p:cNvSpPr>
            <a:spLocks noGrp="1"/>
          </p:cNvSpPr>
          <p:nvPr>
            <p:ph idx="1"/>
          </p:nvPr>
        </p:nvSpPr>
        <p:spPr/>
        <p:txBody>
          <a:bodyPr>
            <a:normAutofit/>
          </a:bodyPr>
          <a:lstStyle/>
          <a:p>
            <a:r>
              <a:rPr lang="en-NZ" sz="2400" dirty="0" smtClean="0"/>
              <a:t>Beijing meeting held alongside meeting of the Food Safety Cooperation Forum</a:t>
            </a:r>
          </a:p>
          <a:p>
            <a:r>
              <a:rPr lang="en-NZ" sz="2400" dirty="0" smtClean="0"/>
              <a:t>WRF Working Group Chairs invited to present to FSCF</a:t>
            </a:r>
          </a:p>
        </p:txBody>
      </p:sp>
      <p:sp>
        <p:nvSpPr>
          <p:cNvPr id="5" name="Slide Number Placeholder 4"/>
          <p:cNvSpPr>
            <a:spLocks noGrp="1"/>
          </p:cNvSpPr>
          <p:nvPr>
            <p:ph type="sldNum" sz="quarter" idx="12"/>
          </p:nvPr>
        </p:nvSpPr>
        <p:spPr/>
        <p:txBody>
          <a:bodyPr/>
          <a:lstStyle/>
          <a:p>
            <a:fld id="{E31375A4-56A4-47D6-9801-1991572033F7}" type="slidenum">
              <a:rPr lang="en-US" smtClean="0"/>
              <a:t>12</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pic>
        <p:nvPicPr>
          <p:cNvPr id="2050" name="Picture 2" descr="2014 Beij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599" y="3687762"/>
            <a:ext cx="3889375" cy="212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6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Successes of the 2014 Beijing meetings</a:t>
            </a:r>
            <a:endParaRPr lang="en-US" sz="3100" dirty="0"/>
          </a:p>
        </p:txBody>
      </p:sp>
      <p:sp>
        <p:nvSpPr>
          <p:cNvPr id="2" name="Content Placeholder 1"/>
          <p:cNvSpPr>
            <a:spLocks noGrp="1"/>
          </p:cNvSpPr>
          <p:nvPr>
            <p:ph idx="1"/>
          </p:nvPr>
        </p:nvSpPr>
        <p:spPr/>
        <p:txBody>
          <a:bodyPr>
            <a:normAutofit/>
          </a:bodyPr>
          <a:lstStyle/>
          <a:p>
            <a:pPr marL="0" indent="0">
              <a:buNone/>
            </a:pPr>
            <a:r>
              <a:rPr lang="en-NZ" sz="2250" dirty="0" smtClean="0"/>
              <a:t>Outcomes of this meeting included:</a:t>
            </a:r>
          </a:p>
          <a:p>
            <a:r>
              <a:rPr lang="en-NZ" sz="2250" dirty="0" smtClean="0"/>
              <a:t>Agreement to prepare a draft Model Export Certificate for APEC economies</a:t>
            </a:r>
          </a:p>
          <a:p>
            <a:r>
              <a:rPr lang="en-NZ" sz="2250" dirty="0" smtClean="0"/>
              <a:t>Establishment of a ring testing programme</a:t>
            </a:r>
          </a:p>
          <a:p>
            <a:r>
              <a:rPr lang="en-NZ" sz="2250" dirty="0" smtClean="0"/>
              <a:t>Agreement to investigate incorporation of WWTG Tbilisi Principles on Good Regulatory Practice</a:t>
            </a:r>
          </a:p>
          <a:p>
            <a:r>
              <a:rPr lang="en-NZ" sz="2250" dirty="0" smtClean="0"/>
              <a:t>Issuance of tender to host Compendia</a:t>
            </a:r>
          </a:p>
          <a:p>
            <a:r>
              <a:rPr lang="en-NZ" sz="2250" dirty="0" smtClean="0"/>
              <a:t>Identification of priority lists of pesticides for which Codex MRLs may be developed</a:t>
            </a:r>
            <a:endParaRPr lang="en-NZ" sz="2250" dirty="0"/>
          </a:p>
        </p:txBody>
      </p:sp>
      <p:sp>
        <p:nvSpPr>
          <p:cNvPr id="5" name="Slide Number Placeholder 4"/>
          <p:cNvSpPr>
            <a:spLocks noGrp="1"/>
          </p:cNvSpPr>
          <p:nvPr>
            <p:ph type="sldNum" sz="quarter" idx="12"/>
          </p:nvPr>
        </p:nvSpPr>
        <p:spPr/>
        <p:txBody>
          <a:bodyPr/>
          <a:lstStyle/>
          <a:p>
            <a:fld id="{E31375A4-56A4-47D6-9801-1991572033F7}" type="slidenum">
              <a:rPr lang="en-US" smtClean="0"/>
              <a:t>13</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33215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Adelaide 2015: Technical Meeting</a:t>
            </a:r>
            <a:endParaRPr lang="en-US" sz="3100" dirty="0"/>
          </a:p>
        </p:txBody>
      </p:sp>
      <p:sp>
        <p:nvSpPr>
          <p:cNvPr id="2" name="Content Placeholder 1"/>
          <p:cNvSpPr>
            <a:spLocks noGrp="1"/>
          </p:cNvSpPr>
          <p:nvPr>
            <p:ph idx="1"/>
          </p:nvPr>
        </p:nvSpPr>
        <p:spPr>
          <a:xfrm>
            <a:off x="971550" y="1981203"/>
            <a:ext cx="7200900" cy="2679698"/>
          </a:xfrm>
        </p:spPr>
        <p:txBody>
          <a:bodyPr>
            <a:normAutofit/>
          </a:bodyPr>
          <a:lstStyle/>
          <a:p>
            <a:r>
              <a:rPr lang="en-NZ" sz="2400" dirty="0" smtClean="0"/>
              <a:t>Joint session with WWTG</a:t>
            </a:r>
          </a:p>
          <a:p>
            <a:r>
              <a:rPr lang="en-NZ" sz="2400" dirty="0" smtClean="0"/>
              <a:t>17 APEC economies present</a:t>
            </a:r>
          </a:p>
          <a:p>
            <a:r>
              <a:rPr lang="en-NZ" sz="2400" dirty="0" smtClean="0"/>
              <a:t>Topics structured around Economy Roundtable and Working Groups</a:t>
            </a:r>
            <a:endParaRPr lang="en-NZ" sz="2250" dirty="0"/>
          </a:p>
        </p:txBody>
      </p:sp>
      <p:sp>
        <p:nvSpPr>
          <p:cNvPr id="5" name="Slide Number Placeholder 4"/>
          <p:cNvSpPr>
            <a:spLocks noGrp="1"/>
          </p:cNvSpPr>
          <p:nvPr>
            <p:ph type="sldNum" sz="quarter" idx="12"/>
          </p:nvPr>
        </p:nvSpPr>
        <p:spPr/>
        <p:txBody>
          <a:bodyPr/>
          <a:lstStyle/>
          <a:p>
            <a:fld id="{E31375A4-56A4-47D6-9801-1991572033F7}" type="slidenum">
              <a:rPr lang="en-US" smtClean="0"/>
              <a:t>14</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pic>
        <p:nvPicPr>
          <p:cNvPr id="6" name="Picture 5"/>
          <p:cNvPicPr>
            <a:picLocks noChangeAspect="1"/>
          </p:cNvPicPr>
          <p:nvPr/>
        </p:nvPicPr>
        <p:blipFill>
          <a:blip r:embed="rId3"/>
          <a:stretch>
            <a:fillRect/>
          </a:stretch>
        </p:blipFill>
        <p:spPr>
          <a:xfrm>
            <a:off x="5588000" y="3696080"/>
            <a:ext cx="3111500" cy="2246503"/>
          </a:xfrm>
          <a:prstGeom prst="rect">
            <a:avLst/>
          </a:prstGeom>
        </p:spPr>
      </p:pic>
    </p:spTree>
    <p:extLst>
      <p:ext uri="{BB962C8B-B14F-4D97-AF65-F5344CB8AC3E}">
        <p14:creationId xmlns:p14="http://schemas.microsoft.com/office/powerpoint/2010/main" val="10131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Successes of the 2015 Adelaide meeting</a:t>
            </a:r>
            <a:endParaRPr lang="en-US" sz="3100" dirty="0"/>
          </a:p>
        </p:txBody>
      </p:sp>
      <p:sp>
        <p:nvSpPr>
          <p:cNvPr id="2" name="Content Placeholder 1"/>
          <p:cNvSpPr>
            <a:spLocks noGrp="1"/>
          </p:cNvSpPr>
          <p:nvPr>
            <p:ph idx="1"/>
          </p:nvPr>
        </p:nvSpPr>
        <p:spPr>
          <a:xfrm>
            <a:off x="971550" y="1841500"/>
            <a:ext cx="7651750" cy="4406900"/>
          </a:xfrm>
        </p:spPr>
        <p:txBody>
          <a:bodyPr>
            <a:normAutofit fontScale="85000" lnSpcReduction="20000"/>
          </a:bodyPr>
          <a:lstStyle/>
          <a:p>
            <a:pPr marL="0" indent="0">
              <a:buNone/>
            </a:pPr>
            <a:r>
              <a:rPr lang="en-NZ" sz="2250" dirty="0" smtClean="0"/>
              <a:t>Announcement of the final Model Export Certificate – fulfilling the directions of APEC Trade Ministers</a:t>
            </a:r>
          </a:p>
          <a:p>
            <a:r>
              <a:rPr lang="en-NZ" sz="2250" dirty="0"/>
              <a:t>"To increase wine production, to expand trade, and to create jobs in the region</a:t>
            </a:r>
            <a:r>
              <a:rPr lang="en-NZ" sz="2250" dirty="0" smtClean="0"/>
              <a:t>, we </a:t>
            </a:r>
            <a:r>
              <a:rPr lang="en-NZ" sz="2250" dirty="0"/>
              <a:t>commit to eliminating unnecessary export certification for wine by 2018 </a:t>
            </a:r>
            <a:r>
              <a:rPr lang="en-NZ" sz="2250" dirty="0" smtClean="0"/>
              <a:t>and instruct </a:t>
            </a:r>
            <a:r>
              <a:rPr lang="en-NZ" sz="2250" dirty="0"/>
              <a:t>officials to advance this work." </a:t>
            </a:r>
            <a:r>
              <a:rPr lang="en-NZ" sz="2250" b="1" dirty="0"/>
              <a:t>2014 Joint Ministerial Statement</a:t>
            </a:r>
          </a:p>
          <a:p>
            <a:r>
              <a:rPr lang="en-NZ" sz="2250" dirty="0"/>
              <a:t>"We recall the Wine Regulatory Forum’s goal to eliminate unnecessary </a:t>
            </a:r>
            <a:r>
              <a:rPr lang="en-NZ" sz="2250" dirty="0" smtClean="0"/>
              <a:t>export certifications </a:t>
            </a:r>
            <a:r>
              <a:rPr lang="en-NZ" sz="2250" dirty="0"/>
              <a:t>by 2018 as a step towards reducing the cost of wine trade in </a:t>
            </a:r>
            <a:r>
              <a:rPr lang="en-NZ" sz="2250" dirty="0" smtClean="0"/>
              <a:t>the region </a:t>
            </a:r>
            <a:r>
              <a:rPr lang="en-NZ" sz="2250" dirty="0"/>
              <a:t>and welcome its efforts to develop a consolidated APEC wine certificate</a:t>
            </a:r>
            <a:r>
              <a:rPr lang="en-NZ" sz="2250" dirty="0" smtClean="0"/>
              <a:t>.“ </a:t>
            </a:r>
            <a:r>
              <a:rPr lang="en-NZ" sz="2250" b="1" dirty="0" smtClean="0"/>
              <a:t>2015 </a:t>
            </a:r>
            <a:r>
              <a:rPr lang="en-NZ" sz="2250" b="1" dirty="0"/>
              <a:t>Ministers for Trade Statement</a:t>
            </a:r>
          </a:p>
          <a:p>
            <a:r>
              <a:rPr lang="en-NZ" sz="2250" dirty="0"/>
              <a:t>"We note the work of the Wine Regulatory Forum, under the Sub‐Committee </a:t>
            </a:r>
            <a:r>
              <a:rPr lang="en-NZ" sz="2250" dirty="0" smtClean="0"/>
              <a:t>on Standards </a:t>
            </a:r>
            <a:r>
              <a:rPr lang="en-NZ" sz="2250" dirty="0"/>
              <a:t>and Conformance (SCSC), on the model wine export certificate as </a:t>
            </a:r>
            <a:r>
              <a:rPr lang="en-NZ" sz="2250" dirty="0" smtClean="0"/>
              <a:t>a means </a:t>
            </a:r>
            <a:r>
              <a:rPr lang="en-NZ" sz="2250" dirty="0"/>
              <a:t>to streamline export certificate requirements. We instruct officials </a:t>
            </a:r>
            <a:r>
              <a:rPr lang="en-NZ" sz="2250" dirty="0" smtClean="0"/>
              <a:t>to explore </a:t>
            </a:r>
            <a:r>
              <a:rPr lang="en-NZ" sz="2250" dirty="0"/>
              <a:t>other areas where similar trade facilitative initiatives may be </a:t>
            </a:r>
            <a:r>
              <a:rPr lang="en-NZ" sz="2250" dirty="0" smtClean="0"/>
              <a:t>applied.“ </a:t>
            </a:r>
            <a:r>
              <a:rPr lang="en-NZ" sz="2250" b="1" dirty="0" smtClean="0"/>
              <a:t>2015 </a:t>
            </a:r>
            <a:r>
              <a:rPr lang="en-NZ" sz="2250" b="1" dirty="0"/>
              <a:t>Joint Ministerial Statement</a:t>
            </a:r>
          </a:p>
        </p:txBody>
      </p:sp>
      <p:sp>
        <p:nvSpPr>
          <p:cNvPr id="5" name="Slide Number Placeholder 4"/>
          <p:cNvSpPr>
            <a:spLocks noGrp="1"/>
          </p:cNvSpPr>
          <p:nvPr>
            <p:ph type="sldNum" sz="quarter" idx="12"/>
          </p:nvPr>
        </p:nvSpPr>
        <p:spPr/>
        <p:txBody>
          <a:bodyPr/>
          <a:lstStyle/>
          <a:p>
            <a:fld id="{E31375A4-56A4-47D6-9801-1991572033F7}" type="slidenum">
              <a:rPr lang="en-US" smtClean="0"/>
              <a:t>15</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13039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Successes of the 2015 Adelaide meeting</a:t>
            </a:r>
            <a:endParaRPr lang="en-US" sz="3100" dirty="0"/>
          </a:p>
        </p:txBody>
      </p:sp>
      <p:sp>
        <p:nvSpPr>
          <p:cNvPr id="2" name="Content Placeholder 1"/>
          <p:cNvSpPr>
            <a:spLocks noGrp="1"/>
          </p:cNvSpPr>
          <p:nvPr>
            <p:ph idx="1"/>
          </p:nvPr>
        </p:nvSpPr>
        <p:spPr/>
        <p:txBody>
          <a:bodyPr>
            <a:normAutofit fontScale="92500"/>
          </a:bodyPr>
          <a:lstStyle/>
          <a:p>
            <a:pPr marL="0" indent="0">
              <a:buNone/>
            </a:pPr>
            <a:r>
              <a:rPr lang="en-NZ" sz="2250" dirty="0" smtClean="0"/>
              <a:t>Other highlights included:</a:t>
            </a:r>
          </a:p>
          <a:p>
            <a:r>
              <a:rPr lang="en-NZ" sz="2250" dirty="0" smtClean="0"/>
              <a:t>First reporting from the ring-testing programme</a:t>
            </a:r>
          </a:p>
          <a:p>
            <a:r>
              <a:rPr lang="en-NZ" sz="2250" dirty="0" smtClean="0"/>
              <a:t>Investigation of developing a Compendium of Methods of Analysis</a:t>
            </a:r>
          </a:p>
          <a:p>
            <a:r>
              <a:rPr lang="en-NZ" sz="2250" dirty="0" smtClean="0"/>
              <a:t>Appointment of FIVS-Abridge as host of Compendia – offering regulators access to a vast range of additional regulatory information from around the world</a:t>
            </a:r>
          </a:p>
          <a:p>
            <a:r>
              <a:rPr lang="en-NZ" sz="2250" dirty="0" smtClean="0"/>
              <a:t>Creation of a new Working Group on Good Regulatory Practices to look at application of WWTG Tbilisi Principles</a:t>
            </a:r>
            <a:endParaRPr lang="en-NZ" sz="2250" dirty="0"/>
          </a:p>
        </p:txBody>
      </p:sp>
      <p:sp>
        <p:nvSpPr>
          <p:cNvPr id="5" name="Slide Number Placeholder 4"/>
          <p:cNvSpPr>
            <a:spLocks noGrp="1"/>
          </p:cNvSpPr>
          <p:nvPr>
            <p:ph type="sldNum" sz="quarter" idx="12"/>
          </p:nvPr>
        </p:nvSpPr>
        <p:spPr/>
        <p:txBody>
          <a:bodyPr/>
          <a:lstStyle/>
          <a:p>
            <a:fld id="{E31375A4-56A4-47D6-9801-1991572033F7}" type="slidenum">
              <a:rPr lang="en-US" smtClean="0"/>
              <a:t>16</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14131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Ottawa 2016: Technical Meeting</a:t>
            </a:r>
            <a:endParaRPr lang="en-US" sz="3100" dirty="0"/>
          </a:p>
        </p:txBody>
      </p:sp>
      <p:sp>
        <p:nvSpPr>
          <p:cNvPr id="2" name="Content Placeholder 1"/>
          <p:cNvSpPr>
            <a:spLocks noGrp="1"/>
          </p:cNvSpPr>
          <p:nvPr>
            <p:ph idx="1"/>
          </p:nvPr>
        </p:nvSpPr>
        <p:spPr>
          <a:xfrm>
            <a:off x="971550" y="1981203"/>
            <a:ext cx="7200900" cy="2679698"/>
          </a:xfrm>
        </p:spPr>
        <p:txBody>
          <a:bodyPr>
            <a:normAutofit/>
          </a:bodyPr>
          <a:lstStyle/>
          <a:p>
            <a:r>
              <a:rPr lang="en-NZ" sz="2400" dirty="0" smtClean="0"/>
              <a:t>Joint session with WWTG</a:t>
            </a:r>
          </a:p>
          <a:p>
            <a:r>
              <a:rPr lang="en-NZ" sz="2400" dirty="0" smtClean="0"/>
              <a:t>14 APEC economies present</a:t>
            </a:r>
          </a:p>
          <a:p>
            <a:r>
              <a:rPr lang="en-NZ" sz="2400" dirty="0" smtClean="0"/>
              <a:t>Topics structured around Economy Roundtable and Working Groups</a:t>
            </a:r>
            <a:endParaRPr lang="en-NZ" sz="2250" dirty="0"/>
          </a:p>
        </p:txBody>
      </p:sp>
      <p:sp>
        <p:nvSpPr>
          <p:cNvPr id="5" name="Slide Number Placeholder 4"/>
          <p:cNvSpPr>
            <a:spLocks noGrp="1"/>
          </p:cNvSpPr>
          <p:nvPr>
            <p:ph type="sldNum" sz="quarter" idx="12"/>
          </p:nvPr>
        </p:nvSpPr>
        <p:spPr/>
        <p:txBody>
          <a:bodyPr/>
          <a:lstStyle/>
          <a:p>
            <a:fld id="{E31375A4-56A4-47D6-9801-1991572033F7}" type="slidenum">
              <a:rPr lang="en-US" smtClean="0"/>
              <a:t>17</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pic>
        <p:nvPicPr>
          <p:cNvPr id="7" name="Picture 6"/>
          <p:cNvPicPr>
            <a:picLocks noChangeAspect="1"/>
          </p:cNvPicPr>
          <p:nvPr/>
        </p:nvPicPr>
        <p:blipFill>
          <a:blip r:embed="rId3"/>
          <a:stretch>
            <a:fillRect/>
          </a:stretch>
        </p:blipFill>
        <p:spPr>
          <a:xfrm>
            <a:off x="1054100" y="3871468"/>
            <a:ext cx="7124700" cy="2061413"/>
          </a:xfrm>
          <a:prstGeom prst="rect">
            <a:avLst/>
          </a:prstGeom>
        </p:spPr>
      </p:pic>
    </p:spTree>
    <p:extLst>
      <p:ext uri="{BB962C8B-B14F-4D97-AF65-F5344CB8AC3E}">
        <p14:creationId xmlns:p14="http://schemas.microsoft.com/office/powerpoint/2010/main" val="173907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Successes of the 2016 Ottawa meeting</a:t>
            </a:r>
            <a:endParaRPr lang="en-US" sz="3100" dirty="0"/>
          </a:p>
        </p:txBody>
      </p:sp>
      <p:sp>
        <p:nvSpPr>
          <p:cNvPr id="2" name="Content Placeholder 1"/>
          <p:cNvSpPr>
            <a:spLocks noGrp="1"/>
          </p:cNvSpPr>
          <p:nvPr>
            <p:ph idx="1"/>
          </p:nvPr>
        </p:nvSpPr>
        <p:spPr/>
        <p:txBody>
          <a:bodyPr>
            <a:normAutofit lnSpcReduction="10000"/>
          </a:bodyPr>
          <a:lstStyle/>
          <a:p>
            <a:pPr marL="0" indent="0">
              <a:buNone/>
            </a:pPr>
            <a:r>
              <a:rPr lang="en-NZ" sz="2250" dirty="0" smtClean="0"/>
              <a:t>Key outcomes included:</a:t>
            </a:r>
          </a:p>
          <a:p>
            <a:r>
              <a:rPr lang="en-NZ" sz="2250" dirty="0" smtClean="0"/>
              <a:t>Plans to encourage uptake of Model Export Certificate where it could reduce unnecessary requirements</a:t>
            </a:r>
          </a:p>
          <a:p>
            <a:r>
              <a:rPr lang="en-NZ" sz="2250" dirty="0" smtClean="0"/>
              <a:t>Second reporting from the ring-testing programme and outcomes of workshop held in margins of IWTS</a:t>
            </a:r>
          </a:p>
          <a:p>
            <a:r>
              <a:rPr lang="en-NZ" sz="2250" dirty="0" smtClean="0"/>
              <a:t>Proposal to develop Compendium of Methods of Analysis</a:t>
            </a:r>
          </a:p>
          <a:p>
            <a:r>
              <a:rPr lang="en-NZ" sz="2250" dirty="0" smtClean="0"/>
              <a:t>Consideration of draft </a:t>
            </a:r>
            <a:r>
              <a:rPr lang="en-US" sz="2250" dirty="0"/>
              <a:t>“</a:t>
            </a:r>
            <a:r>
              <a:rPr lang="en-US" sz="2250" i="1" dirty="0"/>
              <a:t>Guide to Development of Wine Standards that align with widely accepted International Regulatory Practice”</a:t>
            </a:r>
            <a:r>
              <a:rPr lang="en-US" sz="2250" dirty="0"/>
              <a:t> </a:t>
            </a:r>
            <a:endParaRPr lang="en-US" sz="2250" dirty="0" smtClean="0"/>
          </a:p>
        </p:txBody>
      </p:sp>
      <p:sp>
        <p:nvSpPr>
          <p:cNvPr id="5" name="Slide Number Placeholder 4"/>
          <p:cNvSpPr>
            <a:spLocks noGrp="1"/>
          </p:cNvSpPr>
          <p:nvPr>
            <p:ph type="sldNum" sz="quarter" idx="12"/>
          </p:nvPr>
        </p:nvSpPr>
        <p:spPr/>
        <p:txBody>
          <a:bodyPr/>
          <a:lstStyle/>
          <a:p>
            <a:fld id="{E31375A4-56A4-47D6-9801-1991572033F7}" type="slidenum">
              <a:rPr lang="en-US" smtClean="0"/>
              <a:t>18</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308868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Ha </a:t>
            </a:r>
            <a:r>
              <a:rPr lang="en-NZ" sz="3200" dirty="0" err="1" smtClean="0"/>
              <a:t>Noi</a:t>
            </a:r>
            <a:r>
              <a:rPr lang="en-NZ" sz="3200" dirty="0" smtClean="0"/>
              <a:t> 2017: Building Relationships to Promote Technical Cooperation</a:t>
            </a:r>
            <a:endParaRPr lang="en-US" sz="3100" dirty="0"/>
          </a:p>
        </p:txBody>
      </p:sp>
      <p:sp>
        <p:nvSpPr>
          <p:cNvPr id="2" name="Content Placeholder 1"/>
          <p:cNvSpPr>
            <a:spLocks noGrp="1"/>
          </p:cNvSpPr>
          <p:nvPr>
            <p:ph idx="1"/>
          </p:nvPr>
        </p:nvSpPr>
        <p:spPr>
          <a:xfrm>
            <a:off x="971550" y="1981203"/>
            <a:ext cx="7200900" cy="2679698"/>
          </a:xfrm>
        </p:spPr>
        <p:txBody>
          <a:bodyPr>
            <a:normAutofit/>
          </a:bodyPr>
          <a:lstStyle/>
          <a:p>
            <a:r>
              <a:rPr lang="en-NZ" sz="2400" dirty="0" smtClean="0"/>
              <a:t>Record 19 APEC economies present</a:t>
            </a:r>
          </a:p>
          <a:p>
            <a:r>
              <a:rPr lang="en-NZ" sz="2400" dirty="0" smtClean="0"/>
              <a:t>Topics included traceability, wine as a low risk product and laboratory accreditation</a:t>
            </a:r>
            <a:endParaRPr lang="en-NZ" sz="2250" dirty="0"/>
          </a:p>
        </p:txBody>
      </p:sp>
      <p:sp>
        <p:nvSpPr>
          <p:cNvPr id="5" name="Slide Number Placeholder 4"/>
          <p:cNvSpPr>
            <a:spLocks noGrp="1"/>
          </p:cNvSpPr>
          <p:nvPr>
            <p:ph type="sldNum" sz="quarter" idx="12"/>
          </p:nvPr>
        </p:nvSpPr>
        <p:spPr/>
        <p:txBody>
          <a:bodyPr/>
          <a:lstStyle/>
          <a:p>
            <a:fld id="{E31375A4-56A4-47D6-9801-1991572033F7}" type="slidenum">
              <a:rPr lang="en-US" smtClean="0"/>
              <a:t>19</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pic>
        <p:nvPicPr>
          <p:cNvPr id="1026" name="Picture 2" descr="https://apec-wrf.wineinstitute.org/wp-content/uploads/2016/07/APEC-12052017-20-of-68.jpg"/>
          <p:cNvPicPr>
            <a:picLocks noChangeAspect="1" noChangeArrowheads="1"/>
          </p:cNvPicPr>
          <p:nvPr/>
        </p:nvPicPr>
        <p:blipFill rotWithShape="1">
          <a:blip r:embed="rId3">
            <a:extLst>
              <a:ext uri="{28A0092B-C50C-407E-A947-70E740481C1C}">
                <a14:useLocalDpi xmlns:a14="http://schemas.microsoft.com/office/drawing/2010/main" val="0"/>
              </a:ext>
            </a:extLst>
          </a:blip>
          <a:srcRect t="26874" b="17853"/>
          <a:stretch/>
        </p:blipFill>
        <p:spPr bwMode="auto">
          <a:xfrm>
            <a:off x="867507" y="3426560"/>
            <a:ext cx="7408985" cy="273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82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Seminar on Key Issues in Wine Regulation </a:t>
            </a:r>
            <a:br>
              <a:rPr lang="en-US" sz="3200" dirty="0" smtClean="0"/>
            </a:br>
            <a:r>
              <a:rPr lang="en-US" sz="3200" dirty="0" smtClean="0"/>
              <a:t>San Francisco 2011</a:t>
            </a:r>
            <a:endParaRPr lang="en-US" sz="3200" dirty="0"/>
          </a:p>
        </p:txBody>
      </p:sp>
      <p:sp>
        <p:nvSpPr>
          <p:cNvPr id="3" name="Content Placeholder 2"/>
          <p:cNvSpPr>
            <a:spLocks noGrp="1"/>
          </p:cNvSpPr>
          <p:nvPr>
            <p:ph sz="half" idx="1"/>
          </p:nvPr>
        </p:nvSpPr>
        <p:spPr>
          <a:xfrm>
            <a:off x="971550" y="1981200"/>
            <a:ext cx="3429000" cy="4179570"/>
          </a:xfrm>
        </p:spPr>
        <p:txBody>
          <a:bodyPr>
            <a:normAutofit/>
          </a:bodyPr>
          <a:lstStyle/>
          <a:p>
            <a:endParaRPr lang="en-US" sz="2400" dirty="0" smtClean="0"/>
          </a:p>
          <a:p>
            <a:r>
              <a:rPr lang="en-US" sz="2400" dirty="0" smtClean="0"/>
              <a:t>First full WRF meeting</a:t>
            </a:r>
          </a:p>
          <a:p>
            <a:r>
              <a:rPr lang="en-US" sz="2400" dirty="0" smtClean="0"/>
              <a:t>18 APEC Member Economies participating</a:t>
            </a:r>
          </a:p>
          <a:p>
            <a:r>
              <a:rPr lang="en-US" sz="2400" dirty="0" smtClean="0"/>
              <a:t>12 APEC Member Economies presenting</a:t>
            </a:r>
          </a:p>
          <a:p>
            <a:endParaRPr lang="en-US" sz="2400" dirty="0"/>
          </a:p>
        </p:txBody>
      </p:sp>
      <p:sp>
        <p:nvSpPr>
          <p:cNvPr id="7" name="Slide Number Placeholder 6"/>
          <p:cNvSpPr>
            <a:spLocks noGrp="1"/>
          </p:cNvSpPr>
          <p:nvPr>
            <p:ph type="sldNum" sz="quarter" idx="12"/>
          </p:nvPr>
        </p:nvSpPr>
        <p:spPr/>
        <p:txBody>
          <a:bodyPr/>
          <a:lstStyle/>
          <a:p>
            <a:fld id="{E31375A4-56A4-47D6-9801-1991572033F7}" type="slidenum">
              <a:rPr lang="en-US" smtClean="0"/>
              <a:t>2</a:t>
            </a:fld>
            <a:endParaRPr lang="en-US"/>
          </a:p>
        </p:txBody>
      </p:sp>
      <p:sp>
        <p:nvSpPr>
          <p:cNvPr id="6" name="Footer Placeholder 5"/>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pic>
        <p:nvPicPr>
          <p:cNvPr id="1026" name="Picture 2" descr="  Pictured Above: Michael Moore, New Zealand Ambassador to the U.S.; Sirma Karapeeva, New Zealand Ministry of Primary Industries; Julia Doherty, Senior Director at the U.S. Office of Trade Representative, APEC Sub-Committee on Standards and Conformance Chair; Robert P. (Bobby) Koch, President/CEO of Wine Institute.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93719" y="2423984"/>
            <a:ext cx="4198821" cy="268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09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Successes of the 2017 Ha </a:t>
            </a:r>
            <a:r>
              <a:rPr lang="en-NZ" sz="3200" dirty="0" err="1" smtClean="0"/>
              <a:t>Noi</a:t>
            </a:r>
            <a:r>
              <a:rPr lang="en-NZ" sz="3200" dirty="0" smtClean="0"/>
              <a:t> meeting</a:t>
            </a:r>
            <a:endParaRPr lang="en-US" sz="3100" dirty="0"/>
          </a:p>
        </p:txBody>
      </p:sp>
      <p:sp>
        <p:nvSpPr>
          <p:cNvPr id="2" name="Content Placeholder 1"/>
          <p:cNvSpPr>
            <a:spLocks noGrp="1"/>
          </p:cNvSpPr>
          <p:nvPr>
            <p:ph idx="1"/>
          </p:nvPr>
        </p:nvSpPr>
        <p:spPr/>
        <p:txBody>
          <a:bodyPr>
            <a:normAutofit lnSpcReduction="10000"/>
          </a:bodyPr>
          <a:lstStyle/>
          <a:p>
            <a:pPr marL="0" indent="0">
              <a:buNone/>
            </a:pPr>
            <a:r>
              <a:rPr lang="en-NZ" sz="2250" dirty="0" smtClean="0"/>
              <a:t>Key outcomes included:</a:t>
            </a:r>
          </a:p>
          <a:p>
            <a:r>
              <a:rPr lang="en-NZ" sz="2250" dirty="0" smtClean="0"/>
              <a:t>Initiation of new project on Certificates of Analysis</a:t>
            </a:r>
          </a:p>
          <a:p>
            <a:r>
              <a:rPr lang="en-NZ" sz="2250" dirty="0" smtClean="0"/>
              <a:t>Announcement of Chile’s voluntary uptake of Model Export Certificate (followed by impressive </a:t>
            </a:r>
            <a:r>
              <a:rPr lang="en-NZ" sz="2250" dirty="0" err="1" smtClean="0"/>
              <a:t>updake</a:t>
            </a:r>
            <a:r>
              <a:rPr lang="en-NZ" sz="2250" dirty="0" smtClean="0"/>
              <a:t>; also now </a:t>
            </a:r>
            <a:r>
              <a:rPr lang="en-NZ" sz="2250" smtClean="0"/>
              <a:t>EU/Mexico negotiations)</a:t>
            </a:r>
            <a:endParaRPr lang="en-NZ" sz="2250" dirty="0" smtClean="0"/>
          </a:p>
          <a:p>
            <a:r>
              <a:rPr lang="en-NZ" sz="2250" dirty="0" smtClean="0"/>
              <a:t>Further development of the ring-testing programme</a:t>
            </a:r>
          </a:p>
          <a:p>
            <a:r>
              <a:rPr lang="en-NZ" sz="2250" dirty="0" smtClean="0"/>
              <a:t>Presentation of a further draft of the </a:t>
            </a:r>
            <a:r>
              <a:rPr lang="en-NZ" sz="2400" i="1" dirty="0" smtClean="0"/>
              <a:t>Guide </a:t>
            </a:r>
            <a:r>
              <a:rPr lang="en-NZ" sz="2400" i="1" dirty="0"/>
              <a:t>to the Development of Wine Standards</a:t>
            </a:r>
            <a:r>
              <a:rPr lang="en-NZ" sz="2400" dirty="0"/>
              <a:t> </a:t>
            </a:r>
            <a:endParaRPr lang="en-NZ" sz="2400" dirty="0" smtClean="0"/>
          </a:p>
          <a:p>
            <a:r>
              <a:rPr lang="en-NZ" sz="2400" dirty="0" smtClean="0">
                <a:solidFill>
                  <a:srgbClr val="FF0000"/>
                </a:solidFill>
              </a:rPr>
              <a:t>Review of Australia’s work on the Guideline for harmonisation of MRLs in light of FSCF project</a:t>
            </a:r>
            <a:endParaRPr lang="en-NZ" sz="2400" dirty="0">
              <a:solidFill>
                <a:srgbClr val="FF0000"/>
              </a:solidFill>
            </a:endParaRPr>
          </a:p>
          <a:p>
            <a:endParaRPr lang="en-US" sz="2400" dirty="0" smtClean="0"/>
          </a:p>
        </p:txBody>
      </p:sp>
      <p:sp>
        <p:nvSpPr>
          <p:cNvPr id="5" name="Slide Number Placeholder 4"/>
          <p:cNvSpPr>
            <a:spLocks noGrp="1"/>
          </p:cNvSpPr>
          <p:nvPr>
            <p:ph type="sldNum" sz="quarter" idx="12"/>
          </p:nvPr>
        </p:nvSpPr>
        <p:spPr/>
        <p:txBody>
          <a:bodyPr/>
          <a:lstStyle/>
          <a:p>
            <a:fld id="{E31375A4-56A4-47D6-9801-1991572033F7}" type="slidenum">
              <a:rPr lang="en-US" smtClean="0"/>
              <a:t>20</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289808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Accomplishments 2011-2017</a:t>
            </a:r>
            <a:endParaRPr lang="en-US" sz="3100" dirty="0"/>
          </a:p>
        </p:txBody>
      </p:sp>
      <p:sp>
        <p:nvSpPr>
          <p:cNvPr id="2" name="Content Placeholder 1"/>
          <p:cNvSpPr>
            <a:spLocks noGrp="1"/>
          </p:cNvSpPr>
          <p:nvPr>
            <p:ph idx="1"/>
          </p:nvPr>
        </p:nvSpPr>
        <p:spPr/>
        <p:txBody>
          <a:bodyPr>
            <a:normAutofit fontScale="92500" lnSpcReduction="20000"/>
          </a:bodyPr>
          <a:lstStyle/>
          <a:p>
            <a:pPr marL="0" indent="0">
              <a:buNone/>
            </a:pPr>
            <a:r>
              <a:rPr lang="en-NZ" sz="2400" b="1" dirty="0" smtClean="0"/>
              <a:t>1. Bringing </a:t>
            </a:r>
            <a:r>
              <a:rPr lang="en-NZ" sz="2400" b="1" dirty="0"/>
              <a:t>transparency to import requirements for wine </a:t>
            </a:r>
            <a:r>
              <a:rPr lang="en-NZ" sz="2400" b="1" dirty="0" smtClean="0"/>
              <a:t>exporters </a:t>
            </a:r>
          </a:p>
          <a:p>
            <a:pPr marL="0" indent="0">
              <a:buNone/>
            </a:pPr>
            <a:r>
              <a:rPr lang="en-NZ" sz="2400" dirty="0" smtClean="0"/>
              <a:t>The </a:t>
            </a:r>
            <a:r>
              <a:rPr lang="en-NZ" sz="2400" dirty="0"/>
              <a:t>WRF completed 5 compendia outlining wine-related requirements in APEC economies covering the following topics: </a:t>
            </a:r>
            <a:endParaRPr lang="en-NZ" sz="2400" dirty="0" smtClean="0"/>
          </a:p>
          <a:p>
            <a:r>
              <a:rPr lang="en-NZ" sz="2400" dirty="0" smtClean="0"/>
              <a:t>export </a:t>
            </a:r>
            <a:r>
              <a:rPr lang="en-NZ" sz="2400" dirty="0"/>
              <a:t>certificates, </a:t>
            </a:r>
            <a:endParaRPr lang="en-NZ" sz="2400" dirty="0" smtClean="0"/>
          </a:p>
          <a:p>
            <a:r>
              <a:rPr lang="en-NZ" sz="2400" dirty="0" smtClean="0"/>
              <a:t>food </a:t>
            </a:r>
            <a:r>
              <a:rPr lang="en-NZ" sz="2400" dirty="0"/>
              <a:t>safety and composition, </a:t>
            </a:r>
            <a:endParaRPr lang="en-NZ" sz="2400" dirty="0" smtClean="0"/>
          </a:p>
          <a:p>
            <a:r>
              <a:rPr lang="en-NZ" sz="2400" dirty="0" smtClean="0"/>
              <a:t>pesticide </a:t>
            </a:r>
            <a:r>
              <a:rPr lang="en-NZ" sz="2400" dirty="0"/>
              <a:t>MRLs, </a:t>
            </a:r>
            <a:endParaRPr lang="en-NZ" sz="2400" dirty="0" smtClean="0"/>
          </a:p>
          <a:p>
            <a:r>
              <a:rPr lang="en-NZ" sz="2400" dirty="0" err="1" smtClean="0"/>
              <a:t>labeling</a:t>
            </a:r>
            <a:r>
              <a:rPr lang="en-NZ" sz="2400" dirty="0"/>
              <a:t>, and </a:t>
            </a:r>
            <a:endParaRPr lang="en-NZ" sz="2400" dirty="0" smtClean="0"/>
          </a:p>
          <a:p>
            <a:r>
              <a:rPr lang="en-NZ" sz="2400" dirty="0" smtClean="0"/>
              <a:t>methods </a:t>
            </a:r>
            <a:r>
              <a:rPr lang="en-NZ" sz="2400" dirty="0"/>
              <a:t>of </a:t>
            </a:r>
            <a:r>
              <a:rPr lang="en-NZ" sz="2400" dirty="0" smtClean="0"/>
              <a:t>analysis.</a:t>
            </a:r>
          </a:p>
        </p:txBody>
      </p:sp>
      <p:sp>
        <p:nvSpPr>
          <p:cNvPr id="5" name="Slide Number Placeholder 4"/>
          <p:cNvSpPr>
            <a:spLocks noGrp="1"/>
          </p:cNvSpPr>
          <p:nvPr>
            <p:ph type="sldNum" sz="quarter" idx="12"/>
          </p:nvPr>
        </p:nvSpPr>
        <p:spPr/>
        <p:txBody>
          <a:bodyPr/>
          <a:lstStyle/>
          <a:p>
            <a:fld id="{E31375A4-56A4-47D6-9801-1991572033F7}" type="slidenum">
              <a:rPr lang="en-US" smtClean="0"/>
              <a:t>21</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340414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Accomplishments 2011-2017</a:t>
            </a:r>
            <a:endParaRPr lang="en-US" sz="3100" dirty="0"/>
          </a:p>
        </p:txBody>
      </p:sp>
      <p:sp>
        <p:nvSpPr>
          <p:cNvPr id="2" name="Content Placeholder 1"/>
          <p:cNvSpPr>
            <a:spLocks noGrp="1"/>
          </p:cNvSpPr>
          <p:nvPr>
            <p:ph idx="1"/>
          </p:nvPr>
        </p:nvSpPr>
        <p:spPr/>
        <p:txBody>
          <a:bodyPr>
            <a:normAutofit lnSpcReduction="10000"/>
          </a:bodyPr>
          <a:lstStyle/>
          <a:p>
            <a:pPr marL="0" indent="0">
              <a:buNone/>
            </a:pPr>
            <a:r>
              <a:rPr lang="en-NZ" sz="2400" b="1" dirty="0" smtClean="0"/>
              <a:t>2. Providing </a:t>
            </a:r>
            <a:r>
              <a:rPr lang="en-NZ" sz="2400" b="1" dirty="0"/>
              <a:t>regulators with examples of best practices to consider when revising regulations</a:t>
            </a:r>
          </a:p>
          <a:p>
            <a:pPr marL="0" indent="0">
              <a:buNone/>
            </a:pPr>
            <a:r>
              <a:rPr lang="en-NZ" sz="2400" dirty="0" smtClean="0"/>
              <a:t>The </a:t>
            </a:r>
            <a:r>
              <a:rPr lang="en-NZ" sz="2400" dirty="0"/>
              <a:t>WRF partnered with FIVS-Abridge to provide access to the database for wine regulators so they can compare and contrast their requirements against other economies when considering regulatory changes</a:t>
            </a:r>
            <a:r>
              <a:rPr lang="en-NZ" sz="2400" dirty="0" smtClean="0"/>
              <a:t>.</a:t>
            </a:r>
          </a:p>
          <a:p>
            <a:pPr marL="0" indent="0">
              <a:buNone/>
            </a:pPr>
            <a:r>
              <a:rPr lang="en-NZ" sz="2400" dirty="0" smtClean="0"/>
              <a:t>Wine regulators now also have access to </a:t>
            </a:r>
            <a:r>
              <a:rPr lang="en-US" sz="2400" dirty="0" smtClean="0"/>
              <a:t>FIVS-APACE </a:t>
            </a:r>
            <a:r>
              <a:rPr lang="en-US" sz="2400" dirty="0"/>
              <a:t>to assist with good and risk-based regulation of winemaking additives and processing </a:t>
            </a:r>
            <a:r>
              <a:rPr lang="en-US" sz="2400" dirty="0" smtClean="0"/>
              <a:t>aids.</a:t>
            </a:r>
          </a:p>
        </p:txBody>
      </p:sp>
      <p:sp>
        <p:nvSpPr>
          <p:cNvPr id="5" name="Slide Number Placeholder 4"/>
          <p:cNvSpPr>
            <a:spLocks noGrp="1"/>
          </p:cNvSpPr>
          <p:nvPr>
            <p:ph type="sldNum" sz="quarter" idx="12"/>
          </p:nvPr>
        </p:nvSpPr>
        <p:spPr/>
        <p:txBody>
          <a:bodyPr/>
          <a:lstStyle/>
          <a:p>
            <a:fld id="{E31375A4-56A4-47D6-9801-1991572033F7}" type="slidenum">
              <a:rPr lang="en-US" smtClean="0"/>
              <a:t>22</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340414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Accomplishments 2011-2017</a:t>
            </a:r>
            <a:endParaRPr lang="en-US" sz="3100" dirty="0"/>
          </a:p>
        </p:txBody>
      </p:sp>
      <p:sp>
        <p:nvSpPr>
          <p:cNvPr id="2" name="Content Placeholder 1"/>
          <p:cNvSpPr>
            <a:spLocks noGrp="1"/>
          </p:cNvSpPr>
          <p:nvPr>
            <p:ph idx="1"/>
          </p:nvPr>
        </p:nvSpPr>
        <p:spPr/>
        <p:txBody>
          <a:bodyPr>
            <a:normAutofit fontScale="92500"/>
          </a:bodyPr>
          <a:lstStyle/>
          <a:p>
            <a:pPr marL="0" indent="0">
              <a:buNone/>
            </a:pPr>
            <a:r>
              <a:rPr lang="en-NZ" sz="2400" b="1" dirty="0" smtClean="0"/>
              <a:t>3. Reducing </a:t>
            </a:r>
            <a:r>
              <a:rPr lang="en-NZ" sz="2400" b="1" dirty="0"/>
              <a:t>the number of required export </a:t>
            </a:r>
            <a:r>
              <a:rPr lang="en-NZ" sz="2400" b="1" dirty="0" smtClean="0"/>
              <a:t>certificates</a:t>
            </a:r>
          </a:p>
          <a:p>
            <a:pPr marL="0" indent="0">
              <a:buNone/>
            </a:pPr>
            <a:r>
              <a:rPr lang="en-NZ" sz="2400" dirty="0" smtClean="0"/>
              <a:t>Following </a:t>
            </a:r>
            <a:r>
              <a:rPr lang="en-NZ" sz="2400" dirty="0"/>
              <a:t>2011 WRF dialogue on certification, in 2014 the U.S. and China developed a consolidated wine export certificate that has resulted in a significant reduction of unnecessary certificates issued for trade between those economies. </a:t>
            </a:r>
            <a:endParaRPr lang="en-NZ" sz="2400" dirty="0" smtClean="0"/>
          </a:p>
          <a:p>
            <a:pPr marL="0" indent="0">
              <a:buNone/>
            </a:pPr>
            <a:r>
              <a:rPr lang="en-NZ" sz="2400" dirty="0" smtClean="0"/>
              <a:t>Based </a:t>
            </a:r>
            <a:r>
              <a:rPr lang="en-NZ" sz="2400" dirty="0"/>
              <a:t>upon this work, in 2016 the WRF created a consolidated APEC Model Wine Export Certificate. Chile was the first economy to implement this certificate (which also has become a model in the dairy sector).</a:t>
            </a:r>
            <a:endParaRPr lang="en-US" sz="2400" dirty="0" smtClean="0"/>
          </a:p>
        </p:txBody>
      </p:sp>
      <p:sp>
        <p:nvSpPr>
          <p:cNvPr id="5" name="Slide Number Placeholder 4"/>
          <p:cNvSpPr>
            <a:spLocks noGrp="1"/>
          </p:cNvSpPr>
          <p:nvPr>
            <p:ph type="sldNum" sz="quarter" idx="12"/>
          </p:nvPr>
        </p:nvSpPr>
        <p:spPr/>
        <p:txBody>
          <a:bodyPr/>
          <a:lstStyle/>
          <a:p>
            <a:fld id="{E31375A4-56A4-47D6-9801-1991572033F7}" type="slidenum">
              <a:rPr lang="en-US" smtClean="0"/>
              <a:t>23</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216426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Accomplishments 2011-2017</a:t>
            </a:r>
            <a:endParaRPr lang="en-US" sz="3100" dirty="0"/>
          </a:p>
        </p:txBody>
      </p:sp>
      <p:sp>
        <p:nvSpPr>
          <p:cNvPr id="2" name="Content Placeholder 1"/>
          <p:cNvSpPr>
            <a:spLocks noGrp="1"/>
          </p:cNvSpPr>
          <p:nvPr>
            <p:ph idx="1"/>
          </p:nvPr>
        </p:nvSpPr>
        <p:spPr/>
        <p:txBody>
          <a:bodyPr>
            <a:normAutofit fontScale="92500" lnSpcReduction="20000"/>
          </a:bodyPr>
          <a:lstStyle/>
          <a:p>
            <a:pPr marL="0" indent="0">
              <a:buNone/>
            </a:pPr>
            <a:r>
              <a:rPr lang="en-NZ" sz="2400" b="1" dirty="0" smtClean="0"/>
              <a:t>4. Educating </a:t>
            </a:r>
            <a:r>
              <a:rPr lang="en-NZ" sz="2400" b="1" dirty="0"/>
              <a:t>non-producing APEC economies about wine as a unique food product</a:t>
            </a:r>
            <a:r>
              <a:rPr lang="en-NZ" sz="2400" dirty="0"/>
              <a:t> </a:t>
            </a:r>
            <a:endParaRPr lang="en-NZ" sz="2400" dirty="0" smtClean="0"/>
          </a:p>
          <a:p>
            <a:pPr marL="0" indent="0">
              <a:buNone/>
            </a:pPr>
            <a:r>
              <a:rPr lang="en-NZ" sz="2400" dirty="0" smtClean="0"/>
              <a:t>The </a:t>
            </a:r>
            <a:r>
              <a:rPr lang="en-NZ" sz="2400" dirty="0"/>
              <a:t>WRF brought regulators to wineries and wine testing laboratories in the U.S., New Zealand, Australia and Vietnam. One economy has officially recognized that “wine is a microbiologically low risk food product” and others have become vocal advocates for reduced non-health related testing of wine</a:t>
            </a:r>
            <a:r>
              <a:rPr lang="en-NZ" sz="2400" dirty="0" smtClean="0"/>
              <a:t>. [Others recognised?]</a:t>
            </a:r>
            <a:endParaRPr lang="en-NZ" sz="2400" dirty="0"/>
          </a:p>
          <a:p>
            <a:pPr marL="0" indent="0">
              <a:buNone/>
            </a:pPr>
            <a:r>
              <a:rPr lang="en-NZ" sz="2400" b="1" dirty="0" smtClean="0"/>
              <a:t>5. Increasing </a:t>
            </a:r>
            <a:r>
              <a:rPr lang="en-NZ" sz="2400" b="1" dirty="0"/>
              <a:t>the accuracy of testing of wine in regulatory laboratories </a:t>
            </a:r>
          </a:p>
          <a:p>
            <a:pPr marL="0" indent="0">
              <a:buNone/>
            </a:pPr>
            <a:r>
              <a:rPr lang="en-NZ" sz="2400" dirty="0" smtClean="0"/>
              <a:t>The </a:t>
            </a:r>
            <a:r>
              <a:rPr lang="en-NZ" sz="2400" dirty="0"/>
              <a:t>WRF is in the third round of wine ring tests and labs are getting hands-on support to help increase precision and accuracy.</a:t>
            </a:r>
          </a:p>
        </p:txBody>
      </p:sp>
      <p:sp>
        <p:nvSpPr>
          <p:cNvPr id="5" name="Slide Number Placeholder 4"/>
          <p:cNvSpPr>
            <a:spLocks noGrp="1"/>
          </p:cNvSpPr>
          <p:nvPr>
            <p:ph type="sldNum" sz="quarter" idx="12"/>
          </p:nvPr>
        </p:nvSpPr>
        <p:spPr/>
        <p:txBody>
          <a:bodyPr/>
          <a:lstStyle/>
          <a:p>
            <a:fld id="{E31375A4-56A4-47D6-9801-1991572033F7}" type="slidenum">
              <a:rPr lang="en-US" smtClean="0"/>
              <a:t>24</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253852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Accomplishments 2011-2017</a:t>
            </a:r>
            <a:endParaRPr lang="en-US" sz="3100" dirty="0"/>
          </a:p>
        </p:txBody>
      </p:sp>
      <p:sp>
        <p:nvSpPr>
          <p:cNvPr id="2" name="Content Placeholder 1"/>
          <p:cNvSpPr>
            <a:spLocks noGrp="1"/>
          </p:cNvSpPr>
          <p:nvPr>
            <p:ph idx="1"/>
          </p:nvPr>
        </p:nvSpPr>
        <p:spPr>
          <a:xfrm>
            <a:off x="971550" y="1981203"/>
            <a:ext cx="7200900" cy="1723290"/>
          </a:xfrm>
        </p:spPr>
        <p:txBody>
          <a:bodyPr>
            <a:normAutofit fontScale="92500" lnSpcReduction="10000"/>
          </a:bodyPr>
          <a:lstStyle/>
          <a:p>
            <a:pPr marL="0" indent="0">
              <a:buNone/>
            </a:pPr>
            <a:r>
              <a:rPr lang="en-NZ" sz="2400" b="1" dirty="0" smtClean="0"/>
              <a:t>6. Influencing wine standards in international trade agreements</a:t>
            </a:r>
            <a:endParaRPr lang="en-NZ" sz="2400" dirty="0" smtClean="0"/>
          </a:p>
          <a:p>
            <a:pPr marL="0" indent="0">
              <a:buNone/>
            </a:pPr>
            <a:r>
              <a:rPr lang="en-US" sz="2400" dirty="0" smtClean="0"/>
              <a:t>Two </a:t>
            </a:r>
            <a:r>
              <a:rPr lang="en-US" sz="2400" dirty="0"/>
              <a:t>key concepts from the WRF </a:t>
            </a:r>
            <a:r>
              <a:rPr lang="en-US" sz="2400" dirty="0" smtClean="0"/>
              <a:t>have just found </a:t>
            </a:r>
            <a:r>
              <a:rPr lang="en-US" sz="2400" dirty="0"/>
              <a:t>their way into the Distilled Spirits, Wine, and Beer Annex of </a:t>
            </a:r>
            <a:r>
              <a:rPr lang="en-US" sz="2400" dirty="0" smtClean="0"/>
              <a:t>the  </a:t>
            </a:r>
            <a:r>
              <a:rPr lang="en-US" sz="2400" dirty="0"/>
              <a:t>USMCA Agreement (NAFTA 2.0). </a:t>
            </a:r>
            <a:endParaRPr lang="en-NZ" sz="2400" dirty="0"/>
          </a:p>
        </p:txBody>
      </p:sp>
      <p:sp>
        <p:nvSpPr>
          <p:cNvPr id="5" name="Slide Number Placeholder 4"/>
          <p:cNvSpPr>
            <a:spLocks noGrp="1"/>
          </p:cNvSpPr>
          <p:nvPr>
            <p:ph type="sldNum" sz="quarter" idx="12"/>
          </p:nvPr>
        </p:nvSpPr>
        <p:spPr/>
        <p:txBody>
          <a:bodyPr/>
          <a:lstStyle/>
          <a:p>
            <a:fld id="{E31375A4-56A4-47D6-9801-1991572033F7}" type="slidenum">
              <a:rPr lang="en-US" smtClean="0"/>
              <a:t>25</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pic>
        <p:nvPicPr>
          <p:cNvPr id="7" name="Picture 6"/>
          <p:cNvPicPr>
            <a:picLocks noChangeAspect="1"/>
          </p:cNvPicPr>
          <p:nvPr/>
        </p:nvPicPr>
        <p:blipFill>
          <a:blip r:embed="rId3"/>
          <a:stretch>
            <a:fillRect/>
          </a:stretch>
        </p:blipFill>
        <p:spPr>
          <a:xfrm>
            <a:off x="550985" y="4743475"/>
            <a:ext cx="8018584" cy="593515"/>
          </a:xfrm>
          <a:prstGeom prst="rect">
            <a:avLst/>
          </a:prstGeom>
        </p:spPr>
      </p:pic>
      <p:pic>
        <p:nvPicPr>
          <p:cNvPr id="8" name="Picture 7"/>
          <p:cNvPicPr>
            <a:picLocks noChangeAspect="1"/>
          </p:cNvPicPr>
          <p:nvPr/>
        </p:nvPicPr>
        <p:blipFill>
          <a:blip r:embed="rId4"/>
          <a:stretch>
            <a:fillRect/>
          </a:stretch>
        </p:blipFill>
        <p:spPr>
          <a:xfrm>
            <a:off x="550985" y="5171120"/>
            <a:ext cx="8018584" cy="892766"/>
          </a:xfrm>
          <a:prstGeom prst="rect">
            <a:avLst/>
          </a:prstGeom>
        </p:spPr>
      </p:pic>
      <p:pic>
        <p:nvPicPr>
          <p:cNvPr id="9" name="Picture 8"/>
          <p:cNvPicPr>
            <a:picLocks noChangeAspect="1"/>
          </p:cNvPicPr>
          <p:nvPr/>
        </p:nvPicPr>
        <p:blipFill>
          <a:blip r:embed="rId5"/>
          <a:stretch>
            <a:fillRect/>
          </a:stretch>
        </p:blipFill>
        <p:spPr>
          <a:xfrm>
            <a:off x="550984" y="3793186"/>
            <a:ext cx="8018585" cy="707321"/>
          </a:xfrm>
          <a:prstGeom prst="rect">
            <a:avLst/>
          </a:prstGeom>
        </p:spPr>
      </p:pic>
    </p:spTree>
    <p:extLst>
      <p:ext uri="{BB962C8B-B14F-4D97-AF65-F5344CB8AC3E}">
        <p14:creationId xmlns:p14="http://schemas.microsoft.com/office/powerpoint/2010/main" val="179593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Final thoughts</a:t>
            </a:r>
            <a:endParaRPr lang="en-US" sz="3100" dirty="0"/>
          </a:p>
        </p:txBody>
      </p:sp>
      <p:sp>
        <p:nvSpPr>
          <p:cNvPr id="2" name="Content Placeholder 1"/>
          <p:cNvSpPr>
            <a:spLocks noGrp="1"/>
          </p:cNvSpPr>
          <p:nvPr>
            <p:ph idx="1"/>
          </p:nvPr>
        </p:nvSpPr>
        <p:spPr/>
        <p:txBody>
          <a:bodyPr>
            <a:normAutofit/>
          </a:bodyPr>
          <a:lstStyle/>
          <a:p>
            <a:r>
              <a:rPr lang="en-NZ" sz="2400" dirty="0" smtClean="0"/>
              <a:t>These are real, practical achievements that make a difference to regulators and traders</a:t>
            </a:r>
          </a:p>
          <a:p>
            <a:r>
              <a:rPr lang="en-NZ" sz="2400" dirty="0" smtClean="0"/>
              <a:t>They embody the Bogor goals of reducing non-tariff barriers and improving market access</a:t>
            </a:r>
          </a:p>
          <a:p>
            <a:r>
              <a:rPr lang="en-NZ" sz="2400" dirty="0" smtClean="0"/>
              <a:t>They have been achieved through a willingness to work together and with other </a:t>
            </a:r>
            <a:r>
              <a:rPr lang="en-NZ" sz="2400" smtClean="0"/>
              <a:t>interested groups</a:t>
            </a:r>
            <a:endParaRPr lang="en-NZ" sz="2400" dirty="0" smtClean="0"/>
          </a:p>
          <a:p>
            <a:r>
              <a:rPr lang="en-NZ" sz="2400" dirty="0" smtClean="0"/>
              <a:t>There is still plenty more to be done!</a:t>
            </a:r>
            <a:endParaRPr lang="en-NZ" sz="2400" dirty="0"/>
          </a:p>
        </p:txBody>
      </p:sp>
      <p:sp>
        <p:nvSpPr>
          <p:cNvPr id="5" name="Slide Number Placeholder 4"/>
          <p:cNvSpPr>
            <a:spLocks noGrp="1"/>
          </p:cNvSpPr>
          <p:nvPr>
            <p:ph type="sldNum" sz="quarter" idx="12"/>
          </p:nvPr>
        </p:nvSpPr>
        <p:spPr>
          <a:xfrm>
            <a:off x="8378687" y="6289679"/>
            <a:ext cx="401898" cy="222436"/>
          </a:xfrm>
        </p:spPr>
        <p:txBody>
          <a:bodyPr/>
          <a:lstStyle/>
          <a:p>
            <a:fld id="{E31375A4-56A4-47D6-9801-1991572033F7}" type="slidenum">
              <a:rPr lang="en-US" smtClean="0"/>
              <a:t>26</a:t>
            </a:fld>
            <a:endParaRPr lang="en-US" dirty="0"/>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130269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 the beginning…</a:t>
            </a:r>
            <a:endParaRPr lang="en-US" sz="3200" dirty="0"/>
          </a:p>
        </p:txBody>
      </p:sp>
      <p:sp>
        <p:nvSpPr>
          <p:cNvPr id="3" name="Content Placeholder 2"/>
          <p:cNvSpPr>
            <a:spLocks noGrp="1"/>
          </p:cNvSpPr>
          <p:nvPr>
            <p:ph idx="1"/>
          </p:nvPr>
        </p:nvSpPr>
        <p:spPr/>
        <p:txBody>
          <a:bodyPr>
            <a:normAutofit/>
          </a:bodyPr>
          <a:lstStyle/>
          <a:p>
            <a:r>
              <a:rPr lang="en-US" sz="2800" dirty="0" smtClean="0"/>
              <a:t>In 2002 World Wine Trade Group members recognised the importance of APEC in wine production and consumption and synergy of WWTG objectives and APEC’s Bogor goals. </a:t>
            </a:r>
          </a:p>
          <a:p>
            <a:r>
              <a:rPr lang="en-US" sz="2800" dirty="0" smtClean="0"/>
              <a:t>Industry asked governments to consider a pathfinder initiative for wine based on the principles of the Mutual Acceptance Agreement on Oenological Practices. </a:t>
            </a:r>
            <a:endParaRPr lang="en-US" sz="2800" dirty="0"/>
          </a:p>
        </p:txBody>
      </p:sp>
      <p:sp>
        <p:nvSpPr>
          <p:cNvPr id="6" name="Slide Number Placeholder 5"/>
          <p:cNvSpPr>
            <a:spLocks noGrp="1"/>
          </p:cNvSpPr>
          <p:nvPr>
            <p:ph type="sldNum" sz="quarter" idx="12"/>
          </p:nvPr>
        </p:nvSpPr>
        <p:spPr/>
        <p:txBody>
          <a:bodyPr/>
          <a:lstStyle/>
          <a:p>
            <a:fld id="{E31375A4-56A4-47D6-9801-1991572033F7}" type="slidenum">
              <a:rPr lang="en-US" smtClean="0"/>
              <a:t>3</a:t>
            </a:fld>
            <a:endParaRPr lang="en-US"/>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Fast forward to 2008</a:t>
            </a:r>
            <a:endParaRPr lang="en-US" sz="3200" dirty="0"/>
          </a:p>
        </p:txBody>
      </p:sp>
      <p:sp>
        <p:nvSpPr>
          <p:cNvPr id="3" name="Content Placeholder 2"/>
          <p:cNvSpPr>
            <a:spLocks noGrp="1"/>
          </p:cNvSpPr>
          <p:nvPr>
            <p:ph idx="1"/>
          </p:nvPr>
        </p:nvSpPr>
        <p:spPr>
          <a:xfrm>
            <a:off x="971550" y="1981202"/>
            <a:ext cx="7200900" cy="4127498"/>
          </a:xfrm>
        </p:spPr>
        <p:txBody>
          <a:bodyPr>
            <a:normAutofit fontScale="92500" lnSpcReduction="10000"/>
          </a:bodyPr>
          <a:lstStyle/>
          <a:p>
            <a:r>
              <a:rPr lang="en-US" sz="2800" dirty="0" smtClean="0"/>
              <a:t>2008 SCSC approves formation of WRF and terms of reference with the goals of:</a:t>
            </a:r>
          </a:p>
          <a:p>
            <a:pPr lvl="1"/>
            <a:r>
              <a:rPr lang="en-AU" sz="2650" dirty="0" smtClean="0"/>
              <a:t>examining </a:t>
            </a:r>
            <a:r>
              <a:rPr lang="en-AU" sz="2650" dirty="0"/>
              <a:t>options to </a:t>
            </a:r>
            <a:r>
              <a:rPr lang="en-AU" sz="2650" dirty="0">
                <a:solidFill>
                  <a:srgbClr val="0070C0"/>
                </a:solidFill>
              </a:rPr>
              <a:t>simplify and harmonise wine regulation </a:t>
            </a:r>
            <a:r>
              <a:rPr lang="en-AU" sz="2650" dirty="0"/>
              <a:t>across the APEC region, </a:t>
            </a:r>
            <a:r>
              <a:rPr lang="en-AU" sz="2650" dirty="0">
                <a:solidFill>
                  <a:srgbClr val="0070C0"/>
                </a:solidFill>
              </a:rPr>
              <a:t>reduce technical barriers to trade </a:t>
            </a:r>
            <a:r>
              <a:rPr lang="en-AU" sz="2650" dirty="0"/>
              <a:t>and </a:t>
            </a:r>
            <a:r>
              <a:rPr lang="en-AU" sz="2650" dirty="0">
                <a:solidFill>
                  <a:srgbClr val="0070C0"/>
                </a:solidFill>
              </a:rPr>
              <a:t>protect consumers</a:t>
            </a:r>
            <a:r>
              <a:rPr lang="en-AU" sz="2650" dirty="0"/>
              <a:t>.</a:t>
            </a:r>
            <a:endParaRPr lang="en-NZ" sz="2650" dirty="0"/>
          </a:p>
          <a:p>
            <a:pPr lvl="1"/>
            <a:r>
              <a:rPr lang="en-AU" sz="2650" dirty="0"/>
              <a:t> </a:t>
            </a:r>
            <a:r>
              <a:rPr lang="en-AU" sz="2650" dirty="0" smtClean="0">
                <a:solidFill>
                  <a:srgbClr val="0070C0"/>
                </a:solidFill>
              </a:rPr>
              <a:t>sharing </a:t>
            </a:r>
            <a:r>
              <a:rPr lang="en-AU" sz="2650" dirty="0">
                <a:solidFill>
                  <a:srgbClr val="0070C0"/>
                </a:solidFill>
              </a:rPr>
              <a:t>information and </a:t>
            </a:r>
            <a:r>
              <a:rPr lang="en-AU" sz="2650" dirty="0" smtClean="0">
                <a:solidFill>
                  <a:srgbClr val="0070C0"/>
                </a:solidFill>
              </a:rPr>
              <a:t>building </a:t>
            </a:r>
            <a:r>
              <a:rPr lang="en-AU" sz="2650" dirty="0">
                <a:solidFill>
                  <a:srgbClr val="0070C0"/>
                </a:solidFill>
              </a:rPr>
              <a:t>capacity </a:t>
            </a:r>
            <a:r>
              <a:rPr lang="en-AU" sz="2650" dirty="0"/>
              <a:t>in wine </a:t>
            </a:r>
            <a:r>
              <a:rPr lang="en-AU" sz="2650" dirty="0" smtClean="0"/>
              <a:t>regulation </a:t>
            </a:r>
            <a:r>
              <a:rPr lang="en-AU" sz="2650" dirty="0"/>
              <a:t>across the APEC region</a:t>
            </a:r>
            <a:r>
              <a:rPr lang="en-AU" sz="2650" dirty="0" smtClean="0"/>
              <a:t>.</a:t>
            </a:r>
          </a:p>
          <a:p>
            <a:r>
              <a:rPr lang="en-AU" sz="2800" dirty="0" smtClean="0"/>
              <a:t>SCSC recognised that WRF </a:t>
            </a:r>
            <a:r>
              <a:rPr lang="en-AU" sz="2800" dirty="0"/>
              <a:t>was a model case study for capacity building with a view to regulatory </a:t>
            </a:r>
            <a:r>
              <a:rPr lang="en-AU" sz="2800" dirty="0" smtClean="0"/>
              <a:t>alignment.</a:t>
            </a:r>
            <a:endParaRPr lang="en-US" sz="2800" dirty="0" smtClean="0"/>
          </a:p>
        </p:txBody>
      </p:sp>
      <p:sp>
        <p:nvSpPr>
          <p:cNvPr id="6" name="Slide Number Placeholder 5"/>
          <p:cNvSpPr>
            <a:spLocks noGrp="1"/>
          </p:cNvSpPr>
          <p:nvPr>
            <p:ph type="sldNum" sz="quarter" idx="12"/>
          </p:nvPr>
        </p:nvSpPr>
        <p:spPr/>
        <p:txBody>
          <a:bodyPr/>
          <a:lstStyle/>
          <a:p>
            <a:fld id="{E31375A4-56A4-47D6-9801-1991572033F7}" type="slidenum">
              <a:rPr lang="en-US" smtClean="0"/>
              <a:t>4</a:t>
            </a:fld>
            <a:endParaRPr lang="en-US"/>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321435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2009 – Strategic Plan</a:t>
            </a:r>
            <a:endParaRPr lang="en-US" sz="3200" dirty="0"/>
          </a:p>
        </p:txBody>
      </p:sp>
      <p:sp>
        <p:nvSpPr>
          <p:cNvPr id="3" name="Content Placeholder 2"/>
          <p:cNvSpPr>
            <a:spLocks noGrp="1"/>
          </p:cNvSpPr>
          <p:nvPr>
            <p:ph idx="1"/>
          </p:nvPr>
        </p:nvSpPr>
        <p:spPr>
          <a:xfrm>
            <a:off x="971550" y="1866900"/>
            <a:ext cx="7200900" cy="4203700"/>
          </a:xfrm>
        </p:spPr>
        <p:txBody>
          <a:bodyPr>
            <a:noAutofit/>
          </a:bodyPr>
          <a:lstStyle/>
          <a:p>
            <a:pPr marL="0" indent="0">
              <a:buNone/>
            </a:pPr>
            <a:r>
              <a:rPr lang="en-NZ" sz="1200" b="1" dirty="0"/>
              <a:t>Vision and Goal</a:t>
            </a:r>
          </a:p>
          <a:p>
            <a:pPr marL="0" indent="0">
              <a:buNone/>
            </a:pPr>
            <a:r>
              <a:rPr lang="en-NZ" sz="1200" dirty="0" smtClean="0"/>
              <a:t>With </a:t>
            </a:r>
            <a:r>
              <a:rPr lang="en-NZ" sz="1200" dirty="0"/>
              <a:t>a vision of simpler regulation to improve consumer protection and facilitate trade across the region, the goal of the Implementation Plan for 2009-2012 is to:</a:t>
            </a:r>
          </a:p>
          <a:p>
            <a:r>
              <a:rPr lang="en-NZ" sz="1200" dirty="0" smtClean="0"/>
              <a:t>Harmonize </a:t>
            </a:r>
            <a:r>
              <a:rPr lang="en-NZ" sz="1200" dirty="0"/>
              <a:t>wine regulatory standards, to the extent possible; and</a:t>
            </a:r>
          </a:p>
          <a:p>
            <a:r>
              <a:rPr lang="en-NZ" sz="1200" dirty="0" smtClean="0"/>
              <a:t>Encourage </a:t>
            </a:r>
            <a:r>
              <a:rPr lang="en-NZ" sz="1200" dirty="0"/>
              <a:t>wine regulatory systems within economies, including inspection/assurance; oenological practices and certification systems that are consistent with members’ rights and obligations under the Sanitary and Phytosanitary Measures (SPS) and the Technical Barriers to Trade (TBT) Agreements of the World Trade Organisation.</a:t>
            </a:r>
          </a:p>
          <a:p>
            <a:pPr marL="0" indent="0">
              <a:buNone/>
            </a:pPr>
            <a:r>
              <a:rPr lang="en-NZ" sz="1200" b="1" dirty="0" smtClean="0"/>
              <a:t>Strategies</a:t>
            </a:r>
            <a:endParaRPr lang="en-NZ" sz="1200" b="1" dirty="0"/>
          </a:p>
          <a:p>
            <a:pPr marL="0" indent="0">
              <a:buNone/>
            </a:pPr>
            <a:r>
              <a:rPr lang="en-NZ" sz="1200" dirty="0" smtClean="0"/>
              <a:t>In </a:t>
            </a:r>
            <a:r>
              <a:rPr lang="en-NZ" sz="1200" dirty="0"/>
              <a:t>addressing the goal of the Implementation Plan for 2009-2012, strategies will be focused on building capacity in four key areas of the wine regulatory system:</a:t>
            </a:r>
          </a:p>
          <a:p>
            <a:pPr marL="342900" indent="-342900">
              <a:buAutoNum type="arabicPeriod"/>
            </a:pPr>
            <a:r>
              <a:rPr lang="en-NZ" sz="1200" dirty="0" smtClean="0"/>
              <a:t>Wine </a:t>
            </a:r>
            <a:r>
              <a:rPr lang="en-NZ" sz="1200" dirty="0"/>
              <a:t>Regulatory </a:t>
            </a:r>
            <a:r>
              <a:rPr lang="en-NZ" sz="1200" dirty="0" smtClean="0"/>
              <a:t>Frameworks</a:t>
            </a:r>
          </a:p>
          <a:p>
            <a:pPr marL="342900" indent="-342900">
              <a:buAutoNum type="arabicPeriod"/>
            </a:pPr>
            <a:r>
              <a:rPr lang="en-NZ" sz="1200" dirty="0" smtClean="0"/>
              <a:t>Inspection </a:t>
            </a:r>
            <a:r>
              <a:rPr lang="en-NZ" sz="1200" dirty="0"/>
              <a:t>and Certification </a:t>
            </a:r>
            <a:r>
              <a:rPr lang="en-NZ" sz="1200" dirty="0" smtClean="0"/>
              <a:t>systems</a:t>
            </a:r>
          </a:p>
          <a:p>
            <a:pPr marL="342900" indent="-342900">
              <a:buAutoNum type="arabicPeriod"/>
            </a:pPr>
            <a:r>
              <a:rPr lang="en-NZ" sz="1200" dirty="0" smtClean="0"/>
              <a:t>Technical </a:t>
            </a:r>
            <a:r>
              <a:rPr lang="en-NZ" sz="1200" dirty="0"/>
              <a:t>skills and Human </a:t>
            </a:r>
            <a:r>
              <a:rPr lang="en-NZ" sz="1200" dirty="0" smtClean="0"/>
              <a:t>Resources</a:t>
            </a:r>
          </a:p>
          <a:p>
            <a:pPr marL="342900" indent="-342900">
              <a:buAutoNum type="arabicPeriod"/>
            </a:pPr>
            <a:r>
              <a:rPr lang="en-NZ" sz="1200" dirty="0" smtClean="0"/>
              <a:t>Information </a:t>
            </a:r>
            <a:r>
              <a:rPr lang="en-NZ" sz="1200" dirty="0"/>
              <a:t>Sharing and Communication Networks</a:t>
            </a:r>
          </a:p>
        </p:txBody>
      </p:sp>
      <p:sp>
        <p:nvSpPr>
          <p:cNvPr id="6" name="Slide Number Placeholder 5"/>
          <p:cNvSpPr>
            <a:spLocks noGrp="1"/>
          </p:cNvSpPr>
          <p:nvPr>
            <p:ph type="sldNum" sz="quarter" idx="12"/>
          </p:nvPr>
        </p:nvSpPr>
        <p:spPr/>
        <p:txBody>
          <a:bodyPr/>
          <a:lstStyle/>
          <a:p>
            <a:fld id="{E31375A4-56A4-47D6-9801-1991572033F7}" type="slidenum">
              <a:rPr lang="en-US" smtClean="0"/>
              <a:t>5</a:t>
            </a:fld>
            <a:endParaRPr lang="en-US"/>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201238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Successes of the 2011 San Francisco seminar</a:t>
            </a:r>
            <a:endParaRPr lang="en-US" sz="3200" dirty="0"/>
          </a:p>
        </p:txBody>
      </p:sp>
      <p:sp>
        <p:nvSpPr>
          <p:cNvPr id="3" name="Content Placeholder 2"/>
          <p:cNvSpPr>
            <a:spLocks noGrp="1"/>
          </p:cNvSpPr>
          <p:nvPr>
            <p:ph idx="1"/>
          </p:nvPr>
        </p:nvSpPr>
        <p:spPr/>
        <p:txBody>
          <a:bodyPr>
            <a:noAutofit/>
          </a:bodyPr>
          <a:lstStyle/>
          <a:p>
            <a:r>
              <a:rPr lang="en-US" sz="2000" dirty="0" smtClean="0"/>
              <a:t> </a:t>
            </a:r>
            <a:r>
              <a:rPr lang="en-NZ" sz="2000" dirty="0"/>
              <a:t>Identified key principles for regulations that could be considered when regulating rice, grape and other fruit wine with a view to promoting regulatory alignment in the </a:t>
            </a:r>
            <a:r>
              <a:rPr lang="en-NZ" sz="2000" dirty="0" smtClean="0"/>
              <a:t>region…; </a:t>
            </a:r>
          </a:p>
          <a:p>
            <a:r>
              <a:rPr lang="en-NZ" sz="2000" dirty="0" smtClean="0"/>
              <a:t>Gained </a:t>
            </a:r>
            <a:r>
              <a:rPr lang="en-NZ" sz="2000" dirty="0"/>
              <a:t>better knowledge and understanding of recommendations issued by relevant International </a:t>
            </a:r>
            <a:r>
              <a:rPr lang="en-NZ" sz="2000" dirty="0" smtClean="0"/>
              <a:t>fora…; </a:t>
            </a:r>
            <a:r>
              <a:rPr lang="en-NZ" sz="2000" dirty="0"/>
              <a:t>and </a:t>
            </a:r>
            <a:endParaRPr lang="en-NZ" sz="2000" dirty="0" smtClean="0"/>
          </a:p>
          <a:p>
            <a:r>
              <a:rPr lang="en-NZ" sz="2000" dirty="0" smtClean="0"/>
              <a:t>Established </a:t>
            </a:r>
            <a:r>
              <a:rPr lang="en-NZ" sz="2000" dirty="0"/>
              <a:t>stronger linkages with government departments of other APEC economies and relevant non-government entities (such as laboratories) to enable regular consultation and timely exchange of </a:t>
            </a:r>
            <a:r>
              <a:rPr lang="en-NZ" sz="2000" dirty="0" smtClean="0"/>
              <a:t>information….</a:t>
            </a:r>
            <a:endParaRPr lang="en-US" sz="2000" dirty="0"/>
          </a:p>
        </p:txBody>
      </p:sp>
      <p:sp>
        <p:nvSpPr>
          <p:cNvPr id="6" name="Slide Number Placeholder 5"/>
          <p:cNvSpPr>
            <a:spLocks noGrp="1"/>
          </p:cNvSpPr>
          <p:nvPr>
            <p:ph type="sldNum" sz="quarter" idx="12"/>
          </p:nvPr>
        </p:nvSpPr>
        <p:spPr/>
        <p:txBody>
          <a:bodyPr/>
          <a:lstStyle/>
          <a:p>
            <a:fld id="{E31375A4-56A4-47D6-9801-1991572033F7}" type="slidenum">
              <a:rPr lang="en-US" smtClean="0"/>
              <a:t>6</a:t>
            </a:fld>
            <a:endParaRPr lang="en-US"/>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370725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NZ" sz="3200" dirty="0" smtClean="0"/>
              <a:t>Auckland 2012: </a:t>
            </a:r>
            <a:r>
              <a:rPr lang="en-NZ" sz="3100" dirty="0" smtClean="0"/>
              <a:t>Public-Private Dialogue: Risk Management and Certification Requirements for Regional Trade In Wine </a:t>
            </a:r>
            <a:endParaRPr lang="en-US" sz="3100" dirty="0"/>
          </a:p>
        </p:txBody>
      </p:sp>
      <p:sp>
        <p:nvSpPr>
          <p:cNvPr id="2" name="Content Placeholder 1"/>
          <p:cNvSpPr>
            <a:spLocks noGrp="1"/>
          </p:cNvSpPr>
          <p:nvPr>
            <p:ph idx="1"/>
          </p:nvPr>
        </p:nvSpPr>
        <p:spPr/>
        <p:txBody>
          <a:bodyPr>
            <a:normAutofit lnSpcReduction="10000"/>
          </a:bodyPr>
          <a:lstStyle/>
          <a:p>
            <a:r>
              <a:rPr lang="en-NZ" sz="2400" dirty="0" smtClean="0"/>
              <a:t>Built on momentum of San Francisco 2011</a:t>
            </a:r>
          </a:p>
          <a:p>
            <a:r>
              <a:rPr lang="en-NZ" sz="2400" dirty="0" smtClean="0"/>
              <a:t>Joint session with WWTG</a:t>
            </a:r>
          </a:p>
          <a:p>
            <a:r>
              <a:rPr lang="en-NZ" sz="2400" dirty="0" smtClean="0"/>
              <a:t>Introduced concept of public-private dialogue to help build mutual understanding </a:t>
            </a:r>
          </a:p>
          <a:p>
            <a:r>
              <a:rPr lang="en-NZ" sz="2400" dirty="0" smtClean="0"/>
              <a:t>70 participants from 14 APEC economies</a:t>
            </a:r>
          </a:p>
          <a:p>
            <a:r>
              <a:rPr lang="en-NZ" sz="2400" dirty="0" smtClean="0"/>
              <a:t>Focussed on two key issues:</a:t>
            </a:r>
          </a:p>
          <a:p>
            <a:pPr lvl="1"/>
            <a:r>
              <a:rPr lang="en-NZ" sz="2250" dirty="0" smtClean="0"/>
              <a:t>management of wine as a low food safety risk product</a:t>
            </a:r>
          </a:p>
          <a:p>
            <a:pPr lvl="1"/>
            <a:r>
              <a:rPr lang="en-NZ" sz="2250" dirty="0" smtClean="0"/>
              <a:t>approaches to certification of wine exports/imports</a:t>
            </a:r>
            <a:endParaRPr lang="en-NZ" sz="2250" dirty="0"/>
          </a:p>
        </p:txBody>
      </p:sp>
      <p:sp>
        <p:nvSpPr>
          <p:cNvPr id="5" name="Slide Number Placeholder 4"/>
          <p:cNvSpPr>
            <a:spLocks noGrp="1"/>
          </p:cNvSpPr>
          <p:nvPr>
            <p:ph type="sldNum" sz="quarter" idx="12"/>
          </p:nvPr>
        </p:nvSpPr>
        <p:spPr/>
        <p:txBody>
          <a:bodyPr/>
          <a:lstStyle/>
          <a:p>
            <a:fld id="{E31375A4-56A4-47D6-9801-1991572033F7}" type="slidenum">
              <a:rPr lang="en-US" smtClean="0"/>
              <a:t>7</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45273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Successes of the 2012 Auckland dialogue</a:t>
            </a:r>
            <a:endParaRPr lang="en-US" sz="3200" dirty="0"/>
          </a:p>
        </p:txBody>
      </p:sp>
      <p:sp>
        <p:nvSpPr>
          <p:cNvPr id="3" name="Content Placeholder 2"/>
          <p:cNvSpPr>
            <a:spLocks noGrp="1"/>
          </p:cNvSpPr>
          <p:nvPr>
            <p:ph idx="1"/>
          </p:nvPr>
        </p:nvSpPr>
        <p:spPr/>
        <p:txBody>
          <a:bodyPr>
            <a:noAutofit/>
          </a:bodyPr>
          <a:lstStyle/>
          <a:p>
            <a:pPr marL="0" indent="0">
              <a:buNone/>
            </a:pPr>
            <a:r>
              <a:rPr lang="en-US" sz="2000" dirty="0" smtClean="0"/>
              <a:t> </a:t>
            </a:r>
            <a:r>
              <a:rPr lang="en-NZ" sz="2000" dirty="0" smtClean="0"/>
              <a:t>Participants endorsed the outcomes of the SF 2011 seminar and agreed on a number of recommendations, including:</a:t>
            </a:r>
          </a:p>
          <a:p>
            <a:r>
              <a:rPr lang="en-NZ" sz="2000" dirty="0" smtClean="0"/>
              <a:t>exploring </a:t>
            </a:r>
            <a:r>
              <a:rPr lang="en-NZ" sz="2000" dirty="0"/>
              <a:t>the possibility of </a:t>
            </a:r>
            <a:r>
              <a:rPr lang="en-NZ" sz="2000" dirty="0" smtClean="0"/>
              <a:t>developing </a:t>
            </a:r>
            <a:r>
              <a:rPr lang="en-NZ" sz="2000" dirty="0"/>
              <a:t>a common certificate and e-platform as a pilot project; </a:t>
            </a:r>
            <a:endParaRPr lang="en-NZ" sz="2000" dirty="0" smtClean="0"/>
          </a:p>
          <a:p>
            <a:r>
              <a:rPr lang="en-NZ" sz="2000" dirty="0" smtClean="0"/>
              <a:t>considering </a:t>
            </a:r>
            <a:r>
              <a:rPr lang="en-NZ" sz="2000" dirty="0"/>
              <a:t>reporting the outcomes of the seminar to the Food Safety Cooperation Forum with a view to establishing a joint work programme towards harmonising MRLs within APEC, using wine as a case study; </a:t>
            </a:r>
            <a:endParaRPr lang="en-NZ" sz="2000" dirty="0" smtClean="0"/>
          </a:p>
          <a:p>
            <a:r>
              <a:rPr lang="en-NZ" sz="2000" dirty="0" smtClean="0"/>
              <a:t>continuing to build on the Compendium of Certification requirements and the quarterly regulator conference calls;</a:t>
            </a:r>
          </a:p>
          <a:p>
            <a:r>
              <a:rPr lang="en-NZ" sz="2000" dirty="0" smtClean="0"/>
              <a:t>re-convening in 2013-14.</a:t>
            </a:r>
            <a:endParaRPr lang="en-US" sz="2000" dirty="0"/>
          </a:p>
        </p:txBody>
      </p:sp>
      <p:sp>
        <p:nvSpPr>
          <p:cNvPr id="6" name="Slide Number Placeholder 5"/>
          <p:cNvSpPr>
            <a:spLocks noGrp="1"/>
          </p:cNvSpPr>
          <p:nvPr>
            <p:ph type="sldNum" sz="quarter" idx="12"/>
          </p:nvPr>
        </p:nvSpPr>
        <p:spPr/>
        <p:txBody>
          <a:bodyPr/>
          <a:lstStyle/>
          <a:p>
            <a:fld id="{E31375A4-56A4-47D6-9801-1991572033F7}" type="slidenum">
              <a:rPr lang="en-US" smtClean="0"/>
              <a:t>8</a:t>
            </a:fld>
            <a:endParaRPr lang="en-US"/>
          </a:p>
        </p:txBody>
      </p:sp>
      <p:sp>
        <p:nvSpPr>
          <p:cNvPr id="5" name="Footer Placeholder 4"/>
          <p:cNvSpPr>
            <a:spLocks noGrp="1"/>
          </p:cNvSpPr>
          <p:nvPr>
            <p:ph type="ftr" sz="quarter" idx="11"/>
          </p:nvPr>
        </p:nvSpPr>
        <p:spPr/>
        <p:txBody>
          <a:bodyPr/>
          <a:lstStyle/>
          <a:p>
            <a:r>
              <a:rPr lang="en-US" dirty="0"/>
              <a:t>APEC Wine Regulatory Forum |  October 10-11, 2018</a:t>
            </a:r>
          </a:p>
        </p:txBody>
      </p:sp>
      <p:sp>
        <p:nvSpPr>
          <p:cNvPr id="4" name="Date Placeholder 3"/>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405831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NZ" sz="3200" dirty="0" smtClean="0"/>
              <a:t>2013: Multi-year project approved</a:t>
            </a:r>
            <a:endParaRPr lang="en-US" sz="3100" dirty="0"/>
          </a:p>
        </p:txBody>
      </p:sp>
      <p:sp>
        <p:nvSpPr>
          <p:cNvPr id="2" name="Content Placeholder 1"/>
          <p:cNvSpPr>
            <a:spLocks noGrp="1"/>
          </p:cNvSpPr>
          <p:nvPr>
            <p:ph idx="1"/>
          </p:nvPr>
        </p:nvSpPr>
        <p:spPr/>
        <p:txBody>
          <a:bodyPr>
            <a:normAutofit/>
          </a:bodyPr>
          <a:lstStyle/>
          <a:p>
            <a:r>
              <a:rPr lang="en-NZ" sz="2400" dirty="0" smtClean="0"/>
              <a:t>APEC approved funding for 5-year project to implement recommendations of 2011 &amp; 2012 meetings. </a:t>
            </a:r>
          </a:p>
          <a:p>
            <a:r>
              <a:rPr lang="en-NZ" sz="2400" dirty="0" smtClean="0"/>
              <a:t>5-year "Good </a:t>
            </a:r>
            <a:r>
              <a:rPr lang="en-NZ" sz="2400" dirty="0"/>
              <a:t>Regulatory Practices Action </a:t>
            </a:r>
            <a:r>
              <a:rPr lang="en-NZ" sz="2400" dirty="0" smtClean="0"/>
              <a:t>Plan“ established.</a:t>
            </a:r>
          </a:p>
          <a:p>
            <a:r>
              <a:rPr lang="en-NZ" sz="2400" dirty="0"/>
              <a:t>WRF recognised as working group member in APEC </a:t>
            </a:r>
            <a:r>
              <a:rPr lang="en-NZ" sz="2400" dirty="0" smtClean="0"/>
              <a:t>FSCF Regulatory </a:t>
            </a:r>
            <a:r>
              <a:rPr lang="en-NZ" sz="2400" dirty="0"/>
              <a:t>Cooperation </a:t>
            </a:r>
            <a:r>
              <a:rPr lang="en-NZ" sz="2400" dirty="0" smtClean="0"/>
              <a:t>Plan: Pesticide MRLs</a:t>
            </a:r>
            <a:endParaRPr lang="en-NZ" sz="2400" dirty="0"/>
          </a:p>
        </p:txBody>
      </p:sp>
      <p:sp>
        <p:nvSpPr>
          <p:cNvPr id="5" name="Slide Number Placeholder 4"/>
          <p:cNvSpPr>
            <a:spLocks noGrp="1"/>
          </p:cNvSpPr>
          <p:nvPr>
            <p:ph type="sldNum" sz="quarter" idx="12"/>
          </p:nvPr>
        </p:nvSpPr>
        <p:spPr/>
        <p:txBody>
          <a:bodyPr/>
          <a:lstStyle/>
          <a:p>
            <a:fld id="{E31375A4-56A4-47D6-9801-1991572033F7}" type="slidenum">
              <a:rPr lang="en-US" smtClean="0"/>
              <a:t>9</a:t>
            </a:fld>
            <a:endParaRPr lang="en-US"/>
          </a:p>
        </p:txBody>
      </p:sp>
      <p:sp>
        <p:nvSpPr>
          <p:cNvPr id="4" name="Footer Placeholder 3"/>
          <p:cNvSpPr>
            <a:spLocks noGrp="1"/>
          </p:cNvSpPr>
          <p:nvPr>
            <p:ph type="ftr" sz="quarter" idx="11"/>
          </p:nvPr>
        </p:nvSpPr>
        <p:spPr/>
        <p:txBody>
          <a:bodyPr/>
          <a:lstStyle/>
          <a:p>
            <a:r>
              <a:rPr lang="en-US" dirty="0"/>
              <a:t>APEC Wine Regulatory Forum | October 10-11, 2018</a:t>
            </a:r>
          </a:p>
        </p:txBody>
      </p:sp>
      <p:sp>
        <p:nvSpPr>
          <p:cNvPr id="3" name="Date Placeholder 2"/>
          <p:cNvSpPr>
            <a:spLocks noGrp="1"/>
          </p:cNvSpPr>
          <p:nvPr>
            <p:ph type="dt" sz="half" idx="10"/>
          </p:nvPr>
        </p:nvSpPr>
        <p:spPr/>
        <p:txBody>
          <a:bodyPr/>
          <a:lstStyle/>
          <a:p>
            <a:r>
              <a:rPr lang="en-US" dirty="0"/>
              <a:t>Honolulu, Hawaii, USA</a:t>
            </a:r>
          </a:p>
        </p:txBody>
      </p:sp>
    </p:spTree>
    <p:extLst>
      <p:ext uri="{BB962C8B-B14F-4D97-AF65-F5344CB8AC3E}">
        <p14:creationId xmlns:p14="http://schemas.microsoft.com/office/powerpoint/2010/main" val="385840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3562</Words>
  <Application>Microsoft Office PowerPoint</Application>
  <PresentationFormat>On-screen Show (4:3)</PresentationFormat>
  <Paragraphs>292</Paragraphs>
  <Slides>26</Slides>
  <Notes>26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Diamond Grid 16x9</vt:lpstr>
      <vt:lpstr>Review of the WRF since 2011</vt:lpstr>
      <vt:lpstr>Seminar on Key Issues in Wine Regulation  San Francisco 2011</vt:lpstr>
      <vt:lpstr>In the beginning…</vt:lpstr>
      <vt:lpstr>Fast forward to 2008</vt:lpstr>
      <vt:lpstr>2009 – Strategic Plan</vt:lpstr>
      <vt:lpstr>Successes of the 2011 San Francisco seminar</vt:lpstr>
      <vt:lpstr>Auckland 2012: Public-Private Dialogue: Risk Management and Certification Requirements for Regional Trade In Wine </vt:lpstr>
      <vt:lpstr>Successes of the 2012 Auckland dialogue</vt:lpstr>
      <vt:lpstr>2013: Multi-year project approved</vt:lpstr>
      <vt:lpstr>Washington DC 2013: Technical Workshop</vt:lpstr>
      <vt:lpstr>Successes of the 2013 Washington workshop</vt:lpstr>
      <vt:lpstr>Beijing 2014: Meeting and FSCF Special Session</vt:lpstr>
      <vt:lpstr>Successes of the 2014 Beijing meetings</vt:lpstr>
      <vt:lpstr>Adelaide 2015: Technical Meeting</vt:lpstr>
      <vt:lpstr>Successes of the 2015 Adelaide meeting</vt:lpstr>
      <vt:lpstr>Successes of the 2015 Adelaide meeting</vt:lpstr>
      <vt:lpstr>Ottawa 2016: Technical Meeting</vt:lpstr>
      <vt:lpstr>Successes of the 2016 Ottawa meeting</vt:lpstr>
      <vt:lpstr>Ha Noi 2017: Building Relationships to Promote Technical Cooperation</vt:lpstr>
      <vt:lpstr>Successes of the 2017 Ha Noi meeting</vt:lpstr>
      <vt:lpstr>Accomplishments 2011-2017</vt:lpstr>
      <vt:lpstr>Accomplishments 2011-2017</vt:lpstr>
      <vt:lpstr>Accomplishments 2011-2017</vt:lpstr>
      <vt:lpstr>Accomplishments 2011-2017</vt:lpstr>
      <vt:lpstr>Accomplishments 2011-2017</vt:lpstr>
      <vt:lpstr>Final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2016-08-31T23:08:32Z</dcterms:created>
  <dcterms:modified xsi:type="dcterms:W3CDTF">2018-10-09T22:07:21Z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