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5"/>
  </p:notesMasterIdLst>
  <p:handoutMasterIdLst>
    <p:handoutMasterId r:id="rId16"/>
  </p:handoutMasterIdLst>
  <p:sldIdLst>
    <p:sldId id="271" r:id="rId3"/>
    <p:sldId id="272" r:id="rId4"/>
    <p:sldId id="273" r:id="rId5"/>
    <p:sldId id="274" r:id="rId6"/>
    <p:sldId id="275" r:id="rId7"/>
    <p:sldId id="276" r:id="rId8"/>
    <p:sldId id="277" r:id="rId9"/>
    <p:sldId id="278" r:id="rId10"/>
    <p:sldId id="279" r:id="rId11"/>
    <p:sldId id="280" r:id="rId12"/>
    <p:sldId id="281"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dirty="0"/>
          </a:p>
        </p:txBody>
      </p:sp>
    </p:spTree>
    <p:extLst>
      <p:ext uri="{BB962C8B-B14F-4D97-AF65-F5344CB8AC3E}">
        <p14:creationId xmlns:p14="http://schemas.microsoft.com/office/powerpoint/2010/main" val="305163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dirty="0"/>
          </a:p>
        </p:txBody>
      </p:sp>
    </p:spTree>
    <p:extLst>
      <p:ext uri="{BB962C8B-B14F-4D97-AF65-F5344CB8AC3E}">
        <p14:creationId xmlns:p14="http://schemas.microsoft.com/office/powerpoint/2010/main" val="4205561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dirty="0"/>
          </a:p>
        </p:txBody>
      </p:sp>
    </p:spTree>
    <p:extLst>
      <p:ext uri="{BB962C8B-B14F-4D97-AF65-F5344CB8AC3E}">
        <p14:creationId xmlns:p14="http://schemas.microsoft.com/office/powerpoint/2010/main" val="1294201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dirty="0"/>
          </a:p>
        </p:txBody>
      </p:sp>
    </p:spTree>
    <p:extLst>
      <p:ext uri="{BB962C8B-B14F-4D97-AF65-F5344CB8AC3E}">
        <p14:creationId xmlns:p14="http://schemas.microsoft.com/office/powerpoint/2010/main" val="3349877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Noi,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Noi,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Noi,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Noi,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Noi,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Noi,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Noi,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dirty="0"/>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Noi,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Noi,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fao.org/fao-who-codexalimentarius/sh-proxy/en/?lnk=1&amp;url=https://workspace.fao.org/sites/codex/Meetings/CX-711-48/WD/fa48_13e.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AU" sz="2800" dirty="0"/>
              <a:t>Codex Committee on Food Additives – </a:t>
            </a:r>
            <a:r>
              <a:rPr lang="en-AU" sz="2400" dirty="0"/>
              <a:t>progress on international harmonisation of additives</a:t>
            </a:r>
            <a:endParaRPr lang="en-US" sz="2400" dirty="0"/>
          </a:p>
        </p:txBody>
      </p:sp>
      <p:sp>
        <p:nvSpPr>
          <p:cNvPr id="3" name="Subtitle 2"/>
          <p:cNvSpPr>
            <a:spLocks noGrp="1"/>
          </p:cNvSpPr>
          <p:nvPr>
            <p:ph type="subTitle" idx="1"/>
          </p:nvPr>
        </p:nvSpPr>
        <p:spPr>
          <a:xfrm>
            <a:off x="964245" y="5043514"/>
            <a:ext cx="7203233" cy="747686"/>
          </a:xfrm>
        </p:spPr>
        <p:txBody>
          <a:bodyPr>
            <a:normAutofit/>
          </a:bodyPr>
          <a:lstStyle/>
          <a:p>
            <a:pPr algn="ctr"/>
            <a:r>
              <a:rPr lang="en-GB" sz="1600" b="1" dirty="0"/>
              <a:t>Presentation to the APEC Wine Regulatory Forum</a:t>
            </a:r>
          </a:p>
          <a:p>
            <a:pPr algn="ctr"/>
            <a:endParaRPr lang="en-GB" sz="1600" b="1" dirty="0"/>
          </a:p>
          <a:p>
            <a:pPr algn="ctr"/>
            <a:r>
              <a:rPr lang="en-US" dirty="0"/>
              <a:t>Dan Paszkowski, Canadian Vintners Association</a:t>
            </a:r>
            <a:endParaRPr lang="en-GB" sz="1600" b="1" dirty="0"/>
          </a:p>
        </p:txBody>
      </p:sp>
    </p:spTree>
    <p:extLst>
      <p:ext uri="{BB962C8B-B14F-4D97-AF65-F5344CB8AC3E}">
        <p14:creationId xmlns:p14="http://schemas.microsoft.com/office/powerpoint/2010/main" val="2538631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Next steps</a:t>
            </a:r>
          </a:p>
        </p:txBody>
      </p:sp>
      <p:sp>
        <p:nvSpPr>
          <p:cNvPr id="3" name="Content Placeholder 2"/>
          <p:cNvSpPr>
            <a:spLocks noGrp="1"/>
          </p:cNvSpPr>
          <p:nvPr>
            <p:ph idx="1"/>
          </p:nvPr>
        </p:nvSpPr>
        <p:spPr>
          <a:xfrm>
            <a:off x="971550" y="1981202"/>
            <a:ext cx="7170964" cy="4310741"/>
          </a:xfrm>
        </p:spPr>
        <p:txBody>
          <a:bodyPr>
            <a:noAutofit/>
          </a:bodyPr>
          <a:lstStyle/>
          <a:p>
            <a:r>
              <a:rPr lang="en-AU" sz="2000" b="1" dirty="0"/>
              <a:t>The Codex Secretariat clarified that as a result of this discussion, the draft and proposed draft provisions for wine would continue to be held at Step 7 and 4 respectively and that members would have the possibility to reopen discussion and make proposals on how to advance work on these provisions.</a:t>
            </a:r>
          </a:p>
          <a:p>
            <a:r>
              <a:rPr lang="en-AU" sz="2000" b="1" dirty="0"/>
              <a:t>In the meantime, these additives have not been added to the GSFA despite the fact they are safe and have a technical necessity.</a:t>
            </a:r>
          </a:p>
          <a:p>
            <a:r>
              <a:rPr lang="en-AU" sz="2000" b="1" dirty="0"/>
              <a:t>This causes a potential barrier to trade.</a:t>
            </a:r>
          </a:p>
        </p:txBody>
      </p:sp>
      <p:sp>
        <p:nvSpPr>
          <p:cNvPr id="4" name="Slide Number Placeholder 3"/>
          <p:cNvSpPr>
            <a:spLocks noGrp="1"/>
          </p:cNvSpPr>
          <p:nvPr>
            <p:ph type="sldNum" sz="quarter" idx="12"/>
          </p:nvPr>
        </p:nvSpPr>
        <p:spPr>
          <a:xfrm>
            <a:off x="8378687" y="6289679"/>
            <a:ext cx="381000" cy="222436"/>
          </a:xfrm>
        </p:spPr>
        <p:txBody>
          <a:bodyPr/>
          <a:lstStyle/>
          <a:p>
            <a:fld id="{E31375A4-56A4-47D6-9801-1991572033F7}" type="slidenum">
              <a:rPr lang="en-US" smtClean="0"/>
              <a:t>10</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337979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Political interference in the scientific setting of Codex Standards</a:t>
            </a:r>
          </a:p>
        </p:txBody>
      </p:sp>
      <p:sp>
        <p:nvSpPr>
          <p:cNvPr id="3" name="Content Placeholder 2"/>
          <p:cNvSpPr>
            <a:spLocks noGrp="1"/>
          </p:cNvSpPr>
          <p:nvPr>
            <p:ph idx="1"/>
          </p:nvPr>
        </p:nvSpPr>
        <p:spPr/>
        <p:txBody>
          <a:bodyPr/>
          <a:lstStyle/>
          <a:p>
            <a:r>
              <a:rPr lang="en-AU" sz="1800" dirty="0"/>
              <a:t>Most of the current comments with the exception of the European Union countries reflect  normal Codex policy. That is, GMP is appropriate where no numerical Allowable Daily Intake has been set following a JECFA assessment.</a:t>
            </a:r>
            <a:endParaRPr lang="en-AU" dirty="0"/>
          </a:p>
          <a:p>
            <a:r>
              <a:rPr lang="en-AU" sz="1800" dirty="0"/>
              <a:t>However, this is highly political issue and many OIV members wish to have this body referenced.</a:t>
            </a:r>
          </a:p>
          <a:p>
            <a:r>
              <a:rPr lang="en-AU" sz="1800" dirty="0"/>
              <a:t>This precedent is concerning for non-OIV members and moves to have limits set that are not based on science are considered by many to set poor precedent for other food stuffs.</a:t>
            </a:r>
          </a:p>
        </p:txBody>
      </p:sp>
      <p:sp>
        <p:nvSpPr>
          <p:cNvPr id="4" name="Slide Number Placeholder 3"/>
          <p:cNvSpPr>
            <a:spLocks noGrp="1"/>
          </p:cNvSpPr>
          <p:nvPr>
            <p:ph type="sldNum" sz="quarter" idx="12"/>
          </p:nvPr>
        </p:nvSpPr>
        <p:spPr>
          <a:xfrm>
            <a:off x="8378686" y="6289679"/>
            <a:ext cx="327991" cy="222436"/>
          </a:xfrm>
        </p:spPr>
        <p:txBody>
          <a:bodyPr/>
          <a:lstStyle/>
          <a:p>
            <a:fld id="{E31375A4-56A4-47D6-9801-1991572033F7}" type="slidenum">
              <a:rPr lang="en-US" smtClean="0"/>
              <a:t>11</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2268465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Conclusion</a:t>
            </a:r>
            <a:br>
              <a:rPr lang="en-AU" dirty="0"/>
            </a:br>
            <a:endParaRPr lang="en-AU" dirty="0"/>
          </a:p>
        </p:txBody>
      </p:sp>
      <p:sp>
        <p:nvSpPr>
          <p:cNvPr id="3" name="Content Placeholder 2"/>
          <p:cNvSpPr>
            <a:spLocks noGrp="1"/>
          </p:cNvSpPr>
          <p:nvPr>
            <p:ph idx="1"/>
          </p:nvPr>
        </p:nvSpPr>
        <p:spPr/>
        <p:txBody>
          <a:bodyPr>
            <a:normAutofit/>
          </a:bodyPr>
          <a:lstStyle/>
          <a:p>
            <a:r>
              <a:rPr lang="en-AU" sz="1800" b="1" dirty="0"/>
              <a:t>We are encouraging all Codex members to preserve the integrity of the GSFA and unless scientific justification or a health and safety reason for a limit can be provided then GMP is appropriate.</a:t>
            </a:r>
          </a:p>
          <a:p>
            <a:r>
              <a:rPr lang="en-AU" sz="1800" b="1" dirty="0"/>
              <a:t>Codex members should not establish international standards based on political considerations.</a:t>
            </a:r>
          </a:p>
          <a:p>
            <a:r>
              <a:rPr lang="en-AU" sz="1800" b="1" dirty="0"/>
              <a:t>The additives under consideration should be approved regardless of the footnote as they are commonly used internationally, have no health or safety implications and have a proven technical function.</a:t>
            </a:r>
          </a:p>
          <a:p>
            <a:r>
              <a:rPr lang="en-AU" sz="1800" b="1" dirty="0"/>
              <a:t>We are now hoping that APEC member economies will act bilaterally to approve these additives.</a:t>
            </a:r>
          </a:p>
        </p:txBody>
      </p:sp>
      <p:sp>
        <p:nvSpPr>
          <p:cNvPr id="4" name="Slide Number Placeholder 3"/>
          <p:cNvSpPr>
            <a:spLocks noGrp="1"/>
          </p:cNvSpPr>
          <p:nvPr>
            <p:ph type="sldNum" sz="quarter" idx="12"/>
          </p:nvPr>
        </p:nvSpPr>
        <p:spPr>
          <a:xfrm>
            <a:off x="8378687" y="6289679"/>
            <a:ext cx="407504" cy="222436"/>
          </a:xfrm>
        </p:spPr>
        <p:txBody>
          <a:bodyPr/>
          <a:lstStyle/>
          <a:p>
            <a:fld id="{E31375A4-56A4-47D6-9801-1991572033F7}" type="slidenum">
              <a:rPr lang="en-US" smtClean="0"/>
              <a:t>12</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2791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Background</a:t>
            </a:r>
          </a:p>
        </p:txBody>
      </p:sp>
      <p:sp>
        <p:nvSpPr>
          <p:cNvPr id="3" name="Content Placeholder 2"/>
          <p:cNvSpPr>
            <a:spLocks noGrp="1"/>
          </p:cNvSpPr>
          <p:nvPr>
            <p:ph idx="1"/>
          </p:nvPr>
        </p:nvSpPr>
        <p:spPr/>
        <p:txBody>
          <a:bodyPr>
            <a:normAutofit/>
          </a:bodyPr>
          <a:lstStyle/>
          <a:p>
            <a:r>
              <a:rPr lang="en-GB" sz="1800" b="1" dirty="0"/>
              <a:t>The key element to addressing differing compositional requirements for wine between international markets is through harmonisation. </a:t>
            </a:r>
          </a:p>
          <a:p>
            <a:r>
              <a:rPr lang="en-GB" sz="1800" b="1" dirty="0"/>
              <a:t>Increasingly, developing markets and non-wine producing economies are basing their compositional requirements on Codex Alimentarius Commission General Standard for Food Additives. </a:t>
            </a:r>
          </a:p>
          <a:p>
            <a:r>
              <a:rPr lang="en-GB" sz="1800" b="1" dirty="0"/>
              <a:t>This is to minimise technical barriers to trade.</a:t>
            </a:r>
          </a:p>
        </p:txBody>
      </p:sp>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2453413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Issues</a:t>
            </a:r>
          </a:p>
        </p:txBody>
      </p:sp>
      <p:sp>
        <p:nvSpPr>
          <p:cNvPr id="3" name="Content Placeholder 2"/>
          <p:cNvSpPr>
            <a:spLocks noGrp="1"/>
          </p:cNvSpPr>
          <p:nvPr>
            <p:ph idx="1"/>
          </p:nvPr>
        </p:nvSpPr>
        <p:spPr/>
        <p:txBody>
          <a:bodyPr/>
          <a:lstStyle/>
          <a:p>
            <a:r>
              <a:rPr lang="en-GB" sz="1800" b="1" dirty="0"/>
              <a:t>To maximise opportunities to harmonise wine additives requires the addition of key additives into the General Standard of Food Additives (GSFA) via the Codex Committee on Food Additives and then follow-up activity to encourage their adoption in key markets.</a:t>
            </a:r>
          </a:p>
          <a:p>
            <a:r>
              <a:rPr lang="en-GB" sz="1800" b="1" dirty="0"/>
              <a:t>Harmonisation of wine additives will provide guarantees for wine quality and safety (although we should note that wine is a low risk product from a micro-biological perspective).</a:t>
            </a:r>
          </a:p>
          <a:p>
            <a:r>
              <a:rPr lang="en-GB" sz="1800" b="1" dirty="0"/>
              <a:t>Currently, only five additives (dimethyl dicarbonate, lysozyme, sorbates, CO</a:t>
            </a:r>
            <a:r>
              <a:rPr lang="en-GB" sz="1800" b="1" baseline="-25000" dirty="0"/>
              <a:t>2</a:t>
            </a:r>
            <a:r>
              <a:rPr lang="en-GB" sz="1800" b="1" dirty="0"/>
              <a:t> and sulphites) are currently listed for the food category 14.2.3 “Grape wines”. Caramel III and IV are permitted for use in fortified wines</a:t>
            </a:r>
            <a:endParaRPr lang="en-AU" sz="1800" b="1" dirty="0"/>
          </a:p>
          <a:p>
            <a:endParaRPr lang="en-AU" dirty="0"/>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158750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CCFA developments</a:t>
            </a:r>
          </a:p>
        </p:txBody>
      </p:sp>
      <p:sp>
        <p:nvSpPr>
          <p:cNvPr id="3" name="Content Placeholder 2"/>
          <p:cNvSpPr>
            <a:spLocks noGrp="1"/>
          </p:cNvSpPr>
          <p:nvPr>
            <p:ph idx="1"/>
          </p:nvPr>
        </p:nvSpPr>
        <p:spPr/>
        <p:txBody>
          <a:bodyPr>
            <a:normAutofit lnSpcReduction="10000"/>
          </a:bodyPr>
          <a:lstStyle/>
          <a:p>
            <a:r>
              <a:rPr lang="en-AU" sz="1800" b="1" dirty="0"/>
              <a:t>The Codex Committee on Food Additives (CCFA) held its Forty-Ninth Session in Macao SAR, China, from 20 to 24 March 2017, The Session was attended by 50 Member countries, one Member organization and 32 observer organizations. </a:t>
            </a:r>
          </a:p>
          <a:p>
            <a:r>
              <a:rPr lang="en-AU" sz="1800" b="1" dirty="0"/>
              <a:t>Discussions regarding food additive provisions in GSFA category 14.2.3 “Grape Wines” has centred on the addition of several additives currently not listed in the GSFA though approved for use in several winemaking economies.</a:t>
            </a:r>
          </a:p>
          <a:p>
            <a:r>
              <a:rPr lang="en-AU" sz="1800" b="1" dirty="0"/>
              <a:t>These additives are Ascorbic Acid, Citric Acid, Fumaric Acid, Lactic Acid, Malic Acid, sodium carboxymethylcellulose and Gum Arabic.</a:t>
            </a:r>
          </a:p>
          <a:p>
            <a:r>
              <a:rPr lang="en-US" sz="1800" b="1" dirty="0"/>
              <a:t>Following the failure of the </a:t>
            </a:r>
            <a:r>
              <a:rPr lang="en-GB" sz="1800" b="1" dirty="0"/>
              <a:t>48</a:t>
            </a:r>
            <a:r>
              <a:rPr lang="en-GB" sz="1800" b="1" baseline="30000" dirty="0"/>
              <a:t>th</a:t>
            </a:r>
            <a:r>
              <a:rPr lang="en-GB" sz="1800" b="1" dirty="0"/>
              <a:t> CCFA to add these additives to the GSFA last year, an electronic working group was established.</a:t>
            </a:r>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3173745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28465"/>
            <a:ext cx="7200900" cy="1142385"/>
          </a:xfrm>
        </p:spPr>
        <p:txBody>
          <a:bodyPr/>
          <a:lstStyle/>
          <a:p>
            <a:r>
              <a:rPr lang="en-US" dirty="0"/>
              <a:t>EWG on wine additives</a:t>
            </a:r>
          </a:p>
        </p:txBody>
      </p:sp>
      <p:sp>
        <p:nvSpPr>
          <p:cNvPr id="3" name="Content Placeholder 2"/>
          <p:cNvSpPr>
            <a:spLocks noGrp="1"/>
          </p:cNvSpPr>
          <p:nvPr>
            <p:ph idx="1"/>
          </p:nvPr>
        </p:nvSpPr>
        <p:spPr/>
        <p:txBody>
          <a:bodyPr>
            <a:normAutofit/>
          </a:bodyPr>
          <a:lstStyle/>
          <a:p>
            <a:r>
              <a:rPr lang="en-GB" sz="1800" b="1" dirty="0"/>
              <a:t>The 48</a:t>
            </a:r>
            <a:r>
              <a:rPr lang="en-GB" sz="1800" b="1" baseline="30000" dirty="0"/>
              <a:t>th</a:t>
            </a:r>
            <a:r>
              <a:rPr lang="en-GB" sz="1800" b="1" dirty="0"/>
              <a:t> CCFA established an electronic working group (EWG), chaired by the European Union and co-chaired by Australia, </a:t>
            </a:r>
            <a:r>
              <a:rPr lang="en-US" sz="1800" b="1" dirty="0"/>
              <a:t>with the following terms of references:</a:t>
            </a:r>
            <a:endParaRPr lang="en-AU" sz="1800" b="1" dirty="0"/>
          </a:p>
          <a:p>
            <a:r>
              <a:rPr lang="en-GB" sz="1800" b="1" i="1" dirty="0"/>
              <a:t>Taking account of the issues identified in </a:t>
            </a:r>
            <a:r>
              <a:rPr lang="en-GB" sz="1800" b="1" i="1" dirty="0">
                <a:hlinkClick r:id="rId3"/>
              </a:rPr>
              <a:t>CX/FA 16/48/13</a:t>
            </a:r>
            <a:r>
              <a:rPr lang="en-GB" sz="1800" b="1" i="1" dirty="0"/>
              <a:t>, and the positions expressed at the CCFA48 and in the various CRDs, including the EWG co-chair recommendations for food additives in wine (FC 14.2.3):</a:t>
            </a:r>
            <a:endParaRPr lang="en-AU" sz="1800" b="1" dirty="0"/>
          </a:p>
          <a:p>
            <a:r>
              <a:rPr lang="en-GB" sz="1800" b="1" i="1" dirty="0"/>
              <a:t>(i) Develop and analyse recommendations for the amendment of the GSFA with respect to food additives in wine.</a:t>
            </a:r>
            <a:endParaRPr lang="en-AU" sz="1800" b="1" dirty="0"/>
          </a:p>
          <a:p>
            <a:r>
              <a:rPr lang="en-GB" sz="1800" b="1" i="1" dirty="0"/>
              <a:t>(ii) Consider provisions for food additives belonging to the following functional classes: acidity regulators, stabilizers and antioxidants.</a:t>
            </a:r>
            <a:endParaRPr lang="en-AU" sz="1800" b="1" dirty="0"/>
          </a:p>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5</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3192996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28464"/>
            <a:ext cx="7200900" cy="1142385"/>
          </a:xfrm>
        </p:spPr>
        <p:txBody>
          <a:bodyPr/>
          <a:lstStyle/>
          <a:p>
            <a:r>
              <a:rPr lang="en-US" dirty="0"/>
              <a:t>EWG on wine additives</a:t>
            </a:r>
          </a:p>
        </p:txBody>
      </p:sp>
      <p:sp>
        <p:nvSpPr>
          <p:cNvPr id="3" name="Content Placeholder 2"/>
          <p:cNvSpPr>
            <a:spLocks noGrp="1"/>
          </p:cNvSpPr>
          <p:nvPr>
            <p:ph idx="1"/>
          </p:nvPr>
        </p:nvSpPr>
        <p:spPr/>
        <p:txBody>
          <a:bodyPr>
            <a:normAutofit/>
          </a:bodyPr>
          <a:lstStyle/>
          <a:p>
            <a:r>
              <a:rPr lang="en-AU" sz="1800" b="1" dirty="0"/>
              <a:t>The report of the EwG was presented to the 49</a:t>
            </a:r>
            <a:r>
              <a:rPr lang="en-AU" sz="1800" b="1" baseline="30000" dirty="0"/>
              <a:t>th</a:t>
            </a:r>
            <a:r>
              <a:rPr lang="en-AU" sz="1800" b="1" dirty="0"/>
              <a:t> meeting of the CCFA and reflected the two opposing views within the CCFA.</a:t>
            </a:r>
          </a:p>
          <a:p>
            <a:r>
              <a:rPr lang="en-AU" sz="1800" b="1" dirty="0">
                <a:ea typeface="Calibri" panose="020F0502020204030204" pitchFamily="34" charset="0"/>
                <a:cs typeface="Times New Roman" panose="02020603050405020304" pitchFamily="18" charset="0"/>
              </a:rPr>
              <a:t>The first supports the use of good manufacturing practices (GMP) where the Joint FAO/WHO Expert Committee on Food Additives (JECFA) Acceptable Daily Intake for an additive is “Not Specified” as is the norm for CCFA.</a:t>
            </a:r>
          </a:p>
          <a:p>
            <a:r>
              <a:rPr lang="en-AU" sz="1800" b="1" dirty="0">
                <a:ea typeface="Calibri" panose="020F0502020204030204" pitchFamily="34" charset="0"/>
                <a:cs typeface="Times New Roman" panose="02020603050405020304" pitchFamily="18" charset="0"/>
              </a:rPr>
              <a:t>The second view proposes that additives with no health, safety or technological concerns should be restricted to a Numerical Maximum Limit (Numerical ML) as determined by the International Organization of Wine and the Vine (OIV).</a:t>
            </a:r>
          </a:p>
          <a:p>
            <a:endParaRPr lang="en-AU" sz="1800" dirty="0">
              <a:ea typeface="Calibri" panose="020F0502020204030204" pitchFamily="34" charset="0"/>
              <a:cs typeface="Times New Roman" panose="02020603050405020304" pitchFamily="18" charset="0"/>
            </a:endParaRPr>
          </a:p>
          <a:p>
            <a:endParaRPr lang="en-AU" sz="1800" b="1" dirty="0"/>
          </a:p>
          <a:p>
            <a:endParaRPr lang="en-AU" sz="1800" b="1" dirty="0"/>
          </a:p>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6</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3586215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41717"/>
            <a:ext cx="7200900" cy="1142385"/>
          </a:xfrm>
        </p:spPr>
        <p:txBody>
          <a:bodyPr/>
          <a:lstStyle/>
          <a:p>
            <a:r>
              <a:rPr lang="en-US" dirty="0"/>
              <a:t>EWG recommendations</a:t>
            </a:r>
          </a:p>
        </p:txBody>
      </p:sp>
      <p:sp>
        <p:nvSpPr>
          <p:cNvPr id="3" name="Content Placeholder 2"/>
          <p:cNvSpPr>
            <a:spLocks noGrp="1"/>
          </p:cNvSpPr>
          <p:nvPr>
            <p:ph idx="1"/>
          </p:nvPr>
        </p:nvSpPr>
        <p:spPr/>
        <p:txBody>
          <a:bodyPr>
            <a:normAutofit lnSpcReduction="10000"/>
          </a:bodyPr>
          <a:lstStyle/>
          <a:p>
            <a:r>
              <a:rPr lang="en-AU" sz="1800" b="1" dirty="0"/>
              <a:t>Discussion of recommendations of the </a:t>
            </a:r>
            <a:r>
              <a:rPr lang="en-US" sz="1800" b="1" dirty="0"/>
              <a:t>following additives to be added the General Standard for Food Additives (GSFA) for use in wine, with a use level of GMP was dependent on the addition of a footnote:</a:t>
            </a:r>
            <a:endParaRPr lang="en-AU" sz="1800" b="1" dirty="0"/>
          </a:p>
          <a:p>
            <a:pPr lvl="0"/>
            <a:r>
              <a:rPr lang="en-GB" sz="1800" b="1" dirty="0"/>
              <a:t>Citric acid (INS 330);</a:t>
            </a:r>
            <a:endParaRPr lang="en-AU" sz="1800" b="1" dirty="0"/>
          </a:p>
          <a:p>
            <a:pPr lvl="0"/>
            <a:r>
              <a:rPr lang="en-GB" sz="1800" b="1" dirty="0"/>
              <a:t>Lactic acid L-, D- and DL- (INS 270);</a:t>
            </a:r>
            <a:endParaRPr lang="en-AU" sz="1800" b="1" dirty="0"/>
          </a:p>
          <a:p>
            <a:pPr lvl="0"/>
            <a:r>
              <a:rPr lang="en-GB" sz="1800" b="1" dirty="0"/>
              <a:t>Malic acid DL- (INS 296); </a:t>
            </a:r>
            <a:endParaRPr lang="en-AU" sz="1800" b="1" dirty="0"/>
          </a:p>
          <a:p>
            <a:pPr lvl="0"/>
            <a:r>
              <a:rPr lang="en-GB" sz="1800" b="1" dirty="0"/>
              <a:t>Tartaric acid L(+) (INS 334); </a:t>
            </a:r>
            <a:endParaRPr lang="en-AU" sz="1800" b="1" dirty="0"/>
          </a:p>
          <a:p>
            <a:pPr lvl="0"/>
            <a:r>
              <a:rPr lang="en-GB" sz="1800" b="1" dirty="0"/>
              <a:t>Ascorbic acid (INS 300); </a:t>
            </a:r>
            <a:endParaRPr lang="en-AU" sz="1800" b="1" dirty="0"/>
          </a:p>
          <a:p>
            <a:pPr lvl="0"/>
            <a:r>
              <a:rPr lang="en-GB" sz="1800" b="1" dirty="0"/>
              <a:t>Gum Arabic (INS 414); and </a:t>
            </a:r>
            <a:endParaRPr lang="en-AU" sz="1800" b="1" dirty="0"/>
          </a:p>
          <a:p>
            <a:pPr lvl="0"/>
            <a:r>
              <a:rPr lang="en-GB" sz="1800" b="1" dirty="0"/>
              <a:t>Sodium carboxymethylcellulose (INS 466)</a:t>
            </a:r>
            <a:endParaRPr lang="en-AU" sz="1800" b="1" dirty="0"/>
          </a:p>
          <a:p>
            <a:endParaRPr lang="en-AU" sz="1800" b="1" dirty="0"/>
          </a:p>
          <a:p>
            <a:endParaRPr lang="en-AU" sz="1800" b="1" dirty="0"/>
          </a:p>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7</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47574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28464"/>
            <a:ext cx="7200900" cy="1142385"/>
          </a:xfrm>
        </p:spPr>
        <p:txBody>
          <a:bodyPr/>
          <a:lstStyle/>
          <a:p>
            <a:r>
              <a:rPr lang="en-US" dirty="0"/>
              <a:t>EWG recommendations</a:t>
            </a:r>
          </a:p>
        </p:txBody>
      </p:sp>
      <p:sp>
        <p:nvSpPr>
          <p:cNvPr id="3" name="Content Placeholder 2"/>
          <p:cNvSpPr>
            <a:spLocks noGrp="1"/>
          </p:cNvSpPr>
          <p:nvPr>
            <p:ph idx="1"/>
          </p:nvPr>
        </p:nvSpPr>
        <p:spPr/>
        <p:txBody>
          <a:bodyPr>
            <a:normAutofit fontScale="92500" lnSpcReduction="20000"/>
          </a:bodyPr>
          <a:lstStyle/>
          <a:p>
            <a:r>
              <a:rPr lang="en-AU" sz="1800" dirty="0"/>
              <a:t>Two footnotes were proposed:</a:t>
            </a:r>
          </a:p>
          <a:p>
            <a:r>
              <a:rPr lang="en-AU" sz="1800" dirty="0"/>
              <a:t>Endorsement by CCFA of the principle that, if JECFA recommends an additive with ADI not specified, the Maximum Level of this additive authorised in grape wine is set at GMP with the reference </a:t>
            </a:r>
            <a:r>
              <a:rPr lang="en-AU" sz="1800" b="1" dirty="0"/>
              <a:t>to one </a:t>
            </a:r>
            <a:r>
              <a:rPr lang="en-AU" sz="1800" dirty="0"/>
              <a:t>of the following footnotes:</a:t>
            </a:r>
          </a:p>
          <a:p>
            <a:r>
              <a:rPr lang="en-AU" sz="1800" dirty="0"/>
              <a:t> A: “The Maximum level of the additive in grape wine set as Good Manufacturing Practice must not result in (i) the modification of the natural and essential characteristics of the wine and (ii) a substantial change in the composition of the wine and should be consistent with those of the International Organisation for Vine and Wine (OIV).“</a:t>
            </a:r>
          </a:p>
          <a:p>
            <a:r>
              <a:rPr lang="en-AU" sz="1800" dirty="0"/>
              <a:t> B: “The Maximum level of the additive in grape wine set as Good Manufacturing Practice must not result in (i) the modification of the natural and essential characteristics of the wine and (ii) a substantial change in the composition of the wine. This maximum level may be further specified to be consistent with those of the International Organisation for Vine and Wine (OIV)." </a:t>
            </a:r>
            <a:endParaRPr lang="en-AU" sz="1800" dirty="0">
              <a:ea typeface="Calibri" panose="020F0502020204030204" pitchFamily="34" charset="0"/>
              <a:cs typeface="Times New Roman" panose="02020603050405020304" pitchFamily="18" charset="0"/>
            </a:endParaRPr>
          </a:p>
          <a:p>
            <a:endParaRPr lang="en-AU" sz="1800" b="1" dirty="0"/>
          </a:p>
          <a:p>
            <a:endParaRPr lang="en-AU" sz="1800" b="1" dirty="0"/>
          </a:p>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8</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1200136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No agreement was reached</a:t>
            </a:r>
          </a:p>
        </p:txBody>
      </p:sp>
      <p:sp>
        <p:nvSpPr>
          <p:cNvPr id="3" name="Content Placeholder 2"/>
          <p:cNvSpPr>
            <a:spLocks noGrp="1"/>
          </p:cNvSpPr>
          <p:nvPr>
            <p:ph idx="1"/>
          </p:nvPr>
        </p:nvSpPr>
        <p:spPr>
          <a:xfrm>
            <a:off x="971550" y="1981202"/>
            <a:ext cx="7170964" cy="4310741"/>
          </a:xfrm>
        </p:spPr>
        <p:txBody>
          <a:bodyPr>
            <a:noAutofit/>
          </a:bodyPr>
          <a:lstStyle/>
          <a:p>
            <a:r>
              <a:rPr lang="en-AU" sz="1800" b="1" dirty="0"/>
              <a:t>Key issues preventing agreement were (and are):</a:t>
            </a:r>
          </a:p>
          <a:p>
            <a:pPr lvl="0"/>
            <a:r>
              <a:rPr lang="en-GB" sz="1800" b="1" dirty="0"/>
              <a:t>The European Union needs OIV to be mentioned as a reference body and are seeking it as the only reference body.</a:t>
            </a:r>
            <a:endParaRPr lang="en-AU" sz="1800" b="1" dirty="0"/>
          </a:p>
          <a:p>
            <a:pPr lvl="0"/>
            <a:r>
              <a:rPr lang="en-GB" sz="1800" b="1" dirty="0"/>
              <a:t>The European Union want to close off the opportunity for other standard setting bodies /or international bodies to be referenced.</a:t>
            </a:r>
            <a:endParaRPr lang="en-AU" sz="1800" b="1" dirty="0"/>
          </a:p>
          <a:p>
            <a:pPr lvl="0"/>
            <a:r>
              <a:rPr lang="en-GB" sz="1800" b="1" dirty="0"/>
              <a:t>The European Union wants  limits recommended by the OIV to be adopted into the GSFA</a:t>
            </a:r>
            <a:endParaRPr lang="en-AU" sz="1800" b="1" dirty="0"/>
          </a:p>
          <a:p>
            <a:pPr lvl="0"/>
            <a:r>
              <a:rPr lang="en-GB" sz="1800" b="1" dirty="0"/>
              <a:t>Many other economies will not accept the OIV as a sole reference body and wish to preserve the Codex General Principle of not setting numerical limits when there is no allowable daily intake specified.</a:t>
            </a:r>
            <a:endParaRPr lang="en-AU" sz="1800" b="1" dirty="0"/>
          </a:p>
          <a:p>
            <a:endParaRPr lang="en-AU" sz="1800" b="1" dirty="0"/>
          </a:p>
        </p:txBody>
      </p:sp>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dirty="0"/>
          </a:p>
        </p:txBody>
      </p:sp>
      <p:sp>
        <p:nvSpPr>
          <p:cNvPr id="7" name="Date Placeholder 6"/>
          <p:cNvSpPr>
            <a:spLocks noGrp="1"/>
          </p:cNvSpPr>
          <p:nvPr>
            <p:ph type="dt" sz="half" idx="10"/>
          </p:nvPr>
        </p:nvSpPr>
        <p:spPr/>
        <p:txBody>
          <a:bodyPr/>
          <a:lstStyle/>
          <a:p>
            <a:r>
              <a:rPr lang="en-US" dirty="0"/>
              <a:t>Ha Noi, Viet Nam</a:t>
            </a:r>
          </a:p>
        </p:txBody>
      </p:sp>
      <p:sp>
        <p:nvSpPr>
          <p:cNvPr id="8" name="Footer Placeholder 7"/>
          <p:cNvSpPr>
            <a:spLocks noGrp="1"/>
          </p:cNvSpPr>
          <p:nvPr>
            <p:ph type="ftr" sz="quarter" idx="11"/>
          </p:nvPr>
        </p:nvSpPr>
        <p:spPr/>
        <p:txBody>
          <a:bodyPr/>
          <a:lstStyle/>
          <a:p>
            <a:r>
              <a:rPr lang="en-US" dirty="0"/>
              <a:t>APEC Wine Regulatory Forum |  May 11-12, 2017</a:t>
            </a:r>
          </a:p>
        </p:txBody>
      </p:sp>
    </p:spTree>
    <p:extLst>
      <p:ext uri="{BB962C8B-B14F-4D97-AF65-F5344CB8AC3E}">
        <p14:creationId xmlns:p14="http://schemas.microsoft.com/office/powerpoint/2010/main" val="2369092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1378</Words>
  <Application>Microsoft Office PowerPoint</Application>
  <PresentationFormat>On-screen Show (4:3)</PresentationFormat>
  <Paragraphs>100</Paragraphs>
  <Slides>12</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Diamond Grid 16x9</vt:lpstr>
      <vt:lpstr>Codex Committee on Food Additives – progress on international harmonisation of additives</vt:lpstr>
      <vt:lpstr>Background</vt:lpstr>
      <vt:lpstr>Issues</vt:lpstr>
      <vt:lpstr>CCFA developments</vt:lpstr>
      <vt:lpstr>EWG on wine additives</vt:lpstr>
      <vt:lpstr>EWG on wine additives</vt:lpstr>
      <vt:lpstr>EWG recommendations</vt:lpstr>
      <vt:lpstr>EWG recommendations</vt:lpstr>
      <vt:lpstr>No agreement was reached</vt:lpstr>
      <vt:lpstr>Next steps</vt:lpstr>
      <vt:lpstr>Political interference in the scientific setting of Codex Standards</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2024-10-23T17:58:14Z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