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0"/>
  </p:notesMasterIdLst>
  <p:handoutMasterIdLst>
    <p:handoutMasterId r:id="rId51"/>
  </p:handoutMasterIdLst>
  <p:sldIdLst>
    <p:sldId id="261" r:id="rId2"/>
    <p:sldId id="313" r:id="rId3"/>
    <p:sldId id="310" r:id="rId4"/>
    <p:sldId id="311" r:id="rId5"/>
    <p:sldId id="312" r:id="rId6"/>
    <p:sldId id="272" r:id="rId7"/>
    <p:sldId id="299" r:id="rId8"/>
    <p:sldId id="274" r:id="rId9"/>
    <p:sldId id="275" r:id="rId10"/>
    <p:sldId id="276" r:id="rId11"/>
    <p:sldId id="277" r:id="rId12"/>
    <p:sldId id="278" r:id="rId13"/>
    <p:sldId id="279" r:id="rId14"/>
    <p:sldId id="280" r:id="rId15"/>
    <p:sldId id="281" r:id="rId16"/>
    <p:sldId id="282" r:id="rId17"/>
    <p:sldId id="300" r:id="rId18"/>
    <p:sldId id="283" r:id="rId19"/>
    <p:sldId id="284" r:id="rId20"/>
    <p:sldId id="285" r:id="rId21"/>
    <p:sldId id="286" r:id="rId22"/>
    <p:sldId id="301" r:id="rId23"/>
    <p:sldId id="287" r:id="rId24"/>
    <p:sldId id="302" r:id="rId25"/>
    <p:sldId id="288" r:id="rId26"/>
    <p:sldId id="290" r:id="rId27"/>
    <p:sldId id="291" r:id="rId28"/>
    <p:sldId id="303" r:id="rId29"/>
    <p:sldId id="292" r:id="rId30"/>
    <p:sldId id="293" r:id="rId31"/>
    <p:sldId id="314" r:id="rId32"/>
    <p:sldId id="315" r:id="rId33"/>
    <p:sldId id="304" r:id="rId34"/>
    <p:sldId id="294" r:id="rId35"/>
    <p:sldId id="295" r:id="rId36"/>
    <p:sldId id="296" r:id="rId37"/>
    <p:sldId id="297" r:id="rId38"/>
    <p:sldId id="317" r:id="rId39"/>
    <p:sldId id="318" r:id="rId40"/>
    <p:sldId id="308" r:id="rId41"/>
    <p:sldId id="316" r:id="rId42"/>
    <p:sldId id="319" r:id="rId43"/>
    <p:sldId id="320" r:id="rId44"/>
    <p:sldId id="321" r:id="rId45"/>
    <p:sldId id="322" r:id="rId46"/>
    <p:sldId id="305" r:id="rId47"/>
    <p:sldId id="298" r:id="rId48"/>
    <p:sldId id="307"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7" autoAdjust="0"/>
    <p:restoredTop sz="94660"/>
  </p:normalViewPr>
  <p:slideViewPr>
    <p:cSldViewPr snapToGrid="0">
      <p:cViewPr varScale="1">
        <p:scale>
          <a:sx n="73" d="100"/>
          <a:sy n="73" d="100"/>
        </p:scale>
        <p:origin x="240" y="78"/>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bit.ly/1RUFLg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bit.ly/1OGUBJq"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bit.ly/1M8xCj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bit.ly/1GXlmBl" TargetMode="External"/><Relationship Id="rId2" Type="http://schemas.openxmlformats.org/officeDocument/2006/relationships/hyperlink" Target="http://1.usa.gov/1NWJYCb"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bit.ly/1OV2Cc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hyperlink" Target="http://www.practicalwinery.com/janfeb09/page2.ht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hyperlink" Target="http://bit.ly/1Lqjfds"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bit.ly/1LPFpY9" TargetMode="External"/><Relationship Id="rId2" Type="http://schemas.openxmlformats.org/officeDocument/2006/relationships/hyperlink" Target="http://1.usa.gov/1PJzYv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fao.org/3/a-w4982e.pdf%20(26"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efsa.europa.eu/sites/default/files/scientific_output/files/main_documents/2724.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bit.ly/1jBGLeL"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bio-conferences.org/articles/bioconf/abs/2016/02/bioconf-oiv2016_04003/bioconf-oiv2016_04003.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bit.ly/1NWIesI"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14153" y="1909347"/>
            <a:ext cx="7807117" cy="2901467"/>
          </a:xfrm>
        </p:spPr>
        <p:txBody>
          <a:bodyPr/>
          <a:lstStyle/>
          <a:p>
            <a:r>
              <a:rPr lang="en-AU" dirty="0"/>
              <a:t>The </a:t>
            </a:r>
            <a:br>
              <a:rPr lang="en-AU" dirty="0"/>
            </a:br>
            <a:r>
              <a:rPr lang="en-AU" dirty="0"/>
              <a:t>Microbiological Safety of Wine</a:t>
            </a:r>
            <a:endParaRPr lang="en-US" dirty="0"/>
          </a:p>
        </p:txBody>
      </p:sp>
      <p:sp>
        <p:nvSpPr>
          <p:cNvPr id="3" name="Subtitle 2"/>
          <p:cNvSpPr>
            <a:spLocks noGrp="1"/>
          </p:cNvSpPr>
          <p:nvPr>
            <p:ph type="subTitle" idx="1"/>
          </p:nvPr>
        </p:nvSpPr>
        <p:spPr>
          <a:xfrm>
            <a:off x="964245" y="5043513"/>
            <a:ext cx="7203233" cy="765615"/>
          </a:xfrm>
        </p:spPr>
        <p:txBody>
          <a:bodyPr>
            <a:normAutofit/>
          </a:bodyPr>
          <a:lstStyle/>
          <a:p>
            <a:pPr>
              <a:defRPr/>
            </a:pPr>
            <a:r>
              <a:rPr lang="en-AU" sz="1600" dirty="0">
                <a:latin typeface="Gill Sans MT" panose="020B0502020104020203" pitchFamily="34" charset="0"/>
              </a:rPr>
              <a:t>Sara Azevedo – Wine Institute</a:t>
            </a:r>
            <a:endParaRPr lang="en-US" sz="1200" dirty="0"/>
          </a:p>
          <a:p>
            <a:pPr>
              <a:defRPr/>
            </a:pPr>
            <a:r>
              <a:rPr lang="en-AU" sz="1600" dirty="0">
                <a:latin typeface="Gill Sans MT" panose="020B0502020104020203" pitchFamily="34" charset="0"/>
              </a:rPr>
              <a:t>Tony Battaglene – CEO, Winemakers’ Federation of Australia</a:t>
            </a:r>
          </a:p>
          <a:p>
            <a:pPr>
              <a:defRPr/>
            </a:pPr>
            <a:r>
              <a:rPr lang="en-AU" sz="1600" dirty="0">
                <a:latin typeface="Gill Sans MT" panose="020B0502020104020203" pitchFamily="34" charset="0"/>
              </a:rPr>
              <a:t>Greg Hodson – Wine Institute Technical Advisory Committee Chair  </a:t>
            </a: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Wine Characteristics: Acidity</a:t>
            </a:r>
          </a:p>
        </p:txBody>
      </p:sp>
      <p:sp>
        <p:nvSpPr>
          <p:cNvPr id="3" name="Content Placeholder 2"/>
          <p:cNvSpPr>
            <a:spLocks noGrp="1"/>
          </p:cNvSpPr>
          <p:nvPr>
            <p:ph idx="1"/>
          </p:nvPr>
        </p:nvSpPr>
        <p:spPr>
          <a:xfrm>
            <a:off x="971550" y="1981202"/>
            <a:ext cx="7200900" cy="4110316"/>
          </a:xfrm>
        </p:spPr>
        <p:txBody>
          <a:bodyPr>
            <a:normAutofit fontScale="92500" lnSpcReduction="10000"/>
          </a:bodyPr>
          <a:lstStyle/>
          <a:p>
            <a:r>
              <a:rPr lang="en-US" sz="2800" dirty="0"/>
              <a:t>A Trade Press Viewpoint:</a:t>
            </a:r>
          </a:p>
          <a:p>
            <a:pPr lvl="1"/>
            <a:r>
              <a:rPr lang="en-US" sz="2400" b="1" dirty="0"/>
              <a:t>“White wines</a:t>
            </a:r>
            <a:r>
              <a:rPr lang="en-US" sz="2400" dirty="0"/>
              <a:t>: …..</a:t>
            </a:r>
            <a:r>
              <a:rPr lang="en-US" sz="2400" dirty="0">
                <a:solidFill>
                  <a:srgbClr val="FF0000"/>
                </a:solidFill>
              </a:rPr>
              <a:t>Typical pH ranges between 3.1 and 3.5. </a:t>
            </a:r>
            <a:r>
              <a:rPr lang="en-US" sz="2400" dirty="0"/>
              <a:t>Usually, higher acidity and lower pH levels are seen in the same wine, so a tart wine would have an acidity of about .65 and a </a:t>
            </a:r>
            <a:r>
              <a:rPr lang="en-US" sz="2400" dirty="0">
                <a:solidFill>
                  <a:srgbClr val="FF0000"/>
                </a:solidFill>
              </a:rPr>
              <a:t>pH of 3.3</a:t>
            </a:r>
            <a:r>
              <a:rPr lang="en-US" sz="2400" dirty="0"/>
              <a:t>. A soft wine would have a lower acidity, say .44, and a pH that’s higher, say </a:t>
            </a:r>
            <a:r>
              <a:rPr lang="en-US" sz="2400" dirty="0">
                <a:solidFill>
                  <a:srgbClr val="FF0000"/>
                </a:solidFill>
              </a:rPr>
              <a:t>3.7</a:t>
            </a:r>
            <a:r>
              <a:rPr lang="en-US" sz="2400" dirty="0"/>
              <a:t>.</a:t>
            </a:r>
          </a:p>
          <a:p>
            <a:pPr lvl="1"/>
            <a:r>
              <a:rPr lang="en-US" sz="2400" b="1" dirty="0"/>
              <a:t>Red wines</a:t>
            </a:r>
            <a:r>
              <a:rPr lang="en-US" sz="2400" dirty="0"/>
              <a:t>: The numbers here are often higher. A tart red wine would have an acid level of about .75 percent with a </a:t>
            </a:r>
            <a:r>
              <a:rPr lang="en-US" sz="2400" dirty="0">
                <a:solidFill>
                  <a:srgbClr val="FF0000"/>
                </a:solidFill>
              </a:rPr>
              <a:t>pH of 3.45</a:t>
            </a:r>
            <a:r>
              <a:rPr lang="en-US" sz="2400" dirty="0"/>
              <a:t>; a soft red wine would have a lower acid of, say, .50 and a </a:t>
            </a:r>
            <a:r>
              <a:rPr lang="en-US" sz="2400" dirty="0">
                <a:solidFill>
                  <a:srgbClr val="FF0000"/>
                </a:solidFill>
              </a:rPr>
              <a:t>pH of 3.8</a:t>
            </a:r>
            <a:r>
              <a:rPr lang="en-US" sz="2400" dirty="0"/>
              <a:t>.”</a:t>
            </a:r>
          </a:p>
          <a:p>
            <a:pPr marL="0" indent="0" algn="r">
              <a:buNone/>
            </a:pPr>
            <a:r>
              <a:rPr lang="en-US" sz="2400" i="1" dirty="0"/>
              <a:t>- On Wine</a:t>
            </a:r>
            <a:r>
              <a:rPr lang="en-US" sz="2400" dirty="0"/>
              <a:t>, Dan Berger, Napa Valley Register </a:t>
            </a:r>
            <a:r>
              <a:rPr lang="en-US" sz="1900" dirty="0">
                <a:hlinkClick r:id="rId2"/>
              </a:rPr>
              <a:t>(http://bit.ly/1RUFLgP</a:t>
            </a:r>
            <a:r>
              <a:rPr lang="en-US" sz="1900" dirty="0"/>
              <a:t>)</a:t>
            </a:r>
          </a:p>
          <a:p>
            <a:endParaRPr lang="en-US" dirty="0"/>
          </a:p>
        </p:txBody>
      </p:sp>
    </p:spTree>
    <p:extLst>
      <p:ext uri="{BB962C8B-B14F-4D97-AF65-F5344CB8AC3E}">
        <p14:creationId xmlns:p14="http://schemas.microsoft.com/office/powerpoint/2010/main" val="1864009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Acidity</a:t>
            </a:r>
          </a:p>
        </p:txBody>
      </p:sp>
      <p:sp>
        <p:nvSpPr>
          <p:cNvPr id="3" name="Content Placeholder 2"/>
          <p:cNvSpPr>
            <a:spLocks noGrp="1"/>
          </p:cNvSpPr>
          <p:nvPr>
            <p:ph idx="1"/>
          </p:nvPr>
        </p:nvSpPr>
        <p:spPr/>
        <p:txBody>
          <a:bodyPr>
            <a:normAutofit/>
          </a:bodyPr>
          <a:lstStyle/>
          <a:p>
            <a:r>
              <a:rPr lang="en-US" sz="2800" dirty="0"/>
              <a:t>An analytical instrument manufacturer view point:</a:t>
            </a:r>
          </a:p>
          <a:p>
            <a:pPr lvl="1"/>
            <a:r>
              <a:rPr lang="en-US" sz="2400" dirty="0">
                <a:solidFill>
                  <a:srgbClr val="FF0000"/>
                </a:solidFill>
              </a:rPr>
              <a:t>Typical pH levels in wine range from 2.9 to 3.9.</a:t>
            </a:r>
          </a:p>
          <a:p>
            <a:pPr marL="457200" lvl="1" indent="0" algn="r">
              <a:spcBef>
                <a:spcPts val="0"/>
              </a:spcBef>
              <a:buNone/>
            </a:pPr>
            <a:r>
              <a:rPr lang="en-US" sz="2400" i="1" dirty="0"/>
              <a:t>- Measuring pH in wine and juice,</a:t>
            </a:r>
            <a:br>
              <a:rPr lang="en-US" sz="2400" i="1" dirty="0"/>
            </a:br>
            <a:r>
              <a:rPr lang="en-US" sz="2400" dirty="0"/>
              <a:t>Water Analysis Instruments,</a:t>
            </a:r>
            <a:br>
              <a:rPr lang="en-US" sz="2400" dirty="0"/>
            </a:br>
            <a:r>
              <a:rPr lang="en-US" sz="2400" dirty="0"/>
              <a:t>Thermo Fisher Scientific</a:t>
            </a:r>
            <a:br>
              <a:rPr lang="en-US" sz="2400" dirty="0"/>
            </a:br>
            <a:r>
              <a:rPr lang="en-US" sz="1800" dirty="0"/>
              <a:t>(</a:t>
            </a:r>
            <a:r>
              <a:rPr lang="en-US" sz="1800" dirty="0">
                <a:hlinkClick r:id="rId2"/>
              </a:rPr>
              <a:t>http://bit.ly/1OGUBJq</a:t>
            </a:r>
            <a:r>
              <a:rPr lang="en-US" sz="1800" dirty="0"/>
              <a:t>)</a:t>
            </a:r>
          </a:p>
          <a:p>
            <a:endParaRPr lang="en-US" dirty="0"/>
          </a:p>
        </p:txBody>
      </p:sp>
    </p:spTree>
    <p:extLst>
      <p:ext uri="{BB962C8B-B14F-4D97-AF65-F5344CB8AC3E}">
        <p14:creationId xmlns:p14="http://schemas.microsoft.com/office/powerpoint/2010/main" val="1062755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7456" y="490407"/>
            <a:ext cx="7200900" cy="1142385"/>
          </a:xfrm>
        </p:spPr>
        <p:txBody>
          <a:bodyPr>
            <a:normAutofit/>
          </a:bodyPr>
          <a:lstStyle/>
          <a:p>
            <a:r>
              <a:rPr lang="en-US" sz="3600" dirty="0"/>
              <a:t>Wine Characteristics: Acidity</a:t>
            </a:r>
          </a:p>
        </p:txBody>
      </p:sp>
      <p:sp>
        <p:nvSpPr>
          <p:cNvPr id="3" name="Content Placeholder 2"/>
          <p:cNvSpPr>
            <a:spLocks noGrp="1"/>
          </p:cNvSpPr>
          <p:nvPr>
            <p:ph idx="1"/>
          </p:nvPr>
        </p:nvSpPr>
        <p:spPr>
          <a:xfrm>
            <a:off x="856211" y="1981202"/>
            <a:ext cx="7790247" cy="3809999"/>
          </a:xfrm>
        </p:spPr>
        <p:txBody>
          <a:bodyPr/>
          <a:lstStyle/>
          <a:p>
            <a:pPr>
              <a:tabLst>
                <a:tab pos="3025775" algn="l"/>
              </a:tabLst>
            </a:pPr>
            <a:r>
              <a:rPr lang="en-US" sz="2800" dirty="0"/>
              <a:t>Wide Consensus (</a:t>
            </a:r>
            <a:r>
              <a:rPr lang="en-US" sz="2800" u="sng" dirty="0"/>
              <a:t>many</a:t>
            </a:r>
            <a:r>
              <a:rPr lang="en-US" sz="2800" dirty="0"/>
              <a:t> other sources could be quoted):</a:t>
            </a:r>
          </a:p>
          <a:p>
            <a:pPr marL="0" indent="0" algn="ctr">
              <a:buNone/>
            </a:pPr>
            <a:r>
              <a:rPr lang="en-US" sz="2800" b="1" dirty="0"/>
              <a:t>The pH of wine is typically </a:t>
            </a:r>
            <a:br>
              <a:rPr lang="en-US" sz="2800" b="1" dirty="0"/>
            </a:br>
            <a:r>
              <a:rPr lang="en-US" sz="2800" b="1" dirty="0"/>
              <a:t>between 2.9 and 3.9</a:t>
            </a:r>
          </a:p>
          <a:p>
            <a:pPr marL="0" indent="0">
              <a:buNone/>
            </a:pPr>
            <a:endParaRPr lang="en-US" dirty="0"/>
          </a:p>
        </p:txBody>
      </p:sp>
    </p:spTree>
    <p:extLst>
      <p:ext uri="{BB962C8B-B14F-4D97-AF65-F5344CB8AC3E}">
        <p14:creationId xmlns:p14="http://schemas.microsoft.com/office/powerpoint/2010/main" val="209844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604736"/>
          </a:xfrm>
        </p:spPr>
        <p:txBody>
          <a:bodyPr>
            <a:normAutofit/>
          </a:bodyPr>
          <a:lstStyle/>
          <a:p>
            <a:r>
              <a:rPr lang="en-US" sz="3600" dirty="0"/>
              <a:t>pH: How low can pathogens grow?</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46594087"/>
              </p:ext>
            </p:extLst>
          </p:nvPr>
        </p:nvGraphicFramePr>
        <p:xfrm>
          <a:off x="2833464" y="786026"/>
          <a:ext cx="6131024" cy="5326380"/>
        </p:xfrm>
        <a:graphic>
          <a:graphicData uri="http://schemas.openxmlformats.org/drawingml/2006/table">
            <a:tbl>
              <a:tblPr firstRow="1" bandRow="1">
                <a:tableStyleId>{5C22544A-7EE6-4342-B048-85BDC9FD1C3A}</a:tableStyleId>
              </a:tblPr>
              <a:tblGrid>
                <a:gridCol w="4690864">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tblGrid>
              <a:tr h="293752">
                <a:tc>
                  <a:txBody>
                    <a:bodyPr/>
                    <a:lstStyle/>
                    <a:p>
                      <a:r>
                        <a:rPr lang="en-US" dirty="0"/>
                        <a:t>Pathogens</a:t>
                      </a:r>
                    </a:p>
                  </a:txBody>
                  <a:tcPr/>
                </a:tc>
                <a:tc>
                  <a:txBody>
                    <a:bodyPr/>
                    <a:lstStyle/>
                    <a:p>
                      <a:pPr algn="ctr"/>
                      <a:r>
                        <a:rPr lang="en-US" dirty="0"/>
                        <a:t>Min. pH</a:t>
                      </a:r>
                    </a:p>
                  </a:txBody>
                  <a:tcPr/>
                </a:tc>
                <a:extLst>
                  <a:ext uri="{0D108BD9-81ED-4DB2-BD59-A6C34878D82A}">
                    <a16:rowId xmlns:a16="http://schemas.microsoft.com/office/drawing/2014/main" val="10000"/>
                  </a:ext>
                </a:extLst>
              </a:tr>
              <a:tr h="317380">
                <a:tc>
                  <a:txBody>
                    <a:bodyPr/>
                    <a:lstStyle/>
                    <a:p>
                      <a:r>
                        <a:rPr lang="en-US" sz="1600" i="1" dirty="0"/>
                        <a:t>Bacillus Cereus</a:t>
                      </a:r>
                    </a:p>
                  </a:txBody>
                  <a:tcPr/>
                </a:tc>
                <a:tc>
                  <a:txBody>
                    <a:bodyPr/>
                    <a:lstStyle/>
                    <a:p>
                      <a:pPr algn="ctr"/>
                      <a:r>
                        <a:rPr lang="en-US" sz="1600" dirty="0"/>
                        <a:t>4.3</a:t>
                      </a:r>
                    </a:p>
                  </a:txBody>
                  <a:tcPr/>
                </a:tc>
                <a:extLst>
                  <a:ext uri="{0D108BD9-81ED-4DB2-BD59-A6C34878D82A}">
                    <a16:rowId xmlns:a16="http://schemas.microsoft.com/office/drawing/2014/main" val="10001"/>
                  </a:ext>
                </a:extLst>
              </a:tr>
              <a:tr h="317380">
                <a:tc>
                  <a:txBody>
                    <a:bodyPr/>
                    <a:lstStyle/>
                    <a:p>
                      <a:r>
                        <a:rPr lang="en-US" sz="1600" i="1" dirty="0"/>
                        <a:t>Campylobacter </a:t>
                      </a:r>
                      <a:r>
                        <a:rPr lang="en-US" sz="1600" i="1" dirty="0" err="1"/>
                        <a:t>Jejuni</a:t>
                      </a:r>
                      <a:endParaRPr lang="en-US" sz="1600" i="1" dirty="0"/>
                    </a:p>
                  </a:txBody>
                  <a:tcPr/>
                </a:tc>
                <a:tc>
                  <a:txBody>
                    <a:bodyPr/>
                    <a:lstStyle/>
                    <a:p>
                      <a:pPr algn="ctr"/>
                      <a:r>
                        <a:rPr lang="en-US" sz="1600" dirty="0"/>
                        <a:t>4.9</a:t>
                      </a:r>
                    </a:p>
                  </a:txBody>
                  <a:tcPr/>
                </a:tc>
                <a:extLst>
                  <a:ext uri="{0D108BD9-81ED-4DB2-BD59-A6C34878D82A}">
                    <a16:rowId xmlns:a16="http://schemas.microsoft.com/office/drawing/2014/main" val="10002"/>
                  </a:ext>
                </a:extLst>
              </a:tr>
              <a:tr h="317380">
                <a:tc>
                  <a:txBody>
                    <a:bodyPr/>
                    <a:lstStyle/>
                    <a:p>
                      <a:r>
                        <a:rPr lang="en-US" sz="1600" i="1" dirty="0"/>
                        <a:t>Clostridium Botulinum </a:t>
                      </a:r>
                      <a:r>
                        <a:rPr lang="en-US" sz="1600" i="0" dirty="0"/>
                        <a:t>(A, </a:t>
                      </a:r>
                      <a:r>
                        <a:rPr lang="en-US" sz="1600" i="0" dirty="0" err="1"/>
                        <a:t>proteolytic</a:t>
                      </a:r>
                      <a:r>
                        <a:rPr lang="en-US" sz="1600" i="0" baseline="0" dirty="0"/>
                        <a:t> </a:t>
                      </a:r>
                      <a:r>
                        <a:rPr lang="en-US" sz="1600" i="0" dirty="0"/>
                        <a:t>B</a:t>
                      </a:r>
                      <a:r>
                        <a:rPr lang="en-US" sz="1600" i="0" baseline="0" dirty="0"/>
                        <a:t>&amp;</a:t>
                      </a:r>
                      <a:r>
                        <a:rPr lang="en-US" sz="1600" i="0" dirty="0"/>
                        <a:t>F)</a:t>
                      </a:r>
                    </a:p>
                  </a:txBody>
                  <a:tcPr/>
                </a:tc>
                <a:tc>
                  <a:txBody>
                    <a:bodyPr/>
                    <a:lstStyle/>
                    <a:p>
                      <a:pPr algn="ctr"/>
                      <a:r>
                        <a:rPr lang="en-US" sz="1600" dirty="0"/>
                        <a:t>4.6</a:t>
                      </a:r>
                    </a:p>
                  </a:txBody>
                  <a:tcPr/>
                </a:tc>
                <a:extLst>
                  <a:ext uri="{0D108BD9-81ED-4DB2-BD59-A6C34878D82A}">
                    <a16:rowId xmlns:a16="http://schemas.microsoft.com/office/drawing/2014/main" val="10003"/>
                  </a:ext>
                </a:extLst>
              </a:tr>
              <a:tr h="317380">
                <a:tc>
                  <a:txBody>
                    <a:bodyPr/>
                    <a:lstStyle/>
                    <a:p>
                      <a:r>
                        <a:rPr lang="en-US" sz="1600" i="1" dirty="0"/>
                        <a:t>Clostridium Botulinum </a:t>
                      </a:r>
                      <a:r>
                        <a:rPr lang="en-US" sz="1600" i="0" dirty="0"/>
                        <a:t>(E, non-</a:t>
                      </a:r>
                      <a:r>
                        <a:rPr lang="en-US" sz="1600" i="0" dirty="0" err="1"/>
                        <a:t>proteolytic</a:t>
                      </a:r>
                      <a:r>
                        <a:rPr lang="en-US" sz="1600" i="0" dirty="0"/>
                        <a:t> B&amp;F)</a:t>
                      </a:r>
                    </a:p>
                  </a:txBody>
                  <a:tcPr/>
                </a:tc>
                <a:tc>
                  <a:txBody>
                    <a:bodyPr/>
                    <a:lstStyle/>
                    <a:p>
                      <a:pPr algn="ctr"/>
                      <a:r>
                        <a:rPr lang="en-US" sz="1600" dirty="0"/>
                        <a:t>5.0</a:t>
                      </a:r>
                    </a:p>
                  </a:txBody>
                  <a:tcPr/>
                </a:tc>
                <a:extLst>
                  <a:ext uri="{0D108BD9-81ED-4DB2-BD59-A6C34878D82A}">
                    <a16:rowId xmlns:a16="http://schemas.microsoft.com/office/drawing/2014/main" val="10004"/>
                  </a:ext>
                </a:extLst>
              </a:tr>
              <a:tr h="317380">
                <a:tc>
                  <a:txBody>
                    <a:bodyPr/>
                    <a:lstStyle/>
                    <a:p>
                      <a:r>
                        <a:rPr lang="en-US" sz="1600" i="1" dirty="0"/>
                        <a:t>Clostridium</a:t>
                      </a:r>
                      <a:r>
                        <a:rPr lang="en-US" sz="1600" i="1" baseline="0" dirty="0"/>
                        <a:t> </a:t>
                      </a:r>
                      <a:r>
                        <a:rPr lang="en-US" sz="1600" i="1" baseline="0" dirty="0" err="1"/>
                        <a:t>Perfringens</a:t>
                      </a:r>
                      <a:endParaRPr lang="en-US" sz="1600" i="1" dirty="0"/>
                    </a:p>
                  </a:txBody>
                  <a:tcPr/>
                </a:tc>
                <a:tc>
                  <a:txBody>
                    <a:bodyPr/>
                    <a:lstStyle/>
                    <a:p>
                      <a:pPr algn="ctr"/>
                      <a:r>
                        <a:rPr lang="en-US" sz="1600" dirty="0"/>
                        <a:t>5.0</a:t>
                      </a:r>
                    </a:p>
                  </a:txBody>
                  <a:tcPr/>
                </a:tc>
                <a:extLst>
                  <a:ext uri="{0D108BD9-81ED-4DB2-BD59-A6C34878D82A}">
                    <a16:rowId xmlns:a16="http://schemas.microsoft.com/office/drawing/2014/main" val="10005"/>
                  </a:ext>
                </a:extLst>
              </a:tr>
              <a:tr h="317380">
                <a:tc>
                  <a:txBody>
                    <a:bodyPr/>
                    <a:lstStyle/>
                    <a:p>
                      <a:pPr algn="l"/>
                      <a:r>
                        <a:rPr lang="en-US" sz="1600" i="0" dirty="0"/>
                        <a:t>Pathogenic</a:t>
                      </a:r>
                      <a:r>
                        <a:rPr lang="en-US" sz="1600" i="1" dirty="0"/>
                        <a:t> </a:t>
                      </a:r>
                      <a:r>
                        <a:rPr lang="en-US" sz="1600" i="1" dirty="0" err="1"/>
                        <a:t>E.Coli</a:t>
                      </a:r>
                      <a:endParaRPr lang="en-US" sz="1600" i="1" dirty="0"/>
                    </a:p>
                  </a:txBody>
                  <a:tcPr/>
                </a:tc>
                <a:tc>
                  <a:txBody>
                    <a:bodyPr/>
                    <a:lstStyle/>
                    <a:p>
                      <a:pPr algn="ctr"/>
                      <a:r>
                        <a:rPr lang="en-US" sz="1600" dirty="0"/>
                        <a:t>4.0</a:t>
                      </a:r>
                    </a:p>
                  </a:txBody>
                  <a:tcPr/>
                </a:tc>
                <a:extLst>
                  <a:ext uri="{0D108BD9-81ED-4DB2-BD59-A6C34878D82A}">
                    <a16:rowId xmlns:a16="http://schemas.microsoft.com/office/drawing/2014/main" val="10006"/>
                  </a:ext>
                </a:extLst>
              </a:tr>
              <a:tr h="286856">
                <a:tc>
                  <a:txBody>
                    <a:bodyPr/>
                    <a:lstStyle/>
                    <a:p>
                      <a:r>
                        <a:rPr lang="en-US" sz="1600" i="1" dirty="0"/>
                        <a:t>Listeria</a:t>
                      </a:r>
                      <a:r>
                        <a:rPr lang="en-US" sz="1600" i="1" baseline="0" dirty="0"/>
                        <a:t> </a:t>
                      </a:r>
                      <a:r>
                        <a:rPr lang="en-US" sz="1600" i="1" baseline="0" dirty="0" err="1"/>
                        <a:t>Monocytogenes</a:t>
                      </a:r>
                      <a:endParaRPr lang="en-US" sz="1600" i="1" dirty="0"/>
                    </a:p>
                  </a:txBody>
                  <a:tcPr/>
                </a:tc>
                <a:tc>
                  <a:txBody>
                    <a:bodyPr/>
                    <a:lstStyle/>
                    <a:p>
                      <a:pPr algn="ctr"/>
                      <a:r>
                        <a:rPr lang="en-US" sz="1600" dirty="0"/>
                        <a:t>4.4</a:t>
                      </a:r>
                    </a:p>
                  </a:txBody>
                  <a:tcPr/>
                </a:tc>
                <a:extLst>
                  <a:ext uri="{0D108BD9-81ED-4DB2-BD59-A6C34878D82A}">
                    <a16:rowId xmlns:a16="http://schemas.microsoft.com/office/drawing/2014/main" val="10007"/>
                  </a:ext>
                </a:extLst>
              </a:tr>
              <a:tr h="317380">
                <a:tc>
                  <a:txBody>
                    <a:bodyPr/>
                    <a:lstStyle/>
                    <a:p>
                      <a:r>
                        <a:rPr lang="en-US" sz="1600" i="1" dirty="0"/>
                        <a:t>Salmonella spp.</a:t>
                      </a:r>
                    </a:p>
                  </a:txBody>
                  <a:tcPr/>
                </a:tc>
                <a:tc>
                  <a:txBody>
                    <a:bodyPr/>
                    <a:lstStyle/>
                    <a:p>
                      <a:pPr algn="ctr"/>
                      <a:r>
                        <a:rPr lang="en-US" sz="1600" dirty="0"/>
                        <a:t>3.7</a:t>
                      </a:r>
                    </a:p>
                  </a:txBody>
                  <a:tcPr/>
                </a:tc>
                <a:extLst>
                  <a:ext uri="{0D108BD9-81ED-4DB2-BD59-A6C34878D82A}">
                    <a16:rowId xmlns:a16="http://schemas.microsoft.com/office/drawing/2014/main" val="10008"/>
                  </a:ext>
                </a:extLst>
              </a:tr>
              <a:tr h="317380">
                <a:tc>
                  <a:txBody>
                    <a:bodyPr/>
                    <a:lstStyle/>
                    <a:p>
                      <a:r>
                        <a:rPr lang="en-US" sz="1600" i="1" dirty="0" err="1"/>
                        <a:t>Shigella</a:t>
                      </a:r>
                      <a:r>
                        <a:rPr lang="en-US" sz="1600" i="1" dirty="0"/>
                        <a:t> spp.</a:t>
                      </a:r>
                    </a:p>
                  </a:txBody>
                  <a:tcPr/>
                </a:tc>
                <a:tc>
                  <a:txBody>
                    <a:bodyPr/>
                    <a:lstStyle/>
                    <a:p>
                      <a:pPr algn="ctr"/>
                      <a:r>
                        <a:rPr lang="en-US" sz="1600" dirty="0"/>
                        <a:t>4.8</a:t>
                      </a:r>
                    </a:p>
                  </a:txBody>
                  <a:tcPr/>
                </a:tc>
                <a:extLst>
                  <a:ext uri="{0D108BD9-81ED-4DB2-BD59-A6C34878D82A}">
                    <a16:rowId xmlns:a16="http://schemas.microsoft.com/office/drawing/2014/main" val="10009"/>
                  </a:ext>
                </a:extLst>
              </a:tr>
              <a:tr h="317380">
                <a:tc>
                  <a:txBody>
                    <a:bodyPr/>
                    <a:lstStyle/>
                    <a:p>
                      <a:r>
                        <a:rPr lang="en-US" sz="1600" i="1" dirty="0"/>
                        <a:t>Staphylococcus</a:t>
                      </a:r>
                      <a:r>
                        <a:rPr lang="en-US" sz="1600" i="1" baseline="0" dirty="0"/>
                        <a:t> </a:t>
                      </a:r>
                      <a:r>
                        <a:rPr lang="en-US" sz="1600" i="1" baseline="0" dirty="0" err="1"/>
                        <a:t>Aureus</a:t>
                      </a:r>
                      <a:r>
                        <a:rPr lang="en-US" sz="1600" i="1" baseline="0" dirty="0"/>
                        <a:t> </a:t>
                      </a:r>
                      <a:r>
                        <a:rPr lang="en-US" sz="1600" i="0" baseline="0" dirty="0"/>
                        <a:t>(growth)</a:t>
                      </a:r>
                      <a:endParaRPr lang="en-US" sz="1600" i="0" dirty="0"/>
                    </a:p>
                  </a:txBody>
                  <a:tcPr/>
                </a:tc>
                <a:tc>
                  <a:txBody>
                    <a:bodyPr/>
                    <a:lstStyle/>
                    <a:p>
                      <a:pPr algn="ctr"/>
                      <a:r>
                        <a:rPr lang="en-US" sz="1600" dirty="0"/>
                        <a:t>4.0</a:t>
                      </a:r>
                    </a:p>
                  </a:txBody>
                  <a:tcPr/>
                </a:tc>
                <a:extLst>
                  <a:ext uri="{0D108BD9-81ED-4DB2-BD59-A6C34878D82A}">
                    <a16:rowId xmlns:a16="http://schemas.microsoft.com/office/drawing/2014/main" val="10010"/>
                  </a:ext>
                </a:extLst>
              </a:tr>
              <a:tr h="31738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600" i="1" dirty="0"/>
                        <a:t>Staphylococcus</a:t>
                      </a:r>
                      <a:r>
                        <a:rPr lang="en-US" sz="1600" i="1" baseline="0" dirty="0"/>
                        <a:t> </a:t>
                      </a:r>
                      <a:r>
                        <a:rPr lang="en-US" sz="1600" i="1" baseline="0" dirty="0" err="1"/>
                        <a:t>Aureus</a:t>
                      </a:r>
                      <a:r>
                        <a:rPr lang="en-US" sz="1600" i="1" baseline="0" dirty="0"/>
                        <a:t> </a:t>
                      </a:r>
                      <a:r>
                        <a:rPr lang="en-US" sz="1600" i="0" baseline="0" dirty="0"/>
                        <a:t>(toxin formation)</a:t>
                      </a:r>
                      <a:endParaRPr lang="en-US" sz="1600" i="0" dirty="0"/>
                    </a:p>
                  </a:txBody>
                  <a:tcPr/>
                </a:tc>
                <a:tc>
                  <a:txBody>
                    <a:bodyPr/>
                    <a:lstStyle/>
                    <a:p>
                      <a:pPr algn="ctr"/>
                      <a:r>
                        <a:rPr lang="en-US" sz="1600" dirty="0"/>
                        <a:t>4.0</a:t>
                      </a:r>
                    </a:p>
                  </a:txBody>
                  <a:tcPr/>
                </a:tc>
                <a:extLst>
                  <a:ext uri="{0D108BD9-81ED-4DB2-BD59-A6C34878D82A}">
                    <a16:rowId xmlns:a16="http://schemas.microsoft.com/office/drawing/2014/main" val="10011"/>
                  </a:ext>
                </a:extLst>
              </a:tr>
              <a:tr h="317380">
                <a:tc>
                  <a:txBody>
                    <a:bodyPr/>
                    <a:lstStyle/>
                    <a:p>
                      <a:r>
                        <a:rPr lang="en-US" sz="1600" i="1" dirty="0"/>
                        <a:t>Vibrio </a:t>
                      </a:r>
                      <a:r>
                        <a:rPr lang="en-US" sz="1600" i="1" dirty="0" err="1"/>
                        <a:t>Cholerae</a:t>
                      </a:r>
                      <a:endParaRPr lang="en-US" sz="1600" i="1" dirty="0"/>
                    </a:p>
                  </a:txBody>
                  <a:tcPr/>
                </a:tc>
                <a:tc>
                  <a:txBody>
                    <a:bodyPr/>
                    <a:lstStyle/>
                    <a:p>
                      <a:pPr algn="ctr"/>
                      <a:r>
                        <a:rPr lang="en-US" sz="1600" dirty="0"/>
                        <a:t>5.0</a:t>
                      </a:r>
                    </a:p>
                  </a:txBody>
                  <a:tcPr/>
                </a:tc>
                <a:extLst>
                  <a:ext uri="{0D108BD9-81ED-4DB2-BD59-A6C34878D82A}">
                    <a16:rowId xmlns:a16="http://schemas.microsoft.com/office/drawing/2014/main" val="10012"/>
                  </a:ext>
                </a:extLst>
              </a:tr>
              <a:tr h="317380">
                <a:tc>
                  <a:txBody>
                    <a:bodyPr/>
                    <a:lstStyle/>
                    <a:p>
                      <a:r>
                        <a:rPr lang="en-US" sz="1600" i="1" dirty="0"/>
                        <a:t>Vibrio </a:t>
                      </a:r>
                      <a:r>
                        <a:rPr lang="en-US" sz="1600" i="1" dirty="0" err="1"/>
                        <a:t>Parahaemolyticus</a:t>
                      </a:r>
                      <a:endParaRPr lang="en-US" sz="1600" i="1" dirty="0"/>
                    </a:p>
                  </a:txBody>
                  <a:tcPr/>
                </a:tc>
                <a:tc>
                  <a:txBody>
                    <a:bodyPr/>
                    <a:lstStyle/>
                    <a:p>
                      <a:pPr algn="ctr"/>
                      <a:r>
                        <a:rPr lang="en-US" sz="1600" dirty="0"/>
                        <a:t>4.8</a:t>
                      </a:r>
                    </a:p>
                  </a:txBody>
                  <a:tcPr/>
                </a:tc>
                <a:extLst>
                  <a:ext uri="{0D108BD9-81ED-4DB2-BD59-A6C34878D82A}">
                    <a16:rowId xmlns:a16="http://schemas.microsoft.com/office/drawing/2014/main" val="10013"/>
                  </a:ext>
                </a:extLst>
              </a:tr>
              <a:tr h="317380">
                <a:tc>
                  <a:txBody>
                    <a:bodyPr/>
                    <a:lstStyle/>
                    <a:p>
                      <a:r>
                        <a:rPr lang="en-US" sz="1600" i="1" dirty="0"/>
                        <a:t>Vibrio </a:t>
                      </a:r>
                      <a:r>
                        <a:rPr lang="en-US" sz="1600" i="1" dirty="0" err="1"/>
                        <a:t>vulnificus</a:t>
                      </a:r>
                      <a:endParaRPr lang="en-US" sz="1600" i="1" dirty="0"/>
                    </a:p>
                  </a:txBody>
                  <a:tcPr/>
                </a:tc>
                <a:tc>
                  <a:txBody>
                    <a:bodyPr/>
                    <a:lstStyle/>
                    <a:p>
                      <a:pPr algn="ctr"/>
                      <a:r>
                        <a:rPr lang="en-US" sz="1600" dirty="0"/>
                        <a:t>5.0</a:t>
                      </a:r>
                    </a:p>
                  </a:txBody>
                  <a:tcPr/>
                </a:tc>
                <a:extLst>
                  <a:ext uri="{0D108BD9-81ED-4DB2-BD59-A6C34878D82A}">
                    <a16:rowId xmlns:a16="http://schemas.microsoft.com/office/drawing/2014/main" val="10014"/>
                  </a:ext>
                </a:extLst>
              </a:tr>
              <a:tr h="317380">
                <a:tc>
                  <a:txBody>
                    <a:bodyPr/>
                    <a:lstStyle/>
                    <a:p>
                      <a:r>
                        <a:rPr lang="en-US" sz="1600" i="1" dirty="0"/>
                        <a:t>Yersinia </a:t>
                      </a:r>
                      <a:r>
                        <a:rPr lang="en-US" sz="1600" i="1" dirty="0" err="1"/>
                        <a:t>Enterocolitica</a:t>
                      </a:r>
                      <a:endParaRPr lang="en-US" sz="1600" i="1" dirty="0"/>
                    </a:p>
                  </a:txBody>
                  <a:tcPr/>
                </a:tc>
                <a:tc>
                  <a:txBody>
                    <a:bodyPr/>
                    <a:lstStyle/>
                    <a:p>
                      <a:pPr algn="ctr"/>
                      <a:r>
                        <a:rPr lang="en-US" sz="1600" dirty="0"/>
                        <a:t>4.2</a:t>
                      </a:r>
                    </a:p>
                  </a:txBody>
                  <a:tcPr/>
                </a:tc>
                <a:extLst>
                  <a:ext uri="{0D108BD9-81ED-4DB2-BD59-A6C34878D82A}">
                    <a16:rowId xmlns:a16="http://schemas.microsoft.com/office/drawing/2014/main" val="10015"/>
                  </a:ext>
                </a:extLst>
              </a:tr>
            </a:tbl>
          </a:graphicData>
        </a:graphic>
      </p:graphicFrame>
      <p:sp>
        <p:nvSpPr>
          <p:cNvPr id="6" name="Oval 5"/>
          <p:cNvSpPr/>
          <p:nvPr/>
        </p:nvSpPr>
        <p:spPr>
          <a:xfrm>
            <a:off x="2771799" y="3257312"/>
            <a:ext cx="6005265" cy="64807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88259" y="1574790"/>
            <a:ext cx="2367517" cy="2800767"/>
          </a:xfrm>
          <a:prstGeom prst="rect">
            <a:avLst/>
          </a:prstGeom>
          <a:noFill/>
        </p:spPr>
        <p:txBody>
          <a:bodyPr wrap="square" rtlCol="0">
            <a:spAutoFit/>
          </a:bodyPr>
          <a:lstStyle/>
          <a:p>
            <a:r>
              <a:rPr lang="en-GB" sz="2000" i="1" dirty="0"/>
              <a:t>Fish and Fishery Products Hazards and Control Guidance, U</a:t>
            </a:r>
            <a:r>
              <a:rPr lang="en-GB" sz="2000" dirty="0"/>
              <a:t>.S. Food and Drug Administration, </a:t>
            </a:r>
            <a:br>
              <a:rPr lang="en-GB" sz="2000" dirty="0"/>
            </a:br>
            <a:r>
              <a:rPr lang="en-GB" sz="2000" dirty="0"/>
              <a:t>4: 420 </a:t>
            </a:r>
            <a:r>
              <a:rPr lang="en-GB" dirty="0"/>
              <a:t>(</a:t>
            </a:r>
            <a:r>
              <a:rPr lang="en-GB" dirty="0">
                <a:hlinkClick r:id="rId2"/>
              </a:rPr>
              <a:t>http://bit.ly/1M8xCjL</a:t>
            </a:r>
            <a:r>
              <a:rPr lang="en-GB" dirty="0"/>
              <a:t>) </a:t>
            </a:r>
            <a:endParaRPr lang="en-US" dirty="0"/>
          </a:p>
          <a:p>
            <a:endParaRPr lang="en-US" dirty="0"/>
          </a:p>
        </p:txBody>
      </p:sp>
      <p:grpSp>
        <p:nvGrpSpPr>
          <p:cNvPr id="22" name="Group 21"/>
          <p:cNvGrpSpPr/>
          <p:nvPr/>
        </p:nvGrpSpPr>
        <p:grpSpPr>
          <a:xfrm>
            <a:off x="7467600" y="1143000"/>
            <a:ext cx="1463848" cy="4874499"/>
            <a:chOff x="7524328" y="1574790"/>
            <a:chExt cx="1463848" cy="4874499"/>
          </a:xfrm>
        </p:grpSpPr>
        <p:cxnSp>
          <p:nvCxnSpPr>
            <p:cNvPr id="8" name="Straight Connector 7"/>
            <p:cNvCxnSpPr/>
            <p:nvPr/>
          </p:nvCxnSpPr>
          <p:spPr>
            <a:xfrm flipV="1">
              <a:off x="7524328" y="1574790"/>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7531585" y="1901362"/>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7524328" y="2213419"/>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7548016" y="2583533"/>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7548016" y="2910104"/>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7548016" y="3251190"/>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7548016" y="3577762"/>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7548016" y="4238161"/>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7548016" y="4564733"/>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7548016" y="4941168"/>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7548016" y="5280592"/>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524328" y="5572692"/>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548016" y="5943590"/>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7548016" y="6251263"/>
              <a:ext cx="1440160" cy="19802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9084814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Acidity</a:t>
            </a:r>
          </a:p>
        </p:txBody>
      </p:sp>
      <p:sp>
        <p:nvSpPr>
          <p:cNvPr id="3" name="Content Placeholder 2"/>
          <p:cNvSpPr>
            <a:spLocks noGrp="1"/>
          </p:cNvSpPr>
          <p:nvPr>
            <p:ph idx="1"/>
          </p:nvPr>
        </p:nvSpPr>
        <p:spPr/>
        <p:txBody>
          <a:bodyPr>
            <a:normAutofit/>
          </a:bodyPr>
          <a:lstStyle/>
          <a:p>
            <a:r>
              <a:rPr lang="en-US" sz="2800" dirty="0"/>
              <a:t>So simply on the basis of its inherent acidity, </a:t>
            </a:r>
            <a:r>
              <a:rPr lang="en-US" sz="2800" b="1" dirty="0"/>
              <a:t>almost no pathogens will survive in wine.</a:t>
            </a:r>
          </a:p>
          <a:p>
            <a:r>
              <a:rPr lang="en-US" sz="2800" dirty="0"/>
              <a:t>But some literature suggests that the polyphenolic chemicals present in wine act synergistically to </a:t>
            </a:r>
            <a:r>
              <a:rPr lang="en-US" sz="2800" u="sng" dirty="0"/>
              <a:t>enhance</a:t>
            </a:r>
            <a:r>
              <a:rPr lang="en-US" sz="2800" dirty="0"/>
              <a:t> its overall antimicrobial character.</a:t>
            </a:r>
          </a:p>
        </p:txBody>
      </p:sp>
    </p:spTree>
    <p:extLst>
      <p:ext uri="{BB962C8B-B14F-4D97-AF65-F5344CB8AC3E}">
        <p14:creationId xmlns:p14="http://schemas.microsoft.com/office/powerpoint/2010/main" val="3727112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451" y="1181156"/>
            <a:ext cx="8229600" cy="854968"/>
          </a:xfrm>
        </p:spPr>
        <p:txBody>
          <a:bodyPr>
            <a:noAutofit/>
          </a:bodyPr>
          <a:lstStyle/>
          <a:p>
            <a:r>
              <a:rPr lang="en-US" sz="3600" dirty="0"/>
              <a:t>Studies on Anti-Microbial Effects of High Acidity </a:t>
            </a:r>
            <a:br>
              <a:rPr lang="en-US" sz="3600" dirty="0"/>
            </a:br>
            <a:r>
              <a:rPr lang="en-US" sz="3600" dirty="0"/>
              <a:t>(low pH) and Polyphenols in Wine</a:t>
            </a:r>
          </a:p>
        </p:txBody>
      </p:sp>
      <p:sp>
        <p:nvSpPr>
          <p:cNvPr id="3" name="Content Placeholder 2"/>
          <p:cNvSpPr>
            <a:spLocks noGrp="1"/>
          </p:cNvSpPr>
          <p:nvPr>
            <p:ph idx="1"/>
          </p:nvPr>
        </p:nvSpPr>
        <p:spPr>
          <a:xfrm>
            <a:off x="432261" y="2478819"/>
            <a:ext cx="8229600" cy="4525963"/>
          </a:xfrm>
        </p:spPr>
        <p:txBody>
          <a:bodyPr>
            <a:normAutofit/>
          </a:bodyPr>
          <a:lstStyle/>
          <a:p>
            <a:pPr lvl="1" indent="0" fontAlgn="auto">
              <a:spcAft>
                <a:spcPts val="0"/>
              </a:spcAft>
              <a:buNone/>
            </a:pPr>
            <a:r>
              <a:rPr lang="en-GB" sz="2200" b="1" dirty="0"/>
              <a:t>“…</a:t>
            </a:r>
            <a:r>
              <a:rPr lang="en-GB" sz="2200" b="1" i="1" dirty="0"/>
              <a:t>food-borne bacteria were killed in both red and white wine within thirty minutes,” </a:t>
            </a:r>
            <a:endParaRPr lang="en-GB" sz="2200" dirty="0"/>
          </a:p>
          <a:p>
            <a:pPr marL="1085850" lvl="1" indent="-342900" algn="r" fontAlgn="auto">
              <a:spcAft>
                <a:spcPts val="0"/>
              </a:spcAft>
              <a:buFontTx/>
              <a:buChar char="-"/>
            </a:pPr>
            <a:r>
              <a:rPr lang="en-GB" sz="2200" dirty="0"/>
              <a:t>Department of Human and Environmental Sciences at the Ochanomizu University, Japan (</a:t>
            </a:r>
            <a:r>
              <a:rPr lang="en-GB" sz="2200" dirty="0">
                <a:hlinkClick r:id="rId2"/>
              </a:rPr>
              <a:t>http://1.usa.gov/1NWJYCb</a:t>
            </a:r>
            <a:r>
              <a:rPr lang="en-GB" sz="2200" dirty="0"/>
              <a:t>)</a:t>
            </a:r>
          </a:p>
          <a:p>
            <a:pPr lvl="1" indent="0" fontAlgn="auto">
              <a:spcAft>
                <a:spcPts val="0"/>
              </a:spcAft>
              <a:buNone/>
            </a:pPr>
            <a:endParaRPr lang="en-GB" sz="2200" b="1" dirty="0"/>
          </a:p>
          <a:p>
            <a:pPr lvl="1" indent="0" fontAlgn="auto">
              <a:spcBef>
                <a:spcPts val="800"/>
              </a:spcBef>
              <a:buNone/>
            </a:pPr>
            <a:r>
              <a:rPr lang="en-GB" sz="2200" b="1" dirty="0"/>
              <a:t>“[red wine has] </a:t>
            </a:r>
            <a:r>
              <a:rPr lang="en-GB" sz="2200" b="1" i="1" dirty="0"/>
              <a:t>significant anti-norovirus effects on foodborne viruses,</a:t>
            </a:r>
            <a:r>
              <a:rPr lang="en-GB" sz="2200" b="1" dirty="0"/>
              <a:t>”</a:t>
            </a:r>
            <a:r>
              <a:rPr lang="en-GB" sz="2200" b="1" baseline="30000" dirty="0"/>
              <a:t>  	</a:t>
            </a:r>
            <a:r>
              <a:rPr lang="en-GB" sz="2200" b="1" dirty="0"/>
              <a:t>       </a:t>
            </a:r>
            <a:r>
              <a:rPr lang="en-GB" sz="2200" dirty="0"/>
              <a:t>- Researchers, South Korea (</a:t>
            </a:r>
            <a:r>
              <a:rPr lang="en-GB" sz="2200" dirty="0">
                <a:hlinkClick r:id="rId3"/>
              </a:rPr>
              <a:t>http://bit.ly/1GXlmBl</a:t>
            </a:r>
            <a:r>
              <a:rPr lang="en-GB" sz="2200" dirty="0"/>
              <a:t>) </a:t>
            </a:r>
          </a:p>
          <a:p>
            <a:endParaRPr lang="en-US" dirty="0"/>
          </a:p>
        </p:txBody>
      </p:sp>
    </p:spTree>
    <p:extLst>
      <p:ext uri="{BB962C8B-B14F-4D97-AF65-F5344CB8AC3E}">
        <p14:creationId xmlns:p14="http://schemas.microsoft.com/office/powerpoint/2010/main" val="284036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8527"/>
            <a:ext cx="7938655" cy="854968"/>
          </a:xfrm>
        </p:spPr>
        <p:txBody>
          <a:bodyPr>
            <a:noAutofit/>
          </a:bodyPr>
          <a:lstStyle/>
          <a:p>
            <a:r>
              <a:rPr lang="en-US" sz="3600" dirty="0"/>
              <a:t>Studies on Anti-Microbial Effects of High Acid (low pH) and Polyphenols in Wine</a:t>
            </a:r>
          </a:p>
        </p:txBody>
      </p:sp>
      <p:sp>
        <p:nvSpPr>
          <p:cNvPr id="3" name="Content Placeholder 2"/>
          <p:cNvSpPr>
            <a:spLocks noGrp="1"/>
          </p:cNvSpPr>
          <p:nvPr>
            <p:ph idx="1"/>
          </p:nvPr>
        </p:nvSpPr>
        <p:spPr>
          <a:xfrm>
            <a:off x="457199" y="1844823"/>
            <a:ext cx="8592671" cy="4536505"/>
          </a:xfrm>
        </p:spPr>
        <p:txBody>
          <a:bodyPr>
            <a:normAutofit/>
          </a:bodyPr>
          <a:lstStyle/>
          <a:p>
            <a:pPr marL="0" indent="0" algn="ctr">
              <a:buNone/>
            </a:pPr>
            <a:r>
              <a:rPr lang="en-GB" sz="2400" dirty="0"/>
              <a:t>These studies concluded that high acidity (low pH) and polyphenolic compounds contributed significantly to wine’s antimicrobial properties. </a:t>
            </a:r>
            <a:endParaRPr lang="en-US" sz="2400"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45426"/>
            <a:ext cx="9132654" cy="37152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5280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Wine Characteristics:</a:t>
            </a:r>
            <a:br>
              <a:rPr lang="en-US" dirty="0"/>
            </a:br>
            <a:r>
              <a:rPr lang="en-US" dirty="0"/>
              <a:t>Alcohol</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Alcohol</a:t>
            </a:r>
          </a:p>
        </p:txBody>
      </p:sp>
      <p:sp>
        <p:nvSpPr>
          <p:cNvPr id="3" name="Content Placeholder 2"/>
          <p:cNvSpPr>
            <a:spLocks noGrp="1"/>
          </p:cNvSpPr>
          <p:nvPr>
            <p:ph idx="1"/>
          </p:nvPr>
        </p:nvSpPr>
        <p:spPr/>
        <p:txBody>
          <a:bodyPr/>
          <a:lstStyle/>
          <a:p>
            <a:pPr marL="0" indent="0">
              <a:buNone/>
            </a:pPr>
            <a:r>
              <a:rPr lang="en-US" sz="2800" dirty="0"/>
              <a:t>However, there are several more anti-microbial properties at work in wine – e.g. its alcohol content.</a:t>
            </a:r>
          </a:p>
          <a:p>
            <a:r>
              <a:rPr lang="en-US" sz="2400" dirty="0"/>
              <a:t>Alcohol in foods creates a hostile environment for microorganisms.</a:t>
            </a:r>
          </a:p>
          <a:p>
            <a:r>
              <a:rPr lang="en-US" sz="2400" dirty="0"/>
              <a:t>By regulation around the world, wine most often contains </a:t>
            </a:r>
            <a:r>
              <a:rPr lang="en-US" sz="2400" dirty="0">
                <a:solidFill>
                  <a:srgbClr val="FF0000"/>
                </a:solidFill>
              </a:rPr>
              <a:t>over 7% by volume of ethanol (alcohol).</a:t>
            </a:r>
            <a:endParaRPr lang="en-US" sz="2400" dirty="0"/>
          </a:p>
          <a:p>
            <a:pPr marL="0" indent="0">
              <a:buNone/>
            </a:pPr>
            <a:endParaRPr lang="en-US" dirty="0"/>
          </a:p>
        </p:txBody>
      </p:sp>
    </p:spTree>
    <p:extLst>
      <p:ext uri="{BB962C8B-B14F-4D97-AF65-F5344CB8AC3E}">
        <p14:creationId xmlns:p14="http://schemas.microsoft.com/office/powerpoint/2010/main" val="17311055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Alcohol</a:t>
            </a:r>
          </a:p>
        </p:txBody>
      </p:sp>
      <p:sp>
        <p:nvSpPr>
          <p:cNvPr id="3" name="Content Placeholder 2"/>
          <p:cNvSpPr>
            <a:spLocks noGrp="1"/>
          </p:cNvSpPr>
          <p:nvPr>
            <p:ph idx="1"/>
          </p:nvPr>
        </p:nvSpPr>
        <p:spPr/>
        <p:txBody>
          <a:bodyPr>
            <a:normAutofit lnSpcReduction="10000"/>
          </a:bodyPr>
          <a:lstStyle/>
          <a:p>
            <a:pPr>
              <a:lnSpc>
                <a:spcPct val="100000"/>
              </a:lnSpc>
              <a:spcAft>
                <a:spcPts val="0"/>
              </a:spcAft>
            </a:pPr>
            <a:r>
              <a:rPr lang="en-US" dirty="0"/>
              <a:t>World Wine Trade Group (WWTG): </a:t>
            </a:r>
          </a:p>
          <a:p>
            <a:pPr lvl="1">
              <a:lnSpc>
                <a:spcPct val="100000"/>
              </a:lnSpc>
              <a:spcAft>
                <a:spcPts val="0"/>
              </a:spcAft>
            </a:pPr>
            <a:r>
              <a:rPr lang="en-US" sz="2400" i="1" dirty="0"/>
              <a:t>“Wine” is a beverage ……containing </a:t>
            </a:r>
            <a:r>
              <a:rPr lang="en-US" sz="2400" i="1" u="sng" dirty="0"/>
              <a:t>not less than 7% </a:t>
            </a:r>
            <a:r>
              <a:rPr lang="en-US" sz="2400" i="1" dirty="0"/>
              <a:t>and not more than 24% alcohol by volume.</a:t>
            </a:r>
          </a:p>
          <a:p>
            <a:pPr>
              <a:lnSpc>
                <a:spcPct val="100000"/>
              </a:lnSpc>
              <a:spcAft>
                <a:spcPts val="0"/>
              </a:spcAft>
            </a:pPr>
            <a:r>
              <a:rPr lang="en-US" dirty="0"/>
              <a:t>International </a:t>
            </a:r>
            <a:r>
              <a:rPr lang="en-US" dirty="0" err="1"/>
              <a:t>Organisation</a:t>
            </a:r>
            <a:r>
              <a:rPr lang="en-US" dirty="0"/>
              <a:t> of Vine and Wine (OIV): </a:t>
            </a:r>
          </a:p>
          <a:p>
            <a:pPr lvl="1">
              <a:lnSpc>
                <a:spcPct val="100000"/>
              </a:lnSpc>
              <a:spcAft>
                <a:spcPts val="0"/>
              </a:spcAft>
            </a:pPr>
            <a:r>
              <a:rPr lang="en-US" sz="2400" i="1" dirty="0"/>
              <a:t>[Wine’s]… acquired alcoholic strength should not be less than 8.5% vol. Nevertheless, …..the total minimum alcoholic strength can be reduced to 7% vol. by special legislation of the region in question.</a:t>
            </a:r>
          </a:p>
          <a:p>
            <a:endParaRPr lang="en-US" dirty="0"/>
          </a:p>
        </p:txBody>
      </p:sp>
    </p:spTree>
    <p:extLst>
      <p:ext uri="{BB962C8B-B14F-4D97-AF65-F5344CB8AC3E}">
        <p14:creationId xmlns:p14="http://schemas.microsoft.com/office/powerpoint/2010/main" val="2020048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1375A4-56A4-47D6-9801-1991572033F7}" type="slidenum">
              <a:rPr lang="en-US" smtClean="0"/>
              <a:t>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
        <p:nvSpPr>
          <p:cNvPr id="7" name="Content Placeholder 6"/>
          <p:cNvSpPr>
            <a:spLocks noGrp="1"/>
          </p:cNvSpPr>
          <p:nvPr>
            <p:ph idx="1"/>
          </p:nvPr>
        </p:nvSpPr>
        <p:spPr/>
        <p:txBody>
          <a:bodyPr>
            <a:normAutofit/>
          </a:bodyPr>
          <a:lstStyle/>
          <a:p>
            <a:pPr marL="0" indent="0" algn="ctr">
              <a:buNone/>
            </a:pPr>
            <a:endParaRPr lang="en-US" sz="7200" b="1" dirty="0"/>
          </a:p>
          <a:p>
            <a:pPr marL="0" indent="0" algn="ctr">
              <a:buNone/>
            </a:pPr>
            <a:r>
              <a:rPr lang="en-US" sz="7200" b="1" dirty="0"/>
              <a:t>A QUIZ……</a:t>
            </a:r>
          </a:p>
        </p:txBody>
      </p:sp>
    </p:spTree>
    <p:extLst>
      <p:ext uri="{BB962C8B-B14F-4D97-AF65-F5344CB8AC3E}">
        <p14:creationId xmlns:p14="http://schemas.microsoft.com/office/powerpoint/2010/main" val="357619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5"/>
            <a:ext cx="7200900" cy="666040"/>
          </a:xfrm>
        </p:spPr>
        <p:txBody>
          <a:bodyPr>
            <a:normAutofit/>
          </a:bodyPr>
          <a:lstStyle/>
          <a:p>
            <a:r>
              <a:rPr lang="en-US" sz="3600" dirty="0"/>
              <a:t>Wine Characteristics: Alcohol</a:t>
            </a:r>
          </a:p>
        </p:txBody>
      </p:sp>
      <p:sp>
        <p:nvSpPr>
          <p:cNvPr id="3" name="Content Placeholder 2"/>
          <p:cNvSpPr>
            <a:spLocks noGrp="1"/>
          </p:cNvSpPr>
          <p:nvPr>
            <p:ph idx="1"/>
          </p:nvPr>
        </p:nvSpPr>
        <p:spPr>
          <a:xfrm>
            <a:off x="497541" y="1277472"/>
            <a:ext cx="8081683" cy="4029636"/>
          </a:xfrm>
        </p:spPr>
        <p:txBody>
          <a:bodyPr>
            <a:noAutofit/>
          </a:bodyPr>
          <a:lstStyle/>
          <a:p>
            <a:r>
              <a:rPr lang="en-US" sz="2400" dirty="0"/>
              <a:t>Ethanol at higher concentrations (70-80%) is used in sanitation products like hand sanitizers.  </a:t>
            </a:r>
          </a:p>
          <a:p>
            <a:r>
              <a:rPr lang="en-US" sz="2400" dirty="0"/>
              <a:t>Nevertheless, at lower concentrations, ethanol does have the ability to inhibit and kill pathogenic microorganisms. </a:t>
            </a:r>
          </a:p>
          <a:p>
            <a:pPr lvl="1"/>
            <a:r>
              <a:rPr lang="en-US" sz="2000" dirty="0"/>
              <a:t>“The general mode of action for inactivation of microorganisms by alcohols is by denaturation of proteins, with the primary site of action being the cell (plasma) membrane.... </a:t>
            </a:r>
            <a:r>
              <a:rPr lang="en-US" sz="2000" dirty="0" err="1"/>
              <a:t>Moulds</a:t>
            </a:r>
            <a:r>
              <a:rPr lang="en-US" sz="2000" dirty="0"/>
              <a:t> and </a:t>
            </a:r>
            <a:r>
              <a:rPr lang="en-US" sz="2000" dirty="0" err="1"/>
              <a:t>actinomycetes</a:t>
            </a:r>
            <a:r>
              <a:rPr lang="en-US" sz="2000" dirty="0"/>
              <a:t> are most susceptible to alcohols and are inhibited at 4% (v/v) whereas most bacteria can still grow at this concentration. Application of </a:t>
            </a:r>
            <a:r>
              <a:rPr lang="en-US" sz="2000" i="1" dirty="0"/>
              <a:t>5.5 </a:t>
            </a:r>
            <a:r>
              <a:rPr lang="en-US" sz="2000" dirty="0"/>
              <a:t>% (v/v) shows a bacteriostatic effect on </a:t>
            </a:r>
            <a:r>
              <a:rPr lang="en-US" sz="2000" i="1" dirty="0"/>
              <a:t>E. coli, </a:t>
            </a:r>
            <a:r>
              <a:rPr lang="en-US" sz="2000" dirty="0"/>
              <a:t>but in order to kill this microorganism concentrations of 22.2 % or higher are necessary.”</a:t>
            </a:r>
          </a:p>
          <a:p>
            <a:pPr lvl="1" algn="r"/>
            <a:r>
              <a:rPr lang="en-US" sz="1600" dirty="0"/>
              <a:t>Understanding Pathogen </a:t>
            </a:r>
            <a:r>
              <a:rPr lang="en-US" sz="1600" dirty="0" err="1"/>
              <a:t>Behaviour</a:t>
            </a:r>
            <a:r>
              <a:rPr lang="en-US" sz="1600" dirty="0"/>
              <a:t> Virulence, Stress Response and Resistance (pg. 489-490), Edited by </a:t>
            </a:r>
            <a:r>
              <a:rPr lang="en-US" sz="1600" dirty="0" err="1"/>
              <a:t>Mansel</a:t>
            </a:r>
            <a:r>
              <a:rPr lang="en-US" sz="1600" dirty="0"/>
              <a:t> Griffiths (</a:t>
            </a:r>
            <a:r>
              <a:rPr lang="en-US" sz="1600" dirty="0">
                <a:hlinkClick r:id="rId2"/>
              </a:rPr>
              <a:t>http://bit.ly/1OV2Ccg</a:t>
            </a:r>
            <a:r>
              <a:rPr lang="en-US" sz="1600" dirty="0"/>
              <a:t>) </a:t>
            </a:r>
          </a:p>
          <a:p>
            <a:pPr lvl="1"/>
            <a:endParaRPr lang="en-US" sz="1600" dirty="0"/>
          </a:p>
        </p:txBody>
      </p:sp>
    </p:spTree>
    <p:extLst>
      <p:ext uri="{BB962C8B-B14F-4D97-AF65-F5344CB8AC3E}">
        <p14:creationId xmlns:p14="http://schemas.microsoft.com/office/powerpoint/2010/main" val="113694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Alcohol</a:t>
            </a:r>
          </a:p>
        </p:txBody>
      </p:sp>
      <p:sp>
        <p:nvSpPr>
          <p:cNvPr id="3" name="Content Placeholder 2"/>
          <p:cNvSpPr>
            <a:spLocks noGrp="1"/>
          </p:cNvSpPr>
          <p:nvPr>
            <p:ph idx="1"/>
          </p:nvPr>
        </p:nvSpPr>
        <p:spPr>
          <a:xfrm>
            <a:off x="457200" y="1882588"/>
            <a:ext cx="8363272" cy="4243575"/>
          </a:xfrm>
        </p:spPr>
        <p:txBody>
          <a:bodyPr/>
          <a:lstStyle/>
          <a:p>
            <a:r>
              <a:rPr lang="en-US" sz="2400" dirty="0"/>
              <a:t>On the basis of this information it is clear that the alcohol content in wine alone will exert at least a bacteriostatic effect on microorganisms. </a:t>
            </a:r>
          </a:p>
          <a:p>
            <a:r>
              <a:rPr lang="en-US" sz="2400" dirty="0"/>
              <a:t>But again, there are more anti-microbial factors at work in wine – for example, </a:t>
            </a:r>
            <a:r>
              <a:rPr lang="en-US" sz="2400" dirty="0" err="1"/>
              <a:t>sulphites</a:t>
            </a:r>
            <a:r>
              <a:rPr lang="en-US" sz="2400" dirty="0"/>
              <a:t>.</a:t>
            </a:r>
          </a:p>
          <a:p>
            <a:endParaRPr lang="en-US" b="1" dirty="0"/>
          </a:p>
        </p:txBody>
      </p:sp>
    </p:spTree>
    <p:extLst>
      <p:ext uri="{BB962C8B-B14F-4D97-AF65-F5344CB8AC3E}">
        <p14:creationId xmlns:p14="http://schemas.microsoft.com/office/powerpoint/2010/main" val="72855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Wine Characteristics:</a:t>
            </a:r>
            <a:br>
              <a:rPr lang="en-US" dirty="0"/>
            </a:br>
            <a:r>
              <a:rPr lang="en-US" dirty="0"/>
              <a:t>Sulphites</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Sulphites</a:t>
            </a:r>
          </a:p>
        </p:txBody>
      </p:sp>
      <p:sp>
        <p:nvSpPr>
          <p:cNvPr id="3" name="Content Placeholder 2"/>
          <p:cNvSpPr>
            <a:spLocks noGrp="1"/>
          </p:cNvSpPr>
          <p:nvPr>
            <p:ph idx="1"/>
          </p:nvPr>
        </p:nvSpPr>
        <p:spPr>
          <a:xfrm>
            <a:off x="747098" y="1981202"/>
            <a:ext cx="7580779" cy="4096869"/>
          </a:xfrm>
        </p:spPr>
        <p:txBody>
          <a:bodyPr>
            <a:normAutofit fontScale="62500" lnSpcReduction="20000"/>
          </a:bodyPr>
          <a:lstStyle/>
          <a:p>
            <a:r>
              <a:rPr lang="en-GB" sz="3200" dirty="0"/>
              <a:t>“Sulphur dioxide (SO</a:t>
            </a:r>
            <a:r>
              <a:rPr lang="en-GB" sz="3200" baseline="-25000" dirty="0"/>
              <a:t>2</a:t>
            </a:r>
            <a:r>
              <a:rPr lang="en-GB" sz="3200" dirty="0"/>
              <a:t>) &amp; sulphites (INS 220-228): </a:t>
            </a:r>
          </a:p>
          <a:p>
            <a:pPr marL="800100" lvl="1" indent="-342900" fontAlgn="auto">
              <a:lnSpc>
                <a:spcPct val="100000"/>
              </a:lnSpc>
              <a:spcAft>
                <a:spcPts val="0"/>
              </a:spcAft>
            </a:pPr>
            <a:r>
              <a:rPr lang="en-US" sz="2900" dirty="0"/>
              <a:t>Sulfur dioxide is a broad-spectrum antimicrobial agent that has an inhibitory affect on a wide variety of microorganisms. </a:t>
            </a:r>
          </a:p>
          <a:p>
            <a:pPr marL="800100" lvl="1" indent="-342900" fontAlgn="auto">
              <a:lnSpc>
                <a:spcPct val="100000"/>
              </a:lnSpc>
              <a:spcAft>
                <a:spcPts val="0"/>
              </a:spcAft>
            </a:pPr>
            <a:r>
              <a:rPr lang="en-US" sz="2900" dirty="0"/>
              <a:t>For white wines, a level of 0.8 ppm molecular SO</a:t>
            </a:r>
            <a:r>
              <a:rPr lang="en-US" sz="2900" baseline="-25000" dirty="0"/>
              <a:t>2</a:t>
            </a:r>
            <a:r>
              <a:rPr lang="en-US" sz="2900" baseline="-25000" dirty="0">
                <a:solidFill>
                  <a:srgbClr val="FF0000"/>
                </a:solidFill>
              </a:rPr>
              <a:t> </a:t>
            </a:r>
            <a:r>
              <a:rPr lang="en-US" sz="2900" dirty="0"/>
              <a:t>will slow down the growth of yeast </a:t>
            </a:r>
            <a:r>
              <a:rPr lang="en-US" sz="2900" b="1" u="sng" dirty="0"/>
              <a:t>and will prevent the growth of most other microbes</a:t>
            </a:r>
            <a:r>
              <a:rPr lang="en-US" sz="2900" dirty="0"/>
              <a:t>.”</a:t>
            </a:r>
          </a:p>
          <a:p>
            <a:pPr marL="400050">
              <a:lnSpc>
                <a:spcPct val="120000"/>
              </a:lnSpc>
            </a:pPr>
            <a:r>
              <a:rPr lang="en-US" sz="3200" dirty="0"/>
              <a:t>Depending on the wine pH, </a:t>
            </a:r>
            <a:r>
              <a:rPr lang="en-US" sz="3200" dirty="0">
                <a:solidFill>
                  <a:srgbClr val="FF0000"/>
                </a:solidFill>
              </a:rPr>
              <a:t>11-125 ppm of free SO</a:t>
            </a:r>
            <a:r>
              <a:rPr lang="en-US" sz="3200" baseline="-25000" dirty="0">
                <a:solidFill>
                  <a:srgbClr val="FF0000"/>
                </a:solidFill>
              </a:rPr>
              <a:t>2</a:t>
            </a:r>
            <a:r>
              <a:rPr lang="en-US" sz="3200" dirty="0">
                <a:solidFill>
                  <a:srgbClr val="FF0000"/>
                </a:solidFill>
              </a:rPr>
              <a:t> mathematically will give 0.8 ppm molecular SO</a:t>
            </a:r>
            <a:r>
              <a:rPr lang="en-US" sz="3200" baseline="-25000" dirty="0">
                <a:solidFill>
                  <a:srgbClr val="FF0000"/>
                </a:solidFill>
              </a:rPr>
              <a:t>2 </a:t>
            </a:r>
            <a:r>
              <a:rPr lang="en-US" sz="3200" dirty="0">
                <a:solidFill>
                  <a:srgbClr val="FF0000"/>
                </a:solidFill>
              </a:rPr>
              <a:t>in the wine </a:t>
            </a:r>
            <a:br>
              <a:rPr lang="en-US" sz="3200" dirty="0">
                <a:solidFill>
                  <a:srgbClr val="FF0000"/>
                </a:solidFill>
              </a:rPr>
            </a:br>
            <a:br>
              <a:rPr lang="en-US" sz="2800" dirty="0">
                <a:solidFill>
                  <a:srgbClr val="FF0000"/>
                </a:solidFill>
              </a:rPr>
            </a:br>
            <a:r>
              <a:rPr lang="en-US" sz="2000" i="1" dirty="0"/>
              <a:t>SULFUR DIOXIDE. The science behind this anti-microbial, anti-oxidant wine additive, </a:t>
            </a:r>
            <a:r>
              <a:rPr lang="en-US" sz="2000" dirty="0"/>
              <a:t>Pat Henderson, Practical Winery &amp; Vineyard </a:t>
            </a:r>
            <a:r>
              <a:rPr lang="en-US" sz="2000" dirty="0">
                <a:hlinkClick r:id="rId2"/>
              </a:rPr>
              <a:t>http://www.practicalwinery.com/janfeb09/page2.htm</a:t>
            </a:r>
            <a:r>
              <a:rPr lang="en-US" sz="2000" dirty="0"/>
              <a:t> </a:t>
            </a:r>
            <a:br>
              <a:rPr lang="en-US" sz="2000" dirty="0"/>
            </a:br>
            <a:br>
              <a:rPr lang="en-US" sz="2000" dirty="0"/>
            </a:br>
            <a:r>
              <a:rPr lang="en-US" sz="1900" dirty="0"/>
              <a:t>[note that a level as high as 125 ppm, calculated for wines with a pH as high as 4.0, would probably lead to a very high total </a:t>
            </a:r>
            <a:r>
              <a:rPr lang="en-US" sz="2000" dirty="0"/>
              <a:t>SO</a:t>
            </a:r>
            <a:r>
              <a:rPr lang="en-US" sz="2000" baseline="-25000" dirty="0"/>
              <a:t>2</a:t>
            </a:r>
            <a:r>
              <a:rPr lang="en-US" sz="2000" baseline="-25000" dirty="0">
                <a:solidFill>
                  <a:srgbClr val="FF0000"/>
                </a:solidFill>
              </a:rPr>
              <a:t> </a:t>
            </a:r>
            <a:r>
              <a:rPr lang="en-US" sz="1900" dirty="0"/>
              <a:t>value for the wine, which may well be unpalatable at this level]</a:t>
            </a:r>
            <a:r>
              <a:rPr lang="en-US" sz="2800" dirty="0"/>
              <a:t>. </a:t>
            </a:r>
          </a:p>
          <a:p>
            <a:endParaRPr lang="en-US" dirty="0"/>
          </a:p>
        </p:txBody>
      </p:sp>
    </p:spTree>
    <p:extLst>
      <p:ext uri="{BB962C8B-B14F-4D97-AF65-F5344CB8AC3E}">
        <p14:creationId xmlns:p14="http://schemas.microsoft.com/office/powerpoint/2010/main" val="3983713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Hurdle Concept</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Hurdle Concept</a:t>
            </a:r>
          </a:p>
        </p:txBody>
      </p:sp>
      <p:sp>
        <p:nvSpPr>
          <p:cNvPr id="3" name="Content Placeholder 2"/>
          <p:cNvSpPr>
            <a:spLocks noGrp="1"/>
          </p:cNvSpPr>
          <p:nvPr>
            <p:ph idx="1"/>
          </p:nvPr>
        </p:nvSpPr>
        <p:spPr>
          <a:xfrm>
            <a:off x="510988" y="1640542"/>
            <a:ext cx="8027894" cy="4491318"/>
          </a:xfrm>
        </p:spPr>
        <p:txBody>
          <a:bodyPr>
            <a:normAutofit fontScale="92500" lnSpcReduction="10000"/>
          </a:bodyPr>
          <a:lstStyle/>
          <a:p>
            <a:r>
              <a:rPr lang="en-US" sz="2000" dirty="0"/>
              <a:t>A “hurdle” is a physical, </a:t>
            </a:r>
            <a:r>
              <a:rPr lang="en-US" sz="2000" dirty="0" err="1"/>
              <a:t>physico</a:t>
            </a:r>
            <a:r>
              <a:rPr lang="en-US" sz="2000" dirty="0"/>
              <a:t>-chemical, </a:t>
            </a:r>
            <a:r>
              <a:rPr lang="en-US" sz="2000" dirty="0" err="1"/>
              <a:t>microbially</a:t>
            </a:r>
            <a:r>
              <a:rPr lang="en-US" sz="2000" dirty="0"/>
              <a:t> preservative factor that microorganisms must overcome if they are to survive and/or grow. Hurdles tend to be food- and organism- specific.</a:t>
            </a:r>
          </a:p>
          <a:p>
            <a:r>
              <a:rPr lang="en-US" sz="2000" dirty="0"/>
              <a:t>“Hurdle technology” is the deliberate combining of such factors in a food to create an environment where the food is preserved and microbiological safety is ensured. </a:t>
            </a:r>
          </a:p>
          <a:p>
            <a:r>
              <a:rPr lang="en-US" sz="1800" b="1" i="1" dirty="0"/>
              <a:t>“The ‘hurdle’ concept of limiting pathogen growth involves the combinations of minimally inhibitory factors, or additive hurdles, that alone do not preclude growth but together provide enough accumulative stress on the microorganism that survival is not possible.”</a:t>
            </a:r>
            <a:br>
              <a:rPr lang="en-US" sz="1800" b="1" i="1" dirty="0"/>
            </a:br>
            <a:r>
              <a:rPr lang="en-US" sz="1800" b="1" i="1" dirty="0"/>
              <a:t>- </a:t>
            </a:r>
            <a:r>
              <a:rPr lang="en-US" sz="1800" dirty="0"/>
              <a:t>Microbial Safety of Minimally Processed Foods, CRC Press, </a:t>
            </a:r>
            <a:r>
              <a:rPr lang="en-US" sz="1800" dirty="0" err="1"/>
              <a:t>pg</a:t>
            </a:r>
            <a:r>
              <a:rPr lang="en-US" sz="1800" dirty="0"/>
              <a:t> 90. (</a:t>
            </a:r>
            <a:r>
              <a:rPr lang="en-US" sz="1800" dirty="0">
                <a:hlinkClick r:id="rId2"/>
              </a:rPr>
              <a:t>http://bit.ly/1Lqjfds</a:t>
            </a:r>
            <a:r>
              <a:rPr lang="en-US" sz="1800" dirty="0"/>
              <a:t>) </a:t>
            </a:r>
          </a:p>
          <a:p>
            <a:r>
              <a:rPr lang="en-US" sz="2000" dirty="0"/>
              <a:t>Wine quite naturally contains as many as six hurdles, many of which </a:t>
            </a:r>
            <a:r>
              <a:rPr lang="en-US" sz="2000" u="sng" dirty="0"/>
              <a:t>in isolation</a:t>
            </a:r>
            <a:r>
              <a:rPr lang="en-US" sz="2000" dirty="0"/>
              <a:t> make the growth of pathogens almost impossible.  </a:t>
            </a:r>
          </a:p>
          <a:p>
            <a:r>
              <a:rPr lang="en-US" sz="2000" dirty="0"/>
              <a:t>Collectively, it is therefore certain that pathogenic micro-organisms cannot survive in wine. </a:t>
            </a:r>
          </a:p>
          <a:p>
            <a:endParaRPr lang="en-US" dirty="0"/>
          </a:p>
        </p:txBody>
      </p:sp>
    </p:spTree>
    <p:extLst>
      <p:ext uri="{BB962C8B-B14F-4D97-AF65-F5344CB8AC3E}">
        <p14:creationId xmlns:p14="http://schemas.microsoft.com/office/powerpoint/2010/main" val="3499978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68657"/>
            <a:ext cx="7200900" cy="773617"/>
          </a:xfrm>
        </p:spPr>
        <p:txBody>
          <a:bodyPr>
            <a:normAutofit/>
          </a:bodyPr>
          <a:lstStyle/>
          <a:p>
            <a:r>
              <a:rPr lang="en-US" sz="3600" dirty="0"/>
              <a:t>Hurdle Concept</a:t>
            </a:r>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112792"/>
            <a:ext cx="7766977" cy="4304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83568" y="5370185"/>
            <a:ext cx="7776864" cy="523220"/>
          </a:xfrm>
          <a:prstGeom prst="rect">
            <a:avLst/>
          </a:prstGeom>
          <a:noFill/>
        </p:spPr>
        <p:txBody>
          <a:bodyPr wrap="square" rtlCol="0">
            <a:spAutoFit/>
          </a:bodyPr>
          <a:lstStyle/>
          <a:p>
            <a:pPr algn="just"/>
            <a:r>
              <a:rPr lang="sv-SE" sz="1400" dirty="0"/>
              <a:t>”The Hurdle Concept.”  H. Alakomi, E. Skytta, I. Helander &amp; R. Ahvenainen.  VT Biotechnology Espoo.  In: </a:t>
            </a:r>
            <a:r>
              <a:rPr lang="en-US" sz="1400" dirty="0"/>
              <a:t>Minimal Processing Technologies in the Food Industries (2002) pp 175-195  ed. T. </a:t>
            </a:r>
            <a:r>
              <a:rPr lang="en-US" sz="1400" dirty="0" err="1"/>
              <a:t>Ohlsson</a:t>
            </a:r>
            <a:r>
              <a:rPr lang="en-US" sz="1400" dirty="0"/>
              <a:t>, N. </a:t>
            </a:r>
            <a:r>
              <a:rPr lang="en-US" sz="1400" dirty="0" err="1"/>
              <a:t>Bengtsson</a:t>
            </a:r>
            <a:endParaRPr lang="en-US" sz="1400" dirty="0"/>
          </a:p>
        </p:txBody>
      </p:sp>
    </p:spTree>
    <p:extLst>
      <p:ext uri="{BB962C8B-B14F-4D97-AF65-F5344CB8AC3E}">
        <p14:creationId xmlns:p14="http://schemas.microsoft.com/office/powerpoint/2010/main" val="1429544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4"/>
            <a:ext cx="7200900" cy="706381"/>
          </a:xfrm>
        </p:spPr>
        <p:txBody>
          <a:bodyPr>
            <a:normAutofit/>
          </a:bodyPr>
          <a:lstStyle/>
          <a:p>
            <a:r>
              <a:rPr lang="en-US" sz="3600" dirty="0"/>
              <a:t>Hurdle Concept: Wine</a:t>
            </a:r>
          </a:p>
        </p:txBody>
      </p:sp>
      <p:sp>
        <p:nvSpPr>
          <p:cNvPr id="3" name="Content Placeholder 2"/>
          <p:cNvSpPr>
            <a:spLocks noGrp="1"/>
          </p:cNvSpPr>
          <p:nvPr>
            <p:ph idx="1"/>
          </p:nvPr>
        </p:nvSpPr>
        <p:spPr>
          <a:xfrm>
            <a:off x="598516" y="1158738"/>
            <a:ext cx="7573934" cy="4823010"/>
          </a:xfrm>
        </p:spPr>
        <p:txBody>
          <a:bodyPr>
            <a:noAutofit/>
          </a:bodyPr>
          <a:lstStyle/>
          <a:p>
            <a:pPr marL="0" indent="0">
              <a:buNone/>
            </a:pPr>
            <a:r>
              <a:rPr lang="en-US" sz="2000" i="1" dirty="0"/>
              <a:t>“Alcohol is an effective antimicrobial at levels as low as 2.5%”</a:t>
            </a:r>
          </a:p>
          <a:p>
            <a:pPr marL="0" indent="0" algn="r">
              <a:spcBef>
                <a:spcPts val="0"/>
              </a:spcBef>
              <a:buNone/>
            </a:pPr>
            <a:r>
              <a:rPr lang="en-US" sz="2000" dirty="0"/>
              <a:t>- Applied and Environmental Microbiology (</a:t>
            </a:r>
            <a:r>
              <a:rPr lang="en-US" sz="2000" dirty="0">
                <a:hlinkClick r:id="rId2"/>
              </a:rPr>
              <a:t>http://1.usa.gov/1PJzYvf</a:t>
            </a:r>
            <a:r>
              <a:rPr lang="en-US" sz="2000" dirty="0"/>
              <a:t>) </a:t>
            </a:r>
          </a:p>
          <a:p>
            <a:pPr marL="0" indent="0">
              <a:buNone/>
            </a:pPr>
            <a:endParaRPr lang="en-US" sz="1000" dirty="0"/>
          </a:p>
          <a:p>
            <a:pPr marL="0" indent="0">
              <a:spcBef>
                <a:spcPts val="0"/>
              </a:spcBef>
              <a:buNone/>
            </a:pPr>
            <a:r>
              <a:rPr lang="en-US" sz="2000" i="1" dirty="0"/>
              <a:t>“When different combinations of ethanol, organic acids, and acidity were tested against the pathogens, it was found that a composition of 0.15% malic acid, 0.6% tartaric acid, 15% ethanol, and pH 3.0 has a strong bactericidal effect. </a:t>
            </a:r>
            <a:r>
              <a:rPr lang="en-US" sz="2000" i="1" dirty="0">
                <a:solidFill>
                  <a:srgbClr val="FF0000"/>
                </a:solidFill>
              </a:rPr>
              <a:t>The compounds in the mixture seemed to act synergistically against the pathogens</a:t>
            </a:r>
            <a:r>
              <a:rPr lang="en-US" sz="2000" i="1" dirty="0"/>
              <a:t>.”.  </a:t>
            </a:r>
          </a:p>
          <a:p>
            <a:pPr marL="0" indent="0" algn="r">
              <a:spcBef>
                <a:spcPts val="0"/>
              </a:spcBef>
              <a:buNone/>
            </a:pPr>
            <a:r>
              <a:rPr lang="en-US" sz="2000" dirty="0"/>
              <a:t>- </a:t>
            </a:r>
            <a:r>
              <a:rPr lang="en-US" sz="2000" dirty="0" err="1"/>
              <a:t>Moretro</a:t>
            </a:r>
            <a:r>
              <a:rPr lang="en-US" sz="2000" dirty="0"/>
              <a:t>, T. </a:t>
            </a:r>
            <a:r>
              <a:rPr lang="en-US" sz="2000" dirty="0" err="1"/>
              <a:t>Daeschel</a:t>
            </a:r>
            <a:r>
              <a:rPr lang="en-US" sz="2000" dirty="0"/>
              <a:t>, M.A., Journal of Food Science (2004)</a:t>
            </a:r>
            <a:br>
              <a:rPr lang="en-US" sz="2000" dirty="0"/>
            </a:br>
            <a:r>
              <a:rPr lang="en-US" sz="2000" dirty="0"/>
              <a:t>(</a:t>
            </a:r>
            <a:r>
              <a:rPr lang="en-US" sz="2000" dirty="0">
                <a:hlinkClick r:id="rId3"/>
              </a:rPr>
              <a:t>http://bit.ly/1LPFpY9</a:t>
            </a:r>
            <a:r>
              <a:rPr lang="en-US" sz="2000" dirty="0"/>
              <a:t>)</a:t>
            </a:r>
          </a:p>
          <a:p>
            <a:pPr marL="0" indent="0">
              <a:spcBef>
                <a:spcPts val="0"/>
              </a:spcBef>
              <a:buNone/>
            </a:pPr>
            <a:endParaRPr lang="en-US" sz="1050" dirty="0"/>
          </a:p>
          <a:p>
            <a:pPr marL="0" indent="0">
              <a:spcBef>
                <a:spcPts val="0"/>
              </a:spcBef>
              <a:buNone/>
            </a:pPr>
            <a:endParaRPr lang="en-US" sz="2000" i="1" dirty="0"/>
          </a:p>
          <a:p>
            <a:pPr marL="0" indent="0">
              <a:spcBef>
                <a:spcPts val="0"/>
              </a:spcBef>
              <a:buNone/>
            </a:pPr>
            <a:r>
              <a:rPr lang="en-US" sz="2000" i="1" dirty="0"/>
              <a:t>“The wines tested had strong antibacterial activity against the 4 pathogens, S. </a:t>
            </a:r>
            <a:r>
              <a:rPr lang="en-US" sz="2000" i="1" dirty="0" err="1"/>
              <a:t>Typhimurium</a:t>
            </a:r>
            <a:r>
              <a:rPr lang="en-US" sz="2000" i="1" dirty="0"/>
              <a:t>, E. coli O157:H7, L. </a:t>
            </a:r>
            <a:r>
              <a:rPr lang="en-US" sz="2000" i="1" dirty="0" err="1"/>
              <a:t>monocytogenes</a:t>
            </a:r>
            <a:r>
              <a:rPr lang="en-US" sz="2000" i="1" dirty="0"/>
              <a:t>, and S. aureus” </a:t>
            </a:r>
            <a:r>
              <a:rPr lang="en-US" sz="2400" dirty="0"/>
              <a:t>	</a:t>
            </a:r>
            <a:r>
              <a:rPr lang="en-US" sz="2200" dirty="0"/>
              <a:t>     </a:t>
            </a:r>
          </a:p>
          <a:p>
            <a:pPr marL="0" indent="0" algn="r">
              <a:spcBef>
                <a:spcPts val="0"/>
              </a:spcBef>
              <a:buNone/>
            </a:pPr>
            <a:r>
              <a:rPr lang="en-US" sz="2000" dirty="0"/>
              <a:t>- </a:t>
            </a:r>
            <a:r>
              <a:rPr lang="en-US" sz="2000" dirty="0" err="1"/>
              <a:t>Moretro</a:t>
            </a:r>
            <a:r>
              <a:rPr lang="en-US" sz="2000" dirty="0"/>
              <a:t>, T. </a:t>
            </a:r>
            <a:r>
              <a:rPr lang="en-US" sz="2000" dirty="0" err="1"/>
              <a:t>Daeschel</a:t>
            </a:r>
            <a:r>
              <a:rPr lang="en-US" sz="2000" dirty="0"/>
              <a:t>, M.A., Journal of Food Science (2004) (</a:t>
            </a:r>
            <a:r>
              <a:rPr lang="en-US" sz="2000" dirty="0">
                <a:hlinkClick r:id="rId3"/>
              </a:rPr>
              <a:t>http://bit.ly/1LPFpY9</a:t>
            </a:r>
            <a:r>
              <a:rPr lang="en-US" sz="2000" dirty="0"/>
              <a:t>) </a:t>
            </a:r>
          </a:p>
        </p:txBody>
      </p:sp>
    </p:spTree>
    <p:extLst>
      <p:ext uri="{BB962C8B-B14F-4D97-AF65-F5344CB8AC3E}">
        <p14:creationId xmlns:p14="http://schemas.microsoft.com/office/powerpoint/2010/main" val="377419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fade">
                                      <p:cBhvr>
                                        <p:cTn id="2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Safety </a:t>
            </a:r>
            <a:br>
              <a:rPr lang="en-US" dirty="0"/>
            </a:br>
            <a:r>
              <a:rPr lang="en-US" dirty="0"/>
              <a:t>Risk Management</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Food Safety Risk Management Principles</a:t>
            </a:r>
          </a:p>
        </p:txBody>
      </p:sp>
      <p:sp>
        <p:nvSpPr>
          <p:cNvPr id="3" name="Content Placeholder 2"/>
          <p:cNvSpPr>
            <a:spLocks noGrp="1"/>
          </p:cNvSpPr>
          <p:nvPr>
            <p:ph idx="1"/>
          </p:nvPr>
        </p:nvSpPr>
        <p:spPr/>
        <p:txBody>
          <a:bodyPr>
            <a:normAutofit/>
          </a:bodyPr>
          <a:lstStyle/>
          <a:p>
            <a:pPr marL="457200" indent="-457200"/>
            <a:r>
              <a:rPr lang="en-GB" sz="2000" dirty="0"/>
              <a:t>Wine is an acidic, alcoholic, polyphenol and sulphite containing product.  It has high organic acid content and low redox potential. Consequently, it has strong bactericidal properties. </a:t>
            </a:r>
          </a:p>
          <a:p>
            <a:pPr marL="457200" indent="-457200"/>
            <a:r>
              <a:rPr lang="en-GB" sz="2000" dirty="0"/>
              <a:t>Therefore it is a consumer product with </a:t>
            </a:r>
            <a:r>
              <a:rPr lang="en-GB" sz="2000" b="1" dirty="0">
                <a:solidFill>
                  <a:srgbClr val="FF0000"/>
                </a:solidFill>
              </a:rPr>
              <a:t>low</a:t>
            </a:r>
            <a:r>
              <a:rPr lang="en-GB" sz="2000" dirty="0">
                <a:solidFill>
                  <a:srgbClr val="FF0000"/>
                </a:solidFill>
              </a:rPr>
              <a:t> </a:t>
            </a:r>
            <a:r>
              <a:rPr lang="en-GB" sz="2000" dirty="0"/>
              <a:t>microbiological food safety risk.</a:t>
            </a:r>
          </a:p>
          <a:p>
            <a:pPr marL="0" indent="0">
              <a:buNone/>
            </a:pPr>
            <a:endParaRPr lang="en-US" dirty="0"/>
          </a:p>
        </p:txBody>
      </p:sp>
    </p:spTree>
    <p:extLst>
      <p:ext uri="{BB962C8B-B14F-4D97-AF65-F5344CB8AC3E}">
        <p14:creationId xmlns:p14="http://schemas.microsoft.com/office/powerpoint/2010/main" val="1243664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sz="8000" b="1" dirty="0"/>
              <a:t>WINE</a:t>
            </a:r>
          </a:p>
          <a:p>
            <a:pPr marL="0" indent="0" algn="ctr">
              <a:buNone/>
            </a:pPr>
            <a:r>
              <a:rPr lang="en-US" sz="8000" b="1" dirty="0"/>
              <a:t>IS A…..</a:t>
            </a:r>
          </a:p>
        </p:txBody>
      </p:sp>
      <p:sp>
        <p:nvSpPr>
          <p:cNvPr id="4" name="Slide Number Placeholder 3"/>
          <p:cNvSpPr>
            <a:spLocks noGrp="1"/>
          </p:cNvSpPr>
          <p:nvPr>
            <p:ph type="sldNum" sz="quarter" idx="12"/>
          </p:nvPr>
        </p:nvSpPr>
        <p:spPr/>
        <p:txBody>
          <a:bodyPr/>
          <a:lstStyle/>
          <a:p>
            <a:fld id="{E31375A4-56A4-47D6-9801-1991572033F7}" type="slidenum">
              <a:rPr lang="en-US" smtClean="0"/>
              <a:t>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561804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Food Safety Risk Management Principles</a:t>
            </a:r>
          </a:p>
        </p:txBody>
      </p:sp>
      <p:sp>
        <p:nvSpPr>
          <p:cNvPr id="3" name="Content Placeholder 2"/>
          <p:cNvSpPr>
            <a:spLocks noGrp="1"/>
          </p:cNvSpPr>
          <p:nvPr>
            <p:ph idx="1"/>
          </p:nvPr>
        </p:nvSpPr>
        <p:spPr/>
        <p:txBody>
          <a:bodyPr>
            <a:normAutofit/>
          </a:bodyPr>
          <a:lstStyle/>
          <a:p>
            <a:r>
              <a:rPr lang="en-GB" sz="1800" dirty="0"/>
              <a:t>The Food and Agriculture Organization (FAO) and the World Health Organization (WHO) developed generic framework for risk management with the goal to: </a:t>
            </a:r>
          </a:p>
          <a:p>
            <a:pPr marL="0" indent="0">
              <a:buNone/>
            </a:pPr>
            <a:r>
              <a:rPr lang="en-GB" sz="1800" b="1" i="1" dirty="0"/>
              <a:t>“…protect public health by controlling risks as effectively as possible through the selection and implementation of </a:t>
            </a:r>
            <a:r>
              <a:rPr lang="en-GB" sz="1800" b="1" i="1" u="sng" dirty="0"/>
              <a:t>appropriate</a:t>
            </a:r>
            <a:r>
              <a:rPr lang="en-GB" sz="1800" b="1" i="1" dirty="0"/>
              <a:t> measures.”</a:t>
            </a:r>
          </a:p>
          <a:p>
            <a:pPr marL="0" indent="0" algn="r">
              <a:buNone/>
            </a:pPr>
            <a:r>
              <a:rPr lang="en-GB" sz="1800" dirty="0"/>
              <a:t>(</a:t>
            </a:r>
            <a:r>
              <a:rPr lang="en-US" sz="1800" u="sng" dirty="0">
                <a:solidFill>
                  <a:schemeClr val="bg1"/>
                </a:solidFill>
                <a:hlinkClick r:id="rId2"/>
              </a:rPr>
              <a:t>http://www.fao.org/3/a-w4982e.pdf </a:t>
            </a:r>
            <a:r>
              <a:rPr lang="en-US" sz="1800" u="sng" dirty="0"/>
              <a:t>)</a:t>
            </a:r>
            <a:r>
              <a:rPr lang="en-US" sz="1800" u="sng" dirty="0">
                <a:solidFill>
                  <a:schemeClr val="bg1"/>
                </a:solidFill>
              </a:rPr>
              <a:t>)</a:t>
            </a:r>
            <a:endParaRPr lang="en-GB" sz="1800" dirty="0"/>
          </a:p>
          <a:p>
            <a:endParaRPr lang="en-US" dirty="0"/>
          </a:p>
        </p:txBody>
      </p:sp>
    </p:spTree>
    <p:extLst>
      <p:ext uri="{BB962C8B-B14F-4D97-AF65-F5344CB8AC3E}">
        <p14:creationId xmlns:p14="http://schemas.microsoft.com/office/powerpoint/2010/main" val="1874800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Does it Matter?</a:t>
            </a:r>
            <a:br>
              <a:rPr lang="en-US" dirty="0"/>
            </a:br>
            <a:br>
              <a:rPr lang="en-US" dirty="0"/>
            </a:br>
            <a:br>
              <a:rPr lang="en-US" dirty="0"/>
            </a:br>
            <a:r>
              <a:rPr lang="en-US" dirty="0"/>
              <a:t>Resulting Regulatory Applications</a:t>
            </a:r>
          </a:p>
        </p:txBody>
      </p:sp>
    </p:spTree>
    <p:extLst>
      <p:ext uri="{BB962C8B-B14F-4D97-AF65-F5344CB8AC3E}">
        <p14:creationId xmlns:p14="http://schemas.microsoft.com/office/powerpoint/2010/main" val="151291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it is true, consequences are wide-ranging.</a:t>
            </a:r>
            <a:br>
              <a:rPr lang="en-US" dirty="0"/>
            </a:br>
            <a:r>
              <a:rPr lang="en-US" dirty="0"/>
              <a:t>As we are seeing, areas </a:t>
            </a:r>
            <a:r>
              <a:rPr lang="en-US" dirty="0" err="1"/>
              <a:t>incude</a:t>
            </a:r>
            <a:r>
              <a:rPr lang="en-US" dirty="0"/>
              <a:t>:</a:t>
            </a:r>
          </a:p>
        </p:txBody>
      </p:sp>
      <p:sp>
        <p:nvSpPr>
          <p:cNvPr id="3" name="Content Placeholder 2"/>
          <p:cNvSpPr>
            <a:spLocks noGrp="1"/>
          </p:cNvSpPr>
          <p:nvPr>
            <p:ph idx="1"/>
          </p:nvPr>
        </p:nvSpPr>
        <p:spPr/>
        <p:txBody>
          <a:bodyPr/>
          <a:lstStyle/>
          <a:p>
            <a:r>
              <a:rPr lang="en-US" sz="2400" dirty="0"/>
              <a:t>Regulatory Framework </a:t>
            </a:r>
          </a:p>
          <a:p>
            <a:r>
              <a:rPr lang="en-US" sz="2400" dirty="0"/>
              <a:t>Example of regulation for expiration date labeling</a:t>
            </a:r>
          </a:p>
          <a:p>
            <a:r>
              <a:rPr lang="en-US" sz="2400" dirty="0"/>
              <a:t>Certificates of analysis (presentation later today)</a:t>
            </a:r>
          </a:p>
          <a:p>
            <a:r>
              <a:rPr lang="en-US" sz="2400" dirty="0"/>
              <a:t>Microbiological Specifications</a:t>
            </a:r>
          </a:p>
          <a:p>
            <a:r>
              <a:rPr lang="en-US" sz="2400" dirty="0"/>
              <a:t>Traceability</a:t>
            </a:r>
          </a:p>
        </p:txBody>
      </p:sp>
      <p:sp>
        <p:nvSpPr>
          <p:cNvPr id="4" name="Slide Number Placeholder 3"/>
          <p:cNvSpPr>
            <a:spLocks noGrp="1"/>
          </p:cNvSpPr>
          <p:nvPr>
            <p:ph type="sldNum" sz="quarter" idx="12"/>
          </p:nvPr>
        </p:nvSpPr>
        <p:spPr/>
        <p:txBody>
          <a:bodyPr/>
          <a:lstStyle/>
          <a:p>
            <a:fld id="{E31375A4-56A4-47D6-9801-1991572033F7}" type="slidenum">
              <a:rPr lang="en-US" smtClean="0"/>
              <a:t>32</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649743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br>
              <a:rPr lang="en-US" dirty="0"/>
            </a:br>
            <a:r>
              <a:rPr lang="en-US" dirty="0"/>
              <a:t>Regulatory Frameworks</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Regulatory Frameworks</a:t>
            </a:r>
          </a:p>
        </p:txBody>
      </p:sp>
      <p:sp>
        <p:nvSpPr>
          <p:cNvPr id="3" name="Content Placeholder 2"/>
          <p:cNvSpPr>
            <a:spLocks noGrp="1"/>
          </p:cNvSpPr>
          <p:nvPr>
            <p:ph idx="1"/>
          </p:nvPr>
        </p:nvSpPr>
        <p:spPr/>
        <p:txBody>
          <a:bodyPr>
            <a:normAutofit/>
          </a:bodyPr>
          <a:lstStyle/>
          <a:p>
            <a:r>
              <a:rPr lang="en-US" sz="1800" dirty="0"/>
              <a:t>Several governments have regulated wine in the light of the science by classifying it as a low risk food. </a:t>
            </a:r>
          </a:p>
        </p:txBody>
      </p:sp>
    </p:spTree>
    <p:extLst>
      <p:ext uri="{BB962C8B-B14F-4D97-AF65-F5344CB8AC3E}">
        <p14:creationId xmlns:p14="http://schemas.microsoft.com/office/powerpoint/2010/main" val="2985675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5"/>
            <a:ext cx="7200900" cy="666040"/>
          </a:xfrm>
        </p:spPr>
        <p:txBody>
          <a:bodyPr>
            <a:normAutofit/>
          </a:bodyPr>
          <a:lstStyle/>
          <a:p>
            <a:r>
              <a:rPr lang="en-US" sz="3600" dirty="0"/>
              <a:t>Low Risk Food: E.U.</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323528" y="1340234"/>
            <a:ext cx="5040560" cy="4886003"/>
          </a:xfrm>
          <a:prstGeom prst="rect">
            <a:avLst/>
          </a:prstGeom>
        </p:spPr>
      </p:pic>
      <p:sp>
        <p:nvSpPr>
          <p:cNvPr id="5" name="TextBox 4"/>
          <p:cNvSpPr txBox="1"/>
          <p:nvPr/>
        </p:nvSpPr>
        <p:spPr>
          <a:xfrm>
            <a:off x="5237420" y="1628800"/>
            <a:ext cx="3456384" cy="4308872"/>
          </a:xfrm>
          <a:prstGeom prst="rect">
            <a:avLst/>
          </a:prstGeom>
          <a:noFill/>
        </p:spPr>
        <p:txBody>
          <a:bodyPr wrap="square" rtlCol="0">
            <a:spAutoFit/>
          </a:bodyPr>
          <a:lstStyle/>
          <a:p>
            <a:r>
              <a:rPr lang="en-GB" u="sng" dirty="0"/>
              <a:t>European Food Safety Authority’s (EFSA)</a:t>
            </a:r>
            <a:r>
              <a:rPr lang="en-GB" dirty="0"/>
              <a:t> decision tree proposes a categorization of risk based on food composition and impact on pathogens. Wine is clearly low-risk according to this model.</a:t>
            </a:r>
          </a:p>
          <a:p>
            <a:endParaRPr lang="en-GB" dirty="0"/>
          </a:p>
          <a:p>
            <a:pPr algn="r"/>
            <a:r>
              <a:rPr lang="en-GB" sz="1600" dirty="0"/>
              <a:t>- </a:t>
            </a:r>
            <a:r>
              <a:rPr lang="en-GB" sz="1600" i="1" dirty="0"/>
              <a:t>Scientific Opinion on the development of a risk ranking framework on biological hazards</a:t>
            </a:r>
            <a:r>
              <a:rPr lang="en-GB" sz="1600" dirty="0"/>
              <a:t> (2012). European Food Safety Authority,</a:t>
            </a:r>
            <a:r>
              <a:rPr lang="en-GB" sz="1600" i="1" dirty="0"/>
              <a:t> (</a:t>
            </a:r>
            <a:r>
              <a:rPr lang="en-GB" sz="1600" u="sng" dirty="0">
                <a:hlinkClick r:id="rId3"/>
              </a:rPr>
              <a:t>http://www.efsa.europa.eu/sites/default/files/scientific_output/files/main_documents/2724.pdf</a:t>
            </a:r>
            <a:r>
              <a:rPr lang="en-GB" sz="1600" dirty="0"/>
              <a:t> )</a:t>
            </a:r>
            <a:endParaRPr lang="en-US" sz="1600" dirty="0"/>
          </a:p>
          <a:p>
            <a:endParaRPr lang="en-GB" dirty="0"/>
          </a:p>
          <a:p>
            <a:endParaRPr lang="en-US" dirty="0"/>
          </a:p>
        </p:txBody>
      </p:sp>
      <p:cxnSp>
        <p:nvCxnSpPr>
          <p:cNvPr id="7" name="Straight Arrow Connector 6"/>
          <p:cNvCxnSpPr/>
          <p:nvPr/>
        </p:nvCxnSpPr>
        <p:spPr>
          <a:xfrm>
            <a:off x="2123728" y="2564904"/>
            <a:ext cx="720080" cy="2880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H="1">
            <a:off x="1115616" y="3429000"/>
            <a:ext cx="1728192" cy="108012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467544" y="4437112"/>
            <a:ext cx="1224136" cy="57606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8816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1209" y="342490"/>
            <a:ext cx="7200900" cy="598805"/>
          </a:xfrm>
        </p:spPr>
        <p:txBody>
          <a:bodyPr>
            <a:normAutofit/>
          </a:bodyPr>
          <a:lstStyle/>
          <a:p>
            <a:r>
              <a:rPr lang="en-US" sz="3600" dirty="0"/>
              <a:t>Low Risk Food: Philippines</a:t>
            </a:r>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2658" y="1376772"/>
            <a:ext cx="4850336"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043608" y="5445224"/>
            <a:ext cx="4536504" cy="648072"/>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267744" y="5283206"/>
            <a:ext cx="3312368" cy="162018"/>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5462120" y="905520"/>
            <a:ext cx="3384376" cy="4539704"/>
          </a:xfrm>
          <a:prstGeom prst="rect">
            <a:avLst/>
          </a:prstGeom>
          <a:noFill/>
        </p:spPr>
        <p:txBody>
          <a:bodyPr wrap="square" rtlCol="0">
            <a:spAutoFit/>
          </a:bodyPr>
          <a:lstStyle/>
          <a:p>
            <a:pPr algn="ctr" fontAlgn="auto">
              <a:lnSpc>
                <a:spcPct val="100000"/>
              </a:lnSpc>
              <a:spcBef>
                <a:spcPts val="600"/>
              </a:spcBef>
              <a:spcAft>
                <a:spcPts val="600"/>
              </a:spcAft>
            </a:pPr>
            <a:r>
              <a:rPr lang="en-GB" u="sng" dirty="0"/>
              <a:t>Republic of the Philippines FDA</a:t>
            </a:r>
          </a:p>
          <a:p>
            <a:pPr algn="ctr" fontAlgn="auto">
              <a:lnSpc>
                <a:spcPct val="100000"/>
              </a:lnSpc>
              <a:spcBef>
                <a:spcPts val="600"/>
              </a:spcBef>
              <a:spcAft>
                <a:spcPts val="600"/>
              </a:spcAft>
            </a:pPr>
            <a:r>
              <a:rPr lang="en-GB" sz="1700" i="1" dirty="0"/>
              <a:t>“…hereby implements an </a:t>
            </a:r>
            <a:r>
              <a:rPr lang="en-GB" sz="1700" b="1" i="1" dirty="0"/>
              <a:t>electronic registration (E-registration) system </a:t>
            </a:r>
            <a:r>
              <a:rPr lang="en-GB" sz="1700" i="1" dirty="0"/>
              <a:t>initially applicable for raw materials or ingredients and </a:t>
            </a:r>
            <a:r>
              <a:rPr lang="en-GB" sz="1700" b="1" i="1" dirty="0"/>
              <a:t>low risk pre-packaged process food products </a:t>
            </a:r>
            <a:r>
              <a:rPr lang="en-GB" sz="1700" i="1" dirty="0"/>
              <a:t>in order to streamline the application and evaluation process </a:t>
            </a:r>
            <a:r>
              <a:rPr lang="en-GB" sz="1700" b="1" i="1" dirty="0"/>
              <a:t>without compromising public health and consumer safety</a:t>
            </a:r>
            <a:r>
              <a:rPr lang="en-GB" sz="1700" i="1" dirty="0"/>
              <a:t>…” </a:t>
            </a:r>
          </a:p>
          <a:p>
            <a:pPr algn="ctr" fontAlgn="auto">
              <a:lnSpc>
                <a:spcPct val="100000"/>
              </a:lnSpc>
              <a:spcBef>
                <a:spcPts val="600"/>
              </a:spcBef>
              <a:spcAft>
                <a:spcPts val="600"/>
              </a:spcAft>
            </a:pPr>
            <a:r>
              <a:rPr lang="en-GB" sz="1700" b="1" dirty="0"/>
              <a:t>Wine (including still, sparkling and fortified grape wine) is included as a low risk food in Annex A </a:t>
            </a:r>
          </a:p>
          <a:p>
            <a:pPr algn="ctr" fontAlgn="auto">
              <a:lnSpc>
                <a:spcPct val="100000"/>
              </a:lnSpc>
              <a:spcBef>
                <a:spcPts val="600"/>
              </a:spcBef>
              <a:spcAft>
                <a:spcPts val="600"/>
              </a:spcAft>
            </a:pPr>
            <a:r>
              <a:rPr lang="en-GB" sz="1400" dirty="0"/>
              <a:t>(</a:t>
            </a:r>
            <a:r>
              <a:rPr lang="en-GB" sz="1400" dirty="0">
                <a:hlinkClick r:id="rId3"/>
              </a:rPr>
              <a:t>http://bit.ly/1jBGLeL</a:t>
            </a:r>
            <a:r>
              <a:rPr lang="en-GB" sz="1400" dirty="0"/>
              <a:t>)</a:t>
            </a:r>
          </a:p>
          <a:p>
            <a:endParaRPr lang="en-US" dirty="0"/>
          </a:p>
        </p:txBody>
      </p:sp>
    </p:spTree>
    <p:extLst>
      <p:ext uri="{BB962C8B-B14F-4D97-AF65-F5344CB8AC3E}">
        <p14:creationId xmlns:p14="http://schemas.microsoft.com/office/powerpoint/2010/main" val="356070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503855"/>
            <a:ext cx="7200900" cy="612252"/>
          </a:xfrm>
        </p:spPr>
        <p:txBody>
          <a:bodyPr/>
          <a:lstStyle/>
          <a:p>
            <a:r>
              <a:rPr lang="en-US" dirty="0"/>
              <a:t>Low Risk Food: U.S.A.</a:t>
            </a:r>
          </a:p>
        </p:txBody>
      </p:sp>
      <p:sp>
        <p:nvSpPr>
          <p:cNvPr id="3" name="Content Placeholder 2"/>
          <p:cNvSpPr>
            <a:spLocks noGrp="1"/>
          </p:cNvSpPr>
          <p:nvPr>
            <p:ph idx="1"/>
          </p:nvPr>
        </p:nvSpPr>
        <p:spPr>
          <a:xfrm>
            <a:off x="430306" y="1255060"/>
            <a:ext cx="8162365" cy="4809564"/>
          </a:xfrm>
        </p:spPr>
        <p:txBody>
          <a:bodyPr>
            <a:normAutofit fontScale="62500" lnSpcReduction="20000"/>
          </a:bodyPr>
          <a:lstStyle/>
          <a:p>
            <a:pPr fontAlgn="auto">
              <a:lnSpc>
                <a:spcPct val="100000"/>
              </a:lnSpc>
              <a:spcBef>
                <a:spcPts val="600"/>
              </a:spcBef>
              <a:spcAft>
                <a:spcPts val="600"/>
              </a:spcAft>
            </a:pPr>
            <a:r>
              <a:rPr lang="en-GB" sz="4400" u="sng" dirty="0"/>
              <a:t>US Food and Drug Administration (FDA)</a:t>
            </a:r>
          </a:p>
          <a:p>
            <a:pPr marL="800100" lvl="1" indent="-342900" fontAlgn="auto">
              <a:lnSpc>
                <a:spcPct val="100000"/>
              </a:lnSpc>
              <a:spcBef>
                <a:spcPts val="600"/>
              </a:spcBef>
              <a:spcAft>
                <a:spcPts val="600"/>
              </a:spcAft>
            </a:pPr>
            <a:r>
              <a:rPr lang="en-GB" sz="3300" b="1" i="1" dirty="0"/>
              <a:t>“ ‘Time/temperature control for safety food’ means </a:t>
            </a:r>
            <a:r>
              <a:rPr lang="en-US" sz="3300" b="1" i="1" dirty="0"/>
              <a:t>a FOOD that requires time/temperature control for safety (TCS) to limit pathogenic microorganism growth or toxin formation.”</a:t>
            </a:r>
          </a:p>
          <a:p>
            <a:pPr marL="800100" lvl="1" indent="-342900" fontAlgn="auto">
              <a:lnSpc>
                <a:spcPct val="100000"/>
              </a:lnSpc>
              <a:spcBef>
                <a:spcPts val="600"/>
              </a:spcBef>
              <a:spcAft>
                <a:spcPts val="600"/>
              </a:spcAft>
            </a:pPr>
            <a:r>
              <a:rPr lang="en-GB" sz="3300" dirty="0"/>
              <a:t>It specifically excludes foods with a pH of 4.6 or below, regardless of water activity</a:t>
            </a:r>
            <a:br>
              <a:rPr lang="en-GB" sz="3300" dirty="0"/>
            </a:br>
            <a:r>
              <a:rPr lang="en-GB" sz="3300" dirty="0"/>
              <a:t>- USFDA Food Code (2013) page 22, (http://bit.ly/2p1zw6x)  </a:t>
            </a:r>
            <a:endParaRPr lang="en-GB" sz="3300" i="1" dirty="0"/>
          </a:p>
          <a:p>
            <a:pPr marL="0" indent="0" algn="ctr">
              <a:buNone/>
            </a:pPr>
            <a:endParaRPr lang="en-US" sz="1000" b="1" dirty="0">
              <a:latin typeface="Georgia" panose="02040502050405020303" pitchFamily="18" charset="0"/>
            </a:endParaRPr>
          </a:p>
          <a:p>
            <a:pPr marL="0" indent="0" algn="ctr">
              <a:lnSpc>
                <a:spcPct val="120000"/>
              </a:lnSpc>
              <a:buNone/>
            </a:pPr>
            <a:r>
              <a:rPr lang="en-US" sz="3300" b="1" dirty="0">
                <a:latin typeface="Georgia" panose="02040502050405020303" pitchFamily="18" charset="0"/>
              </a:rPr>
              <a:t>Wine does not require time/temperature control for safety, having a pH below 4.6. It would therefore not be categorized as a time/temperature control for safety food (i.e. it is low risk). </a:t>
            </a:r>
          </a:p>
          <a:p>
            <a:endParaRPr lang="en-US" dirty="0"/>
          </a:p>
        </p:txBody>
      </p:sp>
    </p:spTree>
    <p:extLst>
      <p:ext uri="{BB962C8B-B14F-4D97-AF65-F5344CB8AC3E}">
        <p14:creationId xmlns:p14="http://schemas.microsoft.com/office/powerpoint/2010/main" val="16013849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Expiration Date labeling</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422580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Wine is a Low-Risk Food</a:t>
            </a:r>
          </a:p>
        </p:txBody>
      </p:sp>
      <p:sp>
        <p:nvSpPr>
          <p:cNvPr id="3" name="Content Placeholder 2"/>
          <p:cNvSpPr>
            <a:spLocks noGrp="1"/>
          </p:cNvSpPr>
          <p:nvPr>
            <p:ph idx="1"/>
          </p:nvPr>
        </p:nvSpPr>
        <p:spPr>
          <a:xfrm>
            <a:off x="971550" y="1828800"/>
            <a:ext cx="7688356" cy="3962401"/>
          </a:xfrm>
        </p:spPr>
        <p:txBody>
          <a:bodyPr>
            <a:normAutofit fontScale="92500" lnSpcReduction="10000"/>
          </a:bodyPr>
          <a:lstStyle/>
          <a:p>
            <a:r>
              <a:rPr lang="en-US" sz="2400" dirty="0"/>
              <a:t>It is never a food safety risk just because it gets older</a:t>
            </a:r>
          </a:p>
          <a:p>
            <a:r>
              <a:rPr lang="en-US" sz="2400" dirty="0"/>
              <a:t>It can:</a:t>
            </a:r>
          </a:p>
          <a:p>
            <a:pPr lvl="1"/>
            <a:r>
              <a:rPr lang="en-US" sz="2250" dirty="0"/>
              <a:t>Oxidize (but some wines like sherry are deliberately oxidized to gain their typical character)</a:t>
            </a:r>
          </a:p>
          <a:p>
            <a:pPr lvl="1"/>
            <a:r>
              <a:rPr lang="en-US" sz="2250" dirty="0"/>
              <a:t>Turn to vinegar (but wine vinegar is a safe product, useful in salad dressings and cooking)</a:t>
            </a:r>
          </a:p>
          <a:p>
            <a:pPr lvl="1"/>
            <a:r>
              <a:rPr lang="en-US" sz="2250" dirty="0"/>
              <a:t>Mature into a fine product (like Grange in Australia, which we learned is made to be consumed after 50 years of aging</a:t>
            </a:r>
          </a:p>
          <a:p>
            <a:r>
              <a:rPr lang="en-US" sz="2400" dirty="0"/>
              <a:t>What, then, is the purpose of mandatory expiration date labeling? Who decides the date when there is no public health risk? On what basis?</a:t>
            </a:r>
          </a:p>
        </p:txBody>
      </p:sp>
      <p:sp>
        <p:nvSpPr>
          <p:cNvPr id="4" name="Slide Number Placeholder 3"/>
          <p:cNvSpPr>
            <a:spLocks noGrp="1"/>
          </p:cNvSpPr>
          <p:nvPr>
            <p:ph type="sldNum" sz="quarter" idx="12"/>
          </p:nvPr>
        </p:nvSpPr>
        <p:spPr/>
        <p:txBody>
          <a:bodyPr/>
          <a:lstStyle/>
          <a:p>
            <a:fld id="{E31375A4-56A4-47D6-9801-1991572033F7}" type="slidenum">
              <a:rPr lang="en-US" smtClean="0"/>
              <a:t>39</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994345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7200" b="1" dirty="0"/>
              <a:t>_ _ _ - _ _ _ _</a:t>
            </a:r>
            <a:br>
              <a:rPr lang="en-US" sz="7200" b="1" dirty="0"/>
            </a:br>
            <a:endParaRPr lang="en-US" sz="7200" b="1" dirty="0"/>
          </a:p>
          <a:p>
            <a:pPr marL="0" indent="0" algn="ctr">
              <a:buNone/>
            </a:pPr>
            <a:r>
              <a:rPr lang="en-US" sz="7200" b="1" dirty="0"/>
              <a:t>FOOD</a:t>
            </a:r>
          </a:p>
        </p:txBody>
      </p:sp>
      <p:sp>
        <p:nvSpPr>
          <p:cNvPr id="4" name="Slide Number Placeholder 3"/>
          <p:cNvSpPr>
            <a:spLocks noGrp="1"/>
          </p:cNvSpPr>
          <p:nvPr>
            <p:ph type="sldNum" sz="quarter" idx="12"/>
          </p:nvPr>
        </p:nvSpPr>
        <p:spPr/>
        <p:txBody>
          <a:bodyPr/>
          <a:lstStyle/>
          <a:p>
            <a:fld id="{E31375A4-56A4-47D6-9801-1991572033F7}" type="slidenum">
              <a:rPr lang="en-US" smtClean="0"/>
              <a:t>4</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230772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Certificates of Analysis</a:t>
            </a:r>
          </a:p>
        </p:txBody>
      </p:sp>
    </p:spTree>
    <p:extLst>
      <p:ext uri="{BB962C8B-B14F-4D97-AF65-F5344CB8AC3E}">
        <p14:creationId xmlns:p14="http://schemas.microsoft.com/office/powerpoint/2010/main" val="3820828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Wine is a low-risk food…</a:t>
            </a:r>
          </a:p>
        </p:txBody>
      </p:sp>
      <p:sp>
        <p:nvSpPr>
          <p:cNvPr id="3" name="Content Placeholder 2"/>
          <p:cNvSpPr>
            <a:spLocks noGrp="1"/>
          </p:cNvSpPr>
          <p:nvPr>
            <p:ph idx="1"/>
          </p:nvPr>
        </p:nvSpPr>
        <p:spPr/>
        <p:txBody>
          <a:bodyPr>
            <a:normAutofit/>
          </a:bodyPr>
          <a:lstStyle/>
          <a:p>
            <a:r>
              <a:rPr lang="en-US" sz="2400" dirty="0"/>
              <a:t>And Tbilisi Principle 1 says that limits should be established on a risk basis to reduce costly analysis (for governments and industry)</a:t>
            </a:r>
          </a:p>
          <a:p>
            <a:r>
              <a:rPr lang="en-US" sz="2400" dirty="0"/>
              <a:t>Then what is the risk (if not public safety) that justifies the cost and resource commitment for each test on a certificate of analysis?</a:t>
            </a:r>
          </a:p>
          <a:p>
            <a:r>
              <a:rPr lang="en-US" sz="2400" dirty="0"/>
              <a:t>We will consider in more detail in a subsequent presentation</a:t>
            </a:r>
          </a:p>
        </p:txBody>
      </p:sp>
      <p:sp>
        <p:nvSpPr>
          <p:cNvPr id="4" name="Slide Number Placeholder 3"/>
          <p:cNvSpPr>
            <a:spLocks noGrp="1"/>
          </p:cNvSpPr>
          <p:nvPr>
            <p:ph type="sldNum" sz="quarter" idx="12"/>
          </p:nvPr>
        </p:nvSpPr>
        <p:spPr/>
        <p:txBody>
          <a:bodyPr/>
          <a:lstStyle/>
          <a:p>
            <a:fld id="{E31375A4-56A4-47D6-9801-1991572033F7}" type="slidenum">
              <a:rPr lang="en-US" smtClean="0"/>
              <a:t>41</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996085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t>Microbiological </a:t>
            </a:r>
            <a:br>
              <a:rPr lang="en-US" sz="4800" dirty="0"/>
            </a:br>
            <a:r>
              <a:rPr lang="en-US" sz="4800" dirty="0"/>
              <a:t>Specifications</a:t>
            </a:r>
            <a:endParaRPr lang="en-US" dirty="0"/>
          </a:p>
        </p:txBody>
      </p:sp>
    </p:spTree>
    <p:extLst>
      <p:ext uri="{BB962C8B-B14F-4D97-AF65-F5344CB8AC3E}">
        <p14:creationId xmlns:p14="http://schemas.microsoft.com/office/powerpoint/2010/main" val="792500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wine is a low-risk food…</a:t>
            </a:r>
          </a:p>
        </p:txBody>
      </p:sp>
      <p:sp>
        <p:nvSpPr>
          <p:cNvPr id="3" name="Content Placeholder 2"/>
          <p:cNvSpPr>
            <a:spLocks noGrp="1"/>
          </p:cNvSpPr>
          <p:nvPr>
            <p:ph idx="1"/>
          </p:nvPr>
        </p:nvSpPr>
        <p:spPr/>
        <p:txBody>
          <a:bodyPr>
            <a:normAutofit/>
          </a:bodyPr>
          <a:lstStyle/>
          <a:p>
            <a:r>
              <a:rPr lang="en-US" sz="2400" dirty="0"/>
              <a:t>There will always be zero </a:t>
            </a:r>
            <a:r>
              <a:rPr lang="en-US" sz="2400" i="1" dirty="0"/>
              <a:t>Salmonella, E. Coli </a:t>
            </a:r>
            <a:r>
              <a:rPr lang="en-US" sz="2400" dirty="0"/>
              <a:t>etc. in 25 mL</a:t>
            </a:r>
          </a:p>
          <a:p>
            <a:r>
              <a:rPr lang="en-US" sz="2400" dirty="0"/>
              <a:t>So why create a standard to require a test that shows us what we already know?</a:t>
            </a:r>
          </a:p>
          <a:p>
            <a:r>
              <a:rPr lang="en-US" sz="2400" dirty="0"/>
              <a:t>If the risk is non-existent, what justifies the test?</a:t>
            </a:r>
          </a:p>
        </p:txBody>
      </p:sp>
      <p:sp>
        <p:nvSpPr>
          <p:cNvPr id="4" name="Slide Number Placeholder 3"/>
          <p:cNvSpPr>
            <a:spLocks noGrp="1"/>
          </p:cNvSpPr>
          <p:nvPr>
            <p:ph type="sldNum" sz="quarter" idx="12"/>
          </p:nvPr>
        </p:nvSpPr>
        <p:spPr/>
        <p:txBody>
          <a:bodyPr/>
          <a:lstStyle/>
          <a:p>
            <a:fld id="{E31375A4-56A4-47D6-9801-1991572033F7}" type="slidenum">
              <a:rPr lang="en-US" smtClean="0"/>
              <a:t>43</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07592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Traceability</a:t>
            </a:r>
          </a:p>
        </p:txBody>
      </p:sp>
    </p:spTree>
    <p:extLst>
      <p:ext uri="{BB962C8B-B14F-4D97-AF65-F5344CB8AC3E}">
        <p14:creationId xmlns:p14="http://schemas.microsoft.com/office/powerpoint/2010/main" val="3508386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If wine is a low-risk food…</a:t>
            </a:r>
          </a:p>
        </p:txBody>
      </p:sp>
      <p:sp>
        <p:nvSpPr>
          <p:cNvPr id="3" name="Content Placeholder 2"/>
          <p:cNvSpPr>
            <a:spLocks noGrp="1"/>
          </p:cNvSpPr>
          <p:nvPr>
            <p:ph idx="1"/>
          </p:nvPr>
        </p:nvSpPr>
        <p:spPr/>
        <p:txBody>
          <a:bodyPr>
            <a:normAutofit/>
          </a:bodyPr>
          <a:lstStyle/>
          <a:p>
            <a:r>
              <a:rPr lang="en-US" sz="2400" dirty="0"/>
              <a:t>Any testing linked to a traceability system will be modified accordingly</a:t>
            </a:r>
          </a:p>
          <a:p>
            <a:r>
              <a:rPr lang="en-US" sz="2400" dirty="0"/>
              <a:t>Systems can be tailored in the light of product characteristics</a:t>
            </a:r>
          </a:p>
        </p:txBody>
      </p:sp>
      <p:sp>
        <p:nvSpPr>
          <p:cNvPr id="4" name="Slide Number Placeholder 3"/>
          <p:cNvSpPr>
            <a:spLocks noGrp="1"/>
          </p:cNvSpPr>
          <p:nvPr>
            <p:ph type="sldNum" sz="quarter" idx="12"/>
          </p:nvPr>
        </p:nvSpPr>
        <p:spPr/>
        <p:txBody>
          <a:bodyPr/>
          <a:lstStyle/>
          <a:p>
            <a:fld id="{E31375A4-56A4-47D6-9801-1991572033F7}" type="slidenum">
              <a:rPr lang="en-US" smtClean="0"/>
              <a:t>45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020142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6538" y="416860"/>
            <a:ext cx="7200900" cy="5217460"/>
          </a:xfrm>
        </p:spPr>
        <p:txBody>
          <a:bodyPr>
            <a:noAutofit/>
          </a:bodyPr>
          <a:lstStyle/>
          <a:p>
            <a:r>
              <a:rPr lang="en-GB" sz="2400" dirty="0"/>
              <a:t>Wine is a _ _ _- _ _ _ _ food </a:t>
            </a:r>
            <a:br>
              <a:rPr lang="en-GB" sz="2400" dirty="0"/>
            </a:br>
            <a:r>
              <a:rPr lang="en-GB" sz="2400" dirty="0"/>
              <a:t>from a microbiological food safety perspective!</a:t>
            </a:r>
          </a:p>
          <a:p>
            <a:r>
              <a:rPr lang="en-GB" sz="2400" dirty="0"/>
              <a:t>It should be regulated accordingly, and this is recognized by many economies around the world. </a:t>
            </a:r>
          </a:p>
          <a:p>
            <a:r>
              <a:rPr lang="en-GB" sz="2400" dirty="0"/>
              <a:t>There are implications (at least) for:</a:t>
            </a:r>
          </a:p>
          <a:p>
            <a:pPr lvl="1"/>
            <a:r>
              <a:rPr lang="en-GB" sz="2250" dirty="0"/>
              <a:t>regulatory frameworks</a:t>
            </a:r>
          </a:p>
          <a:p>
            <a:pPr lvl="1"/>
            <a:r>
              <a:rPr lang="en-GB" sz="2250" dirty="0"/>
              <a:t>microbiological limits, </a:t>
            </a:r>
          </a:p>
          <a:p>
            <a:pPr lvl="1"/>
            <a:r>
              <a:rPr lang="en-GB" sz="2250" dirty="0"/>
              <a:t>expiration date labelling, </a:t>
            </a:r>
          </a:p>
          <a:p>
            <a:pPr lvl="1"/>
            <a:r>
              <a:rPr lang="en-GB" sz="2250" dirty="0"/>
              <a:t>certificates of analysis, </a:t>
            </a:r>
          </a:p>
          <a:p>
            <a:pPr lvl="1"/>
            <a:r>
              <a:rPr lang="en-GB" sz="2250" dirty="0"/>
              <a:t>traceability systems</a:t>
            </a:r>
          </a:p>
          <a:p>
            <a:r>
              <a:rPr lang="en-GB" sz="2400" dirty="0"/>
              <a:t>That is why this topic keeps being repeated!</a:t>
            </a:r>
          </a:p>
          <a:p>
            <a:endParaRPr lang="en-US" sz="2400" dirty="0"/>
          </a:p>
        </p:txBody>
      </p:sp>
    </p:spTree>
    <p:extLst>
      <p:ext uri="{BB962C8B-B14F-4D97-AF65-F5344CB8AC3E}">
        <p14:creationId xmlns:p14="http://schemas.microsoft.com/office/powerpoint/2010/main" val="717738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Epilogue… </a:t>
            </a:r>
          </a:p>
        </p:txBody>
      </p:sp>
      <p:sp>
        <p:nvSpPr>
          <p:cNvPr id="3" name="Content Placeholder 2"/>
          <p:cNvSpPr>
            <a:spLocks noGrp="1"/>
          </p:cNvSpPr>
          <p:nvPr>
            <p:ph idx="1"/>
          </p:nvPr>
        </p:nvSpPr>
        <p:spPr>
          <a:xfrm>
            <a:off x="971550" y="1667435"/>
            <a:ext cx="7200900" cy="4450977"/>
          </a:xfrm>
        </p:spPr>
        <p:txBody>
          <a:bodyPr>
            <a:normAutofit/>
          </a:bodyPr>
          <a:lstStyle/>
          <a:p>
            <a:r>
              <a:rPr lang="en-GB" sz="2000" dirty="0"/>
              <a:t>A paper containing similar information to that presented here has been endorsed by the governments of the </a:t>
            </a:r>
            <a:r>
              <a:rPr lang="en-GB" sz="2000" b="1" dirty="0"/>
              <a:t>World Wine Trade Group</a:t>
            </a:r>
            <a:r>
              <a:rPr lang="en-GB" sz="2000" dirty="0"/>
              <a:t>, by the </a:t>
            </a:r>
            <a:r>
              <a:rPr lang="en-GB" sz="2000" b="1" dirty="0"/>
              <a:t>International Wine Technical Summit (Trade Barriers Working Group) </a:t>
            </a:r>
            <a:r>
              <a:rPr lang="en-GB" sz="2000" dirty="0"/>
              <a:t>and by the international trade association, </a:t>
            </a:r>
            <a:r>
              <a:rPr lang="en-GB" sz="2000" b="1" dirty="0"/>
              <a:t>FIVS</a:t>
            </a:r>
            <a:r>
              <a:rPr lang="en-GB" sz="2000" dirty="0"/>
              <a:t>.  </a:t>
            </a:r>
          </a:p>
          <a:p>
            <a:r>
              <a:rPr lang="en-GB" sz="2000" dirty="0"/>
              <a:t>It was presented by FIVS at the </a:t>
            </a:r>
            <a:r>
              <a:rPr lang="en-GB" sz="2000" b="1" dirty="0"/>
              <a:t>International Organization of the Vine and Wine (OIV)</a:t>
            </a:r>
            <a:r>
              <a:rPr lang="en-GB" sz="2000" dirty="0"/>
              <a:t> scientific congress in 2016 and is published in the online proceedings journal:</a:t>
            </a:r>
          </a:p>
          <a:p>
            <a:r>
              <a:rPr lang="en-US" sz="2000" dirty="0">
                <a:hlinkClick r:id="rId2"/>
              </a:rPr>
              <a:t>http://www.bio-conferences.org/articles/bioconf/abs/2016/02/bioconf-oiv2016_04003/bioconf-oiv2016_04003.html</a:t>
            </a:r>
            <a:endParaRPr lang="en-US" sz="2000" dirty="0"/>
          </a:p>
          <a:p>
            <a:r>
              <a:rPr lang="en-US" sz="2000" dirty="0"/>
              <a:t>It is in your information packs for this meeting.</a:t>
            </a:r>
          </a:p>
          <a:p>
            <a:endParaRPr lang="en-US" sz="1600" dirty="0"/>
          </a:p>
          <a:p>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48</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4112473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2 QUESTIONS…</a:t>
            </a:r>
          </a:p>
        </p:txBody>
      </p:sp>
      <p:sp>
        <p:nvSpPr>
          <p:cNvPr id="3" name="Content Placeholder 2"/>
          <p:cNvSpPr>
            <a:spLocks noGrp="1"/>
          </p:cNvSpPr>
          <p:nvPr>
            <p:ph idx="1"/>
          </p:nvPr>
        </p:nvSpPr>
        <p:spPr/>
        <p:txBody>
          <a:bodyPr>
            <a:normAutofit/>
          </a:bodyPr>
          <a:lstStyle/>
          <a:p>
            <a:pPr marL="0" indent="0">
              <a:buNone/>
            </a:pPr>
            <a:r>
              <a:rPr lang="en-US" sz="4400" dirty="0"/>
              <a:t>Is it true?</a:t>
            </a:r>
          </a:p>
          <a:p>
            <a:pPr marL="0" indent="0">
              <a:buNone/>
            </a:pPr>
            <a:r>
              <a:rPr lang="en-US" sz="4400" dirty="0"/>
              <a:t>Does it matter?</a:t>
            </a:r>
          </a:p>
        </p:txBody>
      </p:sp>
      <p:sp>
        <p:nvSpPr>
          <p:cNvPr id="4" name="Slide Number Placeholder 3"/>
          <p:cNvSpPr>
            <a:spLocks noGrp="1"/>
          </p:cNvSpPr>
          <p:nvPr>
            <p:ph type="sldNum" sz="quarter" idx="12"/>
          </p:nvPr>
        </p:nvSpPr>
        <p:spPr/>
        <p:txBody>
          <a:bodyPr/>
          <a:lstStyle/>
          <a:p>
            <a:fld id="{E31375A4-56A4-47D6-9801-1991572033F7}" type="slidenum">
              <a:rPr lang="en-US" smtClean="0"/>
              <a:t>5</a:t>
            </a:fld>
            <a:endParaRPr lang="en-US"/>
          </a:p>
        </p:txBody>
      </p:sp>
      <p:sp>
        <p:nvSpPr>
          <p:cNvPr id="5" name="Footer Placeholder 4"/>
          <p:cNvSpPr>
            <a:spLocks noGrp="1"/>
          </p:cNvSpPr>
          <p:nvPr>
            <p:ph type="ftr" sz="quarter" idx="11"/>
          </p:nvPr>
        </p:nvSpPr>
        <p:spPr/>
        <p:txBody>
          <a:bodyPr/>
          <a:lstStyle/>
          <a:p>
            <a:r>
              <a:rPr lang="en-US"/>
              <a:t>APEC Wine Regulatory Forum |  May 11-12, 2017</a:t>
            </a:r>
            <a:endParaRPr lang="en-US" dirty="0"/>
          </a:p>
        </p:txBody>
      </p:sp>
      <p:sp>
        <p:nvSpPr>
          <p:cNvPr id="6" name="Date Placeholder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62406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3600" dirty="0"/>
              <a:t>Overview</a:t>
            </a:r>
          </a:p>
        </p:txBody>
      </p:sp>
      <p:sp>
        <p:nvSpPr>
          <p:cNvPr id="3" name="Content Placeholder 2"/>
          <p:cNvSpPr>
            <a:spLocks noGrp="1"/>
          </p:cNvSpPr>
          <p:nvPr>
            <p:ph idx="1"/>
          </p:nvPr>
        </p:nvSpPr>
        <p:spPr>
          <a:xfrm>
            <a:off x="971550" y="1815353"/>
            <a:ext cx="7200900" cy="4276165"/>
          </a:xfrm>
        </p:spPr>
        <p:txBody>
          <a:bodyPr>
            <a:normAutofit fontScale="92500" lnSpcReduction="10000"/>
          </a:bodyPr>
          <a:lstStyle/>
          <a:p>
            <a:r>
              <a:rPr lang="en-US" sz="2800" dirty="0"/>
              <a:t>Is it True?</a:t>
            </a:r>
          </a:p>
          <a:p>
            <a:pPr lvl="1"/>
            <a:r>
              <a:rPr lang="en-US" sz="2650" dirty="0"/>
              <a:t>Wine Characteristics </a:t>
            </a:r>
          </a:p>
          <a:p>
            <a:pPr lvl="2"/>
            <a:r>
              <a:rPr lang="en-US" sz="2250" dirty="0"/>
              <a:t>Wine Acidity</a:t>
            </a:r>
          </a:p>
          <a:p>
            <a:pPr lvl="2"/>
            <a:r>
              <a:rPr lang="en-US" sz="2250" dirty="0"/>
              <a:t>Wine Alcohol Content &amp; Polyphenols</a:t>
            </a:r>
          </a:p>
          <a:p>
            <a:pPr lvl="2"/>
            <a:r>
              <a:rPr lang="en-US" sz="2250" dirty="0"/>
              <a:t>Wine </a:t>
            </a:r>
            <a:r>
              <a:rPr lang="en-US" sz="2250" dirty="0" err="1"/>
              <a:t>Sulphite</a:t>
            </a:r>
            <a:r>
              <a:rPr lang="en-US" sz="2250" dirty="0"/>
              <a:t> Content</a:t>
            </a:r>
          </a:p>
          <a:p>
            <a:pPr lvl="1"/>
            <a:r>
              <a:rPr lang="en-US" sz="2850" dirty="0"/>
              <a:t>The Hurdle Concept</a:t>
            </a:r>
          </a:p>
          <a:p>
            <a:r>
              <a:rPr lang="en-US" sz="3000" dirty="0"/>
              <a:t>Does it Matter?</a:t>
            </a:r>
          </a:p>
          <a:p>
            <a:pPr lvl="1"/>
            <a:r>
              <a:rPr lang="en-US" sz="2850" dirty="0"/>
              <a:t>Food Safety Risk Management Principles</a:t>
            </a:r>
          </a:p>
          <a:p>
            <a:pPr lvl="1"/>
            <a:r>
              <a:rPr lang="en-US" sz="2800" dirty="0"/>
              <a:t>Resulting Regulatory Applications</a:t>
            </a:r>
          </a:p>
          <a:p>
            <a:r>
              <a:rPr lang="en-US" sz="3000" dirty="0"/>
              <a:t>Conclusions</a:t>
            </a:r>
          </a:p>
        </p:txBody>
      </p:sp>
    </p:spTree>
    <p:extLst>
      <p:ext uri="{BB962C8B-B14F-4D97-AF65-F5344CB8AC3E}">
        <p14:creationId xmlns:p14="http://schemas.microsoft.com/office/powerpoint/2010/main" val="3867798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5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500"/>
                                        <p:tgtEl>
                                          <p:spTgt spid="3">
                                            <p:txEl>
                                              <p:pRg st="8" end="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3">
                                            <p:txEl>
                                              <p:pRg st="9" end="9"/>
                                            </p:txEl>
                                          </p:spTgt>
                                        </p:tgtEl>
                                        <p:attrNameLst>
                                          <p:attrName>style.visibility</p:attrName>
                                        </p:attrNameLst>
                                      </p:cBhvr>
                                      <p:to>
                                        <p:strVal val="visible"/>
                                      </p:to>
                                    </p:set>
                                    <p:animEffect transition="in" filter="fade">
                                      <p:cBhvr>
                                        <p:cTn id="38"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0" y="2094807"/>
            <a:ext cx="7200900" cy="3189966"/>
          </a:xfrm>
        </p:spPr>
        <p:txBody>
          <a:bodyPr>
            <a:normAutofit/>
          </a:bodyPr>
          <a:lstStyle/>
          <a:p>
            <a:r>
              <a:rPr lang="en-US" dirty="0"/>
              <a:t>Is It True?</a:t>
            </a:r>
            <a:br>
              <a:rPr lang="en-US" dirty="0"/>
            </a:br>
            <a:br>
              <a:rPr lang="en-US" dirty="0"/>
            </a:br>
            <a:br>
              <a:rPr lang="en-US" dirty="0"/>
            </a:br>
            <a:r>
              <a:rPr lang="en-US" dirty="0"/>
              <a:t>Wine Characteristics:</a:t>
            </a:r>
            <a:br>
              <a:rPr lang="en-US" dirty="0"/>
            </a:br>
            <a:r>
              <a:rPr lang="en-US" dirty="0"/>
              <a:t>Acidity</a:t>
            </a:r>
          </a:p>
        </p:txBody>
      </p:sp>
    </p:spTree>
    <p:extLst>
      <p:ext uri="{BB962C8B-B14F-4D97-AF65-F5344CB8AC3E}">
        <p14:creationId xmlns:p14="http://schemas.microsoft.com/office/powerpoint/2010/main" val="85941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Acidity</a:t>
            </a:r>
          </a:p>
        </p:txBody>
      </p:sp>
      <p:sp>
        <p:nvSpPr>
          <p:cNvPr id="3" name="Content Placeholder 2"/>
          <p:cNvSpPr>
            <a:spLocks noGrp="1"/>
          </p:cNvSpPr>
          <p:nvPr>
            <p:ph idx="1"/>
          </p:nvPr>
        </p:nvSpPr>
        <p:spPr/>
        <p:txBody>
          <a:bodyPr/>
          <a:lstStyle/>
          <a:p>
            <a:pPr>
              <a:lnSpc>
                <a:spcPct val="100000"/>
              </a:lnSpc>
              <a:spcAft>
                <a:spcPts val="0"/>
              </a:spcAft>
            </a:pPr>
            <a:r>
              <a:rPr lang="en-US" sz="2800" dirty="0"/>
              <a:t>Two important facts:</a:t>
            </a:r>
          </a:p>
          <a:p>
            <a:pPr marL="800100" lvl="1" indent="-342900">
              <a:lnSpc>
                <a:spcPct val="100000"/>
              </a:lnSpc>
              <a:spcAft>
                <a:spcPts val="0"/>
              </a:spcAft>
            </a:pPr>
            <a:r>
              <a:rPr lang="en-US" sz="2400" dirty="0"/>
              <a:t>Wine is a high acid (and therefore low pH) food.</a:t>
            </a:r>
          </a:p>
          <a:p>
            <a:pPr marL="800100" lvl="1" indent="-342900">
              <a:lnSpc>
                <a:spcPct val="100000"/>
              </a:lnSpc>
              <a:spcAft>
                <a:spcPts val="0"/>
              </a:spcAft>
            </a:pPr>
            <a:r>
              <a:rPr lang="en-US" sz="2400" dirty="0"/>
              <a:t>High acid foods present a hostile environment for microorganisms.</a:t>
            </a:r>
          </a:p>
          <a:p>
            <a:endParaRPr lang="en-US" dirty="0"/>
          </a:p>
        </p:txBody>
      </p:sp>
    </p:spTree>
    <p:extLst>
      <p:ext uri="{BB962C8B-B14F-4D97-AF65-F5344CB8AC3E}">
        <p14:creationId xmlns:p14="http://schemas.microsoft.com/office/powerpoint/2010/main" val="103184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Wine Characteristics: Acidity</a:t>
            </a:r>
          </a:p>
        </p:txBody>
      </p:sp>
      <p:sp>
        <p:nvSpPr>
          <p:cNvPr id="3" name="Content Placeholder 2"/>
          <p:cNvSpPr>
            <a:spLocks noGrp="1"/>
          </p:cNvSpPr>
          <p:nvPr>
            <p:ph idx="1"/>
          </p:nvPr>
        </p:nvSpPr>
        <p:spPr>
          <a:xfrm>
            <a:off x="470647" y="1981202"/>
            <a:ext cx="8202706" cy="3809999"/>
          </a:xfrm>
        </p:spPr>
        <p:txBody>
          <a:bodyPr>
            <a:normAutofit fontScale="92500" lnSpcReduction="10000"/>
          </a:bodyPr>
          <a:lstStyle/>
          <a:p>
            <a:pPr>
              <a:lnSpc>
                <a:spcPct val="100000"/>
              </a:lnSpc>
              <a:spcAft>
                <a:spcPts val="0"/>
              </a:spcAft>
            </a:pPr>
            <a:r>
              <a:rPr lang="en-US" sz="3000" dirty="0"/>
              <a:t>Academic Viewpoints:</a:t>
            </a:r>
          </a:p>
          <a:p>
            <a:pPr marL="800100" lvl="1" indent="-342900">
              <a:lnSpc>
                <a:spcPct val="100000"/>
              </a:lnSpc>
              <a:spcAft>
                <a:spcPts val="0"/>
              </a:spcAft>
            </a:pPr>
            <a:r>
              <a:rPr lang="en-US" sz="2600" dirty="0">
                <a:solidFill>
                  <a:srgbClr val="FF0000"/>
                </a:solidFill>
              </a:rPr>
              <a:t>“Finished wine pH can be between 3.3 and 3.8”</a:t>
            </a:r>
            <a:r>
              <a:rPr lang="en-US" sz="2600" dirty="0"/>
              <a:t>….. </a:t>
            </a:r>
          </a:p>
          <a:p>
            <a:pPr marL="628650" indent="-457200" algn="r">
              <a:lnSpc>
                <a:spcPct val="100000"/>
              </a:lnSpc>
            </a:pPr>
            <a:r>
              <a:rPr lang="en-US" sz="2600" dirty="0"/>
              <a:t>Washington State University, Research Extension</a:t>
            </a:r>
            <a:br>
              <a:rPr lang="en-US" sz="2600" dirty="0"/>
            </a:br>
            <a:r>
              <a:rPr lang="en-US" sz="1900" dirty="0"/>
              <a:t>(</a:t>
            </a:r>
            <a:r>
              <a:rPr lang="en-US" sz="1900" dirty="0">
                <a:hlinkClick r:id="rId2"/>
              </a:rPr>
              <a:t>http://bit.ly/1NWIesI</a:t>
            </a:r>
            <a:r>
              <a:rPr lang="en-US" sz="1900" dirty="0"/>
              <a:t>)</a:t>
            </a:r>
          </a:p>
          <a:p>
            <a:pPr lvl="1" indent="0" algn="r">
              <a:lnSpc>
                <a:spcPct val="100000"/>
              </a:lnSpc>
              <a:spcAft>
                <a:spcPts val="0"/>
              </a:spcAft>
              <a:buNone/>
            </a:pPr>
            <a:endParaRPr lang="en-US" sz="2400" dirty="0"/>
          </a:p>
          <a:p>
            <a:pPr marL="800100" lvl="1" indent="-342900"/>
            <a:r>
              <a:rPr lang="en-US" sz="2600" dirty="0">
                <a:solidFill>
                  <a:srgbClr val="FF0000"/>
                </a:solidFill>
              </a:rPr>
              <a:t>“At a pH range between 2.8 and 3.8, typical of most musts and wines”</a:t>
            </a:r>
          </a:p>
          <a:p>
            <a:pPr marL="800100" lvl="1" indent="-342900" algn="r"/>
            <a:r>
              <a:rPr lang="en-US" sz="2600" dirty="0" err="1"/>
              <a:t>Delfini</a:t>
            </a:r>
            <a:r>
              <a:rPr lang="en-US" sz="2600" dirty="0"/>
              <a:t> &amp; Formica, “Wine Microbiology:  Science and Technology” (2001), p. 103</a:t>
            </a:r>
          </a:p>
          <a:p>
            <a:endParaRPr lang="en-US" sz="2800" dirty="0"/>
          </a:p>
          <a:p>
            <a:endParaRPr lang="en-US" dirty="0"/>
          </a:p>
        </p:txBody>
      </p:sp>
    </p:spTree>
    <p:extLst>
      <p:ext uri="{BB962C8B-B14F-4D97-AF65-F5344CB8AC3E}">
        <p14:creationId xmlns:p14="http://schemas.microsoft.com/office/powerpoint/2010/main" val="12460187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2717</Words>
  <Application>Microsoft Office PowerPoint</Application>
  <PresentationFormat>On-screen Show (4:3)</PresentationFormat>
  <Paragraphs>235</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Georgia</vt:lpstr>
      <vt:lpstr>Gill Sans MT</vt:lpstr>
      <vt:lpstr>Diamond Grid 16x9</vt:lpstr>
      <vt:lpstr>The  Microbiological Safety of Wine</vt:lpstr>
      <vt:lpstr>PowerPoint Presentation</vt:lpstr>
      <vt:lpstr>PowerPoint Presentation</vt:lpstr>
      <vt:lpstr>PowerPoint Presentation</vt:lpstr>
      <vt:lpstr>2 QUESTIONS…</vt:lpstr>
      <vt:lpstr>Overview</vt:lpstr>
      <vt:lpstr>Is It True?   Wine Characteristics: Acidity</vt:lpstr>
      <vt:lpstr>Wine Characteristics: Acidity</vt:lpstr>
      <vt:lpstr>Wine Characteristics: Acidity</vt:lpstr>
      <vt:lpstr>Wine Characteristics: Acidity</vt:lpstr>
      <vt:lpstr>Wine Characteristics: Acidity</vt:lpstr>
      <vt:lpstr>Wine Characteristics: Acidity</vt:lpstr>
      <vt:lpstr>pH: How low can pathogens grow?</vt:lpstr>
      <vt:lpstr>Wine Characteristics: Acidity</vt:lpstr>
      <vt:lpstr>Studies on Anti-Microbial Effects of High Acidity  (low pH) and Polyphenols in Wine</vt:lpstr>
      <vt:lpstr>Studies on Anti-Microbial Effects of High Acid (low pH) and Polyphenols in Wine</vt:lpstr>
      <vt:lpstr>Wine Characteristics: Alcohol</vt:lpstr>
      <vt:lpstr>Wine Characteristics: Alcohol</vt:lpstr>
      <vt:lpstr>Wine Characteristics: Alcohol</vt:lpstr>
      <vt:lpstr>Wine Characteristics: Alcohol</vt:lpstr>
      <vt:lpstr>Wine Characteristics: Alcohol</vt:lpstr>
      <vt:lpstr>Wine Characteristics: Sulphites</vt:lpstr>
      <vt:lpstr>Wine Characteristics: Sulphites</vt:lpstr>
      <vt:lpstr>The Hurdle Concept</vt:lpstr>
      <vt:lpstr>Hurdle Concept</vt:lpstr>
      <vt:lpstr>Hurdle Concept</vt:lpstr>
      <vt:lpstr>Hurdle Concept: Wine</vt:lpstr>
      <vt:lpstr>Food Safety  Risk Management</vt:lpstr>
      <vt:lpstr>Food Safety Risk Management Principles</vt:lpstr>
      <vt:lpstr>Food Safety Risk Management Principles</vt:lpstr>
      <vt:lpstr>Does it Matter?   Resulting Regulatory Applications</vt:lpstr>
      <vt:lpstr>If it is true, consequences are wide-ranging. As we are seeing, areas incude:</vt:lpstr>
      <vt:lpstr> Regulatory Frameworks</vt:lpstr>
      <vt:lpstr>Regulatory Frameworks</vt:lpstr>
      <vt:lpstr>Low Risk Food: E.U.</vt:lpstr>
      <vt:lpstr>Low Risk Food: Philippines</vt:lpstr>
      <vt:lpstr>Low Risk Food: U.S.A.</vt:lpstr>
      <vt:lpstr>Expiration Date labeling</vt:lpstr>
      <vt:lpstr>If Wine is a Low-Risk Food</vt:lpstr>
      <vt:lpstr>Certificates of Analysis</vt:lpstr>
      <vt:lpstr>If Wine is a low-risk food…</vt:lpstr>
      <vt:lpstr>Microbiological  Specifications</vt:lpstr>
      <vt:lpstr>If wine is a low-risk food…</vt:lpstr>
      <vt:lpstr>Traceability</vt:lpstr>
      <vt:lpstr>If wine is a low-risk food…</vt:lpstr>
      <vt:lpstr>Conclusions</vt:lpstr>
      <vt:lpstr>PowerPoint Presentation</vt:lpstr>
      <vt:lpstr>Epilogue…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2017-05-11T16:25:55Z</dcterms:created>
  <dcterms:modified xsi:type="dcterms:W3CDTF">2024-10-23T17:58:34Z</dcterms:modified>
  <cp:version/>
</cp:coreProperties>
</file>