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7"/>
  </p:notesMasterIdLst>
  <p:handoutMasterIdLst>
    <p:handoutMasterId r:id="rId28"/>
  </p:handoutMasterIdLst>
  <p:sldIdLst>
    <p:sldId id="261" r:id="rId3"/>
    <p:sldId id="271" r:id="rId4"/>
    <p:sldId id="273" r:id="rId5"/>
    <p:sldId id="311" r:id="rId6"/>
    <p:sldId id="312" r:id="rId7"/>
    <p:sldId id="313" r:id="rId8"/>
    <p:sldId id="314" r:id="rId9"/>
    <p:sldId id="310" r:id="rId10"/>
    <p:sldId id="272" r:id="rId11"/>
    <p:sldId id="274" r:id="rId12"/>
    <p:sldId id="309"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31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B81EBF-51DD-4059-B671-7B045FAF7199}" v="63" dt="2018-08-22T14:41:42.048"/>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94632" autoAdjust="0"/>
  </p:normalViewPr>
  <p:slideViewPr>
    <p:cSldViewPr snapToGrid="0">
      <p:cViewPr varScale="1">
        <p:scale>
          <a:sx n="108" d="100"/>
          <a:sy n="108" d="100"/>
        </p:scale>
        <p:origin x="1376" y="76"/>
      </p:cViewPr>
      <p:guideLst>
        <p:guide pos="2880"/>
        <p:guide orient="horz" pos="216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57"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9/24/2018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9/24/2018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3</a:t>
            </a:fld>
            <a:endParaRPr lang="en-US" dirty="0"/>
          </a:p>
        </p:txBody>
      </p:sp>
    </p:spTree>
    <p:extLst>
      <p:ext uri="{BB962C8B-B14F-4D97-AF65-F5344CB8AC3E}">
        <p14:creationId xmlns:p14="http://schemas.microsoft.com/office/powerpoint/2010/main" val="2113274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12</a:t>
            </a:fld>
            <a:endParaRPr lang="en-US" dirty="0"/>
          </a:p>
        </p:txBody>
      </p:sp>
    </p:spTree>
    <p:extLst>
      <p:ext uri="{BB962C8B-B14F-4D97-AF65-F5344CB8AC3E}">
        <p14:creationId xmlns:p14="http://schemas.microsoft.com/office/powerpoint/2010/main" val="1476820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13</a:t>
            </a:fld>
            <a:endParaRPr lang="en-US" dirty="0"/>
          </a:p>
        </p:txBody>
      </p:sp>
    </p:spTree>
    <p:extLst>
      <p:ext uri="{BB962C8B-B14F-4D97-AF65-F5344CB8AC3E}">
        <p14:creationId xmlns:p14="http://schemas.microsoft.com/office/powerpoint/2010/main" val="179853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14</a:t>
            </a:fld>
            <a:endParaRPr lang="en-US" dirty="0"/>
          </a:p>
        </p:txBody>
      </p:sp>
    </p:spTree>
    <p:extLst>
      <p:ext uri="{BB962C8B-B14F-4D97-AF65-F5344CB8AC3E}">
        <p14:creationId xmlns:p14="http://schemas.microsoft.com/office/powerpoint/2010/main" val="2374812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15</a:t>
            </a:fld>
            <a:endParaRPr lang="en-US" dirty="0"/>
          </a:p>
        </p:txBody>
      </p:sp>
    </p:spTree>
    <p:extLst>
      <p:ext uri="{BB962C8B-B14F-4D97-AF65-F5344CB8AC3E}">
        <p14:creationId xmlns:p14="http://schemas.microsoft.com/office/powerpoint/2010/main" val="2615304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16</a:t>
            </a:fld>
            <a:endParaRPr lang="en-US" dirty="0"/>
          </a:p>
        </p:txBody>
      </p:sp>
    </p:spTree>
    <p:extLst>
      <p:ext uri="{BB962C8B-B14F-4D97-AF65-F5344CB8AC3E}">
        <p14:creationId xmlns:p14="http://schemas.microsoft.com/office/powerpoint/2010/main" val="797823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17</a:t>
            </a:fld>
            <a:endParaRPr lang="en-US" dirty="0"/>
          </a:p>
        </p:txBody>
      </p:sp>
    </p:spTree>
    <p:extLst>
      <p:ext uri="{BB962C8B-B14F-4D97-AF65-F5344CB8AC3E}">
        <p14:creationId xmlns:p14="http://schemas.microsoft.com/office/powerpoint/2010/main" val="89191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18</a:t>
            </a:fld>
            <a:endParaRPr lang="en-US" dirty="0"/>
          </a:p>
        </p:txBody>
      </p:sp>
    </p:spTree>
    <p:extLst>
      <p:ext uri="{BB962C8B-B14F-4D97-AF65-F5344CB8AC3E}">
        <p14:creationId xmlns:p14="http://schemas.microsoft.com/office/powerpoint/2010/main" val="140546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19</a:t>
            </a:fld>
            <a:endParaRPr lang="en-US" dirty="0"/>
          </a:p>
        </p:txBody>
      </p:sp>
    </p:spTree>
    <p:extLst>
      <p:ext uri="{BB962C8B-B14F-4D97-AF65-F5344CB8AC3E}">
        <p14:creationId xmlns:p14="http://schemas.microsoft.com/office/powerpoint/2010/main" val="167809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20</a:t>
            </a:fld>
            <a:endParaRPr lang="en-US" dirty="0"/>
          </a:p>
        </p:txBody>
      </p:sp>
    </p:spTree>
    <p:extLst>
      <p:ext uri="{BB962C8B-B14F-4D97-AF65-F5344CB8AC3E}">
        <p14:creationId xmlns:p14="http://schemas.microsoft.com/office/powerpoint/2010/main" val="2109948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21</a:t>
            </a:fld>
            <a:endParaRPr lang="en-US" dirty="0"/>
          </a:p>
        </p:txBody>
      </p:sp>
    </p:spTree>
    <p:extLst>
      <p:ext uri="{BB962C8B-B14F-4D97-AF65-F5344CB8AC3E}">
        <p14:creationId xmlns:p14="http://schemas.microsoft.com/office/powerpoint/2010/main" val="130719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4</a:t>
            </a:fld>
            <a:endParaRPr lang="en-US"/>
          </a:p>
        </p:txBody>
      </p:sp>
    </p:spTree>
    <p:extLst>
      <p:ext uri="{BB962C8B-B14F-4D97-AF65-F5344CB8AC3E}">
        <p14:creationId xmlns:p14="http://schemas.microsoft.com/office/powerpoint/2010/main" val="4238281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22</a:t>
            </a:fld>
            <a:endParaRPr lang="en-US" dirty="0"/>
          </a:p>
        </p:txBody>
      </p:sp>
    </p:spTree>
    <p:extLst>
      <p:ext uri="{BB962C8B-B14F-4D97-AF65-F5344CB8AC3E}">
        <p14:creationId xmlns:p14="http://schemas.microsoft.com/office/powerpoint/2010/main" val="3780936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23</a:t>
            </a:fld>
            <a:endParaRPr lang="en-US" dirty="0"/>
          </a:p>
        </p:txBody>
      </p:sp>
    </p:spTree>
    <p:extLst>
      <p:ext uri="{BB962C8B-B14F-4D97-AF65-F5344CB8AC3E}">
        <p14:creationId xmlns:p14="http://schemas.microsoft.com/office/powerpoint/2010/main" val="128944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24</a:t>
            </a:fld>
            <a:endParaRPr lang="en-US" dirty="0"/>
          </a:p>
        </p:txBody>
      </p:sp>
    </p:spTree>
    <p:extLst>
      <p:ext uri="{BB962C8B-B14F-4D97-AF65-F5344CB8AC3E}">
        <p14:creationId xmlns:p14="http://schemas.microsoft.com/office/powerpoint/2010/main" val="165002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5</a:t>
            </a:fld>
            <a:endParaRPr lang="en-US" dirty="0"/>
          </a:p>
        </p:txBody>
      </p:sp>
    </p:spTree>
    <p:extLst>
      <p:ext uri="{BB962C8B-B14F-4D97-AF65-F5344CB8AC3E}">
        <p14:creationId xmlns:p14="http://schemas.microsoft.com/office/powerpoint/2010/main" val="2133309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6</a:t>
            </a:fld>
            <a:endParaRPr lang="en-US" dirty="0"/>
          </a:p>
        </p:txBody>
      </p:sp>
    </p:spTree>
    <p:extLst>
      <p:ext uri="{BB962C8B-B14F-4D97-AF65-F5344CB8AC3E}">
        <p14:creationId xmlns:p14="http://schemas.microsoft.com/office/powerpoint/2010/main" val="3926931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7</a:t>
            </a:fld>
            <a:endParaRPr lang="en-US" dirty="0"/>
          </a:p>
        </p:txBody>
      </p:sp>
    </p:spTree>
    <p:extLst>
      <p:ext uri="{BB962C8B-B14F-4D97-AF65-F5344CB8AC3E}">
        <p14:creationId xmlns:p14="http://schemas.microsoft.com/office/powerpoint/2010/main" val="2674597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8</a:t>
            </a:fld>
            <a:endParaRPr lang="en-US" dirty="0"/>
          </a:p>
        </p:txBody>
      </p:sp>
    </p:spTree>
    <p:extLst>
      <p:ext uri="{BB962C8B-B14F-4D97-AF65-F5344CB8AC3E}">
        <p14:creationId xmlns:p14="http://schemas.microsoft.com/office/powerpoint/2010/main" val="1154080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9</a:t>
            </a:fld>
            <a:endParaRPr lang="en-US" dirty="0"/>
          </a:p>
        </p:txBody>
      </p:sp>
    </p:spTree>
    <p:extLst>
      <p:ext uri="{BB962C8B-B14F-4D97-AF65-F5344CB8AC3E}">
        <p14:creationId xmlns:p14="http://schemas.microsoft.com/office/powerpoint/2010/main" val="250223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10</a:t>
            </a:fld>
            <a:endParaRPr lang="en-US" dirty="0"/>
          </a:p>
        </p:txBody>
      </p:sp>
    </p:spTree>
    <p:extLst>
      <p:ext uri="{BB962C8B-B14F-4D97-AF65-F5344CB8AC3E}">
        <p14:creationId xmlns:p14="http://schemas.microsoft.com/office/powerpoint/2010/main" val="3526344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11</a:t>
            </a:fld>
            <a:endParaRPr lang="en-US" dirty="0"/>
          </a:p>
        </p:txBody>
      </p:sp>
    </p:spTree>
    <p:extLst>
      <p:ext uri="{BB962C8B-B14F-4D97-AF65-F5344CB8AC3E}">
        <p14:creationId xmlns:p14="http://schemas.microsoft.com/office/powerpoint/2010/main" val="1082221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29339" y="-34707"/>
            <a:ext cx="9144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970384" y="1909347"/>
            <a:ext cx="7203233" cy="2901467"/>
          </a:xfrm>
        </p:spPr>
        <p:txBody>
          <a:bodyPr anchor="b">
            <a:normAutofit/>
          </a:bodyPr>
          <a:lstStyle>
            <a:lvl1pPr algn="l">
              <a:lnSpc>
                <a:spcPct val="76000"/>
              </a:lnSpc>
              <a:defRPr sz="6000"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964245" y="5043514"/>
            <a:ext cx="7203233" cy="457200"/>
          </a:xfrm>
        </p:spPr>
        <p:txBody>
          <a:bodyPr>
            <a:normAutofit/>
          </a:bodyPr>
          <a:lstStyle>
            <a:lvl1pPr marL="0" indent="0" algn="l">
              <a:spcBef>
                <a:spcPts val="0"/>
              </a:spcBef>
              <a:buNone/>
              <a:defRPr sz="1500" b="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58" name="Straight Connector 57"/>
          <p:cNvCxnSpPr/>
          <p:nvPr userDrawn="1"/>
        </p:nvCxnSpPr>
        <p:spPr>
          <a:xfrm>
            <a:off x="970384" y="4810813"/>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Footer Placeholder 56"/>
          <p:cNvSpPr txBox="1">
            <a:spLocks/>
          </p:cNvSpPr>
          <p:nvPr userDrawn="1"/>
        </p:nvSpPr>
        <p:spPr>
          <a:xfrm>
            <a:off x="4731096" y="6389365"/>
            <a:ext cx="3462287" cy="222436"/>
          </a:xfrm>
          <a:prstGeom prst="rect">
            <a:avLst/>
          </a:prstGeom>
        </p:spPr>
        <p:txBody>
          <a:bodyPr vert="horz" lIns="68580" tIns="34290" rIns="68580" bIns="34290" rtlCol="0" anchor="ctr"/>
          <a:lstStyle>
            <a:defPPr>
              <a:defRPr lang="en-US"/>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lumMod val="50000"/>
                  </a:schemeClr>
                </a:solidFill>
              </a:rPr>
              <a:t>Honolulu, HI</a:t>
            </a:r>
          </a:p>
        </p:txBody>
      </p:sp>
      <p:sp>
        <p:nvSpPr>
          <p:cNvPr id="61" name="Rectangle 60"/>
          <p:cNvSpPr/>
          <p:nvPr userDrawn="1"/>
        </p:nvSpPr>
        <p:spPr>
          <a:xfrm>
            <a:off x="922247" y="6359385"/>
            <a:ext cx="3611694" cy="276999"/>
          </a:xfrm>
          <a:prstGeom prst="rect">
            <a:avLst/>
          </a:prstGeom>
        </p:spPr>
        <p:txBody>
          <a:bodyPr wrap="none">
            <a:spAutoFit/>
          </a:bodyPr>
          <a:lstStyle/>
          <a:p>
            <a:r>
              <a:rPr lang="en-US" sz="1200" dirty="0">
                <a:solidFill>
                  <a:schemeClr val="bg1">
                    <a:lumMod val="50000"/>
                  </a:schemeClr>
                </a:solidFill>
              </a:rPr>
              <a:t>APEC Wine Regulatory Forum | Oct 10 -11, 2018</a:t>
            </a:r>
          </a:p>
        </p:txBody>
      </p:sp>
      <p:pic>
        <p:nvPicPr>
          <p:cNvPr id="64" name="Picture 63">
            <a:extLst>
              <a:ext uri="{FF2B5EF4-FFF2-40B4-BE49-F238E27FC236}">
                <a16:creationId xmlns:a16="http://schemas.microsoft.com/office/drawing/2014/main" id="{1EDEB0DE-833A-4043-BE9E-6878CEF60C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95945" y="301713"/>
            <a:ext cx="4554765" cy="1384642"/>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6985" y="489857"/>
            <a:ext cx="1265465"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489857"/>
            <a:ext cx="5690508" cy="53013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8"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9" name="Date Placeholder 3"/>
          <p:cNvSpPr>
            <a:spLocks noGrp="1"/>
          </p:cNvSpPr>
          <p:nvPr>
            <p:ph type="dt" sz="half" idx="10"/>
          </p:nvPr>
        </p:nvSpPr>
        <p:spPr>
          <a:xfrm>
            <a:off x="7007902" y="6289679"/>
            <a:ext cx="1370786" cy="222436"/>
          </a:xfrm>
          <a:prstGeom prst="rect">
            <a:avLst/>
          </a:prstGeom>
        </p:spPr>
        <p:txBody>
          <a:bodyPr/>
          <a:lstStyle>
            <a:lvl1pPr>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5"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4"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Honolulu, HI</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9144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971550" y="2541573"/>
            <a:ext cx="7200900" cy="2743200"/>
          </a:xfrm>
        </p:spPr>
        <p:txBody>
          <a:bodyPr anchor="b">
            <a:normAutofit/>
          </a:bodyPr>
          <a:lstStyle>
            <a:lvl1pPr>
              <a:lnSpc>
                <a:spcPct val="85000"/>
              </a:lnSpc>
              <a:defRPr sz="45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71550" y="5431536"/>
            <a:ext cx="7200900" cy="457200"/>
          </a:xfrm>
        </p:spPr>
        <p:txBody>
          <a:bodyPr>
            <a:normAutofit/>
          </a:bodyPr>
          <a:lstStyle>
            <a:lvl1pPr marL="0" indent="0">
              <a:spcBef>
                <a:spcPts val="0"/>
              </a:spcBef>
              <a:buNone/>
              <a:defRPr sz="1500" b="0">
                <a:solidFill>
                  <a:schemeClr val="tx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cxnSp>
        <p:nvCxnSpPr>
          <p:cNvPr id="58" name="Straight Connector 57"/>
          <p:cNvCxnSpPr/>
          <p:nvPr userDrawn="1"/>
        </p:nvCxnSpPr>
        <p:spPr>
          <a:xfrm>
            <a:off x="971550" y="5294175"/>
            <a:ext cx="720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71550" y="1981200"/>
            <a:ext cx="3429000" cy="38100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43450" y="1981200"/>
            <a:ext cx="3429000" cy="38100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12"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13"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Honolulu, HI</a:t>
            </a: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18322"/>
            <a:ext cx="3429000" cy="641350"/>
          </a:xfrm>
        </p:spPr>
        <p:txBody>
          <a:bodyPr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2503714"/>
            <a:ext cx="3429000" cy="3287487"/>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43450" y="1818322"/>
            <a:ext cx="3429000" cy="641350"/>
          </a:xfrm>
        </p:spPr>
        <p:txBody>
          <a:bodyPr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43450" y="2503714"/>
            <a:ext cx="3429000" cy="3287487"/>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17"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18"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Honolulu, HI</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13"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14"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Honolulu, HI</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9144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59"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60"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61"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9144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934864" y="571500"/>
            <a:ext cx="2743200" cy="2197100"/>
          </a:xfrm>
        </p:spPr>
        <p:txBody>
          <a:bodyPr anchor="b">
            <a:normAutofit/>
          </a:bodyPr>
          <a:lstStyle>
            <a:lvl1pPr>
              <a:defRPr sz="195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173" y="571500"/>
            <a:ext cx="4613665" cy="5715000"/>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934864" y="2995012"/>
            <a:ext cx="2743200" cy="2285950"/>
          </a:xfrm>
        </p:spPr>
        <p:txBody>
          <a:bodyPr>
            <a:normAutofit/>
          </a:bodyPr>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cxnSp>
        <p:nvCxnSpPr>
          <p:cNvPr id="60" name="Straight Connector 59"/>
          <p:cNvCxnSpPr/>
          <p:nvPr userDrawn="1"/>
        </p:nvCxnSpPr>
        <p:spPr>
          <a:xfrm>
            <a:off x="5942317"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65"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66" name="Date Placeholder 3"/>
          <p:cNvSpPr>
            <a:spLocks noGrp="1"/>
          </p:cNvSpPr>
          <p:nvPr>
            <p:ph type="dt" sz="half" idx="10"/>
          </p:nvPr>
        </p:nvSpPr>
        <p:spPr>
          <a:xfrm>
            <a:off x="5102605" y="6289679"/>
            <a:ext cx="3276083" cy="222436"/>
          </a:xfrm>
          <a:prstGeom prst="rect">
            <a:avLst/>
          </a:prstGeom>
        </p:spPr>
        <p:txBody>
          <a:bodyPr/>
          <a:lstStyle>
            <a:lvl1pPr algn="r">
              <a:defRPr>
                <a:solidFill>
                  <a:schemeClr val="bg1">
                    <a:lumMod val="75000"/>
                  </a:schemeClr>
                </a:solidFill>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9144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3309" y="-159"/>
            <a:ext cx="5486400" cy="6858000"/>
          </a:xfrm>
        </p:spPr>
        <p:txBody>
          <a:bodyPr tIns="45720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cxnSp>
        <p:nvCxnSpPr>
          <p:cNvPr id="59" name="Straight Connector 58"/>
          <p:cNvCxnSpPr/>
          <p:nvPr/>
        </p:nvCxnSpPr>
        <p:spPr>
          <a:xfrm>
            <a:off x="5942317"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932170" y="576072"/>
            <a:ext cx="2743200" cy="2194560"/>
          </a:xfrm>
        </p:spPr>
        <p:txBody>
          <a:bodyPr anchor="b">
            <a:normAutofit/>
          </a:bodyPr>
          <a:lstStyle>
            <a:lvl1pPr>
              <a:defRPr sz="1950">
                <a:solidFill>
                  <a:schemeClr val="bg1"/>
                </a:solidFill>
              </a:defRPr>
            </a:lvl1pPr>
          </a:lstStyle>
          <a:p>
            <a:r>
              <a:rPr lang="en-US"/>
              <a:t>Click to edit Master title style</a:t>
            </a:r>
          </a:p>
        </p:txBody>
      </p:sp>
      <p:sp>
        <p:nvSpPr>
          <p:cNvPr id="4" name="Text Placeholder 3"/>
          <p:cNvSpPr>
            <a:spLocks noGrp="1"/>
          </p:cNvSpPr>
          <p:nvPr>
            <p:ph type="body" sz="half" idx="2"/>
          </p:nvPr>
        </p:nvSpPr>
        <p:spPr>
          <a:xfrm>
            <a:off x="5932170" y="2999232"/>
            <a:ext cx="2743200" cy="2286000"/>
          </a:xfrm>
        </p:spPr>
        <p:txBody>
          <a:bodyPr/>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0"/>
            <a:ext cx="9144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971550" y="503854"/>
            <a:ext cx="72009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71550" y="1981202"/>
            <a:ext cx="72009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userDrawn="1"/>
        </p:nvCxnSpPr>
        <p:spPr>
          <a:xfrm>
            <a:off x="457200" y="6172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Slide Number Placeholder 5"/>
          <p:cNvSpPr>
            <a:spLocks noGrp="1"/>
          </p:cNvSpPr>
          <p:nvPr>
            <p:ph type="sldNum" sz="quarter" idx="4"/>
          </p:nvPr>
        </p:nvSpPr>
        <p:spPr>
          <a:xfrm>
            <a:off x="8378687" y="6289679"/>
            <a:ext cx="309458" cy="222436"/>
          </a:xfrm>
          <a:prstGeom prst="rect">
            <a:avLst/>
          </a:prstGeom>
        </p:spPr>
        <p:txBody>
          <a:bodyPr/>
          <a:lstStyle>
            <a:lvl1pPr>
              <a:defRPr sz="900">
                <a:solidFill>
                  <a:schemeClr val="bg1">
                    <a:lumMod val="50000"/>
                  </a:schemeClr>
                </a:solidFill>
              </a:defRPr>
            </a:lvl1pPr>
          </a:lstStyle>
          <a:p>
            <a:fld id="{E31375A4-56A4-47D6-9801-1991572033F7}" type="slidenum">
              <a:rPr lang="en-US" smtClean="0"/>
              <a:pPr/>
              <a:t>‹#›</a:t>
            </a:fld>
            <a:endParaRPr lang="en-US" dirty="0"/>
          </a:p>
        </p:txBody>
      </p:sp>
      <p:sp>
        <p:nvSpPr>
          <p:cNvPr id="60" name="Footer Placeholder 4"/>
          <p:cNvSpPr>
            <a:spLocks noGrp="1"/>
          </p:cNvSpPr>
          <p:nvPr>
            <p:ph type="ftr" sz="quarter" idx="3"/>
          </p:nvPr>
        </p:nvSpPr>
        <p:spPr>
          <a:xfrm>
            <a:off x="457201" y="6289679"/>
            <a:ext cx="4596023" cy="222436"/>
          </a:xfrm>
          <a:prstGeom prst="rect">
            <a:avLst/>
          </a:prstGeom>
        </p:spPr>
        <p:txBody>
          <a:bodyPr/>
          <a:lstStyle>
            <a:lvl1pPr>
              <a:defRPr sz="900">
                <a:solidFill>
                  <a:schemeClr val="bg1">
                    <a:lumMod val="50000"/>
                  </a:schemeClr>
                </a:solidFill>
              </a:defRPr>
            </a:lvl1pPr>
          </a:lstStyle>
          <a:p>
            <a:r>
              <a:rPr lang="en-US" dirty="0"/>
              <a:t>APEC Wine Regulatory Forum |  May 11-12, 2017</a:t>
            </a:r>
          </a:p>
        </p:txBody>
      </p:sp>
      <p:sp>
        <p:nvSpPr>
          <p:cNvPr id="61" name="Date Placeholder 3"/>
          <p:cNvSpPr>
            <a:spLocks noGrp="1"/>
          </p:cNvSpPr>
          <p:nvPr>
            <p:ph type="dt" sz="half" idx="2"/>
          </p:nvPr>
        </p:nvSpPr>
        <p:spPr>
          <a:xfrm>
            <a:off x="5084571" y="6289679"/>
            <a:ext cx="3294118" cy="222436"/>
          </a:xfrm>
          <a:prstGeom prst="rect">
            <a:avLst/>
          </a:prstGeom>
        </p:spPr>
        <p:txBody>
          <a:bodyPr/>
          <a:lstStyle>
            <a:lvl1pPr algn="r">
              <a:defRPr sz="900">
                <a:solidFill>
                  <a:schemeClr val="bg1">
                    <a:lumMod val="50000"/>
                  </a:schemeClr>
                </a:solidFill>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www.fao.org/docrep/005/y2200e/y2200e07.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ec.europa.eu/agriculture/quality/policy/com2009_234/ia_annex_a1_en.pdf" TargetMode="External"/><Relationship Id="rId5" Type="http://schemas.openxmlformats.org/officeDocument/2006/relationships/image" Target="../media/image27.jpeg"/><Relationship Id="rId4" Type="http://schemas.openxmlformats.org/officeDocument/2006/relationships/hyperlink" Target="http://www.google.com/url?sa=i&amp;rct=j&amp;q=&amp;esrc=s&amp;frm=1&amp;source=imgres&amp;cd=&amp;cad=rja&amp;uact=8&amp;ved=0ahUKEwiJtoahoo_PAhUB4WMKHXRFC_oQjRwIBw&amp;url=http://www.whatsgoodattraderjoes.com/2011/07/trader-joes-boeuf-bourguignon.html&amp;psig=AFQjCNHNGtflJAbtnnwBEq4yXLiYi3aGGg&amp;ust=147395657286921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ahUKEwi67qqltY_PAhVN1GMKHWO0Bb0QjRwIBw&amp;url=http://www.overstock.com/guides/facts-about-kamenstein-spice-racks&amp;psig=AFQjCNFd2ExYLi5SOTvoKd4mflFpMD6qTQ&amp;ust=147396165719509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uact=8&amp;ved=0ahUKEwjy7_LPt4_PAhUI5GMKHaG0DSEQjRwIBw&amp;url=http://www.target.com/p/flintstones-complete-multivitamin-supplement-sour-gummies-for-children-180-count/-/A-11201230&amp;bvm=bv.132479545,d.cGc&amp;psig=AFQjCNH1WL9lPpptHAMHrY5RJp1OnnCHEA&amp;ust=1473962266639152" TargetMode="External"/><Relationship Id="rId3" Type="http://schemas.openxmlformats.org/officeDocument/2006/relationships/hyperlink" Target="http://www.fao.org/docrep/008/ae922e/ae922e05.htm" TargetMode="External"/><Relationship Id="rId7"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4.jpeg"/><Relationship Id="rId5" Type="http://schemas.openxmlformats.org/officeDocument/2006/relationships/hyperlink" Target="http://www.google.com/url?sa=i&amp;rct=j&amp;q=&amp;esrc=s&amp;frm=1&amp;source=images&amp;cd=&amp;cad=rja&amp;uact=8&amp;ved=0ahUKEwis1sbpto_PAhUO6mMKHSd7ArYQjRwIBw&amp;url=http://www.fooducate.com/community/post/What%20s%20the%20difference%20between%20Citric%20Acid%20Ascorbic%20Acid%20and%20Vitamin%20C?/55F1712B-81E3-CCE7-462B-AB4E18ED0BE3&amp;bvm=bv.132479545,d.cGc&amp;psig=AFQjCNGJMoakeB1xex6EMx1BoEdcyyBv1g&amp;ust=1473962045049401" TargetMode="External"/><Relationship Id="rId10" Type="http://schemas.openxmlformats.org/officeDocument/2006/relationships/hyperlink" Target="http://www.google.com/url?sa=i&amp;rct=j&amp;q=&amp;esrc=s&amp;frm=1&amp;source=images&amp;cd=&amp;cad=rja&amp;uact=8&amp;ved=0ahUKEwiA8Mf5uI_PAhUJ32MKHRcDA-YQjRwIBw&amp;url=http://www.evanscoffee.com/detail.asp?id%3D7UP&amp;bvm=bv.132479545,d.cGc&amp;psig=AFQjCNHs42CboACYHqFc4ygAYDmY-9f6yg&amp;ust=1473962601877763" TargetMode="External"/><Relationship Id="rId4" Type="http://schemas.openxmlformats.org/officeDocument/2006/relationships/image" Target="../media/image30.png"/><Relationship Id="rId9"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4245" y="1187606"/>
            <a:ext cx="7454362" cy="3305399"/>
          </a:xfrm>
        </p:spPr>
        <p:txBody>
          <a:bodyPr>
            <a:normAutofit/>
          </a:bodyPr>
          <a:lstStyle/>
          <a:p>
            <a:pPr marL="457200" indent="-457200">
              <a:lnSpc>
                <a:spcPct val="100000"/>
              </a:lnSpc>
            </a:pPr>
            <a:r>
              <a:rPr lang="en-US" dirty="0" smtClean="0"/>
              <a:t>Winemaking – </a:t>
            </a:r>
            <a:br>
              <a:rPr lang="en-US" dirty="0" smtClean="0"/>
            </a:br>
            <a:r>
              <a:rPr lang="en-US" sz="3200" dirty="0" smtClean="0"/>
              <a:t>How humble grapes and tiny microbes create a product we love to make, consume, and regulate. </a:t>
            </a:r>
            <a:endParaRPr lang="en-US" sz="3200" dirty="0"/>
          </a:p>
        </p:txBody>
      </p:sp>
      <p:sp>
        <p:nvSpPr>
          <p:cNvPr id="3" name="Subtitle 2"/>
          <p:cNvSpPr>
            <a:spLocks noGrp="1"/>
          </p:cNvSpPr>
          <p:nvPr>
            <p:ph type="subTitle" idx="1"/>
          </p:nvPr>
        </p:nvSpPr>
        <p:spPr>
          <a:xfrm>
            <a:off x="964245" y="5043513"/>
            <a:ext cx="7410321" cy="937977"/>
          </a:xfrm>
        </p:spPr>
        <p:txBody>
          <a:bodyPr>
            <a:normAutofit/>
          </a:bodyPr>
          <a:lstStyle/>
          <a:p>
            <a:pPr>
              <a:spcAft>
                <a:spcPts val="600"/>
              </a:spcAft>
            </a:pPr>
            <a:r>
              <a:rPr lang="en-US" dirty="0"/>
              <a:t>Paul Huckaba</a:t>
            </a:r>
          </a:p>
          <a:p>
            <a:pPr>
              <a:spcAft>
                <a:spcPts val="600"/>
              </a:spcAft>
            </a:pPr>
            <a:r>
              <a:rPr lang="en-US" dirty="0"/>
              <a:t>Analytical Laboratory Manager, Bronco Wine Company</a:t>
            </a:r>
          </a:p>
          <a:p>
            <a:pPr>
              <a:spcAft>
                <a:spcPts val="600"/>
              </a:spcAft>
            </a:pPr>
            <a:r>
              <a:rPr lang="en-US" dirty="0"/>
              <a:t>Winemaker, Redwood Vineyards</a:t>
            </a: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4"/>
            <a:ext cx="7200900" cy="734741"/>
          </a:xfrm>
        </p:spPr>
        <p:txBody>
          <a:bodyPr>
            <a:noAutofit/>
          </a:bodyPr>
          <a:lstStyle/>
          <a:p>
            <a:pPr algn="ctr"/>
            <a:r>
              <a:rPr lang="en-US" dirty="0" smtClean="0"/>
              <a:t>Some interesting facts about </a:t>
            </a:r>
            <a:br>
              <a:rPr lang="en-US" dirty="0" smtClean="0"/>
            </a:br>
            <a:r>
              <a:rPr lang="en-US" dirty="0" smtClean="0"/>
              <a:t>Winemaking Substances</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10</a:t>
            </a:fld>
            <a:endParaRPr lang="en-US" dirty="0"/>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sp>
        <p:nvSpPr>
          <p:cNvPr id="9" name="Content Placeholder 2"/>
          <p:cNvSpPr>
            <a:spLocks noGrp="1"/>
          </p:cNvSpPr>
          <p:nvPr>
            <p:ph idx="1"/>
          </p:nvPr>
        </p:nvSpPr>
        <p:spPr>
          <a:xfrm>
            <a:off x="971550" y="1598804"/>
            <a:ext cx="7200900" cy="3809999"/>
          </a:xfrm>
        </p:spPr>
        <p:txBody>
          <a:bodyPr/>
          <a:lstStyle/>
          <a:p>
            <a:pPr marL="342900" lvl="0" indent="-342900">
              <a:buFont typeface="Arial" pitchFamily="34" charset="0"/>
              <a:buChar char="•"/>
            </a:pPr>
            <a:r>
              <a:rPr lang="en-US" sz="2000" dirty="0"/>
              <a:t>The substances that naturally occur in </a:t>
            </a:r>
            <a:r>
              <a:rPr lang="en-US" sz="2000" dirty="0" smtClean="0"/>
              <a:t>grapes and wine </a:t>
            </a:r>
            <a:r>
              <a:rPr lang="en-US" sz="2000" dirty="0"/>
              <a:t>and that are introduced simply to adjust the level of the same substance already present may be a special class of additives and not need labeling.  T</a:t>
            </a:r>
            <a:r>
              <a:rPr lang="en-US" sz="2000" dirty="0" smtClean="0"/>
              <a:t>o </a:t>
            </a:r>
            <a:r>
              <a:rPr lang="en-US" sz="2000" dirty="0"/>
              <a:t>do so could </a:t>
            </a:r>
            <a:r>
              <a:rPr lang="en-US" sz="2000" dirty="0" smtClean="0"/>
              <a:t>confuse or mislead </a:t>
            </a:r>
            <a:r>
              <a:rPr lang="en-US" sz="2000" dirty="0"/>
              <a:t>consumers. </a:t>
            </a:r>
            <a:endParaRPr lang="en-US" sz="2000" dirty="0" smtClean="0"/>
          </a:p>
          <a:p>
            <a:pPr marL="342900" lvl="0" indent="-342900">
              <a:buFont typeface="Arial" pitchFamily="34" charset="0"/>
              <a:buChar char="•"/>
            </a:pPr>
            <a:r>
              <a:rPr lang="en-US" sz="2000" dirty="0" smtClean="0"/>
              <a:t>Citric </a:t>
            </a:r>
            <a:r>
              <a:rPr lang="en-US" sz="2000" dirty="0"/>
              <a:t>acid – </a:t>
            </a:r>
            <a:r>
              <a:rPr lang="en-US" sz="2000" dirty="0" smtClean="0"/>
              <a:t>If I add </a:t>
            </a:r>
            <a:r>
              <a:rPr lang="en-US" sz="2000" dirty="0"/>
              <a:t>it, </a:t>
            </a:r>
            <a:r>
              <a:rPr lang="en-US" sz="2000" dirty="0" smtClean="0"/>
              <a:t>this doesn’t mean that my </a:t>
            </a:r>
            <a:r>
              <a:rPr lang="en-US" sz="2000" dirty="0"/>
              <a:t>wine </a:t>
            </a:r>
            <a:r>
              <a:rPr lang="en-US" sz="2000" dirty="0" smtClean="0"/>
              <a:t>is always more </a:t>
            </a:r>
            <a:r>
              <a:rPr lang="en-US" sz="2000" dirty="0"/>
              <a:t>“acidic” than a wine from a cooler growing </a:t>
            </a:r>
            <a:r>
              <a:rPr lang="en-US" sz="2000" dirty="0" smtClean="0"/>
              <a:t>area.</a:t>
            </a:r>
            <a:endParaRPr lang="en-US" sz="2000" dirty="0"/>
          </a:p>
          <a:p>
            <a:endParaRPr lang="en-US" dirty="0"/>
          </a:p>
        </p:txBody>
      </p:sp>
      <p:pic>
        <p:nvPicPr>
          <p:cNvPr id="2050" name="Picture 2" descr="C:\Users\paul.huckaba\AppData\Local\Microsoft\Windows\Temporary Internet Files\Content.IE5\28WGZCAB\california[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9243" y="3767902"/>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aul.huckaba\AppData\Local\Microsoft\Windows\Temporary Internet Files\Content.IE5\UV4BCWGS\400px-Fingerlakesmap[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3327" y="4151977"/>
            <a:ext cx="2849509" cy="181656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paul.huckaba\AppData\Local\Microsoft\Windows\Temporary Internet Files\Content.IE5\SX389S2D\usablank[1].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903479" y="4345055"/>
            <a:ext cx="2483485" cy="156756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flipV="1">
            <a:off x="1631950" y="4803775"/>
            <a:ext cx="1492250" cy="3683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V="1">
            <a:off x="4955381" y="4680780"/>
            <a:ext cx="731044" cy="9362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038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pPr algn="ctr"/>
            <a:r>
              <a:rPr lang="en-US" dirty="0" smtClean="0"/>
              <a:t>Additives and Processing Aids</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11</a:t>
            </a:fld>
            <a:endParaRPr lang="en-US" dirty="0"/>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sp>
        <p:nvSpPr>
          <p:cNvPr id="7" name="Content Placeholder 6"/>
          <p:cNvSpPr>
            <a:spLocks noGrp="1"/>
          </p:cNvSpPr>
          <p:nvPr>
            <p:ph idx="1"/>
          </p:nvPr>
        </p:nvSpPr>
        <p:spPr>
          <a:xfrm>
            <a:off x="971550" y="1212920"/>
            <a:ext cx="6215410" cy="4599871"/>
          </a:xfrm>
        </p:spPr>
        <p:txBody>
          <a:bodyPr>
            <a:noAutofit/>
          </a:bodyPr>
          <a:lstStyle/>
          <a:p>
            <a:pPr>
              <a:lnSpc>
                <a:spcPct val="110000"/>
              </a:lnSpc>
            </a:pPr>
            <a:r>
              <a:rPr lang="en-US" sz="1800" b="1" i="1" u="sng" dirty="0" smtClean="0"/>
              <a:t>Food Additive</a:t>
            </a:r>
            <a:r>
              <a:rPr lang="en-US" sz="1800" dirty="0" smtClean="0"/>
              <a:t> </a:t>
            </a:r>
            <a:r>
              <a:rPr lang="en-US" sz="1400" dirty="0">
                <a:latin typeface="+mj-lt"/>
              </a:rPr>
              <a:t>means any substance not normally consumed as a food by itself and not normally used as a typical ingredient of the food, whether or not it has nutritive value, the intentional addition of which to food for a technological (including organoleptic) purpose in the manufacture, processing, preparation, treatment, packing, packaging, transport or holding of such food results, or may be reasonably expected to result, (directly or indirectly) in it or its by-products becoming a component of or otherwise affecting the characteristics of such foods. The term does not include “contaminants” or substances added to food for maintaining or improving nutritional qualities</a:t>
            </a:r>
            <a:r>
              <a:rPr lang="en-US" sz="1400" dirty="0" smtClean="0">
                <a:latin typeface="+mj-lt"/>
              </a:rPr>
              <a:t>.</a:t>
            </a:r>
          </a:p>
          <a:p>
            <a:pPr>
              <a:lnSpc>
                <a:spcPct val="110000"/>
              </a:lnSpc>
            </a:pPr>
            <a:r>
              <a:rPr lang="en-US" sz="1800" b="1" i="1" u="sng" dirty="0"/>
              <a:t>Processing Aid</a:t>
            </a:r>
            <a:r>
              <a:rPr lang="en-US" sz="1800" dirty="0"/>
              <a:t> </a:t>
            </a:r>
            <a:r>
              <a:rPr lang="en-US" sz="1400" dirty="0"/>
              <a:t>means any substance or material, not including apparatus or utensils, and not consumed as a food ingredient by itself, intentionally used in the processing of raw materials, foods or its ingredients, to fulfil a certain technological purpose during treatment or processing and which may result in the non-intentional but unavoidable presence of residues or derivatives in the final product.</a:t>
            </a:r>
          </a:p>
          <a:p>
            <a:pPr marL="0" indent="0">
              <a:buNone/>
            </a:pPr>
            <a:r>
              <a:rPr lang="en-US" sz="1050" dirty="0"/>
              <a:t>	</a:t>
            </a:r>
            <a:r>
              <a:rPr lang="en-US" sz="1050" dirty="0" smtClean="0"/>
              <a:t>           (</a:t>
            </a:r>
            <a:r>
              <a:rPr lang="en-US" sz="1050" dirty="0"/>
              <a:t>Source:  </a:t>
            </a:r>
            <a:r>
              <a:rPr lang="en-US" sz="1050" dirty="0">
                <a:hlinkClick r:id="rId3"/>
              </a:rPr>
              <a:t>http://www.fao.org/docrep/005/y2200e/y2200e07.htm</a:t>
            </a:r>
            <a:r>
              <a:rPr lang="en-US" sz="1050" dirty="0"/>
              <a:t> )</a:t>
            </a:r>
          </a:p>
        </p:txBody>
      </p:sp>
      <p:sp>
        <p:nvSpPr>
          <p:cNvPr id="8" name="Content Placeholder 2"/>
          <p:cNvSpPr txBox="1">
            <a:spLocks/>
          </p:cNvSpPr>
          <p:nvPr/>
        </p:nvSpPr>
        <p:spPr>
          <a:xfrm>
            <a:off x="369570" y="403862"/>
            <a:ext cx="7200900" cy="38099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endParaRPr lang="en-US" dirty="0"/>
          </a:p>
        </p:txBody>
      </p:sp>
      <p:sp>
        <p:nvSpPr>
          <p:cNvPr id="3" name="TextBox 2"/>
          <p:cNvSpPr txBox="1"/>
          <p:nvPr/>
        </p:nvSpPr>
        <p:spPr>
          <a:xfrm>
            <a:off x="7146084" y="1687383"/>
            <a:ext cx="1414509" cy="190205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nSpc>
                <a:spcPct val="120000"/>
              </a:lnSpc>
            </a:pPr>
            <a:r>
              <a:rPr lang="en-US" sz="1400" b="1" u="sng" dirty="0" smtClean="0"/>
              <a:t>Examples</a:t>
            </a:r>
            <a:r>
              <a:rPr lang="en-US" sz="1400" b="1" u="sng" dirty="0"/>
              <a:t>:</a:t>
            </a:r>
          </a:p>
          <a:p>
            <a:pPr>
              <a:lnSpc>
                <a:spcPct val="120000"/>
              </a:lnSpc>
            </a:pPr>
            <a:r>
              <a:rPr lang="en-US" sz="1400" dirty="0"/>
              <a:t>Lactic Acid</a:t>
            </a:r>
          </a:p>
          <a:p>
            <a:pPr>
              <a:lnSpc>
                <a:spcPct val="120000"/>
              </a:lnSpc>
            </a:pPr>
            <a:r>
              <a:rPr lang="en-US" sz="1400" dirty="0"/>
              <a:t>Malic Acid</a:t>
            </a:r>
          </a:p>
          <a:p>
            <a:pPr>
              <a:lnSpc>
                <a:spcPct val="120000"/>
              </a:lnSpc>
            </a:pPr>
            <a:r>
              <a:rPr lang="en-US" sz="1400" dirty="0"/>
              <a:t>Oak</a:t>
            </a:r>
          </a:p>
          <a:p>
            <a:pPr>
              <a:lnSpc>
                <a:spcPct val="120000"/>
              </a:lnSpc>
            </a:pPr>
            <a:r>
              <a:rPr lang="en-US" sz="1400" dirty="0"/>
              <a:t>Sulfur Dioxide</a:t>
            </a:r>
          </a:p>
          <a:p>
            <a:pPr>
              <a:lnSpc>
                <a:spcPct val="120000"/>
              </a:lnSpc>
            </a:pPr>
            <a:r>
              <a:rPr lang="en-US" sz="1400" dirty="0"/>
              <a:t>Tannins</a:t>
            </a:r>
          </a:p>
          <a:p>
            <a:pPr>
              <a:lnSpc>
                <a:spcPct val="120000"/>
              </a:lnSpc>
            </a:pPr>
            <a:r>
              <a:rPr lang="en-US" sz="1400" dirty="0"/>
              <a:t>Tartaric </a:t>
            </a:r>
            <a:r>
              <a:rPr lang="en-US" sz="1400" dirty="0" smtClean="0"/>
              <a:t>Acid</a:t>
            </a:r>
            <a:endParaRPr lang="en-US" sz="1400" dirty="0"/>
          </a:p>
        </p:txBody>
      </p:sp>
      <p:sp>
        <p:nvSpPr>
          <p:cNvPr id="9" name="TextBox 8"/>
          <p:cNvSpPr txBox="1"/>
          <p:nvPr/>
        </p:nvSpPr>
        <p:spPr>
          <a:xfrm>
            <a:off x="7125974" y="4069681"/>
            <a:ext cx="1454728" cy="164352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nSpc>
                <a:spcPct val="120000"/>
              </a:lnSpc>
            </a:pPr>
            <a:r>
              <a:rPr lang="en-US" sz="1400" b="1" u="sng" dirty="0" smtClean="0"/>
              <a:t>Examples</a:t>
            </a:r>
            <a:r>
              <a:rPr lang="en-US" sz="1400" b="1" u="sng" dirty="0"/>
              <a:t>:</a:t>
            </a:r>
          </a:p>
          <a:p>
            <a:pPr>
              <a:lnSpc>
                <a:spcPct val="120000"/>
              </a:lnSpc>
            </a:pPr>
            <a:r>
              <a:rPr lang="en-US" sz="1400" dirty="0" smtClean="0"/>
              <a:t>Bentonite</a:t>
            </a:r>
            <a:endParaRPr lang="en-US" sz="1400" dirty="0"/>
          </a:p>
          <a:p>
            <a:pPr>
              <a:lnSpc>
                <a:spcPct val="120000"/>
              </a:lnSpc>
            </a:pPr>
            <a:r>
              <a:rPr lang="en-US" sz="1400" dirty="0" smtClean="0"/>
              <a:t>Carbon Dioxide</a:t>
            </a:r>
            <a:endParaRPr lang="en-US" sz="1400" dirty="0"/>
          </a:p>
          <a:p>
            <a:pPr>
              <a:lnSpc>
                <a:spcPct val="120000"/>
              </a:lnSpc>
            </a:pPr>
            <a:r>
              <a:rPr lang="en-US" sz="1400" dirty="0" smtClean="0"/>
              <a:t>Casein</a:t>
            </a:r>
            <a:endParaRPr lang="en-US" sz="1400" dirty="0"/>
          </a:p>
          <a:p>
            <a:pPr>
              <a:lnSpc>
                <a:spcPct val="120000"/>
              </a:lnSpc>
            </a:pPr>
            <a:r>
              <a:rPr lang="en-US" sz="1400" dirty="0" smtClean="0"/>
              <a:t>Egg Albumin</a:t>
            </a:r>
            <a:endParaRPr lang="en-US" sz="1400" dirty="0"/>
          </a:p>
          <a:p>
            <a:pPr>
              <a:lnSpc>
                <a:spcPct val="120000"/>
              </a:lnSpc>
            </a:pPr>
            <a:r>
              <a:rPr lang="en-US" sz="1400" dirty="0" smtClean="0"/>
              <a:t>Nitrogen</a:t>
            </a:r>
            <a:endParaRPr lang="en-US" sz="1400" dirty="0"/>
          </a:p>
        </p:txBody>
      </p:sp>
    </p:spTree>
    <p:extLst>
      <p:ext uri="{BB962C8B-B14F-4D97-AF65-F5344CB8AC3E}">
        <p14:creationId xmlns:p14="http://schemas.microsoft.com/office/powerpoint/2010/main" val="143936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pPr algn="ctr"/>
            <a:r>
              <a:rPr lang="en-US" dirty="0" smtClean="0"/>
              <a:t>Additives and Processing Aids</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12</a:t>
            </a:fld>
            <a:endParaRPr lang="en-US" dirty="0"/>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sp>
        <p:nvSpPr>
          <p:cNvPr id="7" name="Content Placeholder 6"/>
          <p:cNvSpPr>
            <a:spLocks noGrp="1"/>
          </p:cNvSpPr>
          <p:nvPr>
            <p:ph idx="1"/>
          </p:nvPr>
        </p:nvSpPr>
        <p:spPr>
          <a:xfrm>
            <a:off x="913361" y="1183164"/>
            <a:ext cx="7200900" cy="3809999"/>
          </a:xfrm>
        </p:spPr>
        <p:txBody>
          <a:bodyPr>
            <a:noAutofit/>
          </a:bodyPr>
          <a:lstStyle/>
          <a:p>
            <a:r>
              <a:rPr lang="en-US" sz="2000" dirty="0" smtClean="0"/>
              <a:t>To distinguish between these two can be difficult</a:t>
            </a:r>
          </a:p>
          <a:p>
            <a:pPr lvl="1"/>
            <a:r>
              <a:rPr lang="en-US" sz="2000" i="1" dirty="0" smtClean="0"/>
              <a:t>Does it remain?</a:t>
            </a:r>
          </a:p>
          <a:p>
            <a:pPr lvl="1"/>
            <a:r>
              <a:rPr lang="en-US" sz="2000" i="1" dirty="0" smtClean="0"/>
              <a:t>Is it removed, or is it intended that most of it is removed?</a:t>
            </a:r>
          </a:p>
          <a:p>
            <a:endParaRPr lang="en-US" sz="1800" b="1" i="1" u="sng" dirty="0" smtClean="0"/>
          </a:p>
        </p:txBody>
      </p:sp>
      <p:sp>
        <p:nvSpPr>
          <p:cNvPr id="8" name="Content Placeholder 2"/>
          <p:cNvSpPr txBox="1">
            <a:spLocks/>
          </p:cNvSpPr>
          <p:nvPr/>
        </p:nvSpPr>
        <p:spPr>
          <a:xfrm>
            <a:off x="369570" y="403862"/>
            <a:ext cx="7200900" cy="38099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53985" y="2479767"/>
            <a:ext cx="3216871" cy="3546960"/>
          </a:xfrm>
          <a:prstGeom prst="rect">
            <a:avLst/>
          </a:prstGeom>
        </p:spPr>
      </p:pic>
      <p:sp>
        <p:nvSpPr>
          <p:cNvPr id="11" name="Rounded Rectangle 10"/>
          <p:cNvSpPr/>
          <p:nvPr/>
        </p:nvSpPr>
        <p:spPr>
          <a:xfrm>
            <a:off x="5228704" y="3233548"/>
            <a:ext cx="3474720" cy="2618509"/>
          </a:xfrm>
          <a:prstGeom prst="roundRect">
            <a:avLst>
              <a:gd name="adj" fmla="val 458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dirty="0">
                <a:latin typeface="Comic Sans MS" panose="030F0702030302020204" pitchFamily="66" charset="0"/>
              </a:rPr>
              <a:t>Citric Acid?</a:t>
            </a:r>
          </a:p>
          <a:p>
            <a:pPr>
              <a:spcAft>
                <a:spcPts val="600"/>
              </a:spcAft>
            </a:pPr>
            <a:r>
              <a:rPr lang="en-US" dirty="0" smtClean="0">
                <a:latin typeface="Comic Sans MS" panose="030F0702030302020204" pitchFamily="66" charset="0"/>
              </a:rPr>
              <a:t>Activated Carbon</a:t>
            </a:r>
            <a:r>
              <a:rPr lang="en-US" dirty="0">
                <a:latin typeface="Comic Sans MS" panose="030F0702030302020204" pitchFamily="66" charset="0"/>
              </a:rPr>
              <a:t>?</a:t>
            </a:r>
          </a:p>
          <a:p>
            <a:pPr>
              <a:spcAft>
                <a:spcPts val="600"/>
              </a:spcAft>
            </a:pPr>
            <a:r>
              <a:rPr lang="en-US" dirty="0">
                <a:latin typeface="Comic Sans MS" panose="030F0702030302020204" pitchFamily="66" charset="0"/>
              </a:rPr>
              <a:t>Tartaric Acid?</a:t>
            </a:r>
          </a:p>
          <a:p>
            <a:pPr>
              <a:spcAft>
                <a:spcPts val="600"/>
              </a:spcAft>
            </a:pPr>
            <a:r>
              <a:rPr lang="en-US" dirty="0" smtClean="0">
                <a:latin typeface="Comic Sans MS" panose="030F0702030302020204" pitchFamily="66" charset="0"/>
              </a:rPr>
              <a:t>Diammonium </a:t>
            </a:r>
            <a:r>
              <a:rPr lang="en-US" dirty="0">
                <a:latin typeface="Comic Sans MS" panose="030F0702030302020204" pitchFamily="66" charset="0"/>
              </a:rPr>
              <a:t>Phosphate?</a:t>
            </a:r>
          </a:p>
        </p:txBody>
      </p:sp>
    </p:spTree>
    <p:extLst>
      <p:ext uri="{BB962C8B-B14F-4D97-AF65-F5344CB8AC3E}">
        <p14:creationId xmlns:p14="http://schemas.microsoft.com/office/powerpoint/2010/main" val="324328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pPr algn="ctr"/>
            <a:r>
              <a:rPr lang="en-US" dirty="0" smtClean="0"/>
              <a:t>Additives and Processing Aids</a:t>
            </a:r>
            <a:endParaRPr lang="en-US" dirty="0"/>
          </a:p>
        </p:txBody>
      </p:sp>
      <p:sp>
        <p:nvSpPr>
          <p:cNvPr id="6" name="Slide Number Placeholder 5"/>
          <p:cNvSpPr>
            <a:spLocks noGrp="1"/>
          </p:cNvSpPr>
          <p:nvPr>
            <p:ph type="sldNum" sz="quarter" idx="12"/>
          </p:nvPr>
        </p:nvSpPr>
        <p:spPr>
          <a:xfrm>
            <a:off x="8378687" y="6289679"/>
            <a:ext cx="393654" cy="170115"/>
          </a:xfrm>
        </p:spPr>
        <p:txBody>
          <a:bodyPr/>
          <a:lstStyle/>
          <a:p>
            <a:fld id="{E31375A4-56A4-47D6-9801-1991572033F7}" type="slidenum">
              <a:rPr lang="en-US" smtClean="0"/>
              <a:t>13</a:t>
            </a:fld>
            <a:endParaRPr lang="en-US" dirty="0"/>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sp>
        <p:nvSpPr>
          <p:cNvPr id="7" name="Content Placeholder 6"/>
          <p:cNvSpPr>
            <a:spLocks noGrp="1"/>
          </p:cNvSpPr>
          <p:nvPr>
            <p:ph idx="1"/>
          </p:nvPr>
        </p:nvSpPr>
        <p:spPr>
          <a:xfrm>
            <a:off x="913361" y="1183164"/>
            <a:ext cx="7200900" cy="3788885"/>
          </a:xfrm>
        </p:spPr>
        <p:txBody>
          <a:bodyPr>
            <a:noAutofit/>
          </a:bodyPr>
          <a:lstStyle/>
          <a:p>
            <a:pPr>
              <a:spcAft>
                <a:spcPts val="1200"/>
              </a:spcAft>
            </a:pPr>
            <a:r>
              <a:rPr lang="en-US" sz="2200" dirty="0" smtClean="0"/>
              <a:t>A helpful resource:</a:t>
            </a:r>
          </a:p>
          <a:p>
            <a:pPr marL="205740" lvl="1" indent="0">
              <a:spcAft>
                <a:spcPts val="600"/>
              </a:spcAft>
              <a:buNone/>
              <a:tabLst>
                <a:tab pos="571500" algn="l"/>
              </a:tabLst>
            </a:pPr>
            <a:r>
              <a:rPr lang="en-US" sz="2000" dirty="0" smtClean="0"/>
              <a:t>	</a:t>
            </a:r>
            <a:r>
              <a:rPr lang="en-US" sz="2400" b="1" u="sng" dirty="0" smtClean="0"/>
              <a:t>FIVS – APACE</a:t>
            </a:r>
          </a:p>
          <a:p>
            <a:pPr marL="205740" lvl="1" indent="0">
              <a:buNone/>
            </a:pPr>
            <a:r>
              <a:rPr lang="en-US" sz="2400" b="1" dirty="0" smtClean="0"/>
              <a:t>	</a:t>
            </a:r>
            <a:r>
              <a:rPr lang="en-US" sz="2400" b="1" u="sng" dirty="0" smtClean="0"/>
              <a:t>A</a:t>
            </a:r>
            <a:r>
              <a:rPr lang="en-US" sz="2400" dirty="0" smtClean="0"/>
              <a:t>dditives </a:t>
            </a:r>
            <a:r>
              <a:rPr lang="en-US" sz="2400" dirty="0"/>
              <a:t>and </a:t>
            </a:r>
            <a:endParaRPr lang="en-US" sz="2400" dirty="0" smtClean="0"/>
          </a:p>
          <a:p>
            <a:pPr marL="379809" lvl="2" indent="0">
              <a:buNone/>
            </a:pPr>
            <a:r>
              <a:rPr lang="en-US" sz="2400" dirty="0" smtClean="0"/>
              <a:t>	</a:t>
            </a:r>
            <a:r>
              <a:rPr lang="en-US" sz="2400" b="1" u="sng" dirty="0" smtClean="0"/>
              <a:t>P</a:t>
            </a:r>
            <a:r>
              <a:rPr lang="en-US" sz="2400" dirty="0" smtClean="0"/>
              <a:t>rocessing </a:t>
            </a:r>
          </a:p>
          <a:p>
            <a:pPr marL="379809" lvl="2" indent="0">
              <a:buNone/>
            </a:pPr>
            <a:r>
              <a:rPr lang="en-US" sz="2400" b="1" dirty="0"/>
              <a:t>	</a:t>
            </a:r>
            <a:r>
              <a:rPr lang="en-US" sz="2400" b="1" u="sng" dirty="0" smtClean="0"/>
              <a:t>A</a:t>
            </a:r>
            <a:r>
              <a:rPr lang="en-US" sz="2400" dirty="0" smtClean="0"/>
              <a:t>ids </a:t>
            </a:r>
            <a:endParaRPr lang="en-US" sz="2400" dirty="0"/>
          </a:p>
          <a:p>
            <a:pPr marL="379809" lvl="2" indent="0">
              <a:buNone/>
            </a:pPr>
            <a:r>
              <a:rPr lang="en-US" sz="2400" b="1" dirty="0" smtClean="0"/>
              <a:t>	</a:t>
            </a:r>
            <a:r>
              <a:rPr lang="en-US" sz="2400" b="1" u="sng" dirty="0" smtClean="0"/>
              <a:t>C</a:t>
            </a:r>
            <a:r>
              <a:rPr lang="en-US" sz="2400" dirty="0" smtClean="0"/>
              <a:t>odex </a:t>
            </a:r>
            <a:r>
              <a:rPr lang="en-US" sz="2400" dirty="0"/>
              <a:t>for </a:t>
            </a:r>
            <a:endParaRPr lang="en-US" sz="2400" dirty="0" smtClean="0"/>
          </a:p>
          <a:p>
            <a:pPr marL="205740" lvl="1" indent="0">
              <a:buNone/>
            </a:pPr>
            <a:r>
              <a:rPr lang="en-US" sz="2400" b="1" dirty="0" smtClean="0"/>
              <a:t>	</a:t>
            </a:r>
            <a:r>
              <a:rPr lang="en-US" sz="2400" b="1" u="sng" dirty="0" smtClean="0"/>
              <a:t>E</a:t>
            </a:r>
            <a:r>
              <a:rPr lang="en-US" sz="2400" dirty="0" smtClean="0"/>
              <a:t>nology</a:t>
            </a:r>
          </a:p>
        </p:txBody>
      </p:sp>
      <p:sp>
        <p:nvSpPr>
          <p:cNvPr id="8" name="Content Placeholder 2"/>
          <p:cNvSpPr txBox="1">
            <a:spLocks/>
          </p:cNvSpPr>
          <p:nvPr/>
        </p:nvSpPr>
        <p:spPr>
          <a:xfrm>
            <a:off x="369570" y="403862"/>
            <a:ext cx="7200900" cy="38099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endParaRPr lang="en-US" dirty="0"/>
          </a:p>
        </p:txBody>
      </p:sp>
      <p:grpSp>
        <p:nvGrpSpPr>
          <p:cNvPr id="12" name="Group 11"/>
          <p:cNvGrpSpPr/>
          <p:nvPr/>
        </p:nvGrpSpPr>
        <p:grpSpPr>
          <a:xfrm>
            <a:off x="4286308" y="1115994"/>
            <a:ext cx="3986191" cy="4941100"/>
            <a:chOff x="4286308" y="1115994"/>
            <a:chExt cx="3986191" cy="4941100"/>
          </a:xfrm>
        </p:grpSpPr>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86308" y="1115994"/>
              <a:ext cx="3986191" cy="4941100"/>
            </a:xfrm>
            <a:prstGeom prst="rect">
              <a:avLst/>
            </a:prstGeom>
            <a:ln w="28575">
              <a:solidFill>
                <a:schemeClr val="accent1"/>
              </a:solidFill>
            </a:ln>
          </p:spPr>
        </p:pic>
        <p:sp>
          <p:nvSpPr>
            <p:cNvPr id="11" name="Rectangle 10"/>
            <p:cNvSpPr/>
            <p:nvPr/>
          </p:nvSpPr>
          <p:spPr>
            <a:xfrm>
              <a:off x="7302500" y="1473200"/>
              <a:ext cx="745067" cy="931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993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pPr algn="ctr"/>
            <a:r>
              <a:rPr lang="en-US" dirty="0"/>
              <a:t>Wine is a single ingredient food</a:t>
            </a:r>
          </a:p>
        </p:txBody>
      </p:sp>
      <p:sp>
        <p:nvSpPr>
          <p:cNvPr id="3" name="Content Placeholder 2"/>
          <p:cNvSpPr>
            <a:spLocks noGrp="1"/>
          </p:cNvSpPr>
          <p:nvPr>
            <p:ph idx="1"/>
          </p:nvPr>
        </p:nvSpPr>
        <p:spPr>
          <a:xfrm>
            <a:off x="334083" y="1092563"/>
            <a:ext cx="5128720" cy="1393765"/>
          </a:xfrm>
        </p:spPr>
        <p:txBody>
          <a:bodyPr>
            <a:normAutofit/>
          </a:bodyPr>
          <a:lstStyle/>
          <a:p>
            <a:r>
              <a:rPr lang="en-US" sz="2000" dirty="0" smtClean="0"/>
              <a:t>It is a historical beverage (8,000</a:t>
            </a:r>
            <a:r>
              <a:rPr lang="en-US" sz="2000" baseline="30000" dirty="0" smtClean="0"/>
              <a:t>+</a:t>
            </a:r>
            <a:r>
              <a:rPr lang="en-US" sz="2000" dirty="0" smtClean="0"/>
              <a:t> years)</a:t>
            </a:r>
            <a:endParaRPr lang="en-US" sz="2000" dirty="0"/>
          </a:p>
          <a:p>
            <a:r>
              <a:rPr lang="en-US" sz="2000" dirty="0" smtClean="0"/>
              <a:t>The customer understands what it is</a:t>
            </a:r>
            <a:endParaRPr lang="en-US" sz="2000" dirty="0"/>
          </a:p>
          <a:p>
            <a:r>
              <a:rPr lang="en-US" sz="2000" dirty="0" smtClean="0"/>
              <a:t>There is precedent</a:t>
            </a:r>
            <a:endParaRPr lang="en-US" sz="2000" dirty="0"/>
          </a:p>
          <a:p>
            <a:endParaRPr lang="en-US" dirty="0"/>
          </a:p>
        </p:txBody>
      </p:sp>
      <p:sp>
        <p:nvSpPr>
          <p:cNvPr id="6" name="Slide Number Placeholder 5"/>
          <p:cNvSpPr>
            <a:spLocks noGrp="1"/>
          </p:cNvSpPr>
          <p:nvPr>
            <p:ph type="sldNum" sz="quarter" idx="12"/>
          </p:nvPr>
        </p:nvSpPr>
        <p:spPr>
          <a:xfrm>
            <a:off x="8378687" y="6289679"/>
            <a:ext cx="447236" cy="222436"/>
          </a:xfrm>
        </p:spPr>
        <p:txBody>
          <a:bodyPr/>
          <a:lstStyle/>
          <a:p>
            <a:fld id="{E31375A4-56A4-47D6-9801-1991572033F7}" type="slidenum">
              <a:rPr lang="en-US" smtClean="0"/>
              <a:t>14</a:t>
            </a:fld>
            <a:endParaRPr lang="en-US" dirty="0"/>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pic>
        <p:nvPicPr>
          <p:cNvPr id="1026" name="Picture 2" descr="C:\Users\paul.huckaba\Documents\Wine Science\grapes makeup - Kennedy Australia.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0077" t="7312" r="9448" b="10041"/>
          <a:stretch/>
        </p:blipFill>
        <p:spPr bwMode="auto">
          <a:xfrm>
            <a:off x="5978897" y="1018259"/>
            <a:ext cx="2988548" cy="43399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33573" y="5436473"/>
            <a:ext cx="2292350" cy="215444"/>
          </a:xfrm>
          <a:prstGeom prst="rect">
            <a:avLst/>
          </a:prstGeom>
          <a:noFill/>
        </p:spPr>
        <p:txBody>
          <a:bodyPr wrap="square" rtlCol="0">
            <a:spAutoFit/>
          </a:bodyPr>
          <a:lstStyle/>
          <a:p>
            <a:r>
              <a:rPr lang="en-US" sz="700" dirty="0" smtClean="0"/>
              <a:t>(https</a:t>
            </a:r>
            <a:r>
              <a:rPr lang="en-US" sz="700" dirty="0"/>
              <a:t>://jameskennedymonash.wordpress.com</a:t>
            </a:r>
            <a:r>
              <a:rPr lang="en-US" sz="800" dirty="0" smtClean="0"/>
              <a:t>/)</a:t>
            </a:r>
            <a:endParaRPr lang="en-US" sz="800" dirty="0"/>
          </a:p>
        </p:txBody>
      </p:sp>
      <p:pic>
        <p:nvPicPr>
          <p:cNvPr id="1028" name="Picture 4" descr="Image result">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305316" y="4679960"/>
            <a:ext cx="1883958" cy="13564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2790" y="4325824"/>
            <a:ext cx="4494375" cy="223138"/>
          </a:xfrm>
          <a:prstGeom prst="rect">
            <a:avLst/>
          </a:prstGeom>
          <a:noFill/>
        </p:spPr>
        <p:txBody>
          <a:bodyPr wrap="square" rtlCol="0">
            <a:spAutoFit/>
          </a:bodyPr>
          <a:lstStyle/>
          <a:p>
            <a:r>
              <a:rPr lang="en-US" sz="850" dirty="0"/>
              <a:t> </a:t>
            </a:r>
            <a:r>
              <a:rPr lang="en-US" sz="850" u="sng" dirty="0">
                <a:hlinkClick r:id="rId6"/>
              </a:rPr>
              <a:t>http://</a:t>
            </a:r>
            <a:r>
              <a:rPr lang="en-US" sz="850" u="sng" dirty="0" smtClean="0">
                <a:hlinkClick r:id="rId6"/>
              </a:rPr>
              <a:t>ec.europa.eu/agriculture/quality/policy/com2009_234/ia_annex_a1_en.pdf</a:t>
            </a:r>
            <a:endParaRPr lang="en-US" sz="850" dirty="0"/>
          </a:p>
        </p:txBody>
      </p:sp>
      <p:sp>
        <p:nvSpPr>
          <p:cNvPr id="14" name="Content Placeholder 2"/>
          <p:cNvSpPr txBox="1">
            <a:spLocks/>
          </p:cNvSpPr>
          <p:nvPr/>
        </p:nvSpPr>
        <p:spPr>
          <a:xfrm>
            <a:off x="486814" y="2463342"/>
            <a:ext cx="5404921" cy="197055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r>
              <a:rPr lang="en-US" sz="1600" dirty="0"/>
              <a:t>European Community </a:t>
            </a:r>
            <a:r>
              <a:rPr lang="en-US" sz="1600" dirty="0" smtClean="0"/>
              <a:t>(2009) AGRICULTURAL </a:t>
            </a:r>
            <a:r>
              <a:rPr lang="en-US" sz="1600" dirty="0"/>
              <a:t>PRODUCT QUALITY POLICY: IMPACT </a:t>
            </a:r>
            <a:r>
              <a:rPr lang="en-US" sz="1600" dirty="0" smtClean="0"/>
              <a:t>ASSESSMENT</a:t>
            </a:r>
          </a:p>
          <a:p>
            <a:pPr lvl="1"/>
            <a:r>
              <a:rPr lang="en-US" sz="1600" dirty="0" smtClean="0"/>
              <a:t>“…single-ingredient </a:t>
            </a:r>
            <a:r>
              <a:rPr lang="en-US" sz="1600" dirty="0"/>
              <a:t>processed product (wine, olive oil, etc</a:t>
            </a:r>
            <a:r>
              <a:rPr lang="en-US" sz="1600" dirty="0" smtClean="0"/>
              <a:t>.)…”</a:t>
            </a:r>
          </a:p>
          <a:p>
            <a:pPr lvl="1"/>
            <a:r>
              <a:rPr lang="en-US" sz="1600" dirty="0" smtClean="0"/>
              <a:t>“-Single-ingredient </a:t>
            </a:r>
            <a:r>
              <a:rPr lang="en-US" sz="1600" dirty="0"/>
              <a:t>pressed or processed products (wine, dairy products </a:t>
            </a:r>
            <a:r>
              <a:rPr lang="en-US" sz="1600" dirty="0" smtClean="0"/>
              <a:t>including cheese</a:t>
            </a:r>
            <a:r>
              <a:rPr lang="en-US" sz="1600" dirty="0"/>
              <a:t>, olive oil, coffee, tea, fats and oils, sugar, </a:t>
            </a:r>
            <a:r>
              <a:rPr lang="en-US" sz="1600" dirty="0" smtClean="0"/>
              <a:t>tobacco)”</a:t>
            </a:r>
          </a:p>
        </p:txBody>
      </p:sp>
      <p:pic>
        <p:nvPicPr>
          <p:cNvPr id="9" name="Picture 8"/>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5400000">
            <a:off x="4353355" y="4639369"/>
            <a:ext cx="1485683" cy="1437632"/>
          </a:xfrm>
          <a:prstGeom prst="rect">
            <a:avLst/>
          </a:prstGeom>
        </p:spPr>
      </p:pic>
      <p:sp>
        <p:nvSpPr>
          <p:cNvPr id="10" name="Oval 9"/>
          <p:cNvSpPr/>
          <p:nvPr/>
        </p:nvSpPr>
        <p:spPr>
          <a:xfrm>
            <a:off x="5096196" y="5358185"/>
            <a:ext cx="460054" cy="1860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4554909" y="5953813"/>
            <a:ext cx="996629" cy="2092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227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0"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046" y="437351"/>
            <a:ext cx="7200900" cy="512146"/>
          </a:xfrm>
        </p:spPr>
        <p:txBody>
          <a:bodyPr/>
          <a:lstStyle/>
          <a:p>
            <a:pPr algn="ctr"/>
            <a:r>
              <a:rPr lang="en-US" dirty="0"/>
              <a:t>Wine is not a recipe product </a:t>
            </a:r>
          </a:p>
        </p:txBody>
      </p:sp>
      <p:sp>
        <p:nvSpPr>
          <p:cNvPr id="3" name="Content Placeholder 2"/>
          <p:cNvSpPr>
            <a:spLocks noGrp="1"/>
          </p:cNvSpPr>
          <p:nvPr>
            <p:ph idx="1"/>
          </p:nvPr>
        </p:nvSpPr>
        <p:spPr>
          <a:xfrm>
            <a:off x="929985" y="1075115"/>
            <a:ext cx="8139200" cy="2840180"/>
          </a:xfrm>
        </p:spPr>
        <p:txBody>
          <a:bodyPr>
            <a:noAutofit/>
          </a:bodyPr>
          <a:lstStyle/>
          <a:p>
            <a:r>
              <a:rPr lang="en-US" sz="2000" dirty="0" smtClean="0"/>
              <a:t>Not </a:t>
            </a:r>
            <a:r>
              <a:rPr lang="en-US" sz="2000" dirty="0"/>
              <a:t>all the substances are used for every </a:t>
            </a:r>
            <a:r>
              <a:rPr lang="en-US" sz="2000" dirty="0" smtClean="0"/>
              <a:t>wine</a:t>
            </a:r>
          </a:p>
          <a:p>
            <a:pPr lvl="1"/>
            <a:r>
              <a:rPr lang="en-US" sz="1600" dirty="0" smtClean="0"/>
              <a:t>Grape Color / Grape Variety</a:t>
            </a:r>
          </a:p>
          <a:p>
            <a:pPr lvl="1"/>
            <a:r>
              <a:rPr lang="en-US" sz="1600" dirty="0" smtClean="0"/>
              <a:t>Winemaking Style</a:t>
            </a:r>
          </a:p>
          <a:p>
            <a:pPr lvl="1"/>
            <a:r>
              <a:rPr lang="en-US" sz="1600" dirty="0" smtClean="0"/>
              <a:t>Grape Region / Vineyard / Part of each vineyard</a:t>
            </a:r>
            <a:endParaRPr lang="en-US" sz="1600" dirty="0"/>
          </a:p>
          <a:p>
            <a:r>
              <a:rPr lang="en-US" sz="2000" dirty="0" smtClean="0"/>
              <a:t>Winemakers </a:t>
            </a:r>
            <a:r>
              <a:rPr lang="en-US" sz="2000" dirty="0"/>
              <a:t>don’t use everything on the </a:t>
            </a:r>
            <a:r>
              <a:rPr lang="en-US" sz="2000" dirty="0" smtClean="0"/>
              <a:t>list</a:t>
            </a:r>
          </a:p>
          <a:p>
            <a:pPr lvl="1"/>
            <a:r>
              <a:rPr lang="en-US" sz="1600" dirty="0" smtClean="0"/>
              <a:t>Quality considerations</a:t>
            </a:r>
          </a:p>
          <a:p>
            <a:pPr lvl="1"/>
            <a:r>
              <a:rPr lang="en-US" sz="1600" dirty="0" smtClean="0"/>
              <a:t>Cost considerations</a:t>
            </a:r>
            <a:endParaRPr lang="en-US" sz="1600" dirty="0"/>
          </a:p>
          <a:p>
            <a:r>
              <a:rPr lang="en-US" sz="2000" dirty="0"/>
              <a:t>I don’t even use the same things each year, or each time I bottle.</a:t>
            </a:r>
          </a:p>
          <a:p>
            <a:endParaRPr lang="en-US" sz="800" dirty="0"/>
          </a:p>
        </p:txBody>
      </p:sp>
      <p:sp>
        <p:nvSpPr>
          <p:cNvPr id="6" name="Slide Number Placeholder 5"/>
          <p:cNvSpPr>
            <a:spLocks noGrp="1"/>
          </p:cNvSpPr>
          <p:nvPr>
            <p:ph type="sldNum" sz="quarter" idx="12"/>
          </p:nvPr>
        </p:nvSpPr>
        <p:spPr>
          <a:xfrm>
            <a:off x="8378687" y="6289679"/>
            <a:ext cx="416178" cy="222436"/>
          </a:xfrm>
        </p:spPr>
        <p:txBody>
          <a:bodyPr/>
          <a:lstStyle/>
          <a:p>
            <a:fld id="{E31375A4-56A4-47D6-9801-1991572033F7}" type="slidenum">
              <a:rPr lang="en-US" smtClean="0"/>
              <a:t>15</a:t>
            </a:fld>
            <a:endParaRPr lang="en-US" dirty="0"/>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graphicFrame>
        <p:nvGraphicFramePr>
          <p:cNvPr id="7" name="Table 6"/>
          <p:cNvGraphicFramePr>
            <a:graphicFrameLocks noGrp="1"/>
          </p:cNvGraphicFramePr>
          <p:nvPr>
            <p:extLst>
              <p:ext uri="{D42A27DB-BD31-4B8C-83A1-F6EECF244321}">
                <p14:modId xmlns:p14="http://schemas.microsoft.com/office/powerpoint/2010/main" val="3800781555"/>
              </p:ext>
            </p:extLst>
          </p:nvPr>
        </p:nvGraphicFramePr>
        <p:xfrm>
          <a:off x="1105600" y="4348045"/>
          <a:ext cx="7040881" cy="1345020"/>
        </p:xfrm>
        <a:graphic>
          <a:graphicData uri="http://schemas.openxmlformats.org/drawingml/2006/table">
            <a:tbl>
              <a:tblPr firstRow="1" bandRow="1">
                <a:tableStyleId>{BC89EF96-8CEA-46FF-86C4-4CE0E7609802}</a:tableStyleId>
              </a:tblPr>
              <a:tblGrid>
                <a:gridCol w="1524985">
                  <a:extLst>
                    <a:ext uri="{9D8B030D-6E8A-4147-A177-3AD203B41FA5}">
                      <a16:colId xmlns:a16="http://schemas.microsoft.com/office/drawing/2014/main" val="20000"/>
                    </a:ext>
                  </a:extLst>
                </a:gridCol>
                <a:gridCol w="844482">
                  <a:extLst>
                    <a:ext uri="{9D8B030D-6E8A-4147-A177-3AD203B41FA5}">
                      <a16:colId xmlns:a16="http://schemas.microsoft.com/office/drawing/2014/main" val="20001"/>
                    </a:ext>
                  </a:extLst>
                </a:gridCol>
                <a:gridCol w="822619">
                  <a:extLst>
                    <a:ext uri="{9D8B030D-6E8A-4147-A177-3AD203B41FA5}">
                      <a16:colId xmlns:a16="http://schemas.microsoft.com/office/drawing/2014/main" val="20002"/>
                    </a:ext>
                  </a:extLst>
                </a:gridCol>
                <a:gridCol w="922715">
                  <a:extLst>
                    <a:ext uri="{9D8B030D-6E8A-4147-A177-3AD203B41FA5}">
                      <a16:colId xmlns:a16="http://schemas.microsoft.com/office/drawing/2014/main" val="20003"/>
                    </a:ext>
                  </a:extLst>
                </a:gridCol>
                <a:gridCol w="939338">
                  <a:extLst>
                    <a:ext uri="{9D8B030D-6E8A-4147-A177-3AD203B41FA5}">
                      <a16:colId xmlns:a16="http://schemas.microsoft.com/office/drawing/2014/main" val="20004"/>
                    </a:ext>
                  </a:extLst>
                </a:gridCol>
                <a:gridCol w="897774">
                  <a:extLst>
                    <a:ext uri="{9D8B030D-6E8A-4147-A177-3AD203B41FA5}">
                      <a16:colId xmlns:a16="http://schemas.microsoft.com/office/drawing/2014/main" val="20005"/>
                    </a:ext>
                  </a:extLst>
                </a:gridCol>
                <a:gridCol w="1088968">
                  <a:extLst>
                    <a:ext uri="{9D8B030D-6E8A-4147-A177-3AD203B41FA5}">
                      <a16:colId xmlns:a16="http://schemas.microsoft.com/office/drawing/2014/main" val="20006"/>
                    </a:ext>
                  </a:extLst>
                </a:gridCol>
              </a:tblGrid>
              <a:tr h="332031">
                <a:tc>
                  <a:txBody>
                    <a:bodyPr/>
                    <a:lstStyle/>
                    <a:p>
                      <a:pPr algn="ctr"/>
                      <a:r>
                        <a:rPr lang="en-US" dirty="0" smtClean="0"/>
                        <a:t>Vintage</a:t>
                      </a:r>
                      <a:endParaRPr lang="en-US" dirty="0"/>
                    </a:p>
                  </a:txBody>
                  <a:tcPr/>
                </a:tc>
                <a:tc>
                  <a:txBody>
                    <a:bodyPr/>
                    <a:lstStyle/>
                    <a:p>
                      <a:pPr algn="ctr"/>
                      <a:r>
                        <a:rPr lang="en-US" dirty="0" smtClean="0"/>
                        <a:t>Year 1</a:t>
                      </a:r>
                      <a:endParaRPr lang="en-US" dirty="0"/>
                    </a:p>
                  </a:txBody>
                  <a:tcPr/>
                </a:tc>
                <a:tc>
                  <a:txBody>
                    <a:bodyPr/>
                    <a:lstStyle/>
                    <a:p>
                      <a:pPr algn="ctr"/>
                      <a:r>
                        <a:rPr lang="en-US" dirty="0" smtClean="0"/>
                        <a:t>Year</a:t>
                      </a:r>
                      <a:r>
                        <a:rPr lang="en-US" baseline="0" dirty="0" smtClean="0"/>
                        <a:t> 1</a:t>
                      </a:r>
                      <a:endParaRPr lang="en-US" dirty="0"/>
                    </a:p>
                  </a:txBody>
                  <a:tcPr/>
                </a:tc>
                <a:tc>
                  <a:txBody>
                    <a:bodyPr/>
                    <a:lstStyle/>
                    <a:p>
                      <a:pPr algn="ctr"/>
                      <a:r>
                        <a:rPr lang="en-US" dirty="0" smtClean="0"/>
                        <a:t>Year</a:t>
                      </a:r>
                      <a:r>
                        <a:rPr lang="en-US" baseline="0" dirty="0" smtClean="0"/>
                        <a:t> 2</a:t>
                      </a:r>
                      <a:endParaRPr lang="en-US" dirty="0"/>
                    </a:p>
                  </a:txBody>
                  <a:tcPr/>
                </a:tc>
                <a:tc>
                  <a:txBody>
                    <a:bodyPr/>
                    <a:lstStyle/>
                    <a:p>
                      <a:pPr algn="ctr"/>
                      <a:r>
                        <a:rPr lang="en-US" dirty="0" smtClean="0"/>
                        <a:t>Year 2</a:t>
                      </a:r>
                      <a:endParaRPr lang="en-US" dirty="0"/>
                    </a:p>
                  </a:txBody>
                  <a:tcPr/>
                </a:tc>
                <a:tc>
                  <a:txBody>
                    <a:bodyPr/>
                    <a:lstStyle/>
                    <a:p>
                      <a:pPr algn="ctr"/>
                      <a:r>
                        <a:rPr lang="en-US" dirty="0" smtClean="0"/>
                        <a:t>Year 3</a:t>
                      </a:r>
                      <a:endParaRPr lang="en-US" dirty="0"/>
                    </a:p>
                  </a:txBody>
                  <a:tcPr/>
                </a:tc>
                <a:tc>
                  <a:txBody>
                    <a:bodyPr/>
                    <a:lstStyle/>
                    <a:p>
                      <a:pPr algn="ctr"/>
                      <a:r>
                        <a:rPr lang="en-US" dirty="0" smtClean="0"/>
                        <a:t>Year 4</a:t>
                      </a:r>
                      <a:endParaRPr lang="en-US" dirty="0"/>
                    </a:p>
                  </a:txBody>
                  <a:tcPr/>
                </a:tc>
                <a:extLst>
                  <a:ext uri="{0D108BD9-81ED-4DB2-BD59-A6C34878D82A}">
                    <a16:rowId xmlns:a16="http://schemas.microsoft.com/office/drawing/2014/main" val="10000"/>
                  </a:ext>
                </a:extLst>
              </a:tr>
              <a:tr h="340814">
                <a:tc>
                  <a:txBody>
                    <a:bodyPr/>
                    <a:lstStyle/>
                    <a:p>
                      <a:pPr algn="ctr"/>
                      <a:r>
                        <a:rPr lang="en-US" dirty="0" smtClean="0"/>
                        <a:t>Blend Month</a:t>
                      </a:r>
                      <a:endParaRPr lang="en-US" dirty="0"/>
                    </a:p>
                  </a:txBody>
                  <a:tcPr/>
                </a:tc>
                <a:tc>
                  <a:txBody>
                    <a:bodyPr/>
                    <a:lstStyle/>
                    <a:p>
                      <a:pPr algn="ctr"/>
                      <a:r>
                        <a:rPr lang="en-US" dirty="0" smtClean="0"/>
                        <a:t>March</a:t>
                      </a:r>
                      <a:endParaRPr lang="en-US" dirty="0"/>
                    </a:p>
                  </a:txBody>
                  <a:tcPr/>
                </a:tc>
                <a:tc>
                  <a:txBody>
                    <a:bodyPr/>
                    <a:lstStyle/>
                    <a:p>
                      <a:pPr algn="ctr"/>
                      <a:r>
                        <a:rPr lang="en-US" dirty="0" smtClean="0"/>
                        <a:t>June</a:t>
                      </a:r>
                      <a:endParaRPr lang="en-US" dirty="0"/>
                    </a:p>
                  </a:txBody>
                  <a:tcPr/>
                </a:tc>
                <a:tc>
                  <a:txBody>
                    <a:bodyPr/>
                    <a:lstStyle/>
                    <a:p>
                      <a:pPr algn="ctr"/>
                      <a:r>
                        <a:rPr lang="en-US" dirty="0" smtClean="0"/>
                        <a:t>August</a:t>
                      </a:r>
                      <a:endParaRPr lang="en-US" dirty="0"/>
                    </a:p>
                  </a:txBody>
                  <a:tcPr/>
                </a:tc>
                <a:tc>
                  <a:txBody>
                    <a:bodyPr/>
                    <a:lstStyle/>
                    <a:p>
                      <a:pPr algn="ctr"/>
                      <a:r>
                        <a:rPr lang="en-US" dirty="0" smtClean="0"/>
                        <a:t>January</a:t>
                      </a:r>
                      <a:endParaRPr lang="en-US" dirty="0"/>
                    </a:p>
                  </a:txBody>
                  <a:tcPr/>
                </a:tc>
                <a:tc>
                  <a:txBody>
                    <a:bodyPr/>
                    <a:lstStyle/>
                    <a:p>
                      <a:pPr algn="ctr"/>
                      <a:r>
                        <a:rPr lang="en-US" dirty="0" smtClean="0"/>
                        <a:t>August</a:t>
                      </a:r>
                      <a:endParaRPr lang="en-US" dirty="0"/>
                    </a:p>
                  </a:txBody>
                  <a:tcPr/>
                </a:tc>
                <a:tc>
                  <a:txBody>
                    <a:bodyPr/>
                    <a:lstStyle/>
                    <a:p>
                      <a:pPr algn="ctr"/>
                      <a:r>
                        <a:rPr lang="en-US" dirty="0" smtClean="0"/>
                        <a:t>September</a:t>
                      </a:r>
                      <a:endParaRPr lang="en-US" dirty="0"/>
                    </a:p>
                  </a:txBody>
                  <a:tcPr/>
                </a:tc>
                <a:extLst>
                  <a:ext uri="{0D108BD9-81ED-4DB2-BD59-A6C34878D82A}">
                    <a16:rowId xmlns:a16="http://schemas.microsoft.com/office/drawing/2014/main" val="10001"/>
                  </a:ext>
                </a:extLst>
              </a:tr>
              <a:tr h="336877">
                <a:tc>
                  <a:txBody>
                    <a:bodyPr/>
                    <a:lstStyle/>
                    <a:p>
                      <a:pPr algn="ctr"/>
                      <a:r>
                        <a:rPr lang="en-US" dirty="0" smtClean="0"/>
                        <a:t>Total Acidity</a:t>
                      </a:r>
                      <a:endParaRPr lang="en-US" dirty="0"/>
                    </a:p>
                  </a:txBody>
                  <a:tcPr/>
                </a:tc>
                <a:tc>
                  <a:txBody>
                    <a:bodyPr/>
                    <a:lstStyle/>
                    <a:p>
                      <a:pPr algn="ctr"/>
                      <a:r>
                        <a:rPr lang="en-US" dirty="0" smtClean="0"/>
                        <a:t>6.16 g/L</a:t>
                      </a:r>
                      <a:endParaRPr lang="en-US" dirty="0"/>
                    </a:p>
                  </a:txBody>
                  <a:tcPr/>
                </a:tc>
                <a:tc>
                  <a:txBody>
                    <a:bodyPr/>
                    <a:lstStyle/>
                    <a:p>
                      <a:pPr algn="ctr"/>
                      <a:r>
                        <a:rPr lang="en-US" dirty="0" smtClean="0"/>
                        <a:t>5.28</a:t>
                      </a:r>
                      <a:r>
                        <a:rPr lang="en-US" baseline="0" dirty="0" smtClean="0"/>
                        <a:t> g/L</a:t>
                      </a:r>
                      <a:endParaRPr lang="en-US" dirty="0"/>
                    </a:p>
                  </a:txBody>
                  <a:tcPr/>
                </a:tc>
                <a:tc>
                  <a:txBody>
                    <a:bodyPr/>
                    <a:lstStyle/>
                    <a:p>
                      <a:pPr algn="ctr"/>
                      <a:r>
                        <a:rPr lang="en-US" dirty="0" smtClean="0"/>
                        <a:t>4.85</a:t>
                      </a:r>
                      <a:r>
                        <a:rPr lang="en-US" baseline="0" dirty="0" smtClean="0"/>
                        <a:t> g/L</a:t>
                      </a:r>
                      <a:endParaRPr lang="en-US" dirty="0"/>
                    </a:p>
                  </a:txBody>
                  <a:tcPr/>
                </a:tc>
                <a:tc>
                  <a:txBody>
                    <a:bodyPr/>
                    <a:lstStyle/>
                    <a:p>
                      <a:pPr algn="ctr"/>
                      <a:r>
                        <a:rPr lang="en-US" dirty="0" smtClean="0"/>
                        <a:t>4.77 g/L</a:t>
                      </a:r>
                      <a:endParaRPr lang="en-US" dirty="0"/>
                    </a:p>
                  </a:txBody>
                  <a:tcPr/>
                </a:tc>
                <a:tc>
                  <a:txBody>
                    <a:bodyPr/>
                    <a:lstStyle/>
                    <a:p>
                      <a:pPr algn="ctr"/>
                      <a:r>
                        <a:rPr lang="en-US" dirty="0" smtClean="0"/>
                        <a:t>5.91 g/L</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2"/>
                  </a:ext>
                </a:extLst>
              </a:tr>
              <a:tr h="335298">
                <a:tc>
                  <a:txBody>
                    <a:bodyPr/>
                    <a:lstStyle/>
                    <a:p>
                      <a:pPr algn="ctr"/>
                      <a:r>
                        <a:rPr lang="en-US" dirty="0" smtClean="0"/>
                        <a:t>Add</a:t>
                      </a:r>
                      <a:r>
                        <a:rPr lang="en-US" baseline="0" dirty="0" smtClean="0"/>
                        <a:t> Citric Acid?</a:t>
                      </a:r>
                      <a:endParaRPr lang="en-US" dirty="0"/>
                    </a:p>
                  </a:txBody>
                  <a:tcPr/>
                </a:tc>
                <a:tc>
                  <a:txBody>
                    <a:bodyPr/>
                    <a:lstStyle/>
                    <a:p>
                      <a:pPr algn="ctr"/>
                      <a:r>
                        <a:rPr lang="en-US" dirty="0" smtClean="0"/>
                        <a:t>No</a:t>
                      </a:r>
                      <a:endParaRPr lang="en-US" dirty="0"/>
                    </a:p>
                  </a:txBody>
                  <a:tcPr/>
                </a:tc>
                <a:tc>
                  <a:txBody>
                    <a:bodyPr/>
                    <a:lstStyle/>
                    <a:p>
                      <a:pPr algn="ctr"/>
                      <a:r>
                        <a:rPr lang="en-US" dirty="0" smtClean="0"/>
                        <a:t>5 units</a:t>
                      </a:r>
                      <a:endParaRPr lang="en-US" dirty="0"/>
                    </a:p>
                  </a:txBody>
                  <a:tcPr/>
                </a:tc>
                <a:tc>
                  <a:txBody>
                    <a:bodyPr/>
                    <a:lstStyle/>
                    <a:p>
                      <a:pPr algn="ctr"/>
                      <a:r>
                        <a:rPr lang="en-US" dirty="0" smtClean="0"/>
                        <a:t>8 units</a:t>
                      </a:r>
                      <a:endParaRPr lang="en-US" dirty="0"/>
                    </a:p>
                  </a:txBody>
                  <a:tcPr/>
                </a:tc>
                <a:tc>
                  <a:txBody>
                    <a:bodyPr/>
                    <a:lstStyle/>
                    <a:p>
                      <a:pPr algn="ctr"/>
                      <a:r>
                        <a:rPr lang="en-US" dirty="0" smtClean="0"/>
                        <a:t>7 units</a:t>
                      </a:r>
                      <a:endParaRPr lang="en-US" dirty="0"/>
                    </a:p>
                  </a:txBody>
                  <a:tcPr/>
                </a:tc>
                <a:tc>
                  <a:txBody>
                    <a:bodyPr/>
                    <a:lstStyle/>
                    <a:p>
                      <a:pPr algn="ctr"/>
                      <a:r>
                        <a:rPr lang="en-US" dirty="0" smtClean="0"/>
                        <a:t>No</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3"/>
                  </a:ext>
                </a:extLst>
              </a:tr>
            </a:tbl>
          </a:graphicData>
        </a:graphic>
      </p:graphicFrame>
      <p:pic>
        <p:nvPicPr>
          <p:cNvPr id="2050" name="Picture 2" descr="Image result for spice rack">
            <a:hlinkClick r:id="rId3"/>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774875" y="682019"/>
            <a:ext cx="1911927" cy="2801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93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normAutofit/>
          </a:bodyPr>
          <a:lstStyle/>
          <a:p>
            <a:pPr algn="ctr"/>
            <a:r>
              <a:rPr lang="en-US" dirty="0" smtClean="0"/>
              <a:t>Winemaking substances are safe</a:t>
            </a:r>
            <a:endParaRPr lang="en-US" dirty="0"/>
          </a:p>
        </p:txBody>
      </p:sp>
      <p:sp>
        <p:nvSpPr>
          <p:cNvPr id="3" name="Content Placeholder 2"/>
          <p:cNvSpPr>
            <a:spLocks noGrp="1"/>
          </p:cNvSpPr>
          <p:nvPr>
            <p:ph idx="1"/>
          </p:nvPr>
        </p:nvSpPr>
        <p:spPr>
          <a:xfrm>
            <a:off x="755418" y="1066802"/>
            <a:ext cx="7836132" cy="3729642"/>
          </a:xfrm>
        </p:spPr>
        <p:txBody>
          <a:bodyPr>
            <a:normAutofit/>
          </a:bodyPr>
          <a:lstStyle/>
          <a:p>
            <a:pPr>
              <a:spcAft>
                <a:spcPts val="600"/>
              </a:spcAft>
            </a:pPr>
            <a:r>
              <a:rPr lang="en-US" sz="2000" dirty="0"/>
              <a:t>The substances permitted </a:t>
            </a:r>
            <a:r>
              <a:rPr lang="en-US" sz="2000" dirty="0" smtClean="0"/>
              <a:t>in wine </a:t>
            </a:r>
            <a:r>
              <a:rPr lang="en-US" sz="2000" dirty="0"/>
              <a:t>are </a:t>
            </a:r>
            <a:r>
              <a:rPr lang="en-US" sz="2000" dirty="0" smtClean="0"/>
              <a:t>safe to the consumer. </a:t>
            </a:r>
            <a:r>
              <a:rPr lang="en-US" sz="2000" dirty="0"/>
              <a:t>The vast majority are either foodstuffs themselves, occur naturally in </a:t>
            </a:r>
            <a:r>
              <a:rPr lang="en-US" sz="2000" dirty="0" smtClean="0"/>
              <a:t>grapes / wine, </a:t>
            </a:r>
            <a:r>
              <a:rPr lang="en-US" sz="2000" dirty="0"/>
              <a:t>or else have been evaluated by JECFA and given </a:t>
            </a:r>
            <a:r>
              <a:rPr lang="en-US" sz="2000" dirty="0" smtClean="0"/>
              <a:t>an “ADI not </a:t>
            </a:r>
            <a:r>
              <a:rPr lang="en-US" sz="2000" dirty="0"/>
              <a:t>specified” </a:t>
            </a:r>
            <a:r>
              <a:rPr lang="en-US" sz="2000" dirty="0" smtClean="0"/>
              <a:t>designation. </a:t>
            </a:r>
          </a:p>
          <a:p>
            <a:pPr lvl="1"/>
            <a:r>
              <a:rPr lang="en-US" sz="1800" u="sng" dirty="0" smtClean="0"/>
              <a:t>JECFA </a:t>
            </a:r>
            <a:r>
              <a:rPr lang="en-US" sz="1800" dirty="0" smtClean="0"/>
              <a:t>– Codex Alimentarius </a:t>
            </a:r>
            <a:r>
              <a:rPr lang="en-US" sz="1800" b="1" u="sng" dirty="0" smtClean="0"/>
              <a:t>J</a:t>
            </a:r>
            <a:r>
              <a:rPr lang="en-US" sz="1800" dirty="0" smtClean="0"/>
              <a:t>oint </a:t>
            </a:r>
            <a:r>
              <a:rPr lang="en-US" sz="1800" b="1" u="sng" dirty="0" smtClean="0"/>
              <a:t>E</a:t>
            </a:r>
            <a:r>
              <a:rPr lang="en-US" sz="1800" dirty="0" smtClean="0"/>
              <a:t>xpert </a:t>
            </a:r>
            <a:r>
              <a:rPr lang="en-US" sz="1800" b="1" u="sng" dirty="0" smtClean="0"/>
              <a:t>C</a:t>
            </a:r>
            <a:r>
              <a:rPr lang="en-US" sz="1800" dirty="0" smtClean="0"/>
              <a:t>ommittee on </a:t>
            </a:r>
            <a:r>
              <a:rPr lang="en-US" sz="1800" b="1" u="sng" dirty="0" smtClean="0"/>
              <a:t>F</a:t>
            </a:r>
            <a:r>
              <a:rPr lang="en-US" sz="1800" dirty="0" smtClean="0"/>
              <a:t>ood </a:t>
            </a:r>
            <a:r>
              <a:rPr lang="en-US" sz="1800" b="1" u="sng" dirty="0" smtClean="0"/>
              <a:t>A</a:t>
            </a:r>
            <a:r>
              <a:rPr lang="en-US" sz="1800" dirty="0" smtClean="0"/>
              <a:t>dditives</a:t>
            </a:r>
          </a:p>
          <a:p>
            <a:pPr lvl="1"/>
            <a:r>
              <a:rPr lang="en-US" sz="1800" u="sng" dirty="0" smtClean="0"/>
              <a:t>ADI</a:t>
            </a:r>
            <a:r>
              <a:rPr lang="en-US" sz="1800" dirty="0" smtClean="0"/>
              <a:t> – </a:t>
            </a:r>
            <a:r>
              <a:rPr lang="en-US" sz="1800" b="1" u="sng" dirty="0" smtClean="0"/>
              <a:t>A</a:t>
            </a:r>
            <a:r>
              <a:rPr lang="en-US" sz="1800" dirty="0" smtClean="0"/>
              <a:t>cceptable </a:t>
            </a:r>
            <a:r>
              <a:rPr lang="en-US" sz="1800" b="1" u="sng" dirty="0" smtClean="0"/>
              <a:t>D</a:t>
            </a:r>
            <a:r>
              <a:rPr lang="en-US" sz="1800" dirty="0" smtClean="0"/>
              <a:t>aily </a:t>
            </a:r>
            <a:r>
              <a:rPr lang="en-US" sz="1800" b="1" u="sng" dirty="0" smtClean="0"/>
              <a:t>I</a:t>
            </a:r>
            <a:r>
              <a:rPr lang="en-US" sz="1800" dirty="0" smtClean="0"/>
              <a:t>ntake </a:t>
            </a:r>
            <a:r>
              <a:rPr lang="en-US" sz="1800" dirty="0"/>
              <a:t>– “the amount of the additive, expressed on a body weight basis, that can be ingested daily over a lifetime without appreciable health risk (notionally </a:t>
            </a:r>
            <a:r>
              <a:rPr lang="en-US" sz="1800" dirty="0" smtClean="0"/>
              <a:t>‘zero’ </a:t>
            </a:r>
            <a:r>
              <a:rPr lang="en-US" sz="1800" dirty="0"/>
              <a:t>risk</a:t>
            </a:r>
            <a:r>
              <a:rPr lang="en-US" sz="1800" dirty="0" smtClean="0"/>
              <a:t>).”</a:t>
            </a:r>
            <a:endParaRPr lang="en-US" dirty="0"/>
          </a:p>
          <a:p>
            <a:pPr marL="342900" lvl="2" indent="-171450">
              <a:spcBef>
                <a:spcPts val="1350"/>
              </a:spcBef>
            </a:pPr>
            <a:r>
              <a:rPr lang="en-US" sz="1800" u="sng" dirty="0" smtClean="0"/>
              <a:t>ADI not specified </a:t>
            </a:r>
            <a:r>
              <a:rPr lang="en-US" sz="1800" dirty="0"/>
              <a:t>– </a:t>
            </a:r>
            <a:r>
              <a:rPr lang="en-US" sz="1800" dirty="0" smtClean="0"/>
              <a:t>“the total daily intake of the substance…does not …represent a hazard to health” </a:t>
            </a:r>
            <a:r>
              <a:rPr lang="en-US" sz="1000" dirty="0"/>
              <a:t>(</a:t>
            </a:r>
            <a:r>
              <a:rPr lang="en-US" sz="1000" dirty="0">
                <a:hlinkClick r:id="rId3"/>
              </a:rPr>
              <a:t>http://www.fao.org/docrep/008/ae922e/ae922e05.htm</a:t>
            </a:r>
            <a:r>
              <a:rPr lang="en-US" sz="1000" dirty="0"/>
              <a:t>) </a:t>
            </a:r>
          </a:p>
          <a:p>
            <a:pPr marL="0" indent="0">
              <a:buNone/>
            </a:pPr>
            <a:endParaRPr lang="en-US" dirty="0"/>
          </a:p>
        </p:txBody>
      </p:sp>
      <p:sp>
        <p:nvSpPr>
          <p:cNvPr id="6" name="Slide Number Placeholder 5"/>
          <p:cNvSpPr>
            <a:spLocks noGrp="1"/>
          </p:cNvSpPr>
          <p:nvPr>
            <p:ph type="sldNum" sz="quarter" idx="12"/>
          </p:nvPr>
        </p:nvSpPr>
        <p:spPr>
          <a:xfrm>
            <a:off x="8378686" y="6289679"/>
            <a:ext cx="449429" cy="222436"/>
          </a:xfrm>
        </p:spPr>
        <p:txBody>
          <a:bodyPr/>
          <a:lstStyle/>
          <a:p>
            <a:fld id="{E31375A4-56A4-47D6-9801-1991572033F7}" type="slidenum">
              <a:rPr lang="en-US" smtClean="0"/>
              <a:t>16</a:t>
            </a:fld>
            <a:endParaRPr lang="en-US" dirty="0"/>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pic>
        <p:nvPicPr>
          <p:cNvPr id="3074" name="Picture 2" descr="Image result for citric aci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31637" y="5090094"/>
            <a:ext cx="2234002" cy="10099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85103" y="4569007"/>
            <a:ext cx="2527069" cy="369332"/>
          </a:xfrm>
          <a:prstGeom prst="rect">
            <a:avLst/>
          </a:prstGeom>
          <a:noFill/>
        </p:spPr>
        <p:txBody>
          <a:bodyPr wrap="square" rtlCol="0">
            <a:spAutoFit/>
          </a:bodyPr>
          <a:lstStyle/>
          <a:p>
            <a:pPr algn="ctr"/>
            <a:r>
              <a:rPr lang="en-US" dirty="0" smtClean="0"/>
              <a:t>Citric Acid</a:t>
            </a:r>
            <a:endParaRPr lang="en-US" dirty="0"/>
          </a:p>
        </p:txBody>
      </p:sp>
      <p:pic>
        <p:nvPicPr>
          <p:cNvPr id="3076" name="Picture 4" descr="Image result for citric acid">
            <a:hlinkClick r:id="rId5"/>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62157" y="4432070"/>
            <a:ext cx="1664912" cy="16680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our gummies"/>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6769166" y="4480787"/>
            <a:ext cx="986607" cy="121861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sour gummies flintstones">
            <a:hlinkClick r:id="rId8"/>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rot="660000">
            <a:off x="7927080" y="4603362"/>
            <a:ext cx="706697" cy="148867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Image result for 7up"/>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84" name="Picture 12" descr="Image result for 7up">
            <a:hlinkClick r:id="rId10"/>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rot="-720000">
            <a:off x="5893740" y="4666492"/>
            <a:ext cx="733361" cy="141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13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pPr algn="ctr"/>
            <a:r>
              <a:rPr lang="en-US" dirty="0" smtClean="0"/>
              <a:t>Numerical Limits vs. GMP</a:t>
            </a:r>
            <a:endParaRPr lang="en-US" dirty="0"/>
          </a:p>
        </p:txBody>
      </p:sp>
      <p:sp>
        <p:nvSpPr>
          <p:cNvPr id="3" name="Content Placeholder 2"/>
          <p:cNvSpPr>
            <a:spLocks noGrp="1"/>
          </p:cNvSpPr>
          <p:nvPr>
            <p:ph idx="1"/>
          </p:nvPr>
        </p:nvSpPr>
        <p:spPr>
          <a:xfrm>
            <a:off x="544830" y="1114943"/>
            <a:ext cx="8401050" cy="405763"/>
          </a:xfrm>
        </p:spPr>
        <p:txBody>
          <a:bodyPr>
            <a:normAutofit/>
          </a:bodyPr>
          <a:lstStyle/>
          <a:p>
            <a:r>
              <a:rPr lang="en-US" sz="1800" dirty="0" smtClean="0"/>
              <a:t>What does GMP mean?</a:t>
            </a:r>
            <a:endParaRPr lang="en-US" dirty="0"/>
          </a:p>
        </p:txBody>
      </p:sp>
      <p:sp>
        <p:nvSpPr>
          <p:cNvPr id="6" name="Slide Number Placeholder 5"/>
          <p:cNvSpPr>
            <a:spLocks noGrp="1"/>
          </p:cNvSpPr>
          <p:nvPr>
            <p:ph type="sldNum" sz="quarter" idx="12"/>
          </p:nvPr>
        </p:nvSpPr>
        <p:spPr>
          <a:xfrm>
            <a:off x="8378687" y="6289679"/>
            <a:ext cx="432804" cy="222436"/>
          </a:xfrm>
        </p:spPr>
        <p:txBody>
          <a:bodyPr/>
          <a:lstStyle/>
          <a:p>
            <a:fld id="{E31375A4-56A4-47D6-9801-1991572033F7}" type="slidenum">
              <a:rPr lang="en-US" smtClean="0"/>
              <a:t>17</a:t>
            </a:fld>
            <a:endParaRPr lang="en-US" dirty="0"/>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358899" y="1500359"/>
            <a:ext cx="6380347" cy="14620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Content Placeholder 2"/>
          <p:cNvSpPr txBox="1">
            <a:spLocks/>
          </p:cNvSpPr>
          <p:nvPr/>
        </p:nvSpPr>
        <p:spPr>
          <a:xfrm>
            <a:off x="348547" y="3071033"/>
            <a:ext cx="8401050" cy="29457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r>
              <a:rPr lang="en-US" sz="1800" dirty="0" smtClean="0"/>
              <a:t>The Codex Alimentarius General Standard for Food Additives (GFSA) states:</a:t>
            </a:r>
          </a:p>
          <a:p>
            <a:pPr lvl="1">
              <a:lnSpc>
                <a:spcPct val="100000"/>
              </a:lnSpc>
            </a:pPr>
            <a:r>
              <a:rPr lang="en-US" sz="1600" dirty="0" smtClean="0"/>
              <a:t>"All food additives subject to the provisions of this Standard shall be used under conditions of </a:t>
            </a:r>
            <a:r>
              <a:rPr lang="en-US" sz="1600" b="1" u="sng" dirty="0" smtClean="0"/>
              <a:t>g</a:t>
            </a:r>
            <a:r>
              <a:rPr lang="en-US" sz="1600" dirty="0" smtClean="0"/>
              <a:t>ood </a:t>
            </a:r>
            <a:r>
              <a:rPr lang="en-US" sz="1600" b="1" u="sng" dirty="0" smtClean="0"/>
              <a:t>m</a:t>
            </a:r>
            <a:r>
              <a:rPr lang="en-US" sz="1600" dirty="0" smtClean="0"/>
              <a:t>anufacturing </a:t>
            </a:r>
            <a:r>
              <a:rPr lang="en-US" sz="1600" b="1" u="sng" dirty="0" smtClean="0"/>
              <a:t>p</a:t>
            </a:r>
            <a:r>
              <a:rPr lang="en-US" sz="1600" dirty="0" smtClean="0"/>
              <a:t>ractice, which include the following: </a:t>
            </a:r>
          </a:p>
          <a:p>
            <a:pPr lvl="2">
              <a:lnSpc>
                <a:spcPct val="100000"/>
              </a:lnSpc>
            </a:pPr>
            <a:r>
              <a:rPr lang="en-US" sz="1600" dirty="0" smtClean="0"/>
              <a:t>the quantity of the additive added to food shall be limited to the lowest possible level necessary to accomplish its desired effect;</a:t>
            </a:r>
          </a:p>
          <a:p>
            <a:pPr lvl="2">
              <a:lnSpc>
                <a:spcPct val="100000"/>
              </a:lnSpc>
            </a:pPr>
            <a:r>
              <a:rPr lang="en-US" sz="1600" dirty="0" smtClean="0"/>
              <a:t>the quantity of the additive that becomes a component of food as a result of its use in the manufacturing, processing or packaging of a food and which is not intended to accomplish any physical, or other technical effect in the food itself, is reduced to the extent reasonably possible; and,</a:t>
            </a:r>
          </a:p>
          <a:p>
            <a:pPr lvl="2">
              <a:lnSpc>
                <a:spcPct val="100000"/>
              </a:lnSpc>
            </a:pPr>
            <a:r>
              <a:rPr lang="en-US" sz="1600" dirty="0" smtClean="0"/>
              <a:t>the additive is prepared and handled in the same way as a food ingredient."</a:t>
            </a:r>
          </a:p>
          <a:p>
            <a:endParaRPr lang="en-US" dirty="0"/>
          </a:p>
        </p:txBody>
      </p:sp>
      <p:sp>
        <p:nvSpPr>
          <p:cNvPr id="7" name="TextBox 6"/>
          <p:cNvSpPr txBox="1"/>
          <p:nvPr/>
        </p:nvSpPr>
        <p:spPr>
          <a:xfrm>
            <a:off x="901684" y="5967884"/>
            <a:ext cx="3063472" cy="230832"/>
          </a:xfrm>
          <a:prstGeom prst="rect">
            <a:avLst/>
          </a:prstGeom>
          <a:noFill/>
        </p:spPr>
        <p:txBody>
          <a:bodyPr wrap="square" rtlCol="0">
            <a:spAutoFit/>
          </a:bodyPr>
          <a:lstStyle/>
          <a:p>
            <a:r>
              <a:rPr lang="en-US" sz="900" u="sng" dirty="0">
                <a:solidFill>
                  <a:srgbClr val="0070C0"/>
                </a:solidFill>
              </a:rPr>
              <a:t>http://www.fao.org/gsfaonline/reference/glossary.html</a:t>
            </a:r>
            <a:endParaRPr lang="en-US" u="sng" dirty="0">
              <a:solidFill>
                <a:srgbClr val="0070C0"/>
              </a:solidFill>
            </a:endParaRPr>
          </a:p>
        </p:txBody>
      </p:sp>
    </p:spTree>
    <p:extLst>
      <p:ext uri="{BB962C8B-B14F-4D97-AF65-F5344CB8AC3E}">
        <p14:creationId xmlns:p14="http://schemas.microsoft.com/office/powerpoint/2010/main" val="99165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pPr algn="ctr"/>
            <a:r>
              <a:rPr lang="en-US" dirty="0" smtClean="0"/>
              <a:t>Numerical Limits vs. GMP</a:t>
            </a:r>
            <a:endParaRPr lang="en-US" dirty="0"/>
          </a:p>
        </p:txBody>
      </p:sp>
      <p:sp>
        <p:nvSpPr>
          <p:cNvPr id="3" name="Content Placeholder 2"/>
          <p:cNvSpPr>
            <a:spLocks noGrp="1"/>
          </p:cNvSpPr>
          <p:nvPr>
            <p:ph idx="1"/>
          </p:nvPr>
        </p:nvSpPr>
        <p:spPr>
          <a:xfrm>
            <a:off x="642677" y="1967807"/>
            <a:ext cx="8548517" cy="4544308"/>
          </a:xfrm>
        </p:spPr>
        <p:txBody>
          <a:bodyPr>
            <a:noAutofit/>
          </a:bodyPr>
          <a:lstStyle/>
          <a:p>
            <a:r>
              <a:rPr lang="en-US" sz="1800" dirty="0" smtClean="0"/>
              <a:t>Numerical Limits can cause trade issues due to: </a:t>
            </a:r>
          </a:p>
          <a:p>
            <a:pPr lvl="1"/>
            <a:r>
              <a:rPr lang="en-US" sz="1800" dirty="0"/>
              <a:t>Differences in </a:t>
            </a:r>
            <a:r>
              <a:rPr lang="en-US" sz="1800" dirty="0" smtClean="0"/>
              <a:t>markets</a:t>
            </a:r>
            <a:endParaRPr lang="en-US" sz="1800" dirty="0"/>
          </a:p>
          <a:p>
            <a:pPr lvl="1"/>
            <a:r>
              <a:rPr lang="en-US" sz="1800" dirty="0" smtClean="0"/>
              <a:t>Confusion due to different scientific units used to express those limits</a:t>
            </a:r>
          </a:p>
          <a:p>
            <a:pPr lvl="2">
              <a:spcAft>
                <a:spcPts val="1200"/>
              </a:spcAft>
            </a:pPr>
            <a:r>
              <a:rPr lang="en-US" sz="1600" dirty="0" smtClean="0"/>
              <a:t>examples:  g/L, g/kg, </a:t>
            </a:r>
            <a:r>
              <a:rPr lang="en-US" sz="1600" dirty="0"/>
              <a:t>mg/mL, mg/cm</a:t>
            </a:r>
            <a:r>
              <a:rPr lang="en-US" sz="1600" baseline="30000" dirty="0"/>
              <a:t>3</a:t>
            </a:r>
            <a:r>
              <a:rPr lang="en-US" sz="1600" dirty="0"/>
              <a:t>, </a:t>
            </a:r>
            <a:r>
              <a:rPr lang="en-US" sz="1600" dirty="0" smtClean="0"/>
              <a:t>mg/L, mg/dm</a:t>
            </a:r>
            <a:r>
              <a:rPr lang="en-US" sz="1600" baseline="30000" dirty="0" smtClean="0"/>
              <a:t>3</a:t>
            </a:r>
            <a:r>
              <a:rPr lang="en-US" sz="1600" dirty="0" smtClean="0"/>
              <a:t>, </a:t>
            </a:r>
            <a:r>
              <a:rPr lang="en-US" sz="1600" dirty="0"/>
              <a:t>mg/kg, ppm, </a:t>
            </a:r>
            <a:r>
              <a:rPr lang="en-US" sz="1600" dirty="0" err="1" smtClean="0"/>
              <a:t>meq</a:t>
            </a:r>
            <a:r>
              <a:rPr lang="en-US" sz="1600" dirty="0" smtClean="0"/>
              <a:t>/L</a:t>
            </a:r>
          </a:p>
          <a:p>
            <a:pPr marL="0" indent="0">
              <a:buNone/>
            </a:pPr>
            <a:r>
              <a:rPr lang="en-US" sz="1800" dirty="0" smtClean="0"/>
              <a:t>How might Numerical Limits affect Citric Acid use in the blend I’m making?</a:t>
            </a:r>
          </a:p>
          <a:p>
            <a:pPr lvl="1"/>
            <a:r>
              <a:rPr lang="en-US" sz="1800" dirty="0" smtClean="0"/>
              <a:t>What </a:t>
            </a:r>
            <a:r>
              <a:rPr lang="en-US" sz="1800" dirty="0"/>
              <a:t>if I wanted to export this to another country?  </a:t>
            </a:r>
          </a:p>
          <a:p>
            <a:pPr lvl="1"/>
            <a:r>
              <a:rPr lang="en-US" sz="1800" dirty="0" smtClean="0"/>
              <a:t>What </a:t>
            </a:r>
            <a:r>
              <a:rPr lang="en-US" sz="1800" dirty="0"/>
              <a:t>if they had a numerical limit, especially if it wasn’t based on health concerns</a:t>
            </a:r>
            <a:r>
              <a:rPr lang="en-US" sz="1800" dirty="0" smtClean="0"/>
              <a:t>?</a:t>
            </a:r>
          </a:p>
          <a:p>
            <a:pPr lvl="1">
              <a:spcAft>
                <a:spcPts val="600"/>
              </a:spcAft>
            </a:pPr>
            <a:r>
              <a:rPr lang="en-US" sz="1800" dirty="0"/>
              <a:t>What if they had GMP as a usage guide?</a:t>
            </a:r>
            <a:endParaRPr lang="en-US" sz="1800" dirty="0" smtClean="0"/>
          </a:p>
          <a:p>
            <a:pPr lvl="1"/>
            <a:r>
              <a:rPr lang="en-US" sz="1800" dirty="0" smtClean="0"/>
              <a:t>Numerical Limits – sometimes based on usage?</a:t>
            </a:r>
          </a:p>
          <a:p>
            <a:pPr lvl="2"/>
            <a:r>
              <a:rPr lang="en-US" sz="1800" dirty="0" smtClean="0"/>
              <a:t>Citric Acid – a Sequestrant</a:t>
            </a:r>
            <a:r>
              <a:rPr lang="en-US" sz="1800" dirty="0"/>
              <a:t>?</a:t>
            </a:r>
            <a:r>
              <a:rPr lang="en-US" sz="1800" dirty="0" smtClean="0"/>
              <a:t> an Acidifier? a Stabilizer?</a:t>
            </a:r>
            <a:endParaRPr lang="en-US" sz="1800" dirty="0"/>
          </a:p>
        </p:txBody>
      </p:sp>
      <p:sp>
        <p:nvSpPr>
          <p:cNvPr id="6" name="Slide Number Placeholder 5"/>
          <p:cNvSpPr>
            <a:spLocks noGrp="1"/>
          </p:cNvSpPr>
          <p:nvPr>
            <p:ph type="sldNum" sz="quarter" idx="12"/>
          </p:nvPr>
        </p:nvSpPr>
        <p:spPr>
          <a:xfrm>
            <a:off x="8378687" y="6289679"/>
            <a:ext cx="407866" cy="222436"/>
          </a:xfrm>
        </p:spPr>
        <p:txBody>
          <a:bodyPr/>
          <a:lstStyle/>
          <a:p>
            <a:fld id="{E31375A4-56A4-47D6-9801-1991572033F7}" type="slidenum">
              <a:rPr lang="en-US" smtClean="0"/>
              <a:t>18</a:t>
            </a:fld>
            <a:endParaRPr lang="en-US" dirty="0"/>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sp>
        <p:nvSpPr>
          <p:cNvPr id="7" name="Content Placeholder 6"/>
          <p:cNvSpPr txBox="1">
            <a:spLocks/>
          </p:cNvSpPr>
          <p:nvPr/>
        </p:nvSpPr>
        <p:spPr>
          <a:xfrm>
            <a:off x="642678" y="1194962"/>
            <a:ext cx="7529772" cy="378888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spcAft>
                <a:spcPts val="1200"/>
              </a:spcAft>
            </a:pPr>
            <a:r>
              <a:rPr lang="en-US" sz="2000" dirty="0" smtClean="0"/>
              <a:t>By convention, Codex sets usage levels for an additive at GMP where there is no numerical ADI (“ADI Not specified”).</a:t>
            </a:r>
          </a:p>
        </p:txBody>
      </p:sp>
    </p:spTree>
    <p:extLst>
      <p:ext uri="{BB962C8B-B14F-4D97-AF65-F5344CB8AC3E}">
        <p14:creationId xmlns:p14="http://schemas.microsoft.com/office/powerpoint/2010/main" val="102577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r>
              <a:rPr lang="en-US" dirty="0" smtClean="0"/>
              <a:t>What about Codex Alimentarius Substances?</a:t>
            </a:r>
            <a:endParaRPr lang="en-US" dirty="0"/>
          </a:p>
        </p:txBody>
      </p:sp>
      <p:sp>
        <p:nvSpPr>
          <p:cNvPr id="3" name="Content Placeholder 2"/>
          <p:cNvSpPr>
            <a:spLocks noGrp="1"/>
          </p:cNvSpPr>
          <p:nvPr>
            <p:ph idx="1"/>
          </p:nvPr>
        </p:nvSpPr>
        <p:spPr>
          <a:xfrm>
            <a:off x="650240" y="1249680"/>
            <a:ext cx="8209280" cy="4541521"/>
          </a:xfrm>
        </p:spPr>
        <p:txBody>
          <a:bodyPr/>
          <a:lstStyle/>
          <a:p>
            <a:r>
              <a:rPr lang="en-US" sz="1800" dirty="0" smtClean="0"/>
              <a:t>Codex allows only the following five compounds for grape wines (14.2.3):</a:t>
            </a:r>
          </a:p>
          <a:p>
            <a:pPr lvl="1">
              <a:lnSpc>
                <a:spcPct val="114000"/>
              </a:lnSpc>
            </a:pPr>
            <a:r>
              <a:rPr lang="en-US" sz="1800" dirty="0" smtClean="0"/>
              <a:t>Dimethyl Dicarbonate (DMDC)</a:t>
            </a:r>
          </a:p>
          <a:p>
            <a:pPr lvl="1">
              <a:lnSpc>
                <a:spcPct val="114000"/>
              </a:lnSpc>
            </a:pPr>
            <a:r>
              <a:rPr lang="en-US" sz="1800" dirty="0" smtClean="0"/>
              <a:t>Sulfites</a:t>
            </a:r>
          </a:p>
          <a:p>
            <a:pPr lvl="1">
              <a:lnSpc>
                <a:spcPct val="114000"/>
              </a:lnSpc>
            </a:pPr>
            <a:r>
              <a:rPr lang="en-US" sz="1800" dirty="0" smtClean="0"/>
              <a:t>Carbon Dioxide (CO</a:t>
            </a:r>
            <a:r>
              <a:rPr lang="en-US" sz="1800" baseline="-25000" dirty="0" smtClean="0"/>
              <a:t>2</a:t>
            </a:r>
            <a:r>
              <a:rPr lang="en-US" sz="1800" dirty="0"/>
              <a:t>)</a:t>
            </a:r>
            <a:endParaRPr lang="en-US" sz="1800" dirty="0" smtClean="0"/>
          </a:p>
          <a:p>
            <a:pPr lvl="1">
              <a:lnSpc>
                <a:spcPct val="114000"/>
              </a:lnSpc>
            </a:pPr>
            <a:r>
              <a:rPr lang="en-US" sz="1800" dirty="0" smtClean="0"/>
              <a:t>Sorbates/Sorbic Acid</a:t>
            </a:r>
          </a:p>
          <a:p>
            <a:pPr lvl="1">
              <a:lnSpc>
                <a:spcPct val="114000"/>
              </a:lnSpc>
            </a:pPr>
            <a:r>
              <a:rPr lang="en-US" sz="1800" dirty="0" smtClean="0"/>
              <a:t>Lysozyme</a:t>
            </a:r>
          </a:p>
          <a:p>
            <a:pPr marL="379809" lvl="2" indent="0">
              <a:spcAft>
                <a:spcPts val="600"/>
              </a:spcAft>
              <a:buNone/>
            </a:pPr>
            <a:r>
              <a:rPr lang="en-US" sz="1800" dirty="0" smtClean="0"/>
              <a:t>	</a:t>
            </a:r>
            <a:r>
              <a:rPr lang="en-US" sz="900" dirty="0" smtClean="0"/>
              <a:t>(</a:t>
            </a:r>
            <a:r>
              <a:rPr lang="en-US" sz="900" u="sng" dirty="0" smtClean="0">
                <a:solidFill>
                  <a:srgbClr val="0070C0"/>
                </a:solidFill>
              </a:rPr>
              <a:t>http</a:t>
            </a:r>
            <a:r>
              <a:rPr lang="en-US" sz="900" u="sng" dirty="0">
                <a:solidFill>
                  <a:srgbClr val="0070C0"/>
                </a:solidFill>
              </a:rPr>
              <a:t>://</a:t>
            </a:r>
            <a:r>
              <a:rPr lang="en-US" sz="900" u="sng" dirty="0" smtClean="0">
                <a:solidFill>
                  <a:srgbClr val="0070C0"/>
                </a:solidFill>
              </a:rPr>
              <a:t>www.fao.org/gsfaonline/docs/CXS_192e.pdf</a:t>
            </a:r>
            <a:r>
              <a:rPr lang="en-US" sz="900" dirty="0" smtClean="0"/>
              <a:t>)</a:t>
            </a:r>
            <a:endParaRPr lang="en-US" sz="900" dirty="0"/>
          </a:p>
          <a:p>
            <a:pPr>
              <a:spcAft>
                <a:spcPts val="600"/>
              </a:spcAft>
            </a:pPr>
            <a:r>
              <a:rPr lang="en-US" sz="1800" dirty="0" smtClean="0"/>
              <a:t>What happens when an economy just allows these five?</a:t>
            </a:r>
            <a:endParaRPr lang="en-US" sz="1800" dirty="0"/>
          </a:p>
          <a:p>
            <a:r>
              <a:rPr lang="en-US" sz="1800" dirty="0" smtClean="0"/>
              <a:t>What is missing from this list that a winemaker might want to use?</a:t>
            </a:r>
          </a:p>
          <a:p>
            <a:pPr lvl="1"/>
            <a:r>
              <a:rPr lang="en-US" sz="1650" dirty="0" smtClean="0"/>
              <a:t>Acidifying agents, Fining agents, Yeast Nutrients, other?</a:t>
            </a:r>
            <a:endParaRPr lang="en-US" sz="1650" dirty="0"/>
          </a:p>
          <a:p>
            <a:endParaRPr lang="en-US" dirty="0"/>
          </a:p>
        </p:txBody>
      </p:sp>
      <p:sp>
        <p:nvSpPr>
          <p:cNvPr id="6" name="Slide Number Placeholder 5"/>
          <p:cNvSpPr>
            <a:spLocks noGrp="1"/>
          </p:cNvSpPr>
          <p:nvPr>
            <p:ph type="sldNum" sz="quarter" idx="12"/>
          </p:nvPr>
        </p:nvSpPr>
        <p:spPr>
          <a:xfrm>
            <a:off x="8378686" y="6289679"/>
            <a:ext cx="414793" cy="222436"/>
          </a:xfrm>
        </p:spPr>
        <p:txBody>
          <a:bodyPr/>
          <a:lstStyle/>
          <a:p>
            <a:fld id="{E31375A4-56A4-47D6-9801-1991572033F7}" type="slidenum">
              <a:rPr lang="en-US" smtClean="0"/>
              <a:t>19</a:t>
            </a:fld>
            <a:endParaRPr lang="en-US" dirty="0"/>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55884" y="1920559"/>
            <a:ext cx="1818322" cy="1818322"/>
          </a:xfrm>
          <a:prstGeom prst="ellipse">
            <a:avLst/>
          </a:prstGeom>
          <a:ln w="63500" cap="rnd">
            <a:solidFill>
              <a:srgbClr val="333333"/>
            </a:solidFill>
          </a:ln>
          <a:effectLst>
            <a:glow rad="228600">
              <a:schemeClr val="accent1">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4114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971550" y="503854"/>
            <a:ext cx="7200900" cy="561087"/>
          </a:xfrm>
        </p:spPr>
        <p:txBody>
          <a:bodyPr/>
          <a:lstStyle/>
          <a:p>
            <a:r>
              <a:rPr lang="en-US" dirty="0" smtClean="0"/>
              <a:t>Winemaking – More than just grapes and yeast?</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2</a:t>
            </a:fld>
            <a:endParaRPr lang="en-US" dirty="0"/>
          </a:p>
        </p:txBody>
      </p:sp>
      <p:sp>
        <p:nvSpPr>
          <p:cNvPr id="8" name="Footer Placeholder 7"/>
          <p:cNvSpPr>
            <a:spLocks noGrp="1"/>
          </p:cNvSpPr>
          <p:nvPr>
            <p:ph type="ftr" sz="quarter" idx="11"/>
          </p:nvPr>
        </p:nvSpPr>
        <p:spPr/>
        <p:txBody>
          <a:bodyPr/>
          <a:lstStyle/>
          <a:p>
            <a:r>
              <a:rPr lang="en-US" dirty="0"/>
              <a:t>APEC Wine Regulatory Forum | October 10-11, 2018</a:t>
            </a:r>
          </a:p>
        </p:txBody>
      </p:sp>
      <p:sp>
        <p:nvSpPr>
          <p:cNvPr id="7" name="Date Placeholder 6"/>
          <p:cNvSpPr>
            <a:spLocks noGrp="1"/>
          </p:cNvSpPr>
          <p:nvPr>
            <p:ph type="dt" sz="half" idx="10"/>
          </p:nvPr>
        </p:nvSpPr>
        <p:spPr/>
        <p:txBody>
          <a:bodyPr/>
          <a:lstStyle/>
          <a:p>
            <a:r>
              <a:rPr lang="en-US" dirty="0"/>
              <a:t>Honolulu, Hawaii, USA</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7513" y="1306513"/>
            <a:ext cx="1322387"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178050" y="3657909"/>
            <a:ext cx="3282950" cy="2247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rot="10800000">
            <a:off x="5659117" y="3690277"/>
            <a:ext cx="2951125" cy="213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2"/>
          <p:cNvSpPr>
            <a:spLocks noGrp="1"/>
          </p:cNvSpPr>
          <p:nvPr>
            <p:ph idx="1"/>
          </p:nvPr>
        </p:nvSpPr>
        <p:spPr>
          <a:xfrm>
            <a:off x="1733830" y="1187604"/>
            <a:ext cx="6638787" cy="2570357"/>
          </a:xfrm>
        </p:spPr>
        <p:txBody>
          <a:bodyPr>
            <a:normAutofit/>
          </a:bodyPr>
          <a:lstStyle/>
          <a:p>
            <a:pPr marL="342900" indent="-342900">
              <a:spcAft>
                <a:spcPts val="1200"/>
              </a:spcAft>
              <a:buFont typeface="Arial" panose="020B0604020202020204" pitchFamily="34" charset="0"/>
              <a:buChar char="•"/>
            </a:pPr>
            <a:r>
              <a:rPr lang="en-US" sz="2000" b="1" dirty="0" smtClean="0">
                <a:solidFill>
                  <a:schemeClr val="tx1"/>
                </a:solidFill>
              </a:rPr>
              <a:t>As a winemaker, I have a unique responsibility</a:t>
            </a:r>
            <a:endParaRPr lang="en-US" sz="2000" b="1" dirty="0">
              <a:solidFill>
                <a:schemeClr val="tx1"/>
              </a:solidFill>
            </a:endParaRPr>
          </a:p>
          <a:p>
            <a:pPr marL="685800" lvl="1" indent="-342900">
              <a:lnSpc>
                <a:spcPct val="110000"/>
              </a:lnSpc>
              <a:spcBef>
                <a:spcPts val="600"/>
              </a:spcBef>
              <a:spcAft>
                <a:spcPts val="600"/>
              </a:spcAft>
              <a:buFont typeface="Arial" panose="020B0604020202020204" pitchFamily="34" charset="0"/>
              <a:buChar char="•"/>
            </a:pPr>
            <a:r>
              <a:rPr lang="en-US" sz="2000" b="0" dirty="0" smtClean="0">
                <a:solidFill>
                  <a:schemeClr val="tx1"/>
                </a:solidFill>
              </a:rPr>
              <a:t>I need to work to make a good product that our customers will enjoy.</a:t>
            </a:r>
            <a:endParaRPr lang="en-US" sz="2000" b="0" dirty="0">
              <a:solidFill>
                <a:schemeClr val="tx1"/>
              </a:solidFill>
            </a:endParaRPr>
          </a:p>
          <a:p>
            <a:pPr marL="685800" lvl="1" indent="-342900">
              <a:lnSpc>
                <a:spcPct val="110000"/>
              </a:lnSpc>
              <a:spcBef>
                <a:spcPts val="600"/>
              </a:spcBef>
              <a:spcAft>
                <a:spcPts val="600"/>
              </a:spcAft>
              <a:buFont typeface="Arial" panose="020B0604020202020204" pitchFamily="34" charset="0"/>
              <a:buChar char="•"/>
            </a:pPr>
            <a:r>
              <a:rPr lang="en-US" sz="2000" b="0" dirty="0" smtClean="0">
                <a:solidFill>
                  <a:schemeClr val="tx1"/>
                </a:solidFill>
              </a:rPr>
              <a:t>I need to keep in mind that winemaking is affected by Codex Alimentarius, the idea of GMP, 27 CFR </a:t>
            </a:r>
            <a:r>
              <a:rPr lang="en-US" sz="2000" b="0" dirty="0"/>
              <a:t>§</a:t>
            </a:r>
            <a:r>
              <a:rPr lang="en-US" sz="2000" b="0" dirty="0" smtClean="0">
                <a:solidFill>
                  <a:schemeClr val="tx1"/>
                </a:solidFill>
              </a:rPr>
              <a:t>24.246, and other regulations or agreements.</a:t>
            </a:r>
            <a:endParaRPr lang="en-US" sz="2000" b="0" dirty="0">
              <a:solidFill>
                <a:schemeClr val="tx1"/>
              </a:solidFill>
            </a:endParaRPr>
          </a:p>
          <a:p>
            <a:endParaRPr lang="en-US" dirty="0"/>
          </a:p>
        </p:txBody>
      </p:sp>
    </p:spTree>
    <p:extLst>
      <p:ext uri="{BB962C8B-B14F-4D97-AF65-F5344CB8AC3E}">
        <p14:creationId xmlns:p14="http://schemas.microsoft.com/office/powerpoint/2010/main" val="337554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r>
              <a:rPr lang="en-US" dirty="0" smtClean="0"/>
              <a:t>Trade Issues…</a:t>
            </a:r>
            <a:endParaRPr lang="en-US" dirty="0"/>
          </a:p>
        </p:txBody>
      </p:sp>
      <p:sp>
        <p:nvSpPr>
          <p:cNvPr id="3" name="Content Placeholder 2"/>
          <p:cNvSpPr>
            <a:spLocks noGrp="1"/>
          </p:cNvSpPr>
          <p:nvPr>
            <p:ph idx="1"/>
          </p:nvPr>
        </p:nvSpPr>
        <p:spPr>
          <a:xfrm>
            <a:off x="971550" y="1173134"/>
            <a:ext cx="7364730" cy="795017"/>
          </a:xfrm>
        </p:spPr>
        <p:txBody>
          <a:bodyPr>
            <a:normAutofit/>
          </a:bodyPr>
          <a:lstStyle/>
          <a:p>
            <a:r>
              <a:rPr lang="en-US" sz="1800" dirty="0" smtClean="0"/>
              <a:t>There is potential </a:t>
            </a:r>
            <a:r>
              <a:rPr lang="en-US" sz="1800" dirty="0"/>
              <a:t>for complications arising from the use of synonyms to describe the substances </a:t>
            </a:r>
            <a:r>
              <a:rPr lang="en-US" sz="1800" dirty="0" smtClean="0"/>
              <a:t>permitted for use in winemaking</a:t>
            </a:r>
          </a:p>
          <a:p>
            <a:endParaRPr lang="en-US" dirty="0"/>
          </a:p>
        </p:txBody>
      </p:sp>
      <p:sp>
        <p:nvSpPr>
          <p:cNvPr id="6" name="Slide Number Placeholder 5"/>
          <p:cNvSpPr>
            <a:spLocks noGrp="1"/>
          </p:cNvSpPr>
          <p:nvPr>
            <p:ph type="sldNum" sz="quarter" idx="12"/>
          </p:nvPr>
        </p:nvSpPr>
        <p:spPr>
          <a:xfrm>
            <a:off x="8378686" y="6289679"/>
            <a:ext cx="384313" cy="222436"/>
          </a:xfrm>
        </p:spPr>
        <p:txBody>
          <a:bodyPr/>
          <a:lstStyle/>
          <a:p>
            <a:fld id="{E31375A4-56A4-47D6-9801-1991572033F7}" type="slidenum">
              <a:rPr lang="en-US" smtClean="0"/>
              <a:t>20</a:t>
            </a:fld>
            <a:endParaRPr lang="en-US" dirty="0"/>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sp>
        <p:nvSpPr>
          <p:cNvPr id="7" name="TextBox 6"/>
          <p:cNvSpPr txBox="1"/>
          <p:nvPr/>
        </p:nvSpPr>
        <p:spPr>
          <a:xfrm>
            <a:off x="4254500" y="1968151"/>
            <a:ext cx="4366260" cy="4247317"/>
          </a:xfrm>
          <a:prstGeom prst="rect">
            <a:avLst/>
          </a:prstGeom>
          <a:noFill/>
        </p:spPr>
        <p:txBody>
          <a:bodyPr wrap="square" rtlCol="0">
            <a:spAutoFit/>
          </a:bodyPr>
          <a:lstStyle/>
          <a:p>
            <a:pPr marL="0" lvl="1"/>
            <a:r>
              <a:rPr lang="en-US" u="sng" dirty="0"/>
              <a:t>Confusing names</a:t>
            </a:r>
          </a:p>
          <a:p>
            <a:endParaRPr lang="en-US" sz="1200" dirty="0" smtClean="0"/>
          </a:p>
          <a:p>
            <a:r>
              <a:rPr lang="en-US" sz="1200" b="1" u="sng" dirty="0" smtClean="0"/>
              <a:t>DAP </a:t>
            </a:r>
            <a:r>
              <a:rPr lang="en-US" sz="1200" b="1" u="sng" dirty="0"/>
              <a:t>- Diammonium Phosphate</a:t>
            </a:r>
            <a:r>
              <a:rPr lang="en-US" sz="1200" dirty="0"/>
              <a:t>, CAS #7783-28-0</a:t>
            </a:r>
          </a:p>
          <a:p>
            <a:r>
              <a:rPr lang="en-US" sz="1200" dirty="0" smtClean="0"/>
              <a:t>DAP </a:t>
            </a:r>
            <a:r>
              <a:rPr lang="en-US" sz="1200" dirty="0"/>
              <a:t>is also known as Diammonium </a:t>
            </a:r>
            <a:r>
              <a:rPr lang="en-US" sz="1200" dirty="0" smtClean="0"/>
              <a:t>hydrogen phosphate</a:t>
            </a:r>
            <a:r>
              <a:rPr lang="en-US" sz="1200" dirty="0"/>
              <a:t>, Ammonium monohydrogen phosphate, and </a:t>
            </a:r>
            <a:r>
              <a:rPr lang="en-US" sz="1200" dirty="0" smtClean="0"/>
              <a:t>Ammonium </a:t>
            </a:r>
            <a:r>
              <a:rPr lang="en-US" sz="1200" dirty="0"/>
              <a:t>phosphate, </a:t>
            </a:r>
            <a:r>
              <a:rPr lang="en-US" sz="1200" dirty="0" smtClean="0"/>
              <a:t>dibasic.  DAP </a:t>
            </a:r>
            <a:r>
              <a:rPr lang="en-US" sz="1200" dirty="0"/>
              <a:t>is a </a:t>
            </a:r>
            <a:r>
              <a:rPr lang="en-US" sz="1200" b="1" u="sng" dirty="0"/>
              <a:t>fermentation promoter</a:t>
            </a:r>
            <a:r>
              <a:rPr lang="en-US" sz="1200" dirty="0"/>
              <a:t>, serving as a source of nutrition for </a:t>
            </a:r>
            <a:r>
              <a:rPr lang="en-US" sz="1200" dirty="0" smtClean="0"/>
              <a:t>yeast.  </a:t>
            </a:r>
          </a:p>
          <a:p>
            <a:r>
              <a:rPr lang="en-US" sz="1200" dirty="0" smtClean="0"/>
              <a:t>Molecular </a:t>
            </a:r>
            <a:r>
              <a:rPr lang="en-US" sz="1200" dirty="0"/>
              <a:t>formula = (NH</a:t>
            </a:r>
            <a:r>
              <a:rPr lang="en-US" sz="1200" baseline="-25000" dirty="0"/>
              <a:t>4</a:t>
            </a:r>
            <a:r>
              <a:rPr lang="en-US" sz="1200" dirty="0"/>
              <a:t>)</a:t>
            </a:r>
            <a:r>
              <a:rPr lang="en-US" sz="1200" baseline="-25000" dirty="0"/>
              <a:t>2</a:t>
            </a:r>
            <a:r>
              <a:rPr lang="en-US" sz="1200" dirty="0"/>
              <a:t> HPO</a:t>
            </a:r>
            <a:r>
              <a:rPr lang="en-US" sz="1200" baseline="-25000" dirty="0"/>
              <a:t>4</a:t>
            </a:r>
          </a:p>
          <a:p>
            <a:endParaRPr lang="en-US" sz="1200" dirty="0"/>
          </a:p>
          <a:p>
            <a:r>
              <a:rPr lang="en-US" sz="1200" b="1" u="sng" dirty="0" smtClean="0"/>
              <a:t>Ammonium </a:t>
            </a:r>
            <a:r>
              <a:rPr lang="en-US" sz="1200" b="1" u="sng" dirty="0"/>
              <a:t>Phosphate</a:t>
            </a:r>
            <a:r>
              <a:rPr lang="en-US" sz="1200" dirty="0"/>
              <a:t>, CAS #10361-65-6</a:t>
            </a:r>
          </a:p>
          <a:p>
            <a:r>
              <a:rPr lang="en-US" sz="1200" dirty="0"/>
              <a:t> </a:t>
            </a:r>
            <a:r>
              <a:rPr lang="en-US" sz="1200" dirty="0" smtClean="0"/>
              <a:t>Ammonium phosphate </a:t>
            </a:r>
            <a:r>
              <a:rPr lang="en-US" sz="1200" dirty="0"/>
              <a:t>is also known as Triammonium </a:t>
            </a:r>
            <a:r>
              <a:rPr lang="en-US" sz="1200" dirty="0" smtClean="0"/>
              <a:t>phosphate.  Ammonium phosphate </a:t>
            </a:r>
            <a:r>
              <a:rPr lang="en-US" sz="1200" dirty="0"/>
              <a:t>is a </a:t>
            </a:r>
            <a:r>
              <a:rPr lang="en-US" sz="1200" b="1" u="sng" dirty="0"/>
              <a:t>highly unstable compound </a:t>
            </a:r>
            <a:r>
              <a:rPr lang="en-US" sz="1200" dirty="0"/>
              <a:t>and not used in </a:t>
            </a:r>
            <a:r>
              <a:rPr lang="en-US" sz="1200" dirty="0" smtClean="0"/>
              <a:t>winemaking.  </a:t>
            </a:r>
          </a:p>
          <a:p>
            <a:r>
              <a:rPr lang="en-US" sz="1200" dirty="0" smtClean="0"/>
              <a:t>Molecular </a:t>
            </a:r>
            <a:r>
              <a:rPr lang="en-US" sz="1200" dirty="0"/>
              <a:t>formula = (NH</a:t>
            </a:r>
            <a:r>
              <a:rPr lang="en-US" sz="1200" baseline="-25000" dirty="0"/>
              <a:t>4</a:t>
            </a:r>
            <a:r>
              <a:rPr lang="en-US" sz="1200" dirty="0"/>
              <a:t>)</a:t>
            </a:r>
            <a:r>
              <a:rPr lang="en-US" sz="1200" baseline="-25000" dirty="0"/>
              <a:t>3</a:t>
            </a:r>
            <a:r>
              <a:rPr lang="en-US" sz="1200" dirty="0"/>
              <a:t> PO</a:t>
            </a:r>
            <a:r>
              <a:rPr lang="en-US" sz="1200" baseline="-25000" dirty="0"/>
              <a:t>4</a:t>
            </a:r>
          </a:p>
          <a:p>
            <a:endParaRPr lang="en-US" sz="1200" dirty="0"/>
          </a:p>
          <a:p>
            <a:r>
              <a:rPr lang="en-US" sz="1200" b="1" u="sng" dirty="0" smtClean="0"/>
              <a:t>Ammonium </a:t>
            </a:r>
            <a:r>
              <a:rPr lang="en-US" sz="1200" b="1" u="sng" dirty="0"/>
              <a:t>Dihydrogen Phosphate</a:t>
            </a:r>
            <a:r>
              <a:rPr lang="en-US" sz="1200" dirty="0"/>
              <a:t>, CAS #7722-76-1</a:t>
            </a:r>
          </a:p>
          <a:p>
            <a:r>
              <a:rPr lang="en-US" sz="1200" dirty="0" smtClean="0"/>
              <a:t>Ammonium dihydrogen phosphate </a:t>
            </a:r>
            <a:r>
              <a:rPr lang="en-US" sz="1200" dirty="0"/>
              <a:t>(ADP) is also known as Monoammonium </a:t>
            </a:r>
            <a:r>
              <a:rPr lang="en-US" sz="1200" dirty="0" smtClean="0"/>
              <a:t>phosphate.  Ammonium dihydrogen phosphate </a:t>
            </a:r>
            <a:r>
              <a:rPr lang="en-US" sz="1200" dirty="0"/>
              <a:t>forms large crystals and </a:t>
            </a:r>
            <a:r>
              <a:rPr lang="en-US" sz="1200" b="1" u="sng" dirty="0"/>
              <a:t>widely used in the field of optics</a:t>
            </a:r>
            <a:r>
              <a:rPr lang="en-US" sz="1200" dirty="0"/>
              <a:t>.  It is also used in some </a:t>
            </a:r>
            <a:r>
              <a:rPr lang="en-US" sz="1200" b="1" u="sng" dirty="0"/>
              <a:t>fire extinguishers</a:t>
            </a:r>
            <a:r>
              <a:rPr lang="en-US" sz="1200" dirty="0" smtClean="0"/>
              <a:t>. </a:t>
            </a:r>
          </a:p>
          <a:p>
            <a:r>
              <a:rPr lang="en-US" sz="1200" dirty="0" smtClean="0"/>
              <a:t>Molecular </a:t>
            </a:r>
            <a:r>
              <a:rPr lang="en-US" sz="1200" dirty="0"/>
              <a:t>formula = NH</a:t>
            </a:r>
            <a:r>
              <a:rPr lang="en-US" sz="1200" baseline="-25000" dirty="0"/>
              <a:t>4</a:t>
            </a:r>
            <a:r>
              <a:rPr lang="en-US" sz="1200" dirty="0"/>
              <a:t> H</a:t>
            </a:r>
            <a:r>
              <a:rPr lang="en-US" sz="1200" baseline="-25000" dirty="0"/>
              <a:t>2</a:t>
            </a:r>
            <a:r>
              <a:rPr lang="en-US" sz="1200" dirty="0"/>
              <a:t>PO</a:t>
            </a:r>
            <a:r>
              <a:rPr lang="en-US" sz="1200" baseline="-25000" dirty="0"/>
              <a:t>4</a:t>
            </a:r>
          </a:p>
          <a:p>
            <a:endParaRPr lang="en-US" sz="1200" dirty="0"/>
          </a:p>
        </p:txBody>
      </p:sp>
      <p:sp>
        <p:nvSpPr>
          <p:cNvPr id="8" name="TextBox 7"/>
          <p:cNvSpPr txBox="1"/>
          <p:nvPr/>
        </p:nvSpPr>
        <p:spPr>
          <a:xfrm>
            <a:off x="1127760" y="1968151"/>
            <a:ext cx="2682240" cy="2769989"/>
          </a:xfrm>
          <a:prstGeom prst="rect">
            <a:avLst/>
          </a:prstGeom>
          <a:noFill/>
        </p:spPr>
        <p:txBody>
          <a:bodyPr wrap="square" rtlCol="0">
            <a:spAutoFit/>
          </a:bodyPr>
          <a:lstStyle/>
          <a:p>
            <a:pPr marL="0" lvl="1"/>
            <a:r>
              <a:rPr lang="en-US" u="sng" dirty="0" smtClean="0"/>
              <a:t>Synonyms Confusion</a:t>
            </a:r>
            <a:endParaRPr lang="en-US" u="sng" dirty="0"/>
          </a:p>
          <a:p>
            <a:endParaRPr lang="en-US" sz="1200" dirty="0" smtClean="0"/>
          </a:p>
          <a:p>
            <a:pPr>
              <a:spcAft>
                <a:spcPts val="600"/>
              </a:spcAft>
            </a:pPr>
            <a:r>
              <a:rPr lang="en-US" sz="1400" b="1" u="sng" dirty="0" smtClean="0"/>
              <a:t>Tartaric Acid  </a:t>
            </a:r>
            <a:r>
              <a:rPr lang="en-US" sz="1400" b="1" u="sng" dirty="0"/>
              <a:t>CAS #526-83-0</a:t>
            </a:r>
            <a:endParaRPr lang="en-US" sz="1400" b="1" u="sng" dirty="0" smtClean="0"/>
          </a:p>
          <a:p>
            <a:pPr indent="114300"/>
            <a:r>
              <a:rPr lang="en-US" sz="1200" dirty="0" smtClean="0"/>
              <a:t>(D,L)-Tartaric Acid</a:t>
            </a:r>
            <a:endParaRPr lang="en-US" sz="1200" dirty="0"/>
          </a:p>
          <a:p>
            <a:pPr indent="114300"/>
            <a:r>
              <a:rPr lang="en-US" sz="1200" dirty="0"/>
              <a:t>2,3-Dihydroxysuccinic Acid</a:t>
            </a:r>
          </a:p>
          <a:p>
            <a:pPr indent="114300"/>
            <a:r>
              <a:rPr lang="en-US" sz="1200" dirty="0"/>
              <a:t>Threaric Acid </a:t>
            </a:r>
          </a:p>
          <a:p>
            <a:pPr indent="114300"/>
            <a:r>
              <a:rPr lang="en-US" sz="1200" dirty="0"/>
              <a:t>Racemic Acid </a:t>
            </a:r>
          </a:p>
          <a:p>
            <a:pPr indent="114300"/>
            <a:r>
              <a:rPr lang="en-US" sz="1200" dirty="0"/>
              <a:t>Uvic Acid </a:t>
            </a:r>
          </a:p>
          <a:p>
            <a:pPr indent="114300"/>
            <a:r>
              <a:rPr lang="en-US" sz="1200" dirty="0"/>
              <a:t>Paratartaric Acid</a:t>
            </a:r>
          </a:p>
          <a:p>
            <a:endParaRPr lang="en-US" sz="1200" dirty="0" smtClean="0"/>
          </a:p>
          <a:p>
            <a:endParaRPr lang="en-US" sz="1200" dirty="0" smtClean="0"/>
          </a:p>
          <a:p>
            <a:pPr>
              <a:spcAft>
                <a:spcPts val="600"/>
              </a:spcAft>
            </a:pPr>
            <a:r>
              <a:rPr lang="en-US" sz="1200" b="1" u="sng" dirty="0" smtClean="0"/>
              <a:t>L</a:t>
            </a:r>
            <a:r>
              <a:rPr lang="en-US" sz="1200" b="1" u="sng" dirty="0"/>
              <a:t>(+) Tartaric Acid  CAS #87-69-4</a:t>
            </a:r>
          </a:p>
          <a:p>
            <a:pPr indent="114300"/>
            <a:r>
              <a:rPr lang="en-US" sz="1200" dirty="0" smtClean="0"/>
              <a:t>Synthetic L(+) Tartaric Acid</a:t>
            </a:r>
          </a:p>
        </p:txBody>
      </p:sp>
      <p:sp>
        <p:nvSpPr>
          <p:cNvPr id="10" name="TextBox 9"/>
          <p:cNvSpPr txBox="1"/>
          <p:nvPr/>
        </p:nvSpPr>
        <p:spPr>
          <a:xfrm>
            <a:off x="1500934" y="5071492"/>
            <a:ext cx="1414509"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lvl="1"/>
            <a:r>
              <a:rPr lang="en-US" u="sng" dirty="0" smtClean="0"/>
              <a:t>C</a:t>
            </a:r>
            <a:r>
              <a:rPr lang="en-US" dirty="0" smtClean="0"/>
              <a:t> hemical</a:t>
            </a:r>
            <a:r>
              <a:rPr lang="en-US" u="sng" dirty="0"/>
              <a:t/>
            </a:r>
            <a:br>
              <a:rPr lang="en-US" u="sng" dirty="0"/>
            </a:br>
            <a:r>
              <a:rPr lang="en-US" u="sng" dirty="0" smtClean="0"/>
              <a:t>A</a:t>
            </a:r>
            <a:r>
              <a:rPr lang="en-US" dirty="0" smtClean="0"/>
              <a:t> bstracts</a:t>
            </a:r>
            <a:endParaRPr lang="en-US" dirty="0"/>
          </a:p>
          <a:p>
            <a:pPr marL="0" lvl="1"/>
            <a:r>
              <a:rPr lang="en-US" u="sng" dirty="0" smtClean="0"/>
              <a:t>S</a:t>
            </a:r>
            <a:r>
              <a:rPr lang="en-US" dirty="0" smtClean="0"/>
              <a:t> ervice</a:t>
            </a:r>
            <a:endParaRPr lang="en-US" dirty="0"/>
          </a:p>
        </p:txBody>
      </p:sp>
    </p:spTree>
    <p:extLst>
      <p:ext uri="{BB962C8B-B14F-4D97-AF65-F5344CB8AC3E}">
        <p14:creationId xmlns:p14="http://schemas.microsoft.com/office/powerpoint/2010/main" val="126394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r>
              <a:rPr lang="en-US" dirty="0"/>
              <a:t>More Trade Issues</a:t>
            </a:r>
          </a:p>
        </p:txBody>
      </p:sp>
      <p:sp>
        <p:nvSpPr>
          <p:cNvPr id="3" name="Content Placeholder 2"/>
          <p:cNvSpPr>
            <a:spLocks noGrp="1"/>
          </p:cNvSpPr>
          <p:nvPr>
            <p:ph idx="1"/>
          </p:nvPr>
        </p:nvSpPr>
        <p:spPr>
          <a:xfrm>
            <a:off x="861060" y="1127761"/>
            <a:ext cx="7311390" cy="2727960"/>
          </a:xfrm>
        </p:spPr>
        <p:txBody>
          <a:bodyPr/>
          <a:lstStyle/>
          <a:p>
            <a:r>
              <a:rPr lang="en-US" sz="1600" dirty="0"/>
              <a:t>Trade issues </a:t>
            </a:r>
            <a:r>
              <a:rPr lang="en-US" sz="1600" dirty="0" smtClean="0"/>
              <a:t>can occur where different (but safe) </a:t>
            </a:r>
            <a:r>
              <a:rPr lang="en-US" sz="1600" dirty="0"/>
              <a:t>winemaking practices are permitted in different markets.  </a:t>
            </a:r>
          </a:p>
          <a:p>
            <a:r>
              <a:rPr lang="en-US" sz="1600" dirty="0" smtClean="0"/>
              <a:t>Approaches </a:t>
            </a:r>
            <a:r>
              <a:rPr lang="en-US" sz="1600" dirty="0"/>
              <a:t>to </a:t>
            </a:r>
            <a:r>
              <a:rPr lang="en-US" sz="1600" dirty="0" smtClean="0"/>
              <a:t>resolve these trade issues:</a:t>
            </a:r>
          </a:p>
          <a:p>
            <a:pPr lvl="2"/>
            <a:r>
              <a:rPr lang="en-US" sz="1400" dirty="0" smtClean="0"/>
              <a:t>Harmonization – This is potentially </a:t>
            </a:r>
            <a:r>
              <a:rPr lang="en-US" sz="1400" dirty="0"/>
              <a:t>difficult in scenarios where there is no existing movement to create a single </a:t>
            </a:r>
            <a:r>
              <a:rPr lang="en-US" sz="1400" dirty="0" smtClean="0"/>
              <a:t>market.  An example that does work is in the European Union where there is a , harmonized set of regulations for the 28 member states.  (Commission Regulation EC 606/2009)</a:t>
            </a:r>
            <a:endParaRPr lang="en-US" sz="1400" dirty="0"/>
          </a:p>
          <a:p>
            <a:pPr lvl="2"/>
            <a:r>
              <a:rPr lang="en-US" sz="1400" dirty="0"/>
              <a:t>Mutual Acceptance approach </a:t>
            </a:r>
            <a:r>
              <a:rPr lang="en-US" sz="1400" dirty="0" smtClean="0"/>
              <a:t>– The World Wine Trade Group (WWTG) uses this approach.  Simply put, if the substance is safe, an importing economy will accept wines made with the substance, even if it is not allowed in their economy.</a:t>
            </a:r>
            <a:endParaRPr lang="en-US" sz="1400" dirty="0"/>
          </a:p>
          <a:p>
            <a:pPr lvl="2"/>
            <a:endParaRPr lang="en-US" dirty="0" smtClean="0"/>
          </a:p>
          <a:p>
            <a:endParaRPr lang="en-US" dirty="0"/>
          </a:p>
        </p:txBody>
      </p:sp>
      <p:sp>
        <p:nvSpPr>
          <p:cNvPr id="6" name="Slide Number Placeholder 5"/>
          <p:cNvSpPr>
            <a:spLocks noGrp="1"/>
          </p:cNvSpPr>
          <p:nvPr>
            <p:ph type="sldNum" sz="quarter" idx="12"/>
          </p:nvPr>
        </p:nvSpPr>
        <p:spPr>
          <a:xfrm>
            <a:off x="8378687" y="6289679"/>
            <a:ext cx="431938" cy="273046"/>
          </a:xfrm>
        </p:spPr>
        <p:txBody>
          <a:bodyPr/>
          <a:lstStyle/>
          <a:p>
            <a:fld id="{E31375A4-56A4-47D6-9801-1991572033F7}" type="slidenum">
              <a:rPr lang="en-US" smtClean="0"/>
              <a:t>21</a:t>
            </a:fld>
            <a:endParaRPr lang="en-US" dirty="0"/>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sp>
        <p:nvSpPr>
          <p:cNvPr id="7" name="AutoShape 2" descr="Image result for world wine trade group logo"/>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54550" y="3967481"/>
            <a:ext cx="3200400" cy="1152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5" descr="Image result for european union"/>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05560" y="3660773"/>
            <a:ext cx="2567940" cy="2380579"/>
          </a:xfrm>
          <a:prstGeom prst="rect">
            <a:avLst/>
          </a:prstGeom>
          <a:ln w="57150" cap="sq" cmpd="thickThin">
            <a:solidFill>
              <a:schemeClr val="accent1">
                <a:lumMod val="40000"/>
                <a:lumOff val="60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714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616931" y="3307312"/>
            <a:ext cx="1946963" cy="1921393"/>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71550" y="503855"/>
            <a:ext cx="7200900" cy="512146"/>
          </a:xfrm>
        </p:spPr>
        <p:txBody>
          <a:bodyPr/>
          <a:lstStyle/>
          <a:p>
            <a:r>
              <a:rPr lang="en-US" dirty="0"/>
              <a:t>More Trade Issues</a:t>
            </a:r>
          </a:p>
        </p:txBody>
      </p:sp>
      <p:sp>
        <p:nvSpPr>
          <p:cNvPr id="3" name="Content Placeholder 2"/>
          <p:cNvSpPr>
            <a:spLocks noGrp="1"/>
          </p:cNvSpPr>
          <p:nvPr>
            <p:ph idx="1"/>
          </p:nvPr>
        </p:nvSpPr>
        <p:spPr>
          <a:xfrm>
            <a:off x="942974" y="1104902"/>
            <a:ext cx="8018146" cy="5038723"/>
          </a:xfrm>
        </p:spPr>
        <p:txBody>
          <a:bodyPr>
            <a:normAutofit/>
          </a:bodyPr>
          <a:lstStyle/>
          <a:p>
            <a:r>
              <a:rPr lang="en-US" sz="2000" dirty="0" smtClean="0"/>
              <a:t>Trade issues can develop around “adventitious substances” in wine</a:t>
            </a:r>
          </a:p>
          <a:p>
            <a:pPr lvl="1"/>
            <a:r>
              <a:rPr lang="en-US" sz="1800" dirty="0" smtClean="0"/>
              <a:t>Sources can include:</a:t>
            </a:r>
          </a:p>
          <a:p>
            <a:pPr lvl="2"/>
            <a:r>
              <a:rPr lang="en-US" sz="1800" dirty="0" smtClean="0"/>
              <a:t>Grapes</a:t>
            </a:r>
          </a:p>
          <a:p>
            <a:pPr lvl="2"/>
            <a:r>
              <a:rPr lang="en-US" sz="1800" dirty="0" smtClean="0"/>
              <a:t>Yeast or Bacteria Fermentation products</a:t>
            </a:r>
          </a:p>
          <a:p>
            <a:pPr lvl="2"/>
            <a:r>
              <a:rPr lang="en-US" sz="1800" dirty="0" smtClean="0"/>
              <a:t>Oak-related compounds</a:t>
            </a:r>
          </a:p>
          <a:p>
            <a:pPr lvl="3"/>
            <a:r>
              <a:rPr lang="en-US" sz="1800" dirty="0" smtClean="0"/>
              <a:t>Eugenol</a:t>
            </a:r>
          </a:p>
          <a:p>
            <a:pPr lvl="3"/>
            <a:r>
              <a:rPr lang="en-US" sz="1800" dirty="0" smtClean="0"/>
              <a:t>Isoeugenol</a:t>
            </a:r>
            <a:endParaRPr lang="en-US" sz="1800" dirty="0"/>
          </a:p>
          <a:p>
            <a:pPr lvl="3"/>
            <a:r>
              <a:rPr lang="en-US" sz="1800" dirty="0" smtClean="0"/>
              <a:t>Furfural</a:t>
            </a:r>
          </a:p>
          <a:p>
            <a:pPr lvl="3"/>
            <a:r>
              <a:rPr lang="en-US" sz="1800" dirty="0" smtClean="0"/>
              <a:t>5-Methylfurfural</a:t>
            </a:r>
          </a:p>
          <a:p>
            <a:pPr lvl="3"/>
            <a:r>
              <a:rPr lang="en-US" sz="1800" dirty="0" smtClean="0"/>
              <a:t>Guaiacol</a:t>
            </a:r>
            <a:endParaRPr lang="en-US" sz="1800" dirty="0"/>
          </a:p>
          <a:p>
            <a:pPr lvl="3"/>
            <a:r>
              <a:rPr lang="en-US" sz="1800" dirty="0" smtClean="0"/>
              <a:t>4-Methylguaiacol</a:t>
            </a:r>
          </a:p>
          <a:p>
            <a:pPr lvl="3"/>
            <a:r>
              <a:rPr lang="en-US" sz="1800" dirty="0" smtClean="0"/>
              <a:t>Oak Lactones (cis- and trans-)</a:t>
            </a:r>
          </a:p>
          <a:p>
            <a:pPr marL="548640" lvl="3" indent="0">
              <a:buNone/>
            </a:pPr>
            <a:r>
              <a:rPr lang="en-US" sz="800" dirty="0"/>
              <a:t>(</a:t>
            </a:r>
            <a:r>
              <a:rPr lang="en-US" sz="800" u="sng" dirty="0">
                <a:solidFill>
                  <a:srgbClr val="0070C0"/>
                </a:solidFill>
              </a:rPr>
              <a:t>http://</a:t>
            </a:r>
            <a:r>
              <a:rPr lang="en-US" sz="800" u="sng" dirty="0" smtClean="0">
                <a:solidFill>
                  <a:srgbClr val="0070C0"/>
                </a:solidFill>
              </a:rPr>
              <a:t>winefolly.com/review/oaking-wine</a:t>
            </a:r>
            <a:r>
              <a:rPr lang="en-US" sz="800" dirty="0" smtClean="0"/>
              <a:t>)</a:t>
            </a:r>
            <a:endParaRPr lang="en-US" sz="800" dirty="0"/>
          </a:p>
          <a:p>
            <a:r>
              <a:rPr lang="en-US" sz="1800" b="1" dirty="0" smtClean="0"/>
              <a:t>Just because a compound is present in wine, that isn’t a guarantee that it was directly added.</a:t>
            </a:r>
            <a:endParaRPr lang="en-US" sz="1800" b="1" dirty="0"/>
          </a:p>
          <a:p>
            <a:endParaRPr lang="en-US" dirty="0"/>
          </a:p>
        </p:txBody>
      </p:sp>
      <p:sp>
        <p:nvSpPr>
          <p:cNvPr id="6" name="Slide Number Placeholder 5"/>
          <p:cNvSpPr>
            <a:spLocks noGrp="1"/>
          </p:cNvSpPr>
          <p:nvPr>
            <p:ph type="sldNum" sz="quarter" idx="12"/>
          </p:nvPr>
        </p:nvSpPr>
        <p:spPr>
          <a:xfrm>
            <a:off x="8378687" y="6289679"/>
            <a:ext cx="450988" cy="206371"/>
          </a:xfrm>
        </p:spPr>
        <p:txBody>
          <a:bodyPr/>
          <a:lstStyle/>
          <a:p>
            <a:fld id="{E31375A4-56A4-47D6-9801-1991572033F7}" type="slidenum">
              <a:rPr lang="en-US" smtClean="0"/>
              <a:t>22</a:t>
            </a:fld>
            <a:endParaRPr lang="en-US" dirty="0"/>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47304" y="2650368"/>
            <a:ext cx="1729271" cy="913674"/>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876761" y="5200130"/>
            <a:ext cx="1440172" cy="184666"/>
          </a:xfrm>
          <a:prstGeom prst="rect">
            <a:avLst/>
          </a:prstGeom>
          <a:noFill/>
        </p:spPr>
        <p:txBody>
          <a:bodyPr wrap="square" rtlCol="0">
            <a:spAutoFit/>
          </a:bodyPr>
          <a:lstStyle/>
          <a:p>
            <a:r>
              <a:rPr lang="en-US" sz="600" dirty="0" smtClean="0"/>
              <a:t>(www.bouchardcooperages.com</a:t>
            </a:r>
            <a:r>
              <a:rPr lang="en-US" sz="600" dirty="0"/>
              <a:t>)</a:t>
            </a:r>
            <a:endParaRPr lang="en-US" dirty="0"/>
          </a:p>
        </p:txBody>
      </p:sp>
      <p:pic>
        <p:nvPicPr>
          <p:cNvPr id="11" name="Picture 2" descr="C:\Users\paul.huckaba\Documents\Wine Science\grapes makeup - Kennedy Australia.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10077" t="7312" r="9448" b="10041"/>
          <a:stretch/>
        </p:blipFill>
        <p:spPr bwMode="auto">
          <a:xfrm>
            <a:off x="7034149" y="1491612"/>
            <a:ext cx="1142835" cy="165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17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r>
              <a:rPr lang="en-US" dirty="0" smtClean="0"/>
              <a:t>Conclusions</a:t>
            </a:r>
            <a:endParaRPr lang="en-US" dirty="0"/>
          </a:p>
        </p:txBody>
      </p:sp>
      <p:sp>
        <p:nvSpPr>
          <p:cNvPr id="3" name="Content Placeholder 2"/>
          <p:cNvSpPr>
            <a:spLocks noGrp="1"/>
          </p:cNvSpPr>
          <p:nvPr>
            <p:ph idx="1"/>
          </p:nvPr>
        </p:nvSpPr>
        <p:spPr>
          <a:xfrm>
            <a:off x="768350" y="1531803"/>
            <a:ext cx="7328246" cy="4487998"/>
          </a:xfrm>
        </p:spPr>
        <p:txBody>
          <a:bodyPr>
            <a:normAutofit/>
          </a:bodyPr>
          <a:lstStyle/>
          <a:p>
            <a:r>
              <a:rPr lang="en-US" sz="1800" dirty="0" smtClean="0"/>
              <a:t>Grapes and Wine are highly variable.</a:t>
            </a:r>
          </a:p>
          <a:p>
            <a:r>
              <a:rPr lang="en-US" sz="1800" dirty="0" smtClean="0"/>
              <a:t>Winemaking Substances are safe.</a:t>
            </a:r>
          </a:p>
          <a:p>
            <a:pPr lvl="1"/>
            <a:r>
              <a:rPr lang="en-US" sz="1650" dirty="0" smtClean="0"/>
              <a:t>Most are naturally occurring.</a:t>
            </a:r>
          </a:p>
          <a:p>
            <a:pPr lvl="1"/>
            <a:r>
              <a:rPr lang="en-US" sz="1650" dirty="0" smtClean="0"/>
              <a:t>Most supplement what is already present.</a:t>
            </a:r>
          </a:p>
          <a:p>
            <a:r>
              <a:rPr lang="en-US" sz="1800" dirty="0" smtClean="0"/>
              <a:t>Because grapes vary, the substances </a:t>
            </a:r>
            <a:r>
              <a:rPr lang="en-US" sz="1800" dirty="0"/>
              <a:t>(and amounts) </a:t>
            </a:r>
            <a:r>
              <a:rPr lang="en-US" sz="1800" dirty="0" smtClean="0"/>
              <a:t>used will vary.</a:t>
            </a:r>
            <a:endParaRPr lang="en-US" sz="1800" dirty="0"/>
          </a:p>
          <a:p>
            <a:r>
              <a:rPr lang="en-US" sz="1800" dirty="0" smtClean="0"/>
              <a:t>A GMP approach, particularly when the ADI is “not specified”, can remove many barriers to trade.</a:t>
            </a:r>
          </a:p>
          <a:p>
            <a:r>
              <a:rPr lang="en-US" sz="1800" dirty="0" smtClean="0"/>
              <a:t>Using the 5 Winemaking Substances in Codex is not enough.</a:t>
            </a:r>
            <a:endParaRPr lang="en-US" sz="1800" dirty="0"/>
          </a:p>
          <a:p>
            <a:r>
              <a:rPr lang="en-US" sz="1800" dirty="0" smtClean="0"/>
              <a:t>Where possible, can we identify unnecessary barriers to trade and… </a:t>
            </a:r>
          </a:p>
          <a:p>
            <a:pPr lvl="1"/>
            <a:r>
              <a:rPr lang="en-US" sz="1650" dirty="0" smtClean="0"/>
              <a:t>Eliminate sources of confusion?</a:t>
            </a:r>
          </a:p>
          <a:p>
            <a:pPr lvl="1"/>
            <a:r>
              <a:rPr lang="en-US" sz="1650" dirty="0" smtClean="0"/>
              <a:t>Promote an understanding of the compounds found in wine?</a:t>
            </a:r>
          </a:p>
          <a:p>
            <a:pPr lvl="1"/>
            <a:r>
              <a:rPr lang="en-US" sz="1650" dirty="0" smtClean="0"/>
              <a:t>Remove these barriers?</a:t>
            </a:r>
            <a:endParaRPr lang="en-US" sz="1650" dirty="0"/>
          </a:p>
          <a:p>
            <a:endParaRPr lang="en-US" dirty="0"/>
          </a:p>
        </p:txBody>
      </p:sp>
      <p:sp>
        <p:nvSpPr>
          <p:cNvPr id="6" name="Slide Number Placeholder 5"/>
          <p:cNvSpPr>
            <a:spLocks noGrp="1"/>
          </p:cNvSpPr>
          <p:nvPr>
            <p:ph type="sldNum" sz="quarter" idx="12"/>
          </p:nvPr>
        </p:nvSpPr>
        <p:spPr>
          <a:xfrm>
            <a:off x="8378687" y="6289679"/>
            <a:ext cx="432804" cy="222436"/>
          </a:xfrm>
        </p:spPr>
        <p:txBody>
          <a:bodyPr/>
          <a:lstStyle/>
          <a:p>
            <a:fld id="{E31375A4-56A4-47D6-9801-1991572033F7}" type="slidenum">
              <a:rPr lang="en-US" smtClean="0"/>
              <a:t>23</a:t>
            </a:fld>
            <a:endParaRPr lang="en-US" dirty="0"/>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29204"/>
          <a:stretch/>
        </p:blipFill>
        <p:spPr bwMode="auto">
          <a:xfrm>
            <a:off x="5954149" y="549134"/>
            <a:ext cx="2301421" cy="1612178"/>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06551" y="447994"/>
            <a:ext cx="570547" cy="194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4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12146"/>
          </a:xfrm>
        </p:spPr>
        <p:txBody>
          <a:bodyPr/>
          <a:lstStyle/>
          <a:p>
            <a:r>
              <a:rPr lang="en-US" dirty="0" smtClean="0"/>
              <a:t>Discussion Questions</a:t>
            </a:r>
            <a:endParaRPr lang="en-US" dirty="0"/>
          </a:p>
        </p:txBody>
      </p:sp>
      <p:sp>
        <p:nvSpPr>
          <p:cNvPr id="3" name="Content Placeholder 2"/>
          <p:cNvSpPr>
            <a:spLocks noGrp="1"/>
          </p:cNvSpPr>
          <p:nvPr>
            <p:ph idx="1"/>
          </p:nvPr>
        </p:nvSpPr>
        <p:spPr>
          <a:xfrm>
            <a:off x="768349" y="1531803"/>
            <a:ext cx="7809834" cy="4487998"/>
          </a:xfrm>
        </p:spPr>
        <p:txBody>
          <a:bodyPr>
            <a:normAutofit/>
          </a:bodyPr>
          <a:lstStyle/>
          <a:p>
            <a:pPr marL="342900" lvl="0" indent="-342900">
              <a:buFont typeface="+mj-lt"/>
              <a:buAutoNum type="arabicPeriod"/>
            </a:pPr>
            <a:r>
              <a:rPr lang="en-US" sz="2400" dirty="0"/>
              <a:t>Where in your regulations is the list of allowed winemaking materials for your economy</a:t>
            </a:r>
            <a:r>
              <a:rPr lang="en-US" sz="2400" dirty="0" smtClean="0"/>
              <a:t>?</a:t>
            </a:r>
          </a:p>
          <a:p>
            <a:pPr marL="457200" lvl="0" indent="-457200">
              <a:buFont typeface="+mj-lt"/>
              <a:buAutoNum type="arabicPeriod"/>
            </a:pPr>
            <a:endParaRPr lang="en-US" sz="2400" dirty="0"/>
          </a:p>
          <a:p>
            <a:pPr marL="342900" lvl="0" indent="-342900">
              <a:buFont typeface="+mj-lt"/>
              <a:buAutoNum type="arabicPeriod"/>
            </a:pPr>
            <a:r>
              <a:rPr lang="en-US" sz="2400" dirty="0"/>
              <a:t>How are materials added to or removed from the list</a:t>
            </a:r>
            <a:r>
              <a:rPr lang="en-US" sz="2400" dirty="0" smtClean="0"/>
              <a:t>?</a:t>
            </a:r>
          </a:p>
          <a:p>
            <a:pPr marL="457200" lvl="0" indent="-457200">
              <a:buFont typeface="+mj-lt"/>
              <a:buAutoNum type="arabicPeriod"/>
            </a:pPr>
            <a:endParaRPr lang="en-US" sz="2400" dirty="0"/>
          </a:p>
          <a:p>
            <a:pPr marL="342900" lvl="0" indent="-342900">
              <a:buFont typeface="+mj-lt"/>
              <a:buAutoNum type="arabicPeriod"/>
            </a:pPr>
            <a:r>
              <a:rPr lang="en-US" sz="2400" dirty="0"/>
              <a:t>On what criteria, or on </a:t>
            </a:r>
            <a:r>
              <a:rPr lang="en-US" sz="2400" dirty="0" smtClean="0"/>
              <a:t>which </a:t>
            </a:r>
            <a:r>
              <a:rPr lang="en-US" sz="2400" dirty="0"/>
              <a:t>standards, do you base your list of winemaking materials? </a:t>
            </a:r>
          </a:p>
          <a:p>
            <a:pPr marL="171450" lvl="1" indent="0">
              <a:buNone/>
            </a:pPr>
            <a:r>
              <a:rPr lang="en-US" sz="1700" dirty="0" smtClean="0"/>
              <a:t>	(</a:t>
            </a:r>
            <a:r>
              <a:rPr lang="en-US" sz="1700" dirty="0"/>
              <a:t>for example, OIV, Codex list, </a:t>
            </a:r>
            <a:r>
              <a:rPr lang="en-US" sz="1700" dirty="0" smtClean="0"/>
              <a:t>JECFA–“</a:t>
            </a:r>
            <a:r>
              <a:rPr lang="en-US" sz="1700" dirty="0"/>
              <a:t>ADI not specified”, etc.)</a:t>
            </a:r>
          </a:p>
          <a:p>
            <a:pPr marL="0" indent="0">
              <a:buNone/>
            </a:pPr>
            <a:endParaRPr lang="en-US" sz="2400" dirty="0"/>
          </a:p>
        </p:txBody>
      </p:sp>
      <p:sp>
        <p:nvSpPr>
          <p:cNvPr id="6" name="Slide Number Placeholder 5"/>
          <p:cNvSpPr>
            <a:spLocks noGrp="1"/>
          </p:cNvSpPr>
          <p:nvPr>
            <p:ph type="sldNum" sz="quarter" idx="12"/>
          </p:nvPr>
        </p:nvSpPr>
        <p:spPr>
          <a:xfrm>
            <a:off x="8378687" y="6289679"/>
            <a:ext cx="432804" cy="222436"/>
          </a:xfrm>
        </p:spPr>
        <p:txBody>
          <a:bodyPr/>
          <a:lstStyle/>
          <a:p>
            <a:fld id="{E31375A4-56A4-47D6-9801-1991572033F7}" type="slidenum">
              <a:rPr lang="en-US" smtClean="0"/>
              <a:t>24</a:t>
            </a:fld>
            <a:endParaRPr lang="en-US" dirty="0"/>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spTree>
    <p:extLst>
      <p:ext uri="{BB962C8B-B14F-4D97-AF65-F5344CB8AC3E}">
        <p14:creationId xmlns:p14="http://schemas.microsoft.com/office/powerpoint/2010/main" val="241431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1375A4-56A4-47D6-9801-1991572033F7}" type="slidenum">
              <a:rPr lang="en-US" smtClean="0"/>
              <a:t>3</a:t>
            </a:fld>
            <a:endParaRPr lang="en-US" dirty="0"/>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sp>
        <p:nvSpPr>
          <p:cNvPr id="7" name="Title 25"/>
          <p:cNvSpPr txBox="1">
            <a:spLocks/>
          </p:cNvSpPr>
          <p:nvPr/>
        </p:nvSpPr>
        <p:spPr>
          <a:xfrm>
            <a:off x="971549" y="503854"/>
            <a:ext cx="7407137" cy="56108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US" dirty="0" smtClean="0"/>
              <a:t>Winemaking – </a:t>
            </a:r>
            <a:r>
              <a:rPr lang="en-US" dirty="0"/>
              <a:t>Humble Grapes and Tiny M</a:t>
            </a:r>
            <a:r>
              <a:rPr lang="en-US" dirty="0" smtClean="0"/>
              <a:t>icrobes</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48113" y="1179882"/>
            <a:ext cx="1013360" cy="1140432"/>
          </a:xfrm>
          <a:prstGeom prst="rect">
            <a:avLst/>
          </a:prstGeom>
          <a:ln w="12700">
            <a:solidFill>
              <a:schemeClr val="tx1"/>
            </a:solidFill>
          </a:ln>
        </p:spPr>
      </p:pic>
      <p:sp>
        <p:nvSpPr>
          <p:cNvPr id="12" name="Content Placeholder 2"/>
          <p:cNvSpPr txBox="1">
            <a:spLocks/>
          </p:cNvSpPr>
          <p:nvPr/>
        </p:nvSpPr>
        <p:spPr>
          <a:xfrm>
            <a:off x="5216753" y="3068937"/>
            <a:ext cx="3047785" cy="415290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None/>
            </a:pPr>
            <a:r>
              <a:rPr lang="en-US" sz="1600" dirty="0" smtClean="0"/>
              <a:t>These </a:t>
            </a:r>
            <a:r>
              <a:rPr lang="en-US" sz="1600" dirty="0"/>
              <a:t>minor components are highly </a:t>
            </a:r>
            <a:r>
              <a:rPr lang="en-US" sz="1600" dirty="0" smtClean="0"/>
              <a:t>variable due to:</a:t>
            </a:r>
          </a:p>
          <a:p>
            <a:pPr lvl="1"/>
            <a:r>
              <a:rPr lang="en-US" sz="1450" dirty="0" smtClean="0"/>
              <a:t>Region of origin</a:t>
            </a:r>
          </a:p>
          <a:p>
            <a:pPr lvl="1"/>
            <a:r>
              <a:rPr lang="en-US" sz="1450" dirty="0"/>
              <a:t>Climate conditions</a:t>
            </a:r>
          </a:p>
          <a:p>
            <a:pPr lvl="1"/>
            <a:r>
              <a:rPr lang="en-US" sz="1450" dirty="0" smtClean="0"/>
              <a:t>Grape varieties</a:t>
            </a:r>
          </a:p>
          <a:p>
            <a:pPr lvl="1"/>
            <a:r>
              <a:rPr lang="en-US" sz="1450" dirty="0" smtClean="0"/>
              <a:t>Winemaking practices</a:t>
            </a:r>
          </a:p>
          <a:p>
            <a:pPr lvl="1"/>
            <a:r>
              <a:rPr lang="en-US" sz="1450" dirty="0" smtClean="0"/>
              <a:t>Winemaker style</a:t>
            </a:r>
          </a:p>
          <a:p>
            <a:pPr lvl="1"/>
            <a:r>
              <a:rPr lang="en-US" sz="1450" dirty="0" smtClean="0"/>
              <a:t>Fermentation conditions</a:t>
            </a:r>
          </a:p>
          <a:p>
            <a:pPr lvl="1"/>
            <a:r>
              <a:rPr lang="en-US" sz="1450" b="1" u="sng" dirty="0" smtClean="0"/>
              <a:t>Many</a:t>
            </a:r>
            <a:r>
              <a:rPr lang="en-US" sz="1450" dirty="0" smtClean="0"/>
              <a:t> other influences</a:t>
            </a:r>
          </a:p>
          <a:p>
            <a:pPr lvl="1"/>
            <a:endParaRPr lang="en-US" sz="1450" dirty="0" smtClean="0"/>
          </a:p>
        </p:txBody>
      </p:sp>
      <p:sp>
        <p:nvSpPr>
          <p:cNvPr id="13" name="Content Placeholder 2"/>
          <p:cNvSpPr txBox="1">
            <a:spLocks/>
          </p:cNvSpPr>
          <p:nvPr/>
        </p:nvSpPr>
        <p:spPr>
          <a:xfrm>
            <a:off x="1334747" y="1415045"/>
            <a:ext cx="7660187" cy="415290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None/>
            </a:pPr>
            <a:r>
              <a:rPr lang="en-US" sz="2800" b="1" dirty="0" smtClean="0"/>
              <a:t>Grapes </a:t>
            </a:r>
            <a:r>
              <a:rPr lang="en-US" sz="2800" b="1" dirty="0"/>
              <a:t>+ Yeast = Wine</a:t>
            </a:r>
          </a:p>
          <a:p>
            <a:r>
              <a:rPr lang="en-US" sz="1600" dirty="0" smtClean="0"/>
              <a:t>The wine is made up of</a:t>
            </a:r>
          </a:p>
          <a:p>
            <a:pPr marL="548640" lvl="1" indent="-342900">
              <a:buFont typeface="+mj-lt"/>
              <a:buAutoNum type="arabicPeriod"/>
            </a:pPr>
            <a:r>
              <a:rPr lang="en-US" sz="1450" dirty="0" smtClean="0"/>
              <a:t> Water </a:t>
            </a:r>
          </a:p>
          <a:p>
            <a:pPr marL="548640" lvl="1" indent="-342900">
              <a:buFont typeface="+mj-lt"/>
              <a:buAutoNum type="arabicPeriod"/>
            </a:pPr>
            <a:r>
              <a:rPr lang="en-US" sz="1450" dirty="0" smtClean="0"/>
              <a:t> Ethanol</a:t>
            </a:r>
          </a:p>
          <a:p>
            <a:pPr marL="548640" lvl="1" indent="-342900">
              <a:buFont typeface="+mj-lt"/>
              <a:buAutoNum type="arabicPeriod"/>
            </a:pPr>
            <a:r>
              <a:rPr lang="en-US" sz="1450" dirty="0" smtClean="0"/>
              <a:t>“Minor Components”</a:t>
            </a:r>
          </a:p>
        </p:txBody>
      </p:sp>
      <p:sp>
        <p:nvSpPr>
          <p:cNvPr id="15" name="Left Brace 14"/>
          <p:cNvSpPr/>
          <p:nvPr/>
        </p:nvSpPr>
        <p:spPr>
          <a:xfrm>
            <a:off x="4510668" y="2912820"/>
            <a:ext cx="853069" cy="310910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8" name="Group 7"/>
          <p:cNvGrpSpPr/>
          <p:nvPr/>
        </p:nvGrpSpPr>
        <p:grpSpPr>
          <a:xfrm>
            <a:off x="752707" y="3230945"/>
            <a:ext cx="3423425" cy="2697867"/>
            <a:chOff x="752707" y="3230945"/>
            <a:chExt cx="3423425" cy="2697867"/>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52707" y="3230945"/>
              <a:ext cx="3423425" cy="2683103"/>
            </a:xfrm>
            <a:prstGeom prst="rect">
              <a:avLst/>
            </a:prstGeom>
            <a:ln w="28575"/>
          </p:spPr>
          <p:style>
            <a:lnRef idx="2">
              <a:schemeClr val="accent1"/>
            </a:lnRef>
            <a:fillRef idx="1">
              <a:schemeClr val="lt1"/>
            </a:fillRef>
            <a:effectRef idx="0">
              <a:schemeClr val="accent1"/>
            </a:effectRef>
            <a:fontRef idx="minor">
              <a:schemeClr val="dk1"/>
            </a:fontRef>
          </p:style>
        </p:pic>
        <p:sp>
          <p:nvSpPr>
            <p:cNvPr id="16" name="Footer Placeholder 4"/>
            <p:cNvSpPr txBox="1">
              <a:spLocks/>
            </p:cNvSpPr>
            <p:nvPr/>
          </p:nvSpPr>
          <p:spPr>
            <a:xfrm>
              <a:off x="879471" y="5725303"/>
              <a:ext cx="3222619" cy="203509"/>
            </a:xfrm>
            <a:prstGeom prst="rect">
              <a:avLst/>
            </a:prstGeom>
          </p:spPr>
          <p:txBody>
            <a:bodyPr/>
            <a:lstStyle>
              <a:defPPr>
                <a:defRPr lang="en-US"/>
              </a:defPPr>
              <a:lvl1pPr marL="0" algn="l" defTabSz="914400" rtl="0" eaLnBrk="1" latinLnBrk="0" hangingPunct="1">
                <a:defRPr sz="9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dirty="0" smtClean="0"/>
                <a:t>(Copyright 2002, 2004, 2005 Andrew L. Waterhouse, UC Davis)</a:t>
              </a:r>
              <a:endParaRPr lang="en-US" sz="600" dirty="0"/>
            </a:p>
          </p:txBody>
        </p:sp>
      </p:grpSp>
    </p:spTree>
    <p:extLst>
      <p:ext uri="{BB962C8B-B14F-4D97-AF65-F5344CB8AC3E}">
        <p14:creationId xmlns:p14="http://schemas.microsoft.com/office/powerpoint/2010/main" val="346430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1375A4-56A4-47D6-9801-1991572033F7}" type="slidenum">
              <a:rPr lang="en-US" smtClean="0"/>
              <a:t>4</a:t>
            </a:fld>
            <a:endParaRPr lang="en-US" dirty="0"/>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sp>
        <p:nvSpPr>
          <p:cNvPr id="7" name="Title 25"/>
          <p:cNvSpPr txBox="1">
            <a:spLocks/>
          </p:cNvSpPr>
          <p:nvPr/>
        </p:nvSpPr>
        <p:spPr>
          <a:xfrm>
            <a:off x="971550" y="503854"/>
            <a:ext cx="7561866" cy="56108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US" dirty="0" smtClean="0"/>
              <a:t>Winemaking – Humble Grapes and Tiny Microbes</a:t>
            </a:r>
            <a:endParaRPr lang="en-US" dirty="0"/>
          </a:p>
        </p:txBody>
      </p:sp>
      <p:sp>
        <p:nvSpPr>
          <p:cNvPr id="13" name="Content Placeholder 2"/>
          <p:cNvSpPr txBox="1">
            <a:spLocks/>
          </p:cNvSpPr>
          <p:nvPr/>
        </p:nvSpPr>
        <p:spPr>
          <a:xfrm>
            <a:off x="873229" y="1288090"/>
            <a:ext cx="7660187" cy="4949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lgn="ctr">
              <a:buNone/>
            </a:pPr>
            <a:r>
              <a:rPr lang="en-US" sz="2800" b="1" dirty="0" smtClean="0"/>
              <a:t>“Minor Components” of Wine</a:t>
            </a:r>
            <a:endParaRPr lang="en-US" sz="2800" b="1" dirty="0"/>
          </a:p>
        </p:txBody>
      </p:sp>
      <p:sp>
        <p:nvSpPr>
          <p:cNvPr id="16" name="Content Placeholder 2"/>
          <p:cNvSpPr txBox="1">
            <a:spLocks/>
          </p:cNvSpPr>
          <p:nvPr/>
        </p:nvSpPr>
        <p:spPr>
          <a:xfrm>
            <a:off x="277818" y="2006214"/>
            <a:ext cx="2682203" cy="415290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lgn="ctr">
              <a:buNone/>
            </a:pPr>
            <a:r>
              <a:rPr lang="en-US" sz="1600" dirty="0" smtClean="0"/>
              <a:t>Every naturally occurring metal on the Periodic Table has been found in wines, but usually in vanishingly small amounts, and does </a:t>
            </a:r>
            <a:r>
              <a:rPr lang="en-US" sz="1600" u="sng" dirty="0" smtClean="0"/>
              <a:t>not</a:t>
            </a:r>
            <a:r>
              <a:rPr lang="en-US" sz="1600" dirty="0" smtClean="0"/>
              <a:t> pose a health risk.</a:t>
            </a:r>
          </a:p>
        </p:txBody>
      </p:sp>
      <p:sp>
        <p:nvSpPr>
          <p:cNvPr id="14" name="Content Placeholder 2"/>
          <p:cNvSpPr txBox="1">
            <a:spLocks/>
          </p:cNvSpPr>
          <p:nvPr/>
        </p:nvSpPr>
        <p:spPr>
          <a:xfrm>
            <a:off x="5704322" y="2100417"/>
            <a:ext cx="2789810" cy="415290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lgn="ctr">
              <a:buNone/>
            </a:pPr>
            <a:r>
              <a:rPr lang="en-US" sz="1600" dirty="0" smtClean="0"/>
              <a:t>The variability of something as seemingly simple as acid or metals can be very large.</a:t>
            </a: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58891" y="1857654"/>
            <a:ext cx="1946561" cy="1543247"/>
          </a:xfrm>
          <a:prstGeom prst="rect">
            <a:avLst/>
          </a:prstGeom>
          <a:ln w="28575"/>
        </p:spPr>
        <p:style>
          <a:lnRef idx="2">
            <a:schemeClr val="accent1"/>
          </a:lnRef>
          <a:fillRef idx="1">
            <a:schemeClr val="lt1"/>
          </a:fillRef>
          <a:effectRef idx="0">
            <a:schemeClr val="accent1"/>
          </a:effectRef>
          <a:fontRef idx="minor">
            <a:schemeClr val="dk1"/>
          </a:fontRef>
        </p:style>
      </p:pic>
      <p:pic>
        <p:nvPicPr>
          <p:cNvPr id="18" name="Picture 17"/>
          <p:cNvPicPr>
            <a:picLocks noChangeAspect="1"/>
          </p:cNvPicPr>
          <p:nvPr/>
        </p:nvPicPr>
        <p:blipFill>
          <a:blip r:embed="rId4"/>
          <a:stretch>
            <a:fillRect/>
          </a:stretch>
        </p:blipFill>
        <p:spPr>
          <a:xfrm>
            <a:off x="366548" y="3467340"/>
            <a:ext cx="2463304" cy="1313762"/>
          </a:xfrm>
          <a:prstGeom prst="rect">
            <a:avLst/>
          </a:prstGeom>
        </p:spPr>
      </p:pic>
      <p:pic>
        <p:nvPicPr>
          <p:cNvPr id="729" name="Picture 3"/>
          <p:cNvPicPr>
            <a:picLocks noChangeAspect="1" noChangeArrowheads="1"/>
          </p:cNvPicPr>
          <p:nvPr/>
        </p:nvPicPr>
        <p:blipFill>
          <a:blip r:embed="rId5" cstate="print"/>
          <a:srcRect/>
          <a:stretch>
            <a:fillRect/>
          </a:stretch>
        </p:blipFill>
        <p:spPr bwMode="auto">
          <a:xfrm>
            <a:off x="2987843" y="3711216"/>
            <a:ext cx="3248367" cy="2165578"/>
          </a:xfrm>
          <a:prstGeom prst="rect">
            <a:avLst/>
          </a:prstGeom>
          <a:noFill/>
          <a:ln w="9525">
            <a:noFill/>
            <a:miter lim="800000"/>
            <a:headEnd/>
            <a:tailEnd/>
          </a:ln>
        </p:spPr>
      </p:pic>
      <p:grpSp>
        <p:nvGrpSpPr>
          <p:cNvPr id="9" name="Group 8"/>
          <p:cNvGrpSpPr/>
          <p:nvPr/>
        </p:nvGrpSpPr>
        <p:grpSpPr>
          <a:xfrm>
            <a:off x="6301386" y="3007841"/>
            <a:ext cx="2386759" cy="2939564"/>
            <a:chOff x="6334517" y="2813162"/>
            <a:chExt cx="2386759" cy="2939564"/>
          </a:xfrm>
        </p:grpSpPr>
        <p:grpSp>
          <p:nvGrpSpPr>
            <p:cNvPr id="3" name="Group 2"/>
            <p:cNvGrpSpPr/>
            <p:nvPr/>
          </p:nvGrpSpPr>
          <p:grpSpPr>
            <a:xfrm>
              <a:off x="6334517" y="2907055"/>
              <a:ext cx="2386759" cy="2845671"/>
              <a:chOff x="6334517" y="2907055"/>
              <a:chExt cx="2386759" cy="2845671"/>
            </a:xfrm>
          </p:grpSpPr>
          <p:grpSp>
            <p:nvGrpSpPr>
              <p:cNvPr id="19" name="Group 4"/>
              <p:cNvGrpSpPr>
                <a:grpSpLocks noChangeAspect="1"/>
              </p:cNvGrpSpPr>
              <p:nvPr/>
            </p:nvGrpSpPr>
            <p:grpSpPr bwMode="auto">
              <a:xfrm>
                <a:off x="6334517" y="2907055"/>
                <a:ext cx="2386759" cy="2440416"/>
                <a:chOff x="295" y="935"/>
                <a:chExt cx="2402" cy="2456"/>
              </a:xfrm>
            </p:grpSpPr>
            <p:sp>
              <p:nvSpPr>
                <p:cNvPr id="20" name="AutoShape 3"/>
                <p:cNvSpPr>
                  <a:spLocks noChangeAspect="1" noChangeArrowheads="1" noTextEdit="1"/>
                </p:cNvSpPr>
                <p:nvPr/>
              </p:nvSpPr>
              <p:spPr bwMode="auto">
                <a:xfrm>
                  <a:off x="295" y="935"/>
                  <a:ext cx="2396" cy="2450"/>
                </a:xfrm>
                <a:prstGeom prst="rect">
                  <a:avLst/>
                </a:prstGeom>
                <a:solidFill>
                  <a:srgbClr val="FFFF99"/>
                </a:solidFill>
                <a:ln w="9525">
                  <a:noFill/>
                  <a:miter lim="800000"/>
                  <a:headEnd/>
                  <a:tailEnd/>
                </a:ln>
              </p:spPr>
              <p:txBody>
                <a:bodyPr vert="horz" wrap="square" lIns="68580" tIns="34290" rIns="68580" bIns="34290" numCol="1" anchor="t" anchorCtr="0" compatLnSpc="1">
                  <a:prstTxWarp prst="textNoShape">
                    <a:avLst/>
                  </a:prstTxWarp>
                </a:bodyPr>
                <a:lstStyle/>
                <a:p>
                  <a:endParaRPr lang="en-AU" sz="1350" dirty="0"/>
                </a:p>
              </p:txBody>
            </p:sp>
            <p:grpSp>
              <p:nvGrpSpPr>
                <p:cNvPr id="21" name="Group 205"/>
                <p:cNvGrpSpPr>
                  <a:grpSpLocks/>
                </p:cNvGrpSpPr>
                <p:nvPr/>
              </p:nvGrpSpPr>
              <p:grpSpPr bwMode="auto">
                <a:xfrm>
                  <a:off x="295" y="935"/>
                  <a:ext cx="2402" cy="2456"/>
                  <a:chOff x="295" y="935"/>
                  <a:chExt cx="2402" cy="2456"/>
                </a:xfrm>
              </p:grpSpPr>
              <p:sp>
                <p:nvSpPr>
                  <p:cNvPr id="529" name="Rectangle 5"/>
                  <p:cNvSpPr>
                    <a:spLocks noChangeArrowheads="1"/>
                  </p:cNvSpPr>
                  <p:nvPr/>
                </p:nvSpPr>
                <p:spPr bwMode="auto">
                  <a:xfrm>
                    <a:off x="295" y="935"/>
                    <a:ext cx="2402" cy="2456"/>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30" name="Line 6"/>
                  <p:cNvSpPr>
                    <a:spLocks noChangeShapeType="1"/>
                  </p:cNvSpPr>
                  <p:nvPr/>
                </p:nvSpPr>
                <p:spPr bwMode="auto">
                  <a:xfrm flipH="1">
                    <a:off x="592" y="3014"/>
                    <a:ext cx="34"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31" name="Rectangle 7"/>
                  <p:cNvSpPr>
                    <a:spLocks noChangeArrowheads="1"/>
                  </p:cNvSpPr>
                  <p:nvPr/>
                </p:nvSpPr>
                <p:spPr bwMode="auto">
                  <a:xfrm>
                    <a:off x="500" y="2973"/>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75" dirty="0">
                        <a:solidFill>
                          <a:srgbClr val="000000"/>
                        </a:solidFill>
                        <a:latin typeface="Arial" pitchFamily="34" charset="0"/>
                        <a:cs typeface="Arial" pitchFamily="34" charset="0"/>
                      </a:rPr>
                      <a:t>0</a:t>
                    </a:r>
                    <a:endParaRPr lang="en-US" sz="1350" dirty="0">
                      <a:latin typeface="Arial" pitchFamily="34" charset="0"/>
                      <a:cs typeface="Arial" pitchFamily="34" charset="0"/>
                    </a:endParaRPr>
                  </a:p>
                </p:txBody>
              </p:sp>
              <p:sp>
                <p:nvSpPr>
                  <p:cNvPr id="532" name="Line 8"/>
                  <p:cNvSpPr>
                    <a:spLocks noChangeShapeType="1"/>
                  </p:cNvSpPr>
                  <p:nvPr/>
                </p:nvSpPr>
                <p:spPr bwMode="auto">
                  <a:xfrm flipH="1">
                    <a:off x="609" y="2928"/>
                    <a:ext cx="17"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33" name="Line 9"/>
                  <p:cNvSpPr>
                    <a:spLocks noChangeShapeType="1"/>
                  </p:cNvSpPr>
                  <p:nvPr/>
                </p:nvSpPr>
                <p:spPr bwMode="auto">
                  <a:xfrm flipH="1">
                    <a:off x="609" y="2837"/>
                    <a:ext cx="17"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34" name="Line 10"/>
                  <p:cNvSpPr>
                    <a:spLocks noChangeShapeType="1"/>
                  </p:cNvSpPr>
                  <p:nvPr/>
                </p:nvSpPr>
                <p:spPr bwMode="auto">
                  <a:xfrm flipH="1">
                    <a:off x="609" y="2751"/>
                    <a:ext cx="17"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35" name="Line 11"/>
                  <p:cNvSpPr>
                    <a:spLocks noChangeShapeType="1"/>
                  </p:cNvSpPr>
                  <p:nvPr/>
                </p:nvSpPr>
                <p:spPr bwMode="auto">
                  <a:xfrm flipH="1">
                    <a:off x="592" y="2660"/>
                    <a:ext cx="34"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36" name="Rectangle 12"/>
                  <p:cNvSpPr>
                    <a:spLocks noChangeArrowheads="1"/>
                  </p:cNvSpPr>
                  <p:nvPr/>
                </p:nvSpPr>
                <p:spPr bwMode="auto">
                  <a:xfrm>
                    <a:off x="500" y="2619"/>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75" dirty="0">
                        <a:solidFill>
                          <a:srgbClr val="000000"/>
                        </a:solidFill>
                        <a:latin typeface="Arial" pitchFamily="34" charset="0"/>
                        <a:cs typeface="Arial" pitchFamily="34" charset="0"/>
                      </a:rPr>
                      <a:t>1</a:t>
                    </a:r>
                    <a:endParaRPr lang="en-US" sz="1350" dirty="0">
                      <a:latin typeface="Arial" pitchFamily="34" charset="0"/>
                      <a:cs typeface="Arial" pitchFamily="34" charset="0"/>
                    </a:endParaRPr>
                  </a:p>
                </p:txBody>
              </p:sp>
              <p:sp>
                <p:nvSpPr>
                  <p:cNvPr id="537" name="Line 13"/>
                  <p:cNvSpPr>
                    <a:spLocks noChangeShapeType="1"/>
                  </p:cNvSpPr>
                  <p:nvPr/>
                </p:nvSpPr>
                <p:spPr bwMode="auto">
                  <a:xfrm flipH="1">
                    <a:off x="609" y="2574"/>
                    <a:ext cx="17"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38" name="Line 14"/>
                  <p:cNvSpPr>
                    <a:spLocks noChangeShapeType="1"/>
                  </p:cNvSpPr>
                  <p:nvPr/>
                </p:nvSpPr>
                <p:spPr bwMode="auto">
                  <a:xfrm flipH="1">
                    <a:off x="609" y="2488"/>
                    <a:ext cx="17"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39" name="Line 15"/>
                  <p:cNvSpPr>
                    <a:spLocks noChangeShapeType="1"/>
                  </p:cNvSpPr>
                  <p:nvPr/>
                </p:nvSpPr>
                <p:spPr bwMode="auto">
                  <a:xfrm flipH="1">
                    <a:off x="609" y="2397"/>
                    <a:ext cx="17"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40" name="Line 16"/>
                  <p:cNvSpPr>
                    <a:spLocks noChangeShapeType="1"/>
                  </p:cNvSpPr>
                  <p:nvPr/>
                </p:nvSpPr>
                <p:spPr bwMode="auto">
                  <a:xfrm flipH="1">
                    <a:off x="592" y="2311"/>
                    <a:ext cx="34"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41" name="Rectangle 17"/>
                  <p:cNvSpPr>
                    <a:spLocks noChangeArrowheads="1"/>
                  </p:cNvSpPr>
                  <p:nvPr/>
                </p:nvSpPr>
                <p:spPr bwMode="auto">
                  <a:xfrm>
                    <a:off x="500" y="2271"/>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75" dirty="0">
                        <a:solidFill>
                          <a:srgbClr val="000000"/>
                        </a:solidFill>
                        <a:latin typeface="Arial" pitchFamily="34" charset="0"/>
                        <a:cs typeface="Arial" pitchFamily="34" charset="0"/>
                      </a:rPr>
                      <a:t>2</a:t>
                    </a:r>
                    <a:endParaRPr lang="en-US" sz="1350" dirty="0">
                      <a:latin typeface="Arial" pitchFamily="34" charset="0"/>
                      <a:cs typeface="Arial" pitchFamily="34" charset="0"/>
                    </a:endParaRPr>
                  </a:p>
                </p:txBody>
              </p:sp>
              <p:sp>
                <p:nvSpPr>
                  <p:cNvPr id="542" name="Line 18"/>
                  <p:cNvSpPr>
                    <a:spLocks noChangeShapeType="1"/>
                  </p:cNvSpPr>
                  <p:nvPr/>
                </p:nvSpPr>
                <p:spPr bwMode="auto">
                  <a:xfrm flipH="1">
                    <a:off x="609" y="2220"/>
                    <a:ext cx="17"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43" name="Line 19"/>
                  <p:cNvSpPr>
                    <a:spLocks noChangeShapeType="1"/>
                  </p:cNvSpPr>
                  <p:nvPr/>
                </p:nvSpPr>
                <p:spPr bwMode="auto">
                  <a:xfrm flipH="1">
                    <a:off x="609" y="2134"/>
                    <a:ext cx="17"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44" name="Line 20"/>
                  <p:cNvSpPr>
                    <a:spLocks noChangeShapeType="1"/>
                  </p:cNvSpPr>
                  <p:nvPr/>
                </p:nvSpPr>
                <p:spPr bwMode="auto">
                  <a:xfrm flipH="1">
                    <a:off x="609" y="2043"/>
                    <a:ext cx="17"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45" name="Line 21"/>
                  <p:cNvSpPr>
                    <a:spLocks noChangeShapeType="1"/>
                  </p:cNvSpPr>
                  <p:nvPr/>
                </p:nvSpPr>
                <p:spPr bwMode="auto">
                  <a:xfrm flipH="1">
                    <a:off x="592" y="1957"/>
                    <a:ext cx="34"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46" name="Rectangle 22"/>
                  <p:cNvSpPr>
                    <a:spLocks noChangeArrowheads="1"/>
                  </p:cNvSpPr>
                  <p:nvPr/>
                </p:nvSpPr>
                <p:spPr bwMode="auto">
                  <a:xfrm>
                    <a:off x="500" y="1917"/>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75" dirty="0">
                        <a:solidFill>
                          <a:srgbClr val="000000"/>
                        </a:solidFill>
                        <a:latin typeface="Arial" pitchFamily="34" charset="0"/>
                        <a:cs typeface="Arial" pitchFamily="34" charset="0"/>
                      </a:rPr>
                      <a:t>3</a:t>
                    </a:r>
                    <a:endParaRPr lang="en-US" sz="1350" dirty="0">
                      <a:latin typeface="Arial" pitchFamily="34" charset="0"/>
                      <a:cs typeface="Arial" pitchFamily="34" charset="0"/>
                    </a:endParaRPr>
                  </a:p>
                </p:txBody>
              </p:sp>
              <p:sp>
                <p:nvSpPr>
                  <p:cNvPr id="547" name="Line 23"/>
                  <p:cNvSpPr>
                    <a:spLocks noChangeShapeType="1"/>
                  </p:cNvSpPr>
                  <p:nvPr/>
                </p:nvSpPr>
                <p:spPr bwMode="auto">
                  <a:xfrm flipH="1">
                    <a:off x="609" y="1872"/>
                    <a:ext cx="17"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48" name="Line 24"/>
                  <p:cNvSpPr>
                    <a:spLocks noChangeShapeType="1"/>
                  </p:cNvSpPr>
                  <p:nvPr/>
                </p:nvSpPr>
                <p:spPr bwMode="auto">
                  <a:xfrm flipH="1">
                    <a:off x="609" y="1780"/>
                    <a:ext cx="17"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49" name="Line 25"/>
                  <p:cNvSpPr>
                    <a:spLocks noChangeShapeType="1"/>
                  </p:cNvSpPr>
                  <p:nvPr/>
                </p:nvSpPr>
                <p:spPr bwMode="auto">
                  <a:xfrm flipH="1">
                    <a:off x="609" y="1695"/>
                    <a:ext cx="17"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50" name="Line 26"/>
                  <p:cNvSpPr>
                    <a:spLocks noChangeShapeType="1"/>
                  </p:cNvSpPr>
                  <p:nvPr/>
                </p:nvSpPr>
                <p:spPr bwMode="auto">
                  <a:xfrm flipH="1">
                    <a:off x="592" y="1603"/>
                    <a:ext cx="34"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51" name="Rectangle 27"/>
                  <p:cNvSpPr>
                    <a:spLocks noChangeArrowheads="1"/>
                  </p:cNvSpPr>
                  <p:nvPr/>
                </p:nvSpPr>
                <p:spPr bwMode="auto">
                  <a:xfrm>
                    <a:off x="500" y="1563"/>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75" dirty="0">
                        <a:solidFill>
                          <a:srgbClr val="000000"/>
                        </a:solidFill>
                        <a:latin typeface="Arial" pitchFamily="34" charset="0"/>
                        <a:cs typeface="Arial" pitchFamily="34" charset="0"/>
                      </a:rPr>
                      <a:t>4</a:t>
                    </a:r>
                    <a:endParaRPr lang="en-US" sz="1350" dirty="0">
                      <a:latin typeface="Arial" pitchFamily="34" charset="0"/>
                      <a:cs typeface="Arial" pitchFamily="34" charset="0"/>
                    </a:endParaRPr>
                  </a:p>
                </p:txBody>
              </p:sp>
              <p:sp>
                <p:nvSpPr>
                  <p:cNvPr id="552" name="Line 28"/>
                  <p:cNvSpPr>
                    <a:spLocks noChangeShapeType="1"/>
                  </p:cNvSpPr>
                  <p:nvPr/>
                </p:nvSpPr>
                <p:spPr bwMode="auto">
                  <a:xfrm flipH="1">
                    <a:off x="609" y="1518"/>
                    <a:ext cx="17"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53" name="Line 29"/>
                  <p:cNvSpPr>
                    <a:spLocks noChangeShapeType="1"/>
                  </p:cNvSpPr>
                  <p:nvPr/>
                </p:nvSpPr>
                <p:spPr bwMode="auto">
                  <a:xfrm flipH="1">
                    <a:off x="609" y="1432"/>
                    <a:ext cx="17"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54" name="Line 30"/>
                  <p:cNvSpPr>
                    <a:spLocks noChangeShapeType="1"/>
                  </p:cNvSpPr>
                  <p:nvPr/>
                </p:nvSpPr>
                <p:spPr bwMode="auto">
                  <a:xfrm flipH="1">
                    <a:off x="609" y="1340"/>
                    <a:ext cx="17"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55" name="Line 31"/>
                  <p:cNvSpPr>
                    <a:spLocks noChangeShapeType="1"/>
                  </p:cNvSpPr>
                  <p:nvPr/>
                </p:nvSpPr>
                <p:spPr bwMode="auto">
                  <a:xfrm flipH="1">
                    <a:off x="592" y="1255"/>
                    <a:ext cx="34"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56" name="Rectangle 32"/>
                  <p:cNvSpPr>
                    <a:spLocks noChangeArrowheads="1"/>
                  </p:cNvSpPr>
                  <p:nvPr/>
                </p:nvSpPr>
                <p:spPr bwMode="auto">
                  <a:xfrm>
                    <a:off x="500" y="1214"/>
                    <a:ext cx="4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75" dirty="0">
                        <a:solidFill>
                          <a:srgbClr val="000000"/>
                        </a:solidFill>
                        <a:latin typeface="Arial" pitchFamily="34" charset="0"/>
                        <a:cs typeface="Arial" pitchFamily="34" charset="0"/>
                      </a:rPr>
                      <a:t>5</a:t>
                    </a:r>
                    <a:endParaRPr lang="en-US" sz="1350" dirty="0">
                      <a:latin typeface="Arial" pitchFamily="34" charset="0"/>
                      <a:cs typeface="Arial" pitchFamily="34" charset="0"/>
                    </a:endParaRPr>
                  </a:p>
                </p:txBody>
              </p:sp>
              <p:sp>
                <p:nvSpPr>
                  <p:cNvPr id="557" name="Line 33"/>
                  <p:cNvSpPr>
                    <a:spLocks noChangeShapeType="1"/>
                  </p:cNvSpPr>
                  <p:nvPr/>
                </p:nvSpPr>
                <p:spPr bwMode="auto">
                  <a:xfrm flipH="1">
                    <a:off x="609" y="1163"/>
                    <a:ext cx="17"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58" name="Line 34"/>
                  <p:cNvSpPr>
                    <a:spLocks noChangeShapeType="1"/>
                  </p:cNvSpPr>
                  <p:nvPr/>
                </p:nvSpPr>
                <p:spPr bwMode="auto">
                  <a:xfrm flipH="1">
                    <a:off x="609" y="1078"/>
                    <a:ext cx="17"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559" name="Rectangle 35"/>
                  <p:cNvSpPr>
                    <a:spLocks noChangeArrowheads="1"/>
                  </p:cNvSpPr>
                  <p:nvPr/>
                </p:nvSpPr>
                <p:spPr bwMode="auto">
                  <a:xfrm rot="16200000">
                    <a:off x="-92" y="1914"/>
                    <a:ext cx="94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750" b="1" dirty="0">
                        <a:solidFill>
                          <a:srgbClr val="000000"/>
                        </a:solidFill>
                        <a:latin typeface="Arial" pitchFamily="34" charset="0"/>
                        <a:cs typeface="Arial" pitchFamily="34" charset="0"/>
                      </a:rPr>
                      <a:t>Mn concentration (mg/L)</a:t>
                    </a:r>
                    <a:endParaRPr lang="en-US" sz="750" b="1" dirty="0">
                      <a:latin typeface="Arial" pitchFamily="34" charset="0"/>
                      <a:cs typeface="Arial" pitchFamily="34" charset="0"/>
                    </a:endParaRPr>
                  </a:p>
                </p:txBody>
              </p:sp>
              <p:sp>
                <p:nvSpPr>
                  <p:cNvPr id="560" name="Rectangle 36"/>
                  <p:cNvSpPr>
                    <a:spLocks noChangeArrowheads="1"/>
                  </p:cNvSpPr>
                  <p:nvPr/>
                </p:nvSpPr>
                <p:spPr bwMode="auto">
                  <a:xfrm>
                    <a:off x="626" y="1078"/>
                    <a:ext cx="1922" cy="1936"/>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61" name="Line 37"/>
                  <p:cNvSpPr>
                    <a:spLocks noChangeShapeType="1"/>
                  </p:cNvSpPr>
                  <p:nvPr/>
                </p:nvSpPr>
                <p:spPr bwMode="auto">
                  <a:xfrm flipV="1">
                    <a:off x="786" y="2414"/>
                    <a:ext cx="1" cy="246"/>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62" name="Line 38"/>
                  <p:cNvSpPr>
                    <a:spLocks noChangeShapeType="1"/>
                  </p:cNvSpPr>
                  <p:nvPr/>
                </p:nvSpPr>
                <p:spPr bwMode="auto">
                  <a:xfrm flipV="1">
                    <a:off x="945" y="2414"/>
                    <a:ext cx="1" cy="246"/>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63" name="Line 39"/>
                  <p:cNvSpPr>
                    <a:spLocks noChangeShapeType="1"/>
                  </p:cNvSpPr>
                  <p:nvPr/>
                </p:nvSpPr>
                <p:spPr bwMode="auto">
                  <a:xfrm>
                    <a:off x="786" y="2660"/>
                    <a:ext cx="159" cy="1"/>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64" name="Line 40"/>
                  <p:cNvSpPr>
                    <a:spLocks noChangeShapeType="1"/>
                  </p:cNvSpPr>
                  <p:nvPr/>
                </p:nvSpPr>
                <p:spPr bwMode="auto">
                  <a:xfrm>
                    <a:off x="786" y="2414"/>
                    <a:ext cx="159" cy="1"/>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65" name="Line 41"/>
                  <p:cNvSpPr>
                    <a:spLocks noChangeShapeType="1"/>
                  </p:cNvSpPr>
                  <p:nvPr/>
                </p:nvSpPr>
                <p:spPr bwMode="auto">
                  <a:xfrm>
                    <a:off x="786" y="2557"/>
                    <a:ext cx="159" cy="1"/>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66" name="Line 42"/>
                  <p:cNvSpPr>
                    <a:spLocks noChangeShapeType="1"/>
                  </p:cNvSpPr>
                  <p:nvPr/>
                </p:nvSpPr>
                <p:spPr bwMode="auto">
                  <a:xfrm>
                    <a:off x="865" y="2660"/>
                    <a:ext cx="1" cy="228"/>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67" name="Line 43"/>
                  <p:cNvSpPr>
                    <a:spLocks noChangeShapeType="1"/>
                  </p:cNvSpPr>
                  <p:nvPr/>
                </p:nvSpPr>
                <p:spPr bwMode="auto">
                  <a:xfrm>
                    <a:off x="786" y="2888"/>
                    <a:ext cx="159" cy="1"/>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68" name="Line 44"/>
                  <p:cNvSpPr>
                    <a:spLocks noChangeShapeType="1"/>
                  </p:cNvSpPr>
                  <p:nvPr/>
                </p:nvSpPr>
                <p:spPr bwMode="auto">
                  <a:xfrm flipV="1">
                    <a:off x="865" y="2203"/>
                    <a:ext cx="1" cy="211"/>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69" name="Line 45"/>
                  <p:cNvSpPr>
                    <a:spLocks noChangeShapeType="1"/>
                  </p:cNvSpPr>
                  <p:nvPr/>
                </p:nvSpPr>
                <p:spPr bwMode="auto">
                  <a:xfrm>
                    <a:off x="786" y="2203"/>
                    <a:ext cx="159" cy="1"/>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70" name="Line 46"/>
                  <p:cNvSpPr>
                    <a:spLocks noChangeShapeType="1"/>
                  </p:cNvSpPr>
                  <p:nvPr/>
                </p:nvSpPr>
                <p:spPr bwMode="auto">
                  <a:xfrm flipV="1">
                    <a:off x="1265" y="2488"/>
                    <a:ext cx="1" cy="217"/>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71" name="Line 47"/>
                  <p:cNvSpPr>
                    <a:spLocks noChangeShapeType="1"/>
                  </p:cNvSpPr>
                  <p:nvPr/>
                </p:nvSpPr>
                <p:spPr bwMode="auto">
                  <a:xfrm flipV="1">
                    <a:off x="1425" y="2488"/>
                    <a:ext cx="1" cy="217"/>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72" name="Line 48"/>
                  <p:cNvSpPr>
                    <a:spLocks noChangeShapeType="1"/>
                  </p:cNvSpPr>
                  <p:nvPr/>
                </p:nvSpPr>
                <p:spPr bwMode="auto">
                  <a:xfrm>
                    <a:off x="1265" y="2705"/>
                    <a:ext cx="160" cy="1"/>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73" name="Line 49"/>
                  <p:cNvSpPr>
                    <a:spLocks noChangeShapeType="1"/>
                  </p:cNvSpPr>
                  <p:nvPr/>
                </p:nvSpPr>
                <p:spPr bwMode="auto">
                  <a:xfrm>
                    <a:off x="1265" y="2488"/>
                    <a:ext cx="160" cy="1"/>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74" name="Line 50"/>
                  <p:cNvSpPr>
                    <a:spLocks noChangeShapeType="1"/>
                  </p:cNvSpPr>
                  <p:nvPr/>
                </p:nvSpPr>
                <p:spPr bwMode="auto">
                  <a:xfrm>
                    <a:off x="1265" y="2625"/>
                    <a:ext cx="160" cy="1"/>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75" name="Line 51"/>
                  <p:cNvSpPr>
                    <a:spLocks noChangeShapeType="1"/>
                  </p:cNvSpPr>
                  <p:nvPr/>
                </p:nvSpPr>
                <p:spPr bwMode="auto">
                  <a:xfrm>
                    <a:off x="1345" y="2705"/>
                    <a:ext cx="1" cy="223"/>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76" name="Line 52"/>
                  <p:cNvSpPr>
                    <a:spLocks noChangeShapeType="1"/>
                  </p:cNvSpPr>
                  <p:nvPr/>
                </p:nvSpPr>
                <p:spPr bwMode="auto">
                  <a:xfrm>
                    <a:off x="1265" y="2928"/>
                    <a:ext cx="160" cy="1"/>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77" name="Line 53"/>
                  <p:cNvSpPr>
                    <a:spLocks noChangeShapeType="1"/>
                  </p:cNvSpPr>
                  <p:nvPr/>
                </p:nvSpPr>
                <p:spPr bwMode="auto">
                  <a:xfrm flipV="1">
                    <a:off x="1345" y="2169"/>
                    <a:ext cx="1" cy="319"/>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78" name="Line 54"/>
                  <p:cNvSpPr>
                    <a:spLocks noChangeShapeType="1"/>
                  </p:cNvSpPr>
                  <p:nvPr/>
                </p:nvSpPr>
                <p:spPr bwMode="auto">
                  <a:xfrm>
                    <a:off x="1265" y="2169"/>
                    <a:ext cx="160" cy="1"/>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79" name="Line 55"/>
                  <p:cNvSpPr>
                    <a:spLocks noChangeShapeType="1"/>
                  </p:cNvSpPr>
                  <p:nvPr/>
                </p:nvSpPr>
                <p:spPr bwMode="auto">
                  <a:xfrm flipV="1">
                    <a:off x="1750" y="2414"/>
                    <a:ext cx="1" cy="320"/>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80" name="Line 56"/>
                  <p:cNvSpPr>
                    <a:spLocks noChangeShapeType="1"/>
                  </p:cNvSpPr>
                  <p:nvPr/>
                </p:nvSpPr>
                <p:spPr bwMode="auto">
                  <a:xfrm flipV="1">
                    <a:off x="1909" y="2414"/>
                    <a:ext cx="1" cy="320"/>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81" name="Line 57"/>
                  <p:cNvSpPr>
                    <a:spLocks noChangeShapeType="1"/>
                  </p:cNvSpPr>
                  <p:nvPr/>
                </p:nvSpPr>
                <p:spPr bwMode="auto">
                  <a:xfrm>
                    <a:off x="1750" y="2734"/>
                    <a:ext cx="159" cy="1"/>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82" name="Line 58"/>
                  <p:cNvSpPr>
                    <a:spLocks noChangeShapeType="1"/>
                  </p:cNvSpPr>
                  <p:nvPr/>
                </p:nvSpPr>
                <p:spPr bwMode="auto">
                  <a:xfrm>
                    <a:off x="1750" y="2414"/>
                    <a:ext cx="159" cy="1"/>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83" name="Line 59"/>
                  <p:cNvSpPr>
                    <a:spLocks noChangeShapeType="1"/>
                  </p:cNvSpPr>
                  <p:nvPr/>
                </p:nvSpPr>
                <p:spPr bwMode="auto">
                  <a:xfrm>
                    <a:off x="1750" y="2625"/>
                    <a:ext cx="159" cy="1"/>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84" name="Line 60"/>
                  <p:cNvSpPr>
                    <a:spLocks noChangeShapeType="1"/>
                  </p:cNvSpPr>
                  <p:nvPr/>
                </p:nvSpPr>
                <p:spPr bwMode="auto">
                  <a:xfrm>
                    <a:off x="1830" y="2734"/>
                    <a:ext cx="1" cy="108"/>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85" name="Line 61"/>
                  <p:cNvSpPr>
                    <a:spLocks noChangeShapeType="1"/>
                  </p:cNvSpPr>
                  <p:nvPr/>
                </p:nvSpPr>
                <p:spPr bwMode="auto">
                  <a:xfrm>
                    <a:off x="1750" y="2842"/>
                    <a:ext cx="159" cy="1"/>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86" name="Line 62"/>
                  <p:cNvSpPr>
                    <a:spLocks noChangeShapeType="1"/>
                  </p:cNvSpPr>
                  <p:nvPr/>
                </p:nvSpPr>
                <p:spPr bwMode="auto">
                  <a:xfrm flipV="1">
                    <a:off x="1830" y="2277"/>
                    <a:ext cx="1" cy="137"/>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87" name="Line 63"/>
                  <p:cNvSpPr>
                    <a:spLocks noChangeShapeType="1"/>
                  </p:cNvSpPr>
                  <p:nvPr/>
                </p:nvSpPr>
                <p:spPr bwMode="auto">
                  <a:xfrm>
                    <a:off x="1750" y="2277"/>
                    <a:ext cx="159" cy="1"/>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88" name="Line 64"/>
                  <p:cNvSpPr>
                    <a:spLocks noChangeShapeType="1"/>
                  </p:cNvSpPr>
                  <p:nvPr/>
                </p:nvSpPr>
                <p:spPr bwMode="auto">
                  <a:xfrm flipV="1">
                    <a:off x="2229" y="2311"/>
                    <a:ext cx="1" cy="314"/>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89" name="Line 65"/>
                  <p:cNvSpPr>
                    <a:spLocks noChangeShapeType="1"/>
                  </p:cNvSpPr>
                  <p:nvPr/>
                </p:nvSpPr>
                <p:spPr bwMode="auto">
                  <a:xfrm flipV="1">
                    <a:off x="2389" y="2311"/>
                    <a:ext cx="1" cy="314"/>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90" name="Line 66"/>
                  <p:cNvSpPr>
                    <a:spLocks noChangeShapeType="1"/>
                  </p:cNvSpPr>
                  <p:nvPr/>
                </p:nvSpPr>
                <p:spPr bwMode="auto">
                  <a:xfrm>
                    <a:off x="2229" y="2625"/>
                    <a:ext cx="160" cy="1"/>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91" name="Line 67"/>
                  <p:cNvSpPr>
                    <a:spLocks noChangeShapeType="1"/>
                  </p:cNvSpPr>
                  <p:nvPr/>
                </p:nvSpPr>
                <p:spPr bwMode="auto">
                  <a:xfrm>
                    <a:off x="2229" y="2311"/>
                    <a:ext cx="160" cy="1"/>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92" name="Line 68"/>
                  <p:cNvSpPr>
                    <a:spLocks noChangeShapeType="1"/>
                  </p:cNvSpPr>
                  <p:nvPr/>
                </p:nvSpPr>
                <p:spPr bwMode="auto">
                  <a:xfrm>
                    <a:off x="2229" y="2523"/>
                    <a:ext cx="160" cy="1"/>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93" name="Line 69"/>
                  <p:cNvSpPr>
                    <a:spLocks noChangeShapeType="1"/>
                  </p:cNvSpPr>
                  <p:nvPr/>
                </p:nvSpPr>
                <p:spPr bwMode="auto">
                  <a:xfrm>
                    <a:off x="2309" y="2625"/>
                    <a:ext cx="1" cy="120"/>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94" name="Line 70"/>
                  <p:cNvSpPr>
                    <a:spLocks noChangeShapeType="1"/>
                  </p:cNvSpPr>
                  <p:nvPr/>
                </p:nvSpPr>
                <p:spPr bwMode="auto">
                  <a:xfrm>
                    <a:off x="2229" y="2745"/>
                    <a:ext cx="160" cy="1"/>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95" name="Line 71"/>
                  <p:cNvSpPr>
                    <a:spLocks noChangeShapeType="1"/>
                  </p:cNvSpPr>
                  <p:nvPr/>
                </p:nvSpPr>
                <p:spPr bwMode="auto">
                  <a:xfrm flipV="1">
                    <a:off x="2309" y="1854"/>
                    <a:ext cx="1" cy="457"/>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96" name="Line 72"/>
                  <p:cNvSpPr>
                    <a:spLocks noChangeShapeType="1"/>
                  </p:cNvSpPr>
                  <p:nvPr/>
                </p:nvSpPr>
                <p:spPr bwMode="auto">
                  <a:xfrm>
                    <a:off x="2229" y="1854"/>
                    <a:ext cx="160" cy="1"/>
                  </a:xfrm>
                  <a:prstGeom prst="line">
                    <a:avLst/>
                  </a:prstGeom>
                  <a:noFill/>
                  <a:ln w="9525">
                    <a:solidFill>
                      <a:srgbClr val="EF3A5C"/>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597" name="Rectangle 73"/>
                  <p:cNvSpPr>
                    <a:spLocks noChangeArrowheads="1"/>
                  </p:cNvSpPr>
                  <p:nvPr/>
                </p:nvSpPr>
                <p:spPr bwMode="auto">
                  <a:xfrm>
                    <a:off x="1339" y="2917"/>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98" name="Rectangle 74"/>
                  <p:cNvSpPr>
                    <a:spLocks noChangeArrowheads="1"/>
                  </p:cNvSpPr>
                  <p:nvPr/>
                </p:nvSpPr>
                <p:spPr bwMode="auto">
                  <a:xfrm>
                    <a:off x="1342" y="2908"/>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99" name="Rectangle 75"/>
                  <p:cNvSpPr>
                    <a:spLocks noChangeArrowheads="1"/>
                  </p:cNvSpPr>
                  <p:nvPr/>
                </p:nvSpPr>
                <p:spPr bwMode="auto">
                  <a:xfrm>
                    <a:off x="860" y="2877"/>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00" name="Rectangle 76"/>
                  <p:cNvSpPr>
                    <a:spLocks noChangeArrowheads="1"/>
                  </p:cNvSpPr>
                  <p:nvPr/>
                </p:nvSpPr>
                <p:spPr bwMode="auto">
                  <a:xfrm>
                    <a:off x="1342" y="285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01" name="Rectangle 77"/>
                  <p:cNvSpPr>
                    <a:spLocks noChangeArrowheads="1"/>
                  </p:cNvSpPr>
                  <p:nvPr/>
                </p:nvSpPr>
                <p:spPr bwMode="auto">
                  <a:xfrm>
                    <a:off x="1345" y="2848"/>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02" name="Rectangle 78"/>
                  <p:cNvSpPr>
                    <a:spLocks noChangeArrowheads="1"/>
                  </p:cNvSpPr>
                  <p:nvPr/>
                </p:nvSpPr>
                <p:spPr bwMode="auto">
                  <a:xfrm>
                    <a:off x="1342" y="2845"/>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03" name="Rectangle 79"/>
                  <p:cNvSpPr>
                    <a:spLocks noChangeArrowheads="1"/>
                  </p:cNvSpPr>
                  <p:nvPr/>
                </p:nvSpPr>
                <p:spPr bwMode="auto">
                  <a:xfrm>
                    <a:off x="1339" y="2837"/>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04" name="Rectangle 80"/>
                  <p:cNvSpPr>
                    <a:spLocks noChangeArrowheads="1"/>
                  </p:cNvSpPr>
                  <p:nvPr/>
                </p:nvSpPr>
                <p:spPr bwMode="auto">
                  <a:xfrm>
                    <a:off x="1827" y="283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05" name="Rectangle 81"/>
                  <p:cNvSpPr>
                    <a:spLocks noChangeArrowheads="1"/>
                  </p:cNvSpPr>
                  <p:nvPr/>
                </p:nvSpPr>
                <p:spPr bwMode="auto">
                  <a:xfrm>
                    <a:off x="1342" y="283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06" name="Rectangle 82"/>
                  <p:cNvSpPr>
                    <a:spLocks noChangeArrowheads="1"/>
                  </p:cNvSpPr>
                  <p:nvPr/>
                </p:nvSpPr>
                <p:spPr bwMode="auto">
                  <a:xfrm>
                    <a:off x="1339" y="282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07" name="Rectangle 83"/>
                  <p:cNvSpPr>
                    <a:spLocks noChangeArrowheads="1"/>
                  </p:cNvSpPr>
                  <p:nvPr/>
                </p:nvSpPr>
                <p:spPr bwMode="auto">
                  <a:xfrm>
                    <a:off x="860" y="281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08" name="Rectangle 84"/>
                  <p:cNvSpPr>
                    <a:spLocks noChangeArrowheads="1"/>
                  </p:cNvSpPr>
                  <p:nvPr/>
                </p:nvSpPr>
                <p:spPr bwMode="auto">
                  <a:xfrm>
                    <a:off x="1345" y="281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09" name="Rectangle 85"/>
                  <p:cNvSpPr>
                    <a:spLocks noChangeArrowheads="1"/>
                  </p:cNvSpPr>
                  <p:nvPr/>
                </p:nvSpPr>
                <p:spPr bwMode="auto">
                  <a:xfrm>
                    <a:off x="1382" y="28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10" name="Rectangle 86"/>
                  <p:cNvSpPr>
                    <a:spLocks noChangeArrowheads="1"/>
                  </p:cNvSpPr>
                  <p:nvPr/>
                </p:nvSpPr>
                <p:spPr bwMode="auto">
                  <a:xfrm>
                    <a:off x="1342" y="28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11" name="Rectangle 87"/>
                  <p:cNvSpPr>
                    <a:spLocks noChangeArrowheads="1"/>
                  </p:cNvSpPr>
                  <p:nvPr/>
                </p:nvSpPr>
                <p:spPr bwMode="auto">
                  <a:xfrm>
                    <a:off x="1342" y="28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12" name="Rectangle 88"/>
                  <p:cNvSpPr>
                    <a:spLocks noChangeArrowheads="1"/>
                  </p:cNvSpPr>
                  <p:nvPr/>
                </p:nvSpPr>
                <p:spPr bwMode="auto">
                  <a:xfrm>
                    <a:off x="1342" y="281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13" name="Rectangle 89"/>
                  <p:cNvSpPr>
                    <a:spLocks noChangeArrowheads="1"/>
                  </p:cNvSpPr>
                  <p:nvPr/>
                </p:nvSpPr>
                <p:spPr bwMode="auto">
                  <a:xfrm>
                    <a:off x="1818" y="28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14" name="Rectangle 90"/>
                  <p:cNvSpPr>
                    <a:spLocks noChangeArrowheads="1"/>
                  </p:cNvSpPr>
                  <p:nvPr/>
                </p:nvSpPr>
                <p:spPr bwMode="auto">
                  <a:xfrm>
                    <a:off x="1322" y="28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15" name="Rectangle 91"/>
                  <p:cNvSpPr>
                    <a:spLocks noChangeArrowheads="1"/>
                  </p:cNvSpPr>
                  <p:nvPr/>
                </p:nvSpPr>
                <p:spPr bwMode="auto">
                  <a:xfrm>
                    <a:off x="1881" y="28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16" name="Rectangle 92"/>
                  <p:cNvSpPr>
                    <a:spLocks noChangeArrowheads="1"/>
                  </p:cNvSpPr>
                  <p:nvPr/>
                </p:nvSpPr>
                <p:spPr bwMode="auto">
                  <a:xfrm>
                    <a:off x="1333" y="28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17" name="Rectangle 93"/>
                  <p:cNvSpPr>
                    <a:spLocks noChangeArrowheads="1"/>
                  </p:cNvSpPr>
                  <p:nvPr/>
                </p:nvSpPr>
                <p:spPr bwMode="auto">
                  <a:xfrm>
                    <a:off x="1339" y="28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18" name="Rectangle 94"/>
                  <p:cNvSpPr>
                    <a:spLocks noChangeArrowheads="1"/>
                  </p:cNvSpPr>
                  <p:nvPr/>
                </p:nvSpPr>
                <p:spPr bwMode="auto">
                  <a:xfrm>
                    <a:off x="1342" y="280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19" name="Rectangle 95"/>
                  <p:cNvSpPr>
                    <a:spLocks noChangeArrowheads="1"/>
                  </p:cNvSpPr>
                  <p:nvPr/>
                </p:nvSpPr>
                <p:spPr bwMode="auto">
                  <a:xfrm>
                    <a:off x="1328" y="279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20" name="Rectangle 96"/>
                  <p:cNvSpPr>
                    <a:spLocks noChangeArrowheads="1"/>
                  </p:cNvSpPr>
                  <p:nvPr/>
                </p:nvSpPr>
                <p:spPr bwMode="auto">
                  <a:xfrm>
                    <a:off x="1342" y="280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21" name="Rectangle 97"/>
                  <p:cNvSpPr>
                    <a:spLocks noChangeArrowheads="1"/>
                  </p:cNvSpPr>
                  <p:nvPr/>
                </p:nvSpPr>
                <p:spPr bwMode="auto">
                  <a:xfrm>
                    <a:off x="1342" y="280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22" name="Rectangle 98"/>
                  <p:cNvSpPr>
                    <a:spLocks noChangeArrowheads="1"/>
                  </p:cNvSpPr>
                  <p:nvPr/>
                </p:nvSpPr>
                <p:spPr bwMode="auto">
                  <a:xfrm>
                    <a:off x="1328" y="279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23" name="Rectangle 99"/>
                  <p:cNvSpPr>
                    <a:spLocks noChangeArrowheads="1"/>
                  </p:cNvSpPr>
                  <p:nvPr/>
                </p:nvSpPr>
                <p:spPr bwMode="auto">
                  <a:xfrm>
                    <a:off x="1342" y="280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24" name="Rectangle 100"/>
                  <p:cNvSpPr>
                    <a:spLocks noChangeArrowheads="1"/>
                  </p:cNvSpPr>
                  <p:nvPr/>
                </p:nvSpPr>
                <p:spPr bwMode="auto">
                  <a:xfrm>
                    <a:off x="1827" y="279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25" name="Rectangle 101"/>
                  <p:cNvSpPr>
                    <a:spLocks noChangeArrowheads="1"/>
                  </p:cNvSpPr>
                  <p:nvPr/>
                </p:nvSpPr>
                <p:spPr bwMode="auto">
                  <a:xfrm>
                    <a:off x="1342" y="2788"/>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26" name="Rectangle 102"/>
                  <p:cNvSpPr>
                    <a:spLocks noChangeArrowheads="1"/>
                  </p:cNvSpPr>
                  <p:nvPr/>
                </p:nvSpPr>
                <p:spPr bwMode="auto">
                  <a:xfrm>
                    <a:off x="1325" y="2788"/>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27" name="Rectangle 103"/>
                  <p:cNvSpPr>
                    <a:spLocks noChangeArrowheads="1"/>
                  </p:cNvSpPr>
                  <p:nvPr/>
                </p:nvSpPr>
                <p:spPr bwMode="auto">
                  <a:xfrm>
                    <a:off x="1342" y="2788"/>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28" name="Rectangle 104"/>
                  <p:cNvSpPr>
                    <a:spLocks noChangeArrowheads="1"/>
                  </p:cNvSpPr>
                  <p:nvPr/>
                </p:nvSpPr>
                <p:spPr bwMode="auto">
                  <a:xfrm>
                    <a:off x="1336" y="2788"/>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29" name="Rectangle 105"/>
                  <p:cNvSpPr>
                    <a:spLocks noChangeArrowheads="1"/>
                  </p:cNvSpPr>
                  <p:nvPr/>
                </p:nvSpPr>
                <p:spPr bwMode="auto">
                  <a:xfrm>
                    <a:off x="843" y="2780"/>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30" name="Rectangle 106"/>
                  <p:cNvSpPr>
                    <a:spLocks noChangeArrowheads="1"/>
                  </p:cNvSpPr>
                  <p:nvPr/>
                </p:nvSpPr>
                <p:spPr bwMode="auto">
                  <a:xfrm>
                    <a:off x="1339" y="27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31" name="Rectangle 107"/>
                  <p:cNvSpPr>
                    <a:spLocks noChangeArrowheads="1"/>
                  </p:cNvSpPr>
                  <p:nvPr/>
                </p:nvSpPr>
                <p:spPr bwMode="auto">
                  <a:xfrm>
                    <a:off x="1339" y="27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32" name="Rectangle 108"/>
                  <p:cNvSpPr>
                    <a:spLocks noChangeArrowheads="1"/>
                  </p:cNvSpPr>
                  <p:nvPr/>
                </p:nvSpPr>
                <p:spPr bwMode="auto">
                  <a:xfrm>
                    <a:off x="1288" y="2780"/>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33" name="Rectangle 109"/>
                  <p:cNvSpPr>
                    <a:spLocks noChangeArrowheads="1"/>
                  </p:cNvSpPr>
                  <p:nvPr/>
                </p:nvSpPr>
                <p:spPr bwMode="auto">
                  <a:xfrm>
                    <a:off x="1339" y="27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34" name="Rectangle 110"/>
                  <p:cNvSpPr>
                    <a:spLocks noChangeArrowheads="1"/>
                  </p:cNvSpPr>
                  <p:nvPr/>
                </p:nvSpPr>
                <p:spPr bwMode="auto">
                  <a:xfrm>
                    <a:off x="1790" y="2780"/>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35" name="Rectangle 111"/>
                  <p:cNvSpPr>
                    <a:spLocks noChangeArrowheads="1"/>
                  </p:cNvSpPr>
                  <p:nvPr/>
                </p:nvSpPr>
                <p:spPr bwMode="auto">
                  <a:xfrm>
                    <a:off x="1333" y="27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36" name="Rectangle 112"/>
                  <p:cNvSpPr>
                    <a:spLocks noChangeArrowheads="1"/>
                  </p:cNvSpPr>
                  <p:nvPr/>
                </p:nvSpPr>
                <p:spPr bwMode="auto">
                  <a:xfrm>
                    <a:off x="1342" y="277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37" name="Rectangle 113"/>
                  <p:cNvSpPr>
                    <a:spLocks noChangeArrowheads="1"/>
                  </p:cNvSpPr>
                  <p:nvPr/>
                </p:nvSpPr>
                <p:spPr bwMode="auto">
                  <a:xfrm>
                    <a:off x="1305" y="2768"/>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38" name="Rectangle 114"/>
                  <p:cNvSpPr>
                    <a:spLocks noChangeArrowheads="1"/>
                  </p:cNvSpPr>
                  <p:nvPr/>
                </p:nvSpPr>
                <p:spPr bwMode="auto">
                  <a:xfrm>
                    <a:off x="1393" y="277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39" name="Rectangle 115"/>
                  <p:cNvSpPr>
                    <a:spLocks noChangeArrowheads="1"/>
                  </p:cNvSpPr>
                  <p:nvPr/>
                </p:nvSpPr>
                <p:spPr bwMode="auto">
                  <a:xfrm>
                    <a:off x="1336" y="277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40" name="Rectangle 116"/>
                  <p:cNvSpPr>
                    <a:spLocks noChangeArrowheads="1"/>
                  </p:cNvSpPr>
                  <p:nvPr/>
                </p:nvSpPr>
                <p:spPr bwMode="auto">
                  <a:xfrm>
                    <a:off x="1342" y="277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41" name="Rectangle 117"/>
                  <p:cNvSpPr>
                    <a:spLocks noChangeArrowheads="1"/>
                  </p:cNvSpPr>
                  <p:nvPr/>
                </p:nvSpPr>
                <p:spPr bwMode="auto">
                  <a:xfrm>
                    <a:off x="1342" y="277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42" name="Rectangle 118"/>
                  <p:cNvSpPr>
                    <a:spLocks noChangeArrowheads="1"/>
                  </p:cNvSpPr>
                  <p:nvPr/>
                </p:nvSpPr>
                <p:spPr bwMode="auto">
                  <a:xfrm>
                    <a:off x="1345" y="2768"/>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43" name="Rectangle 119"/>
                  <p:cNvSpPr>
                    <a:spLocks noChangeArrowheads="1"/>
                  </p:cNvSpPr>
                  <p:nvPr/>
                </p:nvSpPr>
                <p:spPr bwMode="auto">
                  <a:xfrm>
                    <a:off x="1353" y="277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44" name="Rectangle 120"/>
                  <p:cNvSpPr>
                    <a:spLocks noChangeArrowheads="1"/>
                  </p:cNvSpPr>
                  <p:nvPr/>
                </p:nvSpPr>
                <p:spPr bwMode="auto">
                  <a:xfrm>
                    <a:off x="1345" y="2768"/>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45" name="Rectangle 121"/>
                  <p:cNvSpPr>
                    <a:spLocks noChangeArrowheads="1"/>
                  </p:cNvSpPr>
                  <p:nvPr/>
                </p:nvSpPr>
                <p:spPr bwMode="auto">
                  <a:xfrm>
                    <a:off x="1396" y="276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46" name="Rectangle 122"/>
                  <p:cNvSpPr>
                    <a:spLocks noChangeArrowheads="1"/>
                  </p:cNvSpPr>
                  <p:nvPr/>
                </p:nvSpPr>
                <p:spPr bwMode="auto">
                  <a:xfrm>
                    <a:off x="1322" y="276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47" name="Rectangle 123"/>
                  <p:cNvSpPr>
                    <a:spLocks noChangeArrowheads="1"/>
                  </p:cNvSpPr>
                  <p:nvPr/>
                </p:nvSpPr>
                <p:spPr bwMode="auto">
                  <a:xfrm>
                    <a:off x="1367" y="276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48" name="Rectangle 124"/>
                  <p:cNvSpPr>
                    <a:spLocks noChangeArrowheads="1"/>
                  </p:cNvSpPr>
                  <p:nvPr/>
                </p:nvSpPr>
                <p:spPr bwMode="auto">
                  <a:xfrm>
                    <a:off x="860" y="275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49" name="Rectangle 125"/>
                  <p:cNvSpPr>
                    <a:spLocks noChangeArrowheads="1"/>
                  </p:cNvSpPr>
                  <p:nvPr/>
                </p:nvSpPr>
                <p:spPr bwMode="auto">
                  <a:xfrm>
                    <a:off x="1336" y="276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50" name="Rectangle 126"/>
                  <p:cNvSpPr>
                    <a:spLocks noChangeArrowheads="1"/>
                  </p:cNvSpPr>
                  <p:nvPr/>
                </p:nvSpPr>
                <p:spPr bwMode="auto">
                  <a:xfrm>
                    <a:off x="1328" y="275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51" name="Rectangle 127"/>
                  <p:cNvSpPr>
                    <a:spLocks noChangeArrowheads="1"/>
                  </p:cNvSpPr>
                  <p:nvPr/>
                </p:nvSpPr>
                <p:spPr bwMode="auto">
                  <a:xfrm>
                    <a:off x="1342" y="276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52" name="Rectangle 128"/>
                  <p:cNvSpPr>
                    <a:spLocks noChangeArrowheads="1"/>
                  </p:cNvSpPr>
                  <p:nvPr/>
                </p:nvSpPr>
                <p:spPr bwMode="auto">
                  <a:xfrm>
                    <a:off x="1342" y="276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53" name="Rectangle 129"/>
                  <p:cNvSpPr>
                    <a:spLocks noChangeArrowheads="1"/>
                  </p:cNvSpPr>
                  <p:nvPr/>
                </p:nvSpPr>
                <p:spPr bwMode="auto">
                  <a:xfrm>
                    <a:off x="1325" y="276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54" name="Rectangle 130"/>
                  <p:cNvSpPr>
                    <a:spLocks noChangeArrowheads="1"/>
                  </p:cNvSpPr>
                  <p:nvPr/>
                </p:nvSpPr>
                <p:spPr bwMode="auto">
                  <a:xfrm>
                    <a:off x="1342" y="276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55" name="Rectangle 131"/>
                  <p:cNvSpPr>
                    <a:spLocks noChangeArrowheads="1"/>
                  </p:cNvSpPr>
                  <p:nvPr/>
                </p:nvSpPr>
                <p:spPr bwMode="auto">
                  <a:xfrm>
                    <a:off x="1325" y="276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56" name="Rectangle 132"/>
                  <p:cNvSpPr>
                    <a:spLocks noChangeArrowheads="1"/>
                  </p:cNvSpPr>
                  <p:nvPr/>
                </p:nvSpPr>
                <p:spPr bwMode="auto">
                  <a:xfrm>
                    <a:off x="1370" y="276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57" name="Rectangle 133"/>
                  <p:cNvSpPr>
                    <a:spLocks noChangeArrowheads="1"/>
                  </p:cNvSpPr>
                  <p:nvPr/>
                </p:nvSpPr>
                <p:spPr bwMode="auto">
                  <a:xfrm>
                    <a:off x="1382" y="276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58" name="Rectangle 134"/>
                  <p:cNvSpPr>
                    <a:spLocks noChangeArrowheads="1"/>
                  </p:cNvSpPr>
                  <p:nvPr/>
                </p:nvSpPr>
                <p:spPr bwMode="auto">
                  <a:xfrm>
                    <a:off x="1288" y="275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59" name="Rectangle 135"/>
                  <p:cNvSpPr>
                    <a:spLocks noChangeArrowheads="1"/>
                  </p:cNvSpPr>
                  <p:nvPr/>
                </p:nvSpPr>
                <p:spPr bwMode="auto">
                  <a:xfrm>
                    <a:off x="1827" y="275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60" name="Rectangle 136"/>
                  <p:cNvSpPr>
                    <a:spLocks noChangeArrowheads="1"/>
                  </p:cNvSpPr>
                  <p:nvPr/>
                </p:nvSpPr>
                <p:spPr bwMode="auto">
                  <a:xfrm>
                    <a:off x="860" y="2751"/>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61" name="Rectangle 137"/>
                  <p:cNvSpPr>
                    <a:spLocks noChangeArrowheads="1"/>
                  </p:cNvSpPr>
                  <p:nvPr/>
                </p:nvSpPr>
                <p:spPr bwMode="auto">
                  <a:xfrm>
                    <a:off x="803" y="2751"/>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62" name="Rectangle 138"/>
                  <p:cNvSpPr>
                    <a:spLocks noChangeArrowheads="1"/>
                  </p:cNvSpPr>
                  <p:nvPr/>
                </p:nvSpPr>
                <p:spPr bwMode="auto">
                  <a:xfrm>
                    <a:off x="1345" y="2751"/>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63" name="Rectangle 139"/>
                  <p:cNvSpPr>
                    <a:spLocks noChangeArrowheads="1"/>
                  </p:cNvSpPr>
                  <p:nvPr/>
                </p:nvSpPr>
                <p:spPr bwMode="auto">
                  <a:xfrm>
                    <a:off x="1342" y="275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64" name="Rectangle 140"/>
                  <p:cNvSpPr>
                    <a:spLocks noChangeArrowheads="1"/>
                  </p:cNvSpPr>
                  <p:nvPr/>
                </p:nvSpPr>
                <p:spPr bwMode="auto">
                  <a:xfrm>
                    <a:off x="1342" y="275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65" name="Rectangle 141"/>
                  <p:cNvSpPr>
                    <a:spLocks noChangeArrowheads="1"/>
                  </p:cNvSpPr>
                  <p:nvPr/>
                </p:nvSpPr>
                <p:spPr bwMode="auto">
                  <a:xfrm>
                    <a:off x="1342" y="275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66" name="Rectangle 142"/>
                  <p:cNvSpPr>
                    <a:spLocks noChangeArrowheads="1"/>
                  </p:cNvSpPr>
                  <p:nvPr/>
                </p:nvSpPr>
                <p:spPr bwMode="auto">
                  <a:xfrm>
                    <a:off x="1345" y="2751"/>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67" name="Rectangle 143"/>
                  <p:cNvSpPr>
                    <a:spLocks noChangeArrowheads="1"/>
                  </p:cNvSpPr>
                  <p:nvPr/>
                </p:nvSpPr>
                <p:spPr bwMode="auto">
                  <a:xfrm>
                    <a:off x="1359" y="275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68" name="Rectangle 144"/>
                  <p:cNvSpPr>
                    <a:spLocks noChangeArrowheads="1"/>
                  </p:cNvSpPr>
                  <p:nvPr/>
                </p:nvSpPr>
                <p:spPr bwMode="auto">
                  <a:xfrm>
                    <a:off x="1342" y="275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69" name="Rectangle 145"/>
                  <p:cNvSpPr>
                    <a:spLocks noChangeArrowheads="1"/>
                  </p:cNvSpPr>
                  <p:nvPr/>
                </p:nvSpPr>
                <p:spPr bwMode="auto">
                  <a:xfrm>
                    <a:off x="1342" y="275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70" name="Rectangle 146"/>
                  <p:cNvSpPr>
                    <a:spLocks noChangeArrowheads="1"/>
                  </p:cNvSpPr>
                  <p:nvPr/>
                </p:nvSpPr>
                <p:spPr bwMode="auto">
                  <a:xfrm>
                    <a:off x="1296" y="275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71" name="Rectangle 147"/>
                  <p:cNvSpPr>
                    <a:spLocks noChangeArrowheads="1"/>
                  </p:cNvSpPr>
                  <p:nvPr/>
                </p:nvSpPr>
                <p:spPr bwMode="auto">
                  <a:xfrm>
                    <a:off x="1336" y="275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72" name="Rectangle 148"/>
                  <p:cNvSpPr>
                    <a:spLocks noChangeArrowheads="1"/>
                  </p:cNvSpPr>
                  <p:nvPr/>
                </p:nvSpPr>
                <p:spPr bwMode="auto">
                  <a:xfrm>
                    <a:off x="1353" y="275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73" name="Rectangle 149"/>
                  <p:cNvSpPr>
                    <a:spLocks noChangeArrowheads="1"/>
                  </p:cNvSpPr>
                  <p:nvPr/>
                </p:nvSpPr>
                <p:spPr bwMode="auto">
                  <a:xfrm>
                    <a:off x="1342" y="2748"/>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74" name="Rectangle 150"/>
                  <p:cNvSpPr>
                    <a:spLocks noChangeArrowheads="1"/>
                  </p:cNvSpPr>
                  <p:nvPr/>
                </p:nvSpPr>
                <p:spPr bwMode="auto">
                  <a:xfrm>
                    <a:off x="1288" y="2745"/>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75" name="Rectangle 151"/>
                  <p:cNvSpPr>
                    <a:spLocks noChangeArrowheads="1"/>
                  </p:cNvSpPr>
                  <p:nvPr/>
                </p:nvSpPr>
                <p:spPr bwMode="auto">
                  <a:xfrm>
                    <a:off x="1342" y="2748"/>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76" name="Rectangle 152"/>
                  <p:cNvSpPr>
                    <a:spLocks noChangeArrowheads="1"/>
                  </p:cNvSpPr>
                  <p:nvPr/>
                </p:nvSpPr>
                <p:spPr bwMode="auto">
                  <a:xfrm>
                    <a:off x="1784" y="274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77" name="Rectangle 153"/>
                  <p:cNvSpPr>
                    <a:spLocks noChangeArrowheads="1"/>
                  </p:cNvSpPr>
                  <p:nvPr/>
                </p:nvSpPr>
                <p:spPr bwMode="auto">
                  <a:xfrm>
                    <a:off x="1339" y="274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78" name="Rectangle 154"/>
                  <p:cNvSpPr>
                    <a:spLocks noChangeArrowheads="1"/>
                  </p:cNvSpPr>
                  <p:nvPr/>
                </p:nvSpPr>
                <p:spPr bwMode="auto">
                  <a:xfrm>
                    <a:off x="1339" y="274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79" name="Rectangle 155"/>
                  <p:cNvSpPr>
                    <a:spLocks noChangeArrowheads="1"/>
                  </p:cNvSpPr>
                  <p:nvPr/>
                </p:nvSpPr>
                <p:spPr bwMode="auto">
                  <a:xfrm>
                    <a:off x="883" y="2740"/>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80" name="Rectangle 156"/>
                  <p:cNvSpPr>
                    <a:spLocks noChangeArrowheads="1"/>
                  </p:cNvSpPr>
                  <p:nvPr/>
                </p:nvSpPr>
                <p:spPr bwMode="auto">
                  <a:xfrm>
                    <a:off x="1359" y="27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81" name="Rectangle 157"/>
                  <p:cNvSpPr>
                    <a:spLocks noChangeArrowheads="1"/>
                  </p:cNvSpPr>
                  <p:nvPr/>
                </p:nvSpPr>
                <p:spPr bwMode="auto">
                  <a:xfrm>
                    <a:off x="1342" y="27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82" name="Rectangle 158"/>
                  <p:cNvSpPr>
                    <a:spLocks noChangeArrowheads="1"/>
                  </p:cNvSpPr>
                  <p:nvPr/>
                </p:nvSpPr>
                <p:spPr bwMode="auto">
                  <a:xfrm>
                    <a:off x="1353" y="27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83" name="Rectangle 159"/>
                  <p:cNvSpPr>
                    <a:spLocks noChangeArrowheads="1"/>
                  </p:cNvSpPr>
                  <p:nvPr/>
                </p:nvSpPr>
                <p:spPr bwMode="auto">
                  <a:xfrm>
                    <a:off x="1861" y="27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84" name="Rectangle 160"/>
                  <p:cNvSpPr>
                    <a:spLocks noChangeArrowheads="1"/>
                  </p:cNvSpPr>
                  <p:nvPr/>
                </p:nvSpPr>
                <p:spPr bwMode="auto">
                  <a:xfrm>
                    <a:off x="2272" y="27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85" name="Rectangle 161"/>
                  <p:cNvSpPr>
                    <a:spLocks noChangeArrowheads="1"/>
                  </p:cNvSpPr>
                  <p:nvPr/>
                </p:nvSpPr>
                <p:spPr bwMode="auto">
                  <a:xfrm>
                    <a:off x="1342" y="27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86" name="Rectangle 162"/>
                  <p:cNvSpPr>
                    <a:spLocks noChangeArrowheads="1"/>
                  </p:cNvSpPr>
                  <p:nvPr/>
                </p:nvSpPr>
                <p:spPr bwMode="auto">
                  <a:xfrm>
                    <a:off x="1342" y="27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87" name="Rectangle 163"/>
                  <p:cNvSpPr>
                    <a:spLocks noChangeArrowheads="1"/>
                  </p:cNvSpPr>
                  <p:nvPr/>
                </p:nvSpPr>
                <p:spPr bwMode="auto">
                  <a:xfrm>
                    <a:off x="1342" y="27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88" name="Rectangle 164"/>
                  <p:cNvSpPr>
                    <a:spLocks noChangeArrowheads="1"/>
                  </p:cNvSpPr>
                  <p:nvPr/>
                </p:nvSpPr>
                <p:spPr bwMode="auto">
                  <a:xfrm>
                    <a:off x="1362" y="273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89" name="Rectangle 165"/>
                  <p:cNvSpPr>
                    <a:spLocks noChangeArrowheads="1"/>
                  </p:cNvSpPr>
                  <p:nvPr/>
                </p:nvSpPr>
                <p:spPr bwMode="auto">
                  <a:xfrm>
                    <a:off x="1342" y="27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90" name="Rectangle 166"/>
                  <p:cNvSpPr>
                    <a:spLocks noChangeArrowheads="1"/>
                  </p:cNvSpPr>
                  <p:nvPr/>
                </p:nvSpPr>
                <p:spPr bwMode="auto">
                  <a:xfrm>
                    <a:off x="900" y="2728"/>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91" name="Rectangle 167"/>
                  <p:cNvSpPr>
                    <a:spLocks noChangeArrowheads="1"/>
                  </p:cNvSpPr>
                  <p:nvPr/>
                </p:nvSpPr>
                <p:spPr bwMode="auto">
                  <a:xfrm>
                    <a:off x="1342" y="273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92" name="Rectangle 168"/>
                  <p:cNvSpPr>
                    <a:spLocks noChangeArrowheads="1"/>
                  </p:cNvSpPr>
                  <p:nvPr/>
                </p:nvSpPr>
                <p:spPr bwMode="auto">
                  <a:xfrm>
                    <a:off x="1815" y="273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93" name="Rectangle 169"/>
                  <p:cNvSpPr>
                    <a:spLocks noChangeArrowheads="1"/>
                  </p:cNvSpPr>
                  <p:nvPr/>
                </p:nvSpPr>
                <p:spPr bwMode="auto">
                  <a:xfrm>
                    <a:off x="2306" y="273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94" name="Rectangle 170"/>
                  <p:cNvSpPr>
                    <a:spLocks noChangeArrowheads="1"/>
                  </p:cNvSpPr>
                  <p:nvPr/>
                </p:nvSpPr>
                <p:spPr bwMode="auto">
                  <a:xfrm>
                    <a:off x="1342" y="273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95" name="Rectangle 171"/>
                  <p:cNvSpPr>
                    <a:spLocks noChangeArrowheads="1"/>
                  </p:cNvSpPr>
                  <p:nvPr/>
                </p:nvSpPr>
                <p:spPr bwMode="auto">
                  <a:xfrm>
                    <a:off x="1288" y="2728"/>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96" name="Rectangle 172"/>
                  <p:cNvSpPr>
                    <a:spLocks noChangeArrowheads="1"/>
                  </p:cNvSpPr>
                  <p:nvPr/>
                </p:nvSpPr>
                <p:spPr bwMode="auto">
                  <a:xfrm>
                    <a:off x="1342" y="273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97" name="Rectangle 173"/>
                  <p:cNvSpPr>
                    <a:spLocks noChangeArrowheads="1"/>
                  </p:cNvSpPr>
                  <p:nvPr/>
                </p:nvSpPr>
                <p:spPr bwMode="auto">
                  <a:xfrm>
                    <a:off x="1322" y="272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98" name="Rectangle 174"/>
                  <p:cNvSpPr>
                    <a:spLocks noChangeArrowheads="1"/>
                  </p:cNvSpPr>
                  <p:nvPr/>
                </p:nvSpPr>
                <p:spPr bwMode="auto">
                  <a:xfrm>
                    <a:off x="1333" y="272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99" name="Rectangle 175"/>
                  <p:cNvSpPr>
                    <a:spLocks noChangeArrowheads="1"/>
                  </p:cNvSpPr>
                  <p:nvPr/>
                </p:nvSpPr>
                <p:spPr bwMode="auto">
                  <a:xfrm>
                    <a:off x="2314" y="272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00" name="Rectangle 176"/>
                  <p:cNvSpPr>
                    <a:spLocks noChangeArrowheads="1"/>
                  </p:cNvSpPr>
                  <p:nvPr/>
                </p:nvSpPr>
                <p:spPr bwMode="auto">
                  <a:xfrm>
                    <a:off x="1830" y="2723"/>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01" name="Rectangle 177"/>
                  <p:cNvSpPr>
                    <a:spLocks noChangeArrowheads="1"/>
                  </p:cNvSpPr>
                  <p:nvPr/>
                </p:nvSpPr>
                <p:spPr bwMode="auto">
                  <a:xfrm>
                    <a:off x="1824" y="272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02" name="Rectangle 178"/>
                  <p:cNvSpPr>
                    <a:spLocks noChangeArrowheads="1"/>
                  </p:cNvSpPr>
                  <p:nvPr/>
                </p:nvSpPr>
                <p:spPr bwMode="auto">
                  <a:xfrm>
                    <a:off x="877" y="272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03" name="Rectangle 179"/>
                  <p:cNvSpPr>
                    <a:spLocks noChangeArrowheads="1"/>
                  </p:cNvSpPr>
                  <p:nvPr/>
                </p:nvSpPr>
                <p:spPr bwMode="auto">
                  <a:xfrm>
                    <a:off x="1339" y="272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04" name="Rectangle 180"/>
                  <p:cNvSpPr>
                    <a:spLocks noChangeArrowheads="1"/>
                  </p:cNvSpPr>
                  <p:nvPr/>
                </p:nvSpPr>
                <p:spPr bwMode="auto">
                  <a:xfrm>
                    <a:off x="1339" y="272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05" name="Rectangle 181"/>
                  <p:cNvSpPr>
                    <a:spLocks noChangeArrowheads="1"/>
                  </p:cNvSpPr>
                  <p:nvPr/>
                </p:nvSpPr>
                <p:spPr bwMode="auto">
                  <a:xfrm>
                    <a:off x="2303" y="272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06" name="Rectangle 182"/>
                  <p:cNvSpPr>
                    <a:spLocks noChangeArrowheads="1"/>
                  </p:cNvSpPr>
                  <p:nvPr/>
                </p:nvSpPr>
                <p:spPr bwMode="auto">
                  <a:xfrm>
                    <a:off x="1339" y="272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07" name="Rectangle 183"/>
                  <p:cNvSpPr>
                    <a:spLocks noChangeArrowheads="1"/>
                  </p:cNvSpPr>
                  <p:nvPr/>
                </p:nvSpPr>
                <p:spPr bwMode="auto">
                  <a:xfrm>
                    <a:off x="1362" y="2723"/>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08" name="Rectangle 184"/>
                  <p:cNvSpPr>
                    <a:spLocks noChangeArrowheads="1"/>
                  </p:cNvSpPr>
                  <p:nvPr/>
                </p:nvSpPr>
                <p:spPr bwMode="auto">
                  <a:xfrm>
                    <a:off x="1350" y="272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09" name="Rectangle 185"/>
                  <p:cNvSpPr>
                    <a:spLocks noChangeArrowheads="1"/>
                  </p:cNvSpPr>
                  <p:nvPr/>
                </p:nvSpPr>
                <p:spPr bwMode="auto">
                  <a:xfrm>
                    <a:off x="1827" y="272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10" name="Rectangle 186"/>
                  <p:cNvSpPr>
                    <a:spLocks noChangeArrowheads="1"/>
                  </p:cNvSpPr>
                  <p:nvPr/>
                </p:nvSpPr>
                <p:spPr bwMode="auto">
                  <a:xfrm>
                    <a:off x="1342" y="272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11" name="Rectangle 187"/>
                  <p:cNvSpPr>
                    <a:spLocks noChangeArrowheads="1"/>
                  </p:cNvSpPr>
                  <p:nvPr/>
                </p:nvSpPr>
                <p:spPr bwMode="auto">
                  <a:xfrm>
                    <a:off x="1376" y="272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12" name="Rectangle 188"/>
                  <p:cNvSpPr>
                    <a:spLocks noChangeArrowheads="1"/>
                  </p:cNvSpPr>
                  <p:nvPr/>
                </p:nvSpPr>
                <p:spPr bwMode="auto">
                  <a:xfrm>
                    <a:off x="1313" y="272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13" name="Rectangle 189"/>
                  <p:cNvSpPr>
                    <a:spLocks noChangeArrowheads="1"/>
                  </p:cNvSpPr>
                  <p:nvPr/>
                </p:nvSpPr>
                <p:spPr bwMode="auto">
                  <a:xfrm>
                    <a:off x="1342" y="272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14" name="Rectangle 190"/>
                  <p:cNvSpPr>
                    <a:spLocks noChangeArrowheads="1"/>
                  </p:cNvSpPr>
                  <p:nvPr/>
                </p:nvSpPr>
                <p:spPr bwMode="auto">
                  <a:xfrm>
                    <a:off x="1376" y="27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15" name="Rectangle 191"/>
                  <p:cNvSpPr>
                    <a:spLocks noChangeArrowheads="1"/>
                  </p:cNvSpPr>
                  <p:nvPr/>
                </p:nvSpPr>
                <p:spPr bwMode="auto">
                  <a:xfrm>
                    <a:off x="1345" y="2711"/>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16" name="Rectangle 192"/>
                  <p:cNvSpPr>
                    <a:spLocks noChangeArrowheads="1"/>
                  </p:cNvSpPr>
                  <p:nvPr/>
                </p:nvSpPr>
                <p:spPr bwMode="auto">
                  <a:xfrm>
                    <a:off x="1342" y="27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17" name="Rectangle 193"/>
                  <p:cNvSpPr>
                    <a:spLocks noChangeArrowheads="1"/>
                  </p:cNvSpPr>
                  <p:nvPr/>
                </p:nvSpPr>
                <p:spPr bwMode="auto">
                  <a:xfrm>
                    <a:off x="1353" y="27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18" name="Rectangle 194"/>
                  <p:cNvSpPr>
                    <a:spLocks noChangeArrowheads="1"/>
                  </p:cNvSpPr>
                  <p:nvPr/>
                </p:nvSpPr>
                <p:spPr bwMode="auto">
                  <a:xfrm>
                    <a:off x="2306" y="27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19" name="Rectangle 195"/>
                  <p:cNvSpPr>
                    <a:spLocks noChangeArrowheads="1"/>
                  </p:cNvSpPr>
                  <p:nvPr/>
                </p:nvSpPr>
                <p:spPr bwMode="auto">
                  <a:xfrm>
                    <a:off x="1827" y="27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20" name="Rectangle 196"/>
                  <p:cNvSpPr>
                    <a:spLocks noChangeArrowheads="1"/>
                  </p:cNvSpPr>
                  <p:nvPr/>
                </p:nvSpPr>
                <p:spPr bwMode="auto">
                  <a:xfrm>
                    <a:off x="1342" y="27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21" name="Rectangle 197"/>
                  <p:cNvSpPr>
                    <a:spLocks noChangeArrowheads="1"/>
                  </p:cNvSpPr>
                  <p:nvPr/>
                </p:nvSpPr>
                <p:spPr bwMode="auto">
                  <a:xfrm>
                    <a:off x="1342" y="27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22" name="Rectangle 198"/>
                  <p:cNvSpPr>
                    <a:spLocks noChangeArrowheads="1"/>
                  </p:cNvSpPr>
                  <p:nvPr/>
                </p:nvSpPr>
                <p:spPr bwMode="auto">
                  <a:xfrm>
                    <a:off x="1376" y="27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23" name="Rectangle 199"/>
                  <p:cNvSpPr>
                    <a:spLocks noChangeArrowheads="1"/>
                  </p:cNvSpPr>
                  <p:nvPr/>
                </p:nvSpPr>
                <p:spPr bwMode="auto">
                  <a:xfrm>
                    <a:off x="1342" y="2708"/>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24" name="Rectangle 200"/>
                  <p:cNvSpPr>
                    <a:spLocks noChangeArrowheads="1"/>
                  </p:cNvSpPr>
                  <p:nvPr/>
                </p:nvSpPr>
                <p:spPr bwMode="auto">
                  <a:xfrm>
                    <a:off x="1345" y="2705"/>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25" name="Rectangle 201"/>
                  <p:cNvSpPr>
                    <a:spLocks noChangeArrowheads="1"/>
                  </p:cNvSpPr>
                  <p:nvPr/>
                </p:nvSpPr>
                <p:spPr bwMode="auto">
                  <a:xfrm>
                    <a:off x="1342" y="2708"/>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26" name="Rectangle 202"/>
                  <p:cNvSpPr>
                    <a:spLocks noChangeArrowheads="1"/>
                  </p:cNvSpPr>
                  <p:nvPr/>
                </p:nvSpPr>
                <p:spPr bwMode="auto">
                  <a:xfrm>
                    <a:off x="868" y="2708"/>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27" name="Rectangle 203"/>
                  <p:cNvSpPr>
                    <a:spLocks noChangeArrowheads="1"/>
                  </p:cNvSpPr>
                  <p:nvPr/>
                </p:nvSpPr>
                <p:spPr bwMode="auto">
                  <a:xfrm>
                    <a:off x="1328" y="2705"/>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28" name="Rectangle 204"/>
                  <p:cNvSpPr>
                    <a:spLocks noChangeArrowheads="1"/>
                  </p:cNvSpPr>
                  <p:nvPr/>
                </p:nvSpPr>
                <p:spPr bwMode="auto">
                  <a:xfrm>
                    <a:off x="1342" y="2708"/>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grpSp>
            <p:grpSp>
              <p:nvGrpSpPr>
                <p:cNvPr id="22" name="Group 406"/>
                <p:cNvGrpSpPr>
                  <a:grpSpLocks/>
                </p:cNvGrpSpPr>
                <p:nvPr/>
              </p:nvGrpSpPr>
              <p:grpSpPr bwMode="auto">
                <a:xfrm>
                  <a:off x="826" y="2580"/>
                  <a:ext cx="1504" cy="131"/>
                  <a:chOff x="826" y="2580"/>
                  <a:chExt cx="1504" cy="131"/>
                </a:xfrm>
              </p:grpSpPr>
              <p:sp>
                <p:nvSpPr>
                  <p:cNvPr id="329" name="Rectangle 206"/>
                  <p:cNvSpPr>
                    <a:spLocks noChangeArrowheads="1"/>
                  </p:cNvSpPr>
                  <p:nvPr/>
                </p:nvSpPr>
                <p:spPr bwMode="auto">
                  <a:xfrm>
                    <a:off x="1399" y="2708"/>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30" name="Rectangle 207"/>
                  <p:cNvSpPr>
                    <a:spLocks noChangeArrowheads="1"/>
                  </p:cNvSpPr>
                  <p:nvPr/>
                </p:nvSpPr>
                <p:spPr bwMode="auto">
                  <a:xfrm>
                    <a:off x="1342" y="2708"/>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31" name="Rectangle 208"/>
                  <p:cNvSpPr>
                    <a:spLocks noChangeArrowheads="1"/>
                  </p:cNvSpPr>
                  <p:nvPr/>
                </p:nvSpPr>
                <p:spPr bwMode="auto">
                  <a:xfrm>
                    <a:off x="1328" y="2705"/>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32" name="Rectangle 209"/>
                  <p:cNvSpPr>
                    <a:spLocks noChangeArrowheads="1"/>
                  </p:cNvSpPr>
                  <p:nvPr/>
                </p:nvSpPr>
                <p:spPr bwMode="auto">
                  <a:xfrm>
                    <a:off x="1353" y="2708"/>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33" name="Rectangle 210"/>
                  <p:cNvSpPr>
                    <a:spLocks noChangeArrowheads="1"/>
                  </p:cNvSpPr>
                  <p:nvPr/>
                </p:nvSpPr>
                <p:spPr bwMode="auto">
                  <a:xfrm>
                    <a:off x="1830" y="2700"/>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34" name="Rectangle 211"/>
                  <p:cNvSpPr>
                    <a:spLocks noChangeArrowheads="1"/>
                  </p:cNvSpPr>
                  <p:nvPr/>
                </p:nvSpPr>
                <p:spPr bwMode="auto">
                  <a:xfrm>
                    <a:off x="1345" y="269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35" name="Rectangle 212"/>
                  <p:cNvSpPr>
                    <a:spLocks noChangeArrowheads="1"/>
                  </p:cNvSpPr>
                  <p:nvPr/>
                </p:nvSpPr>
                <p:spPr bwMode="auto">
                  <a:xfrm>
                    <a:off x="1336" y="269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36" name="Rectangle 213"/>
                  <p:cNvSpPr>
                    <a:spLocks noChangeArrowheads="1"/>
                  </p:cNvSpPr>
                  <p:nvPr/>
                </p:nvSpPr>
                <p:spPr bwMode="auto">
                  <a:xfrm>
                    <a:off x="2292" y="269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37" name="Rectangle 214"/>
                  <p:cNvSpPr>
                    <a:spLocks noChangeArrowheads="1"/>
                  </p:cNvSpPr>
                  <p:nvPr/>
                </p:nvSpPr>
                <p:spPr bwMode="auto">
                  <a:xfrm>
                    <a:off x="1319" y="269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38" name="Rectangle 215"/>
                  <p:cNvSpPr>
                    <a:spLocks noChangeArrowheads="1"/>
                  </p:cNvSpPr>
                  <p:nvPr/>
                </p:nvSpPr>
                <p:spPr bwMode="auto">
                  <a:xfrm>
                    <a:off x="1288" y="269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39" name="Rectangle 216"/>
                  <p:cNvSpPr>
                    <a:spLocks noChangeArrowheads="1"/>
                  </p:cNvSpPr>
                  <p:nvPr/>
                </p:nvSpPr>
                <p:spPr bwMode="auto">
                  <a:xfrm>
                    <a:off x="1313" y="269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40" name="Rectangle 217"/>
                  <p:cNvSpPr>
                    <a:spLocks noChangeArrowheads="1"/>
                  </p:cNvSpPr>
                  <p:nvPr/>
                </p:nvSpPr>
                <p:spPr bwMode="auto">
                  <a:xfrm>
                    <a:off x="1362" y="269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41" name="Rectangle 218"/>
                  <p:cNvSpPr>
                    <a:spLocks noChangeArrowheads="1"/>
                  </p:cNvSpPr>
                  <p:nvPr/>
                </p:nvSpPr>
                <p:spPr bwMode="auto">
                  <a:xfrm>
                    <a:off x="1827" y="269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42" name="Rectangle 219"/>
                  <p:cNvSpPr>
                    <a:spLocks noChangeArrowheads="1"/>
                  </p:cNvSpPr>
                  <p:nvPr/>
                </p:nvSpPr>
                <p:spPr bwMode="auto">
                  <a:xfrm>
                    <a:off x="1830" y="269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43" name="Rectangle 220"/>
                  <p:cNvSpPr>
                    <a:spLocks noChangeArrowheads="1"/>
                  </p:cNvSpPr>
                  <p:nvPr/>
                </p:nvSpPr>
                <p:spPr bwMode="auto">
                  <a:xfrm>
                    <a:off x="1359" y="269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44" name="Rectangle 221"/>
                  <p:cNvSpPr>
                    <a:spLocks noChangeArrowheads="1"/>
                  </p:cNvSpPr>
                  <p:nvPr/>
                </p:nvSpPr>
                <p:spPr bwMode="auto">
                  <a:xfrm>
                    <a:off x="1342" y="269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45" name="Rectangle 222"/>
                  <p:cNvSpPr>
                    <a:spLocks noChangeArrowheads="1"/>
                  </p:cNvSpPr>
                  <p:nvPr/>
                </p:nvSpPr>
                <p:spPr bwMode="auto">
                  <a:xfrm>
                    <a:off x="1827" y="269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46" name="Rectangle 223"/>
                  <p:cNvSpPr>
                    <a:spLocks noChangeArrowheads="1"/>
                  </p:cNvSpPr>
                  <p:nvPr/>
                </p:nvSpPr>
                <p:spPr bwMode="auto">
                  <a:xfrm>
                    <a:off x="1342" y="269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47" name="Rectangle 224"/>
                  <p:cNvSpPr>
                    <a:spLocks noChangeArrowheads="1"/>
                  </p:cNvSpPr>
                  <p:nvPr/>
                </p:nvSpPr>
                <p:spPr bwMode="auto">
                  <a:xfrm>
                    <a:off x="1370" y="269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48" name="Rectangle 225"/>
                  <p:cNvSpPr>
                    <a:spLocks noChangeArrowheads="1"/>
                  </p:cNvSpPr>
                  <p:nvPr/>
                </p:nvSpPr>
                <p:spPr bwMode="auto">
                  <a:xfrm>
                    <a:off x="2306" y="269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49" name="Rectangle 226"/>
                  <p:cNvSpPr>
                    <a:spLocks noChangeArrowheads="1"/>
                  </p:cNvSpPr>
                  <p:nvPr/>
                </p:nvSpPr>
                <p:spPr bwMode="auto">
                  <a:xfrm>
                    <a:off x="1342" y="269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50" name="Rectangle 227"/>
                  <p:cNvSpPr>
                    <a:spLocks noChangeArrowheads="1"/>
                  </p:cNvSpPr>
                  <p:nvPr/>
                </p:nvSpPr>
                <p:spPr bwMode="auto">
                  <a:xfrm>
                    <a:off x="1362" y="2688"/>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51" name="Rectangle 228"/>
                  <p:cNvSpPr>
                    <a:spLocks noChangeArrowheads="1"/>
                  </p:cNvSpPr>
                  <p:nvPr/>
                </p:nvSpPr>
                <p:spPr bwMode="auto">
                  <a:xfrm>
                    <a:off x="1342" y="269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52" name="Rectangle 229"/>
                  <p:cNvSpPr>
                    <a:spLocks noChangeArrowheads="1"/>
                  </p:cNvSpPr>
                  <p:nvPr/>
                </p:nvSpPr>
                <p:spPr bwMode="auto">
                  <a:xfrm>
                    <a:off x="1345" y="2683"/>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53" name="Rectangle 230"/>
                  <p:cNvSpPr>
                    <a:spLocks noChangeArrowheads="1"/>
                  </p:cNvSpPr>
                  <p:nvPr/>
                </p:nvSpPr>
                <p:spPr bwMode="auto">
                  <a:xfrm>
                    <a:off x="877" y="268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54" name="Rectangle 231"/>
                  <p:cNvSpPr>
                    <a:spLocks noChangeArrowheads="1"/>
                  </p:cNvSpPr>
                  <p:nvPr/>
                </p:nvSpPr>
                <p:spPr bwMode="auto">
                  <a:xfrm>
                    <a:off x="1339" y="268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55" name="Rectangle 232"/>
                  <p:cNvSpPr>
                    <a:spLocks noChangeArrowheads="1"/>
                  </p:cNvSpPr>
                  <p:nvPr/>
                </p:nvSpPr>
                <p:spPr bwMode="auto">
                  <a:xfrm>
                    <a:off x="1339" y="268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56" name="Rectangle 233"/>
                  <p:cNvSpPr>
                    <a:spLocks noChangeArrowheads="1"/>
                  </p:cNvSpPr>
                  <p:nvPr/>
                </p:nvSpPr>
                <p:spPr bwMode="auto">
                  <a:xfrm>
                    <a:off x="1293" y="268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57" name="Rectangle 234"/>
                  <p:cNvSpPr>
                    <a:spLocks noChangeArrowheads="1"/>
                  </p:cNvSpPr>
                  <p:nvPr/>
                </p:nvSpPr>
                <p:spPr bwMode="auto">
                  <a:xfrm>
                    <a:off x="1342" y="26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58" name="Rectangle 235"/>
                  <p:cNvSpPr>
                    <a:spLocks noChangeArrowheads="1"/>
                  </p:cNvSpPr>
                  <p:nvPr/>
                </p:nvSpPr>
                <p:spPr bwMode="auto">
                  <a:xfrm>
                    <a:off x="1345" y="267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59" name="Rectangle 236"/>
                  <p:cNvSpPr>
                    <a:spLocks noChangeArrowheads="1"/>
                  </p:cNvSpPr>
                  <p:nvPr/>
                </p:nvSpPr>
                <p:spPr bwMode="auto">
                  <a:xfrm>
                    <a:off x="1342" y="26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60" name="Rectangle 237"/>
                  <p:cNvSpPr>
                    <a:spLocks noChangeArrowheads="1"/>
                  </p:cNvSpPr>
                  <p:nvPr/>
                </p:nvSpPr>
                <p:spPr bwMode="auto">
                  <a:xfrm>
                    <a:off x="1345" y="267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61" name="Rectangle 238"/>
                  <p:cNvSpPr>
                    <a:spLocks noChangeArrowheads="1"/>
                  </p:cNvSpPr>
                  <p:nvPr/>
                </p:nvSpPr>
                <p:spPr bwMode="auto">
                  <a:xfrm>
                    <a:off x="1342" y="26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62" name="Rectangle 239"/>
                  <p:cNvSpPr>
                    <a:spLocks noChangeArrowheads="1"/>
                  </p:cNvSpPr>
                  <p:nvPr/>
                </p:nvSpPr>
                <p:spPr bwMode="auto">
                  <a:xfrm>
                    <a:off x="1342" y="26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63" name="Rectangle 240"/>
                  <p:cNvSpPr>
                    <a:spLocks noChangeArrowheads="1"/>
                  </p:cNvSpPr>
                  <p:nvPr/>
                </p:nvSpPr>
                <p:spPr bwMode="auto">
                  <a:xfrm>
                    <a:off x="2323" y="26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64" name="Rectangle 241"/>
                  <p:cNvSpPr>
                    <a:spLocks noChangeArrowheads="1"/>
                  </p:cNvSpPr>
                  <p:nvPr/>
                </p:nvSpPr>
                <p:spPr bwMode="auto">
                  <a:xfrm>
                    <a:off x="1345" y="267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65" name="Rectangle 242"/>
                  <p:cNvSpPr>
                    <a:spLocks noChangeArrowheads="1"/>
                  </p:cNvSpPr>
                  <p:nvPr/>
                </p:nvSpPr>
                <p:spPr bwMode="auto">
                  <a:xfrm>
                    <a:off x="1370" y="26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66" name="Rectangle 243"/>
                  <p:cNvSpPr>
                    <a:spLocks noChangeArrowheads="1"/>
                  </p:cNvSpPr>
                  <p:nvPr/>
                </p:nvSpPr>
                <p:spPr bwMode="auto">
                  <a:xfrm>
                    <a:off x="1342" y="26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67" name="Rectangle 244"/>
                  <p:cNvSpPr>
                    <a:spLocks noChangeArrowheads="1"/>
                  </p:cNvSpPr>
                  <p:nvPr/>
                </p:nvSpPr>
                <p:spPr bwMode="auto">
                  <a:xfrm>
                    <a:off x="2306" y="267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68" name="Rectangle 245"/>
                  <p:cNvSpPr>
                    <a:spLocks noChangeArrowheads="1"/>
                  </p:cNvSpPr>
                  <p:nvPr/>
                </p:nvSpPr>
                <p:spPr bwMode="auto">
                  <a:xfrm>
                    <a:off x="2329" y="267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69" name="Rectangle 246"/>
                  <p:cNvSpPr>
                    <a:spLocks noChangeArrowheads="1"/>
                  </p:cNvSpPr>
                  <p:nvPr/>
                </p:nvSpPr>
                <p:spPr bwMode="auto">
                  <a:xfrm>
                    <a:off x="1359" y="267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70" name="Rectangle 247"/>
                  <p:cNvSpPr>
                    <a:spLocks noChangeArrowheads="1"/>
                  </p:cNvSpPr>
                  <p:nvPr/>
                </p:nvSpPr>
                <p:spPr bwMode="auto">
                  <a:xfrm>
                    <a:off x="1336" y="267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71" name="Rectangle 248"/>
                  <p:cNvSpPr>
                    <a:spLocks noChangeArrowheads="1"/>
                  </p:cNvSpPr>
                  <p:nvPr/>
                </p:nvSpPr>
                <p:spPr bwMode="auto">
                  <a:xfrm>
                    <a:off x="1313" y="2668"/>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72" name="Rectangle 249"/>
                  <p:cNvSpPr>
                    <a:spLocks noChangeArrowheads="1"/>
                  </p:cNvSpPr>
                  <p:nvPr/>
                </p:nvSpPr>
                <p:spPr bwMode="auto">
                  <a:xfrm>
                    <a:off x="2309" y="2665"/>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73" name="Rectangle 250"/>
                  <p:cNvSpPr>
                    <a:spLocks noChangeArrowheads="1"/>
                  </p:cNvSpPr>
                  <p:nvPr/>
                </p:nvSpPr>
                <p:spPr bwMode="auto">
                  <a:xfrm>
                    <a:off x="1342" y="2668"/>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74" name="Rectangle 251"/>
                  <p:cNvSpPr>
                    <a:spLocks noChangeArrowheads="1"/>
                  </p:cNvSpPr>
                  <p:nvPr/>
                </p:nvSpPr>
                <p:spPr bwMode="auto">
                  <a:xfrm>
                    <a:off x="1345" y="2665"/>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75" name="Rectangle 252"/>
                  <p:cNvSpPr>
                    <a:spLocks noChangeArrowheads="1"/>
                  </p:cNvSpPr>
                  <p:nvPr/>
                </p:nvSpPr>
                <p:spPr bwMode="auto">
                  <a:xfrm>
                    <a:off x="1353" y="2668"/>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76" name="Rectangle 253"/>
                  <p:cNvSpPr>
                    <a:spLocks noChangeArrowheads="1"/>
                  </p:cNvSpPr>
                  <p:nvPr/>
                </p:nvSpPr>
                <p:spPr bwMode="auto">
                  <a:xfrm>
                    <a:off x="1325" y="2668"/>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77" name="Rectangle 254"/>
                  <p:cNvSpPr>
                    <a:spLocks noChangeArrowheads="1"/>
                  </p:cNvSpPr>
                  <p:nvPr/>
                </p:nvSpPr>
                <p:spPr bwMode="auto">
                  <a:xfrm>
                    <a:off x="1362" y="2665"/>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78" name="Rectangle 255"/>
                  <p:cNvSpPr>
                    <a:spLocks noChangeArrowheads="1"/>
                  </p:cNvSpPr>
                  <p:nvPr/>
                </p:nvSpPr>
                <p:spPr bwMode="auto">
                  <a:xfrm>
                    <a:off x="1319" y="2668"/>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79" name="Rectangle 256"/>
                  <p:cNvSpPr>
                    <a:spLocks noChangeArrowheads="1"/>
                  </p:cNvSpPr>
                  <p:nvPr/>
                </p:nvSpPr>
                <p:spPr bwMode="auto">
                  <a:xfrm>
                    <a:off x="1345" y="2665"/>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80" name="Rectangle 257"/>
                  <p:cNvSpPr>
                    <a:spLocks noChangeArrowheads="1"/>
                  </p:cNvSpPr>
                  <p:nvPr/>
                </p:nvSpPr>
                <p:spPr bwMode="auto">
                  <a:xfrm>
                    <a:off x="1342" y="2668"/>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81" name="Rectangle 258"/>
                  <p:cNvSpPr>
                    <a:spLocks noChangeArrowheads="1"/>
                  </p:cNvSpPr>
                  <p:nvPr/>
                </p:nvSpPr>
                <p:spPr bwMode="auto">
                  <a:xfrm>
                    <a:off x="1362" y="2660"/>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82" name="Rectangle 259"/>
                  <p:cNvSpPr>
                    <a:spLocks noChangeArrowheads="1"/>
                  </p:cNvSpPr>
                  <p:nvPr/>
                </p:nvSpPr>
                <p:spPr bwMode="auto">
                  <a:xfrm>
                    <a:off x="1350" y="266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83" name="Rectangle 260"/>
                  <p:cNvSpPr>
                    <a:spLocks noChangeArrowheads="1"/>
                  </p:cNvSpPr>
                  <p:nvPr/>
                </p:nvSpPr>
                <p:spPr bwMode="auto">
                  <a:xfrm>
                    <a:off x="1339" y="266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84" name="Rectangle 261"/>
                  <p:cNvSpPr>
                    <a:spLocks noChangeArrowheads="1"/>
                  </p:cNvSpPr>
                  <p:nvPr/>
                </p:nvSpPr>
                <p:spPr bwMode="auto">
                  <a:xfrm>
                    <a:off x="1367" y="266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85" name="Rectangle 262"/>
                  <p:cNvSpPr>
                    <a:spLocks noChangeArrowheads="1"/>
                  </p:cNvSpPr>
                  <p:nvPr/>
                </p:nvSpPr>
                <p:spPr bwMode="auto">
                  <a:xfrm>
                    <a:off x="1339" y="266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86" name="Rectangle 263"/>
                  <p:cNvSpPr>
                    <a:spLocks noChangeArrowheads="1"/>
                  </p:cNvSpPr>
                  <p:nvPr/>
                </p:nvSpPr>
                <p:spPr bwMode="auto">
                  <a:xfrm>
                    <a:off x="1362" y="2660"/>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87" name="Rectangle 264"/>
                  <p:cNvSpPr>
                    <a:spLocks noChangeArrowheads="1"/>
                  </p:cNvSpPr>
                  <p:nvPr/>
                </p:nvSpPr>
                <p:spPr bwMode="auto">
                  <a:xfrm>
                    <a:off x="2303" y="266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88" name="Rectangle 265"/>
                  <p:cNvSpPr>
                    <a:spLocks noChangeArrowheads="1"/>
                  </p:cNvSpPr>
                  <p:nvPr/>
                </p:nvSpPr>
                <p:spPr bwMode="auto">
                  <a:xfrm>
                    <a:off x="2275" y="2660"/>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89" name="Rectangle 266"/>
                  <p:cNvSpPr>
                    <a:spLocks noChangeArrowheads="1"/>
                  </p:cNvSpPr>
                  <p:nvPr/>
                </p:nvSpPr>
                <p:spPr bwMode="auto">
                  <a:xfrm>
                    <a:off x="1339" y="266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90" name="Rectangle 267"/>
                  <p:cNvSpPr>
                    <a:spLocks noChangeArrowheads="1"/>
                  </p:cNvSpPr>
                  <p:nvPr/>
                </p:nvSpPr>
                <p:spPr bwMode="auto">
                  <a:xfrm>
                    <a:off x="1339" y="266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91" name="Rectangle 268"/>
                  <p:cNvSpPr>
                    <a:spLocks noChangeArrowheads="1"/>
                  </p:cNvSpPr>
                  <p:nvPr/>
                </p:nvSpPr>
                <p:spPr bwMode="auto">
                  <a:xfrm>
                    <a:off x="1345" y="2660"/>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92" name="Rectangle 269"/>
                  <p:cNvSpPr>
                    <a:spLocks noChangeArrowheads="1"/>
                  </p:cNvSpPr>
                  <p:nvPr/>
                </p:nvSpPr>
                <p:spPr bwMode="auto">
                  <a:xfrm>
                    <a:off x="1339" y="266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93" name="Rectangle 270"/>
                  <p:cNvSpPr>
                    <a:spLocks noChangeArrowheads="1"/>
                  </p:cNvSpPr>
                  <p:nvPr/>
                </p:nvSpPr>
                <p:spPr bwMode="auto">
                  <a:xfrm>
                    <a:off x="860" y="265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94" name="Rectangle 271"/>
                  <p:cNvSpPr>
                    <a:spLocks noChangeArrowheads="1"/>
                  </p:cNvSpPr>
                  <p:nvPr/>
                </p:nvSpPr>
                <p:spPr bwMode="auto">
                  <a:xfrm>
                    <a:off x="1342" y="265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95" name="Rectangle 272"/>
                  <p:cNvSpPr>
                    <a:spLocks noChangeArrowheads="1"/>
                  </p:cNvSpPr>
                  <p:nvPr/>
                </p:nvSpPr>
                <p:spPr bwMode="auto">
                  <a:xfrm>
                    <a:off x="2323" y="265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96" name="Rectangle 273"/>
                  <p:cNvSpPr>
                    <a:spLocks noChangeArrowheads="1"/>
                  </p:cNvSpPr>
                  <p:nvPr/>
                </p:nvSpPr>
                <p:spPr bwMode="auto">
                  <a:xfrm>
                    <a:off x="1342" y="265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97" name="Rectangle 274"/>
                  <p:cNvSpPr>
                    <a:spLocks noChangeArrowheads="1"/>
                  </p:cNvSpPr>
                  <p:nvPr/>
                </p:nvSpPr>
                <p:spPr bwMode="auto">
                  <a:xfrm>
                    <a:off x="1342" y="265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98" name="Rectangle 275"/>
                  <p:cNvSpPr>
                    <a:spLocks noChangeArrowheads="1"/>
                  </p:cNvSpPr>
                  <p:nvPr/>
                </p:nvSpPr>
                <p:spPr bwMode="auto">
                  <a:xfrm>
                    <a:off x="1342" y="265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99" name="Rectangle 276"/>
                  <p:cNvSpPr>
                    <a:spLocks noChangeArrowheads="1"/>
                  </p:cNvSpPr>
                  <p:nvPr/>
                </p:nvSpPr>
                <p:spPr bwMode="auto">
                  <a:xfrm>
                    <a:off x="1376" y="265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00" name="Rectangle 277"/>
                  <p:cNvSpPr>
                    <a:spLocks noChangeArrowheads="1"/>
                  </p:cNvSpPr>
                  <p:nvPr/>
                </p:nvSpPr>
                <p:spPr bwMode="auto">
                  <a:xfrm>
                    <a:off x="1342" y="265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01" name="Rectangle 278"/>
                  <p:cNvSpPr>
                    <a:spLocks noChangeArrowheads="1"/>
                  </p:cNvSpPr>
                  <p:nvPr/>
                </p:nvSpPr>
                <p:spPr bwMode="auto">
                  <a:xfrm>
                    <a:off x="900" y="2648"/>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02" name="Rectangle 279"/>
                  <p:cNvSpPr>
                    <a:spLocks noChangeArrowheads="1"/>
                  </p:cNvSpPr>
                  <p:nvPr/>
                </p:nvSpPr>
                <p:spPr bwMode="auto">
                  <a:xfrm>
                    <a:off x="1342" y="265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03" name="Rectangle 280"/>
                  <p:cNvSpPr>
                    <a:spLocks noChangeArrowheads="1"/>
                  </p:cNvSpPr>
                  <p:nvPr/>
                </p:nvSpPr>
                <p:spPr bwMode="auto">
                  <a:xfrm>
                    <a:off x="1362" y="2648"/>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04" name="Rectangle 281"/>
                  <p:cNvSpPr>
                    <a:spLocks noChangeArrowheads="1"/>
                  </p:cNvSpPr>
                  <p:nvPr/>
                </p:nvSpPr>
                <p:spPr bwMode="auto">
                  <a:xfrm>
                    <a:off x="1827" y="265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05" name="Rectangle 282"/>
                  <p:cNvSpPr>
                    <a:spLocks noChangeArrowheads="1"/>
                  </p:cNvSpPr>
                  <p:nvPr/>
                </p:nvSpPr>
                <p:spPr bwMode="auto">
                  <a:xfrm>
                    <a:off x="908" y="265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06" name="Rectangle 283"/>
                  <p:cNvSpPr>
                    <a:spLocks noChangeArrowheads="1"/>
                  </p:cNvSpPr>
                  <p:nvPr/>
                </p:nvSpPr>
                <p:spPr bwMode="auto">
                  <a:xfrm>
                    <a:off x="874" y="265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07" name="Rectangle 284"/>
                  <p:cNvSpPr>
                    <a:spLocks noChangeArrowheads="1"/>
                  </p:cNvSpPr>
                  <p:nvPr/>
                </p:nvSpPr>
                <p:spPr bwMode="auto">
                  <a:xfrm>
                    <a:off x="1385" y="2648"/>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08" name="Rectangle 285"/>
                  <p:cNvSpPr>
                    <a:spLocks noChangeArrowheads="1"/>
                  </p:cNvSpPr>
                  <p:nvPr/>
                </p:nvSpPr>
                <p:spPr bwMode="auto">
                  <a:xfrm>
                    <a:off x="2306" y="265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09" name="Rectangle 286"/>
                  <p:cNvSpPr>
                    <a:spLocks noChangeArrowheads="1"/>
                  </p:cNvSpPr>
                  <p:nvPr/>
                </p:nvSpPr>
                <p:spPr bwMode="auto">
                  <a:xfrm>
                    <a:off x="843" y="2648"/>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10" name="Rectangle 287"/>
                  <p:cNvSpPr>
                    <a:spLocks noChangeArrowheads="1"/>
                  </p:cNvSpPr>
                  <p:nvPr/>
                </p:nvSpPr>
                <p:spPr bwMode="auto">
                  <a:xfrm>
                    <a:off x="851" y="265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11" name="Rectangle 288"/>
                  <p:cNvSpPr>
                    <a:spLocks noChangeArrowheads="1"/>
                  </p:cNvSpPr>
                  <p:nvPr/>
                </p:nvSpPr>
                <p:spPr bwMode="auto">
                  <a:xfrm>
                    <a:off x="860" y="2648"/>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12" name="Rectangle 289"/>
                  <p:cNvSpPr>
                    <a:spLocks noChangeArrowheads="1"/>
                  </p:cNvSpPr>
                  <p:nvPr/>
                </p:nvSpPr>
                <p:spPr bwMode="auto">
                  <a:xfrm>
                    <a:off x="2275" y="2648"/>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13" name="Rectangle 290"/>
                  <p:cNvSpPr>
                    <a:spLocks noChangeArrowheads="1"/>
                  </p:cNvSpPr>
                  <p:nvPr/>
                </p:nvSpPr>
                <p:spPr bwMode="auto">
                  <a:xfrm>
                    <a:off x="1359" y="265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14" name="Rectangle 291"/>
                  <p:cNvSpPr>
                    <a:spLocks noChangeArrowheads="1"/>
                  </p:cNvSpPr>
                  <p:nvPr/>
                </p:nvSpPr>
                <p:spPr bwMode="auto">
                  <a:xfrm>
                    <a:off x="1370" y="265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15" name="Rectangle 292"/>
                  <p:cNvSpPr>
                    <a:spLocks noChangeArrowheads="1"/>
                  </p:cNvSpPr>
                  <p:nvPr/>
                </p:nvSpPr>
                <p:spPr bwMode="auto">
                  <a:xfrm>
                    <a:off x="1342" y="265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16" name="Rectangle 293"/>
                  <p:cNvSpPr>
                    <a:spLocks noChangeArrowheads="1"/>
                  </p:cNvSpPr>
                  <p:nvPr/>
                </p:nvSpPr>
                <p:spPr bwMode="auto">
                  <a:xfrm>
                    <a:off x="1342" y="265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17" name="Rectangle 294"/>
                  <p:cNvSpPr>
                    <a:spLocks noChangeArrowheads="1"/>
                  </p:cNvSpPr>
                  <p:nvPr/>
                </p:nvSpPr>
                <p:spPr bwMode="auto">
                  <a:xfrm>
                    <a:off x="1359" y="265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18" name="Rectangle 295"/>
                  <p:cNvSpPr>
                    <a:spLocks noChangeArrowheads="1"/>
                  </p:cNvSpPr>
                  <p:nvPr/>
                </p:nvSpPr>
                <p:spPr bwMode="auto">
                  <a:xfrm>
                    <a:off x="1342" y="265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19" name="Rectangle 296"/>
                  <p:cNvSpPr>
                    <a:spLocks noChangeArrowheads="1"/>
                  </p:cNvSpPr>
                  <p:nvPr/>
                </p:nvSpPr>
                <p:spPr bwMode="auto">
                  <a:xfrm>
                    <a:off x="1336" y="265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20" name="Rectangle 297"/>
                  <p:cNvSpPr>
                    <a:spLocks noChangeArrowheads="1"/>
                  </p:cNvSpPr>
                  <p:nvPr/>
                </p:nvSpPr>
                <p:spPr bwMode="auto">
                  <a:xfrm>
                    <a:off x="1342" y="265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21" name="Rectangle 298"/>
                  <p:cNvSpPr>
                    <a:spLocks noChangeArrowheads="1"/>
                  </p:cNvSpPr>
                  <p:nvPr/>
                </p:nvSpPr>
                <p:spPr bwMode="auto">
                  <a:xfrm>
                    <a:off x="1345" y="2648"/>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22" name="Rectangle 299"/>
                  <p:cNvSpPr>
                    <a:spLocks noChangeArrowheads="1"/>
                  </p:cNvSpPr>
                  <p:nvPr/>
                </p:nvSpPr>
                <p:spPr bwMode="auto">
                  <a:xfrm>
                    <a:off x="1345" y="2648"/>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23" name="Rectangle 300"/>
                  <p:cNvSpPr>
                    <a:spLocks noChangeArrowheads="1"/>
                  </p:cNvSpPr>
                  <p:nvPr/>
                </p:nvSpPr>
                <p:spPr bwMode="auto">
                  <a:xfrm>
                    <a:off x="1342" y="265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24" name="Rectangle 301"/>
                  <p:cNvSpPr>
                    <a:spLocks noChangeArrowheads="1"/>
                  </p:cNvSpPr>
                  <p:nvPr/>
                </p:nvSpPr>
                <p:spPr bwMode="auto">
                  <a:xfrm>
                    <a:off x="1345" y="2648"/>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25" name="Rectangle 302"/>
                  <p:cNvSpPr>
                    <a:spLocks noChangeArrowheads="1"/>
                  </p:cNvSpPr>
                  <p:nvPr/>
                </p:nvSpPr>
                <p:spPr bwMode="auto">
                  <a:xfrm>
                    <a:off x="1370" y="265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26" name="Rectangle 303"/>
                  <p:cNvSpPr>
                    <a:spLocks noChangeArrowheads="1"/>
                  </p:cNvSpPr>
                  <p:nvPr/>
                </p:nvSpPr>
                <p:spPr bwMode="auto">
                  <a:xfrm>
                    <a:off x="1342" y="265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27" name="Rectangle 304"/>
                  <p:cNvSpPr>
                    <a:spLocks noChangeArrowheads="1"/>
                  </p:cNvSpPr>
                  <p:nvPr/>
                </p:nvSpPr>
                <p:spPr bwMode="auto">
                  <a:xfrm>
                    <a:off x="1342" y="265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28" name="Rectangle 305"/>
                  <p:cNvSpPr>
                    <a:spLocks noChangeArrowheads="1"/>
                  </p:cNvSpPr>
                  <p:nvPr/>
                </p:nvSpPr>
                <p:spPr bwMode="auto">
                  <a:xfrm>
                    <a:off x="1345" y="2648"/>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29" name="Rectangle 306"/>
                  <p:cNvSpPr>
                    <a:spLocks noChangeArrowheads="1"/>
                  </p:cNvSpPr>
                  <p:nvPr/>
                </p:nvSpPr>
                <p:spPr bwMode="auto">
                  <a:xfrm>
                    <a:off x="1319" y="265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30" name="Rectangle 307"/>
                  <p:cNvSpPr>
                    <a:spLocks noChangeArrowheads="1"/>
                  </p:cNvSpPr>
                  <p:nvPr/>
                </p:nvSpPr>
                <p:spPr bwMode="auto">
                  <a:xfrm>
                    <a:off x="1376" y="265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31" name="Rectangle 308"/>
                  <p:cNvSpPr>
                    <a:spLocks noChangeArrowheads="1"/>
                  </p:cNvSpPr>
                  <p:nvPr/>
                </p:nvSpPr>
                <p:spPr bwMode="auto">
                  <a:xfrm>
                    <a:off x="1353" y="265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32" name="Rectangle 309"/>
                  <p:cNvSpPr>
                    <a:spLocks noChangeArrowheads="1"/>
                  </p:cNvSpPr>
                  <p:nvPr/>
                </p:nvSpPr>
                <p:spPr bwMode="auto">
                  <a:xfrm>
                    <a:off x="1385" y="261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33" name="Rectangle 310"/>
                  <p:cNvSpPr>
                    <a:spLocks noChangeArrowheads="1"/>
                  </p:cNvSpPr>
                  <p:nvPr/>
                </p:nvSpPr>
                <p:spPr bwMode="auto">
                  <a:xfrm>
                    <a:off x="2292" y="261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34" name="Rectangle 311"/>
                  <p:cNvSpPr>
                    <a:spLocks noChangeArrowheads="1"/>
                  </p:cNvSpPr>
                  <p:nvPr/>
                </p:nvSpPr>
                <p:spPr bwMode="auto">
                  <a:xfrm>
                    <a:off x="1827"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35" name="Rectangle 312"/>
                  <p:cNvSpPr>
                    <a:spLocks noChangeArrowheads="1"/>
                  </p:cNvSpPr>
                  <p:nvPr/>
                </p:nvSpPr>
                <p:spPr bwMode="auto">
                  <a:xfrm>
                    <a:off x="2306"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36" name="Rectangle 313"/>
                  <p:cNvSpPr>
                    <a:spLocks noChangeArrowheads="1"/>
                  </p:cNvSpPr>
                  <p:nvPr/>
                </p:nvSpPr>
                <p:spPr bwMode="auto">
                  <a:xfrm>
                    <a:off x="2306"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37" name="Rectangle 314"/>
                  <p:cNvSpPr>
                    <a:spLocks noChangeArrowheads="1"/>
                  </p:cNvSpPr>
                  <p:nvPr/>
                </p:nvSpPr>
                <p:spPr bwMode="auto">
                  <a:xfrm>
                    <a:off x="1359"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38" name="Rectangle 315"/>
                  <p:cNvSpPr>
                    <a:spLocks noChangeArrowheads="1"/>
                  </p:cNvSpPr>
                  <p:nvPr/>
                </p:nvSpPr>
                <p:spPr bwMode="auto">
                  <a:xfrm>
                    <a:off x="840"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39" name="Rectangle 316"/>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40" name="Rectangle 317"/>
                  <p:cNvSpPr>
                    <a:spLocks noChangeArrowheads="1"/>
                  </p:cNvSpPr>
                  <p:nvPr/>
                </p:nvSpPr>
                <p:spPr bwMode="auto">
                  <a:xfrm>
                    <a:off x="868"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41" name="Rectangle 318"/>
                  <p:cNvSpPr>
                    <a:spLocks noChangeArrowheads="1"/>
                  </p:cNvSpPr>
                  <p:nvPr/>
                </p:nvSpPr>
                <p:spPr bwMode="auto">
                  <a:xfrm>
                    <a:off x="1827"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42" name="Rectangle 319"/>
                  <p:cNvSpPr>
                    <a:spLocks noChangeArrowheads="1"/>
                  </p:cNvSpPr>
                  <p:nvPr/>
                </p:nvSpPr>
                <p:spPr bwMode="auto">
                  <a:xfrm>
                    <a:off x="1328" y="261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43" name="Rectangle 320"/>
                  <p:cNvSpPr>
                    <a:spLocks noChangeArrowheads="1"/>
                  </p:cNvSpPr>
                  <p:nvPr/>
                </p:nvSpPr>
                <p:spPr bwMode="auto">
                  <a:xfrm>
                    <a:off x="1353"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44" name="Rectangle 321"/>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45" name="Rectangle 322"/>
                  <p:cNvSpPr>
                    <a:spLocks noChangeArrowheads="1"/>
                  </p:cNvSpPr>
                  <p:nvPr/>
                </p:nvSpPr>
                <p:spPr bwMode="auto">
                  <a:xfrm>
                    <a:off x="1827"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46" name="Rectangle 323"/>
                  <p:cNvSpPr>
                    <a:spLocks noChangeArrowheads="1"/>
                  </p:cNvSpPr>
                  <p:nvPr/>
                </p:nvSpPr>
                <p:spPr bwMode="auto">
                  <a:xfrm>
                    <a:off x="1821"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47" name="Rectangle 324"/>
                  <p:cNvSpPr>
                    <a:spLocks noChangeArrowheads="1"/>
                  </p:cNvSpPr>
                  <p:nvPr/>
                </p:nvSpPr>
                <p:spPr bwMode="auto">
                  <a:xfrm>
                    <a:off x="2309" y="261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48" name="Rectangle 325"/>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49" name="Rectangle 326"/>
                  <p:cNvSpPr>
                    <a:spLocks noChangeArrowheads="1"/>
                  </p:cNvSpPr>
                  <p:nvPr/>
                </p:nvSpPr>
                <p:spPr bwMode="auto">
                  <a:xfrm>
                    <a:off x="840"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50" name="Rectangle 327"/>
                  <p:cNvSpPr>
                    <a:spLocks noChangeArrowheads="1"/>
                  </p:cNvSpPr>
                  <p:nvPr/>
                </p:nvSpPr>
                <p:spPr bwMode="auto">
                  <a:xfrm>
                    <a:off x="2275" y="261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51" name="Rectangle 328"/>
                  <p:cNvSpPr>
                    <a:spLocks noChangeArrowheads="1"/>
                  </p:cNvSpPr>
                  <p:nvPr/>
                </p:nvSpPr>
                <p:spPr bwMode="auto">
                  <a:xfrm>
                    <a:off x="860" y="261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52" name="Rectangle 329"/>
                  <p:cNvSpPr>
                    <a:spLocks noChangeArrowheads="1"/>
                  </p:cNvSpPr>
                  <p:nvPr/>
                </p:nvSpPr>
                <p:spPr bwMode="auto">
                  <a:xfrm>
                    <a:off x="2306"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53" name="Rectangle 330"/>
                  <p:cNvSpPr>
                    <a:spLocks noChangeArrowheads="1"/>
                  </p:cNvSpPr>
                  <p:nvPr/>
                </p:nvSpPr>
                <p:spPr bwMode="auto">
                  <a:xfrm>
                    <a:off x="1345" y="261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54" name="Rectangle 331"/>
                  <p:cNvSpPr>
                    <a:spLocks noChangeArrowheads="1"/>
                  </p:cNvSpPr>
                  <p:nvPr/>
                </p:nvSpPr>
                <p:spPr bwMode="auto">
                  <a:xfrm>
                    <a:off x="1325"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55" name="Rectangle 332"/>
                  <p:cNvSpPr>
                    <a:spLocks noChangeArrowheads="1"/>
                  </p:cNvSpPr>
                  <p:nvPr/>
                </p:nvSpPr>
                <p:spPr bwMode="auto">
                  <a:xfrm>
                    <a:off x="1376"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56" name="Rectangle 333"/>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57" name="Rectangle 334"/>
                  <p:cNvSpPr>
                    <a:spLocks noChangeArrowheads="1"/>
                  </p:cNvSpPr>
                  <p:nvPr/>
                </p:nvSpPr>
                <p:spPr bwMode="auto">
                  <a:xfrm>
                    <a:off x="2300"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58" name="Rectangle 335"/>
                  <p:cNvSpPr>
                    <a:spLocks noChangeArrowheads="1"/>
                  </p:cNvSpPr>
                  <p:nvPr/>
                </p:nvSpPr>
                <p:spPr bwMode="auto">
                  <a:xfrm>
                    <a:off x="2306"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59" name="Rectangle 336"/>
                  <p:cNvSpPr>
                    <a:spLocks noChangeArrowheads="1"/>
                  </p:cNvSpPr>
                  <p:nvPr/>
                </p:nvSpPr>
                <p:spPr bwMode="auto">
                  <a:xfrm>
                    <a:off x="130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60" name="Rectangle 337"/>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61" name="Rectangle 338"/>
                  <p:cNvSpPr>
                    <a:spLocks noChangeArrowheads="1"/>
                  </p:cNvSpPr>
                  <p:nvPr/>
                </p:nvSpPr>
                <p:spPr bwMode="auto">
                  <a:xfrm>
                    <a:off x="1359"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62" name="Rectangle 339"/>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63" name="Rectangle 340"/>
                  <p:cNvSpPr>
                    <a:spLocks noChangeArrowheads="1"/>
                  </p:cNvSpPr>
                  <p:nvPr/>
                </p:nvSpPr>
                <p:spPr bwMode="auto">
                  <a:xfrm>
                    <a:off x="1288" y="261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64" name="Rectangle 341"/>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65" name="Rectangle 342"/>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66" name="Rectangle 343"/>
                  <p:cNvSpPr>
                    <a:spLocks noChangeArrowheads="1"/>
                  </p:cNvSpPr>
                  <p:nvPr/>
                </p:nvSpPr>
                <p:spPr bwMode="auto">
                  <a:xfrm>
                    <a:off x="1362" y="261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67" name="Rectangle 344"/>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68" name="Rectangle 345"/>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69" name="Rectangle 346"/>
                  <p:cNvSpPr>
                    <a:spLocks noChangeArrowheads="1"/>
                  </p:cNvSpPr>
                  <p:nvPr/>
                </p:nvSpPr>
                <p:spPr bwMode="auto">
                  <a:xfrm>
                    <a:off x="1376"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70" name="Rectangle 347"/>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71" name="Rectangle 348"/>
                  <p:cNvSpPr>
                    <a:spLocks noChangeArrowheads="1"/>
                  </p:cNvSpPr>
                  <p:nvPr/>
                </p:nvSpPr>
                <p:spPr bwMode="auto">
                  <a:xfrm>
                    <a:off x="1336"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72" name="Rectangle 349"/>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73" name="Rectangle 350"/>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74" name="Rectangle 351"/>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75" name="Rectangle 352"/>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76" name="Rectangle 353"/>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77" name="Rectangle 354"/>
                  <p:cNvSpPr>
                    <a:spLocks noChangeArrowheads="1"/>
                  </p:cNvSpPr>
                  <p:nvPr/>
                </p:nvSpPr>
                <p:spPr bwMode="auto">
                  <a:xfrm>
                    <a:off x="1285"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78" name="Rectangle 355"/>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79" name="Rectangle 356"/>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80" name="Rectangle 357"/>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81" name="Rectangle 358"/>
                  <p:cNvSpPr>
                    <a:spLocks noChangeArrowheads="1"/>
                  </p:cNvSpPr>
                  <p:nvPr/>
                </p:nvSpPr>
                <p:spPr bwMode="auto">
                  <a:xfrm>
                    <a:off x="1359"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82" name="Rectangle 359"/>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83" name="Rectangle 360"/>
                  <p:cNvSpPr>
                    <a:spLocks noChangeArrowheads="1"/>
                  </p:cNvSpPr>
                  <p:nvPr/>
                </p:nvSpPr>
                <p:spPr bwMode="auto">
                  <a:xfrm>
                    <a:off x="1328" y="261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84" name="Rectangle 361"/>
                  <p:cNvSpPr>
                    <a:spLocks noChangeArrowheads="1"/>
                  </p:cNvSpPr>
                  <p:nvPr/>
                </p:nvSpPr>
                <p:spPr bwMode="auto">
                  <a:xfrm>
                    <a:off x="130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85" name="Rectangle 362"/>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86" name="Rectangle 363"/>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87" name="Rectangle 364"/>
                  <p:cNvSpPr>
                    <a:spLocks noChangeArrowheads="1"/>
                  </p:cNvSpPr>
                  <p:nvPr/>
                </p:nvSpPr>
                <p:spPr bwMode="auto">
                  <a:xfrm>
                    <a:off x="1336"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88" name="Rectangle 365"/>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89" name="Rectangle 366"/>
                  <p:cNvSpPr>
                    <a:spLocks noChangeArrowheads="1"/>
                  </p:cNvSpPr>
                  <p:nvPr/>
                </p:nvSpPr>
                <p:spPr bwMode="auto">
                  <a:xfrm>
                    <a:off x="1345" y="261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90" name="Rectangle 367"/>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91" name="Rectangle 368"/>
                  <p:cNvSpPr>
                    <a:spLocks noChangeArrowheads="1"/>
                  </p:cNvSpPr>
                  <p:nvPr/>
                </p:nvSpPr>
                <p:spPr bwMode="auto">
                  <a:xfrm>
                    <a:off x="1345" y="261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92" name="Rectangle 369"/>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93" name="Rectangle 370"/>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94" name="Rectangle 371"/>
                  <p:cNvSpPr>
                    <a:spLocks noChangeArrowheads="1"/>
                  </p:cNvSpPr>
                  <p:nvPr/>
                </p:nvSpPr>
                <p:spPr bwMode="auto">
                  <a:xfrm>
                    <a:off x="1353"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95" name="Rectangle 372"/>
                  <p:cNvSpPr>
                    <a:spLocks noChangeArrowheads="1"/>
                  </p:cNvSpPr>
                  <p:nvPr/>
                </p:nvSpPr>
                <p:spPr bwMode="auto">
                  <a:xfrm>
                    <a:off x="1336"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96" name="Rectangle 373"/>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97" name="Rectangle 374"/>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98" name="Rectangle 375"/>
                  <p:cNvSpPr>
                    <a:spLocks noChangeArrowheads="1"/>
                  </p:cNvSpPr>
                  <p:nvPr/>
                </p:nvSpPr>
                <p:spPr bwMode="auto">
                  <a:xfrm>
                    <a:off x="1342" y="26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99" name="Rectangle 376"/>
                  <p:cNvSpPr>
                    <a:spLocks noChangeArrowheads="1"/>
                  </p:cNvSpPr>
                  <p:nvPr/>
                </p:nvSpPr>
                <p:spPr bwMode="auto">
                  <a:xfrm>
                    <a:off x="865"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00" name="Rectangle 377"/>
                  <p:cNvSpPr>
                    <a:spLocks noChangeArrowheads="1"/>
                  </p:cNvSpPr>
                  <p:nvPr/>
                </p:nvSpPr>
                <p:spPr bwMode="auto">
                  <a:xfrm>
                    <a:off x="1852"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01" name="Rectangle 378"/>
                  <p:cNvSpPr>
                    <a:spLocks noChangeArrowheads="1"/>
                  </p:cNvSpPr>
                  <p:nvPr/>
                </p:nvSpPr>
                <p:spPr bwMode="auto">
                  <a:xfrm>
                    <a:off x="2303"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02" name="Rectangle 379"/>
                  <p:cNvSpPr>
                    <a:spLocks noChangeArrowheads="1"/>
                  </p:cNvSpPr>
                  <p:nvPr/>
                </p:nvSpPr>
                <p:spPr bwMode="auto">
                  <a:xfrm>
                    <a:off x="2240"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03" name="Rectangle 380"/>
                  <p:cNvSpPr>
                    <a:spLocks noChangeArrowheads="1"/>
                  </p:cNvSpPr>
                  <p:nvPr/>
                </p:nvSpPr>
                <p:spPr bwMode="auto">
                  <a:xfrm>
                    <a:off x="860" y="2580"/>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04" name="Rectangle 381"/>
                  <p:cNvSpPr>
                    <a:spLocks noChangeArrowheads="1"/>
                  </p:cNvSpPr>
                  <p:nvPr/>
                </p:nvSpPr>
                <p:spPr bwMode="auto">
                  <a:xfrm>
                    <a:off x="1339"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05" name="Rectangle 382"/>
                  <p:cNvSpPr>
                    <a:spLocks noChangeArrowheads="1"/>
                  </p:cNvSpPr>
                  <p:nvPr/>
                </p:nvSpPr>
                <p:spPr bwMode="auto">
                  <a:xfrm>
                    <a:off x="1339"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06" name="Rectangle 383"/>
                  <p:cNvSpPr>
                    <a:spLocks noChangeArrowheads="1"/>
                  </p:cNvSpPr>
                  <p:nvPr/>
                </p:nvSpPr>
                <p:spPr bwMode="auto">
                  <a:xfrm>
                    <a:off x="1824"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07" name="Rectangle 384"/>
                  <p:cNvSpPr>
                    <a:spLocks noChangeArrowheads="1"/>
                  </p:cNvSpPr>
                  <p:nvPr/>
                </p:nvSpPr>
                <p:spPr bwMode="auto">
                  <a:xfrm>
                    <a:off x="2297"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08" name="Rectangle 385"/>
                  <p:cNvSpPr>
                    <a:spLocks noChangeArrowheads="1"/>
                  </p:cNvSpPr>
                  <p:nvPr/>
                </p:nvSpPr>
                <p:spPr bwMode="auto">
                  <a:xfrm>
                    <a:off x="860" y="2580"/>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09" name="Rectangle 386"/>
                  <p:cNvSpPr>
                    <a:spLocks noChangeArrowheads="1"/>
                  </p:cNvSpPr>
                  <p:nvPr/>
                </p:nvSpPr>
                <p:spPr bwMode="auto">
                  <a:xfrm>
                    <a:off x="1824"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10" name="Rectangle 387"/>
                  <p:cNvSpPr>
                    <a:spLocks noChangeArrowheads="1"/>
                  </p:cNvSpPr>
                  <p:nvPr/>
                </p:nvSpPr>
                <p:spPr bwMode="auto">
                  <a:xfrm>
                    <a:off x="865"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11" name="Rectangle 388"/>
                  <p:cNvSpPr>
                    <a:spLocks noChangeArrowheads="1"/>
                  </p:cNvSpPr>
                  <p:nvPr/>
                </p:nvSpPr>
                <p:spPr bwMode="auto">
                  <a:xfrm>
                    <a:off x="826" y="2580"/>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12" name="Rectangle 389"/>
                  <p:cNvSpPr>
                    <a:spLocks noChangeArrowheads="1"/>
                  </p:cNvSpPr>
                  <p:nvPr/>
                </p:nvSpPr>
                <p:spPr bwMode="auto">
                  <a:xfrm>
                    <a:off x="2297"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13" name="Rectangle 390"/>
                  <p:cNvSpPr>
                    <a:spLocks noChangeArrowheads="1"/>
                  </p:cNvSpPr>
                  <p:nvPr/>
                </p:nvSpPr>
                <p:spPr bwMode="auto">
                  <a:xfrm>
                    <a:off x="826" y="2580"/>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14" name="Rectangle 391"/>
                  <p:cNvSpPr>
                    <a:spLocks noChangeArrowheads="1"/>
                  </p:cNvSpPr>
                  <p:nvPr/>
                </p:nvSpPr>
                <p:spPr bwMode="auto">
                  <a:xfrm>
                    <a:off x="1339"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15" name="Rectangle 392"/>
                  <p:cNvSpPr>
                    <a:spLocks noChangeArrowheads="1"/>
                  </p:cNvSpPr>
                  <p:nvPr/>
                </p:nvSpPr>
                <p:spPr bwMode="auto">
                  <a:xfrm>
                    <a:off x="2303"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16" name="Rectangle 393"/>
                  <p:cNvSpPr>
                    <a:spLocks noChangeArrowheads="1"/>
                  </p:cNvSpPr>
                  <p:nvPr/>
                </p:nvSpPr>
                <p:spPr bwMode="auto">
                  <a:xfrm>
                    <a:off x="1362" y="2580"/>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17" name="Rectangle 394"/>
                  <p:cNvSpPr>
                    <a:spLocks noChangeArrowheads="1"/>
                  </p:cNvSpPr>
                  <p:nvPr/>
                </p:nvSpPr>
                <p:spPr bwMode="auto">
                  <a:xfrm>
                    <a:off x="2286"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18" name="Rectangle 395"/>
                  <p:cNvSpPr>
                    <a:spLocks noChangeArrowheads="1"/>
                  </p:cNvSpPr>
                  <p:nvPr/>
                </p:nvSpPr>
                <p:spPr bwMode="auto">
                  <a:xfrm>
                    <a:off x="1345" y="2580"/>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19" name="Rectangle 396"/>
                  <p:cNvSpPr>
                    <a:spLocks noChangeArrowheads="1"/>
                  </p:cNvSpPr>
                  <p:nvPr/>
                </p:nvSpPr>
                <p:spPr bwMode="auto">
                  <a:xfrm>
                    <a:off x="1390"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20" name="Rectangle 397"/>
                  <p:cNvSpPr>
                    <a:spLocks noChangeArrowheads="1"/>
                  </p:cNvSpPr>
                  <p:nvPr/>
                </p:nvSpPr>
                <p:spPr bwMode="auto">
                  <a:xfrm>
                    <a:off x="1339"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21" name="Rectangle 398"/>
                  <p:cNvSpPr>
                    <a:spLocks noChangeArrowheads="1"/>
                  </p:cNvSpPr>
                  <p:nvPr/>
                </p:nvSpPr>
                <p:spPr bwMode="auto">
                  <a:xfrm>
                    <a:off x="1339"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22" name="Rectangle 399"/>
                  <p:cNvSpPr>
                    <a:spLocks noChangeArrowheads="1"/>
                  </p:cNvSpPr>
                  <p:nvPr/>
                </p:nvSpPr>
                <p:spPr bwMode="auto">
                  <a:xfrm>
                    <a:off x="1339"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23" name="Rectangle 400"/>
                  <p:cNvSpPr>
                    <a:spLocks noChangeArrowheads="1"/>
                  </p:cNvSpPr>
                  <p:nvPr/>
                </p:nvSpPr>
                <p:spPr bwMode="auto">
                  <a:xfrm>
                    <a:off x="1328" y="2580"/>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24" name="Rectangle 401"/>
                  <p:cNvSpPr>
                    <a:spLocks noChangeArrowheads="1"/>
                  </p:cNvSpPr>
                  <p:nvPr/>
                </p:nvSpPr>
                <p:spPr bwMode="auto">
                  <a:xfrm>
                    <a:off x="1339"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25" name="Rectangle 402"/>
                  <p:cNvSpPr>
                    <a:spLocks noChangeArrowheads="1"/>
                  </p:cNvSpPr>
                  <p:nvPr/>
                </p:nvSpPr>
                <p:spPr bwMode="auto">
                  <a:xfrm>
                    <a:off x="1373"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26" name="Rectangle 403"/>
                  <p:cNvSpPr>
                    <a:spLocks noChangeArrowheads="1"/>
                  </p:cNvSpPr>
                  <p:nvPr/>
                </p:nvSpPr>
                <p:spPr bwMode="auto">
                  <a:xfrm>
                    <a:off x="1328" y="2580"/>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27" name="Rectangle 404"/>
                  <p:cNvSpPr>
                    <a:spLocks noChangeArrowheads="1"/>
                  </p:cNvSpPr>
                  <p:nvPr/>
                </p:nvSpPr>
                <p:spPr bwMode="auto">
                  <a:xfrm>
                    <a:off x="1356"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28" name="Rectangle 405"/>
                  <p:cNvSpPr>
                    <a:spLocks noChangeArrowheads="1"/>
                  </p:cNvSpPr>
                  <p:nvPr/>
                </p:nvSpPr>
                <p:spPr bwMode="auto">
                  <a:xfrm>
                    <a:off x="1339"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grpSp>
            <p:grpSp>
              <p:nvGrpSpPr>
                <p:cNvPr id="23" name="Group 607"/>
                <p:cNvGrpSpPr>
                  <a:grpSpLocks/>
                </p:cNvGrpSpPr>
                <p:nvPr/>
              </p:nvGrpSpPr>
              <p:grpSpPr bwMode="auto">
                <a:xfrm>
                  <a:off x="820" y="2303"/>
                  <a:ext cx="1534" cy="282"/>
                  <a:chOff x="820" y="2303"/>
                  <a:chExt cx="1534" cy="282"/>
                </a:xfrm>
              </p:grpSpPr>
              <p:sp>
                <p:nvSpPr>
                  <p:cNvPr id="129" name="Rectangle 407"/>
                  <p:cNvSpPr>
                    <a:spLocks noChangeArrowheads="1"/>
                  </p:cNvSpPr>
                  <p:nvPr/>
                </p:nvSpPr>
                <p:spPr bwMode="auto">
                  <a:xfrm>
                    <a:off x="1333"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30" name="Rectangle 408"/>
                  <p:cNvSpPr>
                    <a:spLocks noChangeArrowheads="1"/>
                  </p:cNvSpPr>
                  <p:nvPr/>
                </p:nvSpPr>
                <p:spPr bwMode="auto">
                  <a:xfrm>
                    <a:off x="1339"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31" name="Rectangle 409"/>
                  <p:cNvSpPr>
                    <a:spLocks noChangeArrowheads="1"/>
                  </p:cNvSpPr>
                  <p:nvPr/>
                </p:nvSpPr>
                <p:spPr bwMode="auto">
                  <a:xfrm>
                    <a:off x="1339"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32" name="Rectangle 410"/>
                  <p:cNvSpPr>
                    <a:spLocks noChangeArrowheads="1"/>
                  </p:cNvSpPr>
                  <p:nvPr/>
                </p:nvSpPr>
                <p:spPr bwMode="auto">
                  <a:xfrm>
                    <a:off x="1305" y="2580"/>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33" name="Rectangle 411"/>
                  <p:cNvSpPr>
                    <a:spLocks noChangeArrowheads="1"/>
                  </p:cNvSpPr>
                  <p:nvPr/>
                </p:nvSpPr>
                <p:spPr bwMode="auto">
                  <a:xfrm>
                    <a:off x="1339"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34" name="Rectangle 412"/>
                  <p:cNvSpPr>
                    <a:spLocks noChangeArrowheads="1"/>
                  </p:cNvSpPr>
                  <p:nvPr/>
                </p:nvSpPr>
                <p:spPr bwMode="auto">
                  <a:xfrm>
                    <a:off x="1356"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35" name="Rectangle 413"/>
                  <p:cNvSpPr>
                    <a:spLocks noChangeArrowheads="1"/>
                  </p:cNvSpPr>
                  <p:nvPr/>
                </p:nvSpPr>
                <p:spPr bwMode="auto">
                  <a:xfrm>
                    <a:off x="1339"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36" name="Rectangle 414"/>
                  <p:cNvSpPr>
                    <a:spLocks noChangeArrowheads="1"/>
                  </p:cNvSpPr>
                  <p:nvPr/>
                </p:nvSpPr>
                <p:spPr bwMode="auto">
                  <a:xfrm>
                    <a:off x="1339"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37" name="Rectangle 415"/>
                  <p:cNvSpPr>
                    <a:spLocks noChangeArrowheads="1"/>
                  </p:cNvSpPr>
                  <p:nvPr/>
                </p:nvSpPr>
                <p:spPr bwMode="auto">
                  <a:xfrm>
                    <a:off x="1310"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38" name="Rectangle 416"/>
                  <p:cNvSpPr>
                    <a:spLocks noChangeArrowheads="1"/>
                  </p:cNvSpPr>
                  <p:nvPr/>
                </p:nvSpPr>
                <p:spPr bwMode="auto">
                  <a:xfrm>
                    <a:off x="1339"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39" name="Rectangle 417"/>
                  <p:cNvSpPr>
                    <a:spLocks noChangeArrowheads="1"/>
                  </p:cNvSpPr>
                  <p:nvPr/>
                </p:nvSpPr>
                <p:spPr bwMode="auto">
                  <a:xfrm>
                    <a:off x="1339"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40" name="Rectangle 418"/>
                  <p:cNvSpPr>
                    <a:spLocks noChangeArrowheads="1"/>
                  </p:cNvSpPr>
                  <p:nvPr/>
                </p:nvSpPr>
                <p:spPr bwMode="auto">
                  <a:xfrm>
                    <a:off x="1339"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41" name="Rectangle 419"/>
                  <p:cNvSpPr>
                    <a:spLocks noChangeArrowheads="1"/>
                  </p:cNvSpPr>
                  <p:nvPr/>
                </p:nvSpPr>
                <p:spPr bwMode="auto">
                  <a:xfrm>
                    <a:off x="1350"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42" name="Rectangle 420"/>
                  <p:cNvSpPr>
                    <a:spLocks noChangeArrowheads="1"/>
                  </p:cNvSpPr>
                  <p:nvPr/>
                </p:nvSpPr>
                <p:spPr bwMode="auto">
                  <a:xfrm>
                    <a:off x="1333"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43" name="Rectangle 421"/>
                  <p:cNvSpPr>
                    <a:spLocks noChangeArrowheads="1"/>
                  </p:cNvSpPr>
                  <p:nvPr/>
                </p:nvSpPr>
                <p:spPr bwMode="auto">
                  <a:xfrm>
                    <a:off x="1385" y="2580"/>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44" name="Rectangle 422"/>
                  <p:cNvSpPr>
                    <a:spLocks noChangeArrowheads="1"/>
                  </p:cNvSpPr>
                  <p:nvPr/>
                </p:nvSpPr>
                <p:spPr bwMode="auto">
                  <a:xfrm>
                    <a:off x="1333" y="2580"/>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45" name="Rectangle 423"/>
                  <p:cNvSpPr>
                    <a:spLocks noChangeArrowheads="1"/>
                  </p:cNvSpPr>
                  <p:nvPr/>
                </p:nvSpPr>
                <p:spPr bwMode="auto">
                  <a:xfrm>
                    <a:off x="1345" y="2580"/>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46" name="Rectangle 424"/>
                  <p:cNvSpPr>
                    <a:spLocks noChangeArrowheads="1"/>
                  </p:cNvSpPr>
                  <p:nvPr/>
                </p:nvSpPr>
                <p:spPr bwMode="auto">
                  <a:xfrm>
                    <a:off x="1339"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47" name="Rectangle 425"/>
                  <p:cNvSpPr>
                    <a:spLocks noChangeArrowheads="1"/>
                  </p:cNvSpPr>
                  <p:nvPr/>
                </p:nvSpPr>
                <p:spPr bwMode="auto">
                  <a:xfrm>
                    <a:off x="1824"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48" name="Rectangle 426"/>
                  <p:cNvSpPr>
                    <a:spLocks noChangeArrowheads="1"/>
                  </p:cNvSpPr>
                  <p:nvPr/>
                </p:nvSpPr>
                <p:spPr bwMode="auto">
                  <a:xfrm>
                    <a:off x="820"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49" name="Rectangle 427"/>
                  <p:cNvSpPr>
                    <a:spLocks noChangeArrowheads="1"/>
                  </p:cNvSpPr>
                  <p:nvPr/>
                </p:nvSpPr>
                <p:spPr bwMode="auto">
                  <a:xfrm>
                    <a:off x="2303"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50" name="Rectangle 428"/>
                  <p:cNvSpPr>
                    <a:spLocks noChangeArrowheads="1"/>
                  </p:cNvSpPr>
                  <p:nvPr/>
                </p:nvSpPr>
                <p:spPr bwMode="auto">
                  <a:xfrm>
                    <a:off x="860" y="2546"/>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51" name="Rectangle 429"/>
                  <p:cNvSpPr>
                    <a:spLocks noChangeArrowheads="1"/>
                  </p:cNvSpPr>
                  <p:nvPr/>
                </p:nvSpPr>
                <p:spPr bwMode="auto">
                  <a:xfrm>
                    <a:off x="1316"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52" name="Rectangle 430"/>
                  <p:cNvSpPr>
                    <a:spLocks noChangeArrowheads="1"/>
                  </p:cNvSpPr>
                  <p:nvPr/>
                </p:nvSpPr>
                <p:spPr bwMode="auto">
                  <a:xfrm>
                    <a:off x="2275" y="2546"/>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53" name="Rectangle 431"/>
                  <p:cNvSpPr>
                    <a:spLocks noChangeArrowheads="1"/>
                  </p:cNvSpPr>
                  <p:nvPr/>
                </p:nvSpPr>
                <p:spPr bwMode="auto">
                  <a:xfrm>
                    <a:off x="826" y="2546"/>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54" name="Rectangle 432"/>
                  <p:cNvSpPr>
                    <a:spLocks noChangeArrowheads="1"/>
                  </p:cNvSpPr>
                  <p:nvPr/>
                </p:nvSpPr>
                <p:spPr bwMode="auto">
                  <a:xfrm>
                    <a:off x="1339"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55" name="Rectangle 433"/>
                  <p:cNvSpPr>
                    <a:spLocks noChangeArrowheads="1"/>
                  </p:cNvSpPr>
                  <p:nvPr/>
                </p:nvSpPr>
                <p:spPr bwMode="auto">
                  <a:xfrm>
                    <a:off x="1339"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56" name="Rectangle 434"/>
                  <p:cNvSpPr>
                    <a:spLocks noChangeArrowheads="1"/>
                  </p:cNvSpPr>
                  <p:nvPr/>
                </p:nvSpPr>
                <p:spPr bwMode="auto">
                  <a:xfrm>
                    <a:off x="2275" y="2546"/>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57" name="Rectangle 435"/>
                  <p:cNvSpPr>
                    <a:spLocks noChangeArrowheads="1"/>
                  </p:cNvSpPr>
                  <p:nvPr/>
                </p:nvSpPr>
                <p:spPr bwMode="auto">
                  <a:xfrm>
                    <a:off x="2343"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58" name="Rectangle 436"/>
                  <p:cNvSpPr>
                    <a:spLocks noChangeArrowheads="1"/>
                  </p:cNvSpPr>
                  <p:nvPr/>
                </p:nvSpPr>
                <p:spPr bwMode="auto">
                  <a:xfrm>
                    <a:off x="2252" y="2546"/>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59" name="Rectangle 437"/>
                  <p:cNvSpPr>
                    <a:spLocks noChangeArrowheads="1"/>
                  </p:cNvSpPr>
                  <p:nvPr/>
                </p:nvSpPr>
                <p:spPr bwMode="auto">
                  <a:xfrm>
                    <a:off x="2303"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60" name="Rectangle 438"/>
                  <p:cNvSpPr>
                    <a:spLocks noChangeArrowheads="1"/>
                  </p:cNvSpPr>
                  <p:nvPr/>
                </p:nvSpPr>
                <p:spPr bwMode="auto">
                  <a:xfrm>
                    <a:off x="2303"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61" name="Rectangle 439"/>
                  <p:cNvSpPr>
                    <a:spLocks noChangeArrowheads="1"/>
                  </p:cNvSpPr>
                  <p:nvPr/>
                </p:nvSpPr>
                <p:spPr bwMode="auto">
                  <a:xfrm>
                    <a:off x="2303"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62" name="Rectangle 440"/>
                  <p:cNvSpPr>
                    <a:spLocks noChangeArrowheads="1"/>
                  </p:cNvSpPr>
                  <p:nvPr/>
                </p:nvSpPr>
                <p:spPr bwMode="auto">
                  <a:xfrm>
                    <a:off x="1310"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63" name="Rectangle 441"/>
                  <p:cNvSpPr>
                    <a:spLocks noChangeArrowheads="1"/>
                  </p:cNvSpPr>
                  <p:nvPr/>
                </p:nvSpPr>
                <p:spPr bwMode="auto">
                  <a:xfrm>
                    <a:off x="1339"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64" name="Rectangle 442"/>
                  <p:cNvSpPr>
                    <a:spLocks noChangeArrowheads="1"/>
                  </p:cNvSpPr>
                  <p:nvPr/>
                </p:nvSpPr>
                <p:spPr bwMode="auto">
                  <a:xfrm>
                    <a:off x="1339"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65" name="Rectangle 443"/>
                  <p:cNvSpPr>
                    <a:spLocks noChangeArrowheads="1"/>
                  </p:cNvSpPr>
                  <p:nvPr/>
                </p:nvSpPr>
                <p:spPr bwMode="auto">
                  <a:xfrm>
                    <a:off x="1396"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66" name="Rectangle 444"/>
                  <p:cNvSpPr>
                    <a:spLocks noChangeArrowheads="1"/>
                  </p:cNvSpPr>
                  <p:nvPr/>
                </p:nvSpPr>
                <p:spPr bwMode="auto">
                  <a:xfrm>
                    <a:off x="1356"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67" name="Rectangle 445"/>
                  <p:cNvSpPr>
                    <a:spLocks noChangeArrowheads="1"/>
                  </p:cNvSpPr>
                  <p:nvPr/>
                </p:nvSpPr>
                <p:spPr bwMode="auto">
                  <a:xfrm>
                    <a:off x="1385" y="2546"/>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68" name="Rectangle 446"/>
                  <p:cNvSpPr>
                    <a:spLocks noChangeArrowheads="1"/>
                  </p:cNvSpPr>
                  <p:nvPr/>
                </p:nvSpPr>
                <p:spPr bwMode="auto">
                  <a:xfrm>
                    <a:off x="1339"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69" name="Rectangle 447"/>
                  <p:cNvSpPr>
                    <a:spLocks noChangeArrowheads="1"/>
                  </p:cNvSpPr>
                  <p:nvPr/>
                </p:nvSpPr>
                <p:spPr bwMode="auto">
                  <a:xfrm>
                    <a:off x="1305" y="2546"/>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70" name="Rectangle 448"/>
                  <p:cNvSpPr>
                    <a:spLocks noChangeArrowheads="1"/>
                  </p:cNvSpPr>
                  <p:nvPr/>
                </p:nvSpPr>
                <p:spPr bwMode="auto">
                  <a:xfrm>
                    <a:off x="1356"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71" name="Rectangle 449"/>
                  <p:cNvSpPr>
                    <a:spLocks noChangeArrowheads="1"/>
                  </p:cNvSpPr>
                  <p:nvPr/>
                </p:nvSpPr>
                <p:spPr bwMode="auto">
                  <a:xfrm>
                    <a:off x="1345" y="2546"/>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72" name="Rectangle 450"/>
                  <p:cNvSpPr>
                    <a:spLocks noChangeArrowheads="1"/>
                  </p:cNvSpPr>
                  <p:nvPr/>
                </p:nvSpPr>
                <p:spPr bwMode="auto">
                  <a:xfrm>
                    <a:off x="1339"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73" name="Rectangle 451"/>
                  <p:cNvSpPr>
                    <a:spLocks noChangeArrowheads="1"/>
                  </p:cNvSpPr>
                  <p:nvPr/>
                </p:nvSpPr>
                <p:spPr bwMode="auto">
                  <a:xfrm>
                    <a:off x="1339"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74" name="Rectangle 452"/>
                  <p:cNvSpPr>
                    <a:spLocks noChangeArrowheads="1"/>
                  </p:cNvSpPr>
                  <p:nvPr/>
                </p:nvSpPr>
                <p:spPr bwMode="auto">
                  <a:xfrm>
                    <a:off x="1350"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75" name="Rectangle 453"/>
                  <p:cNvSpPr>
                    <a:spLocks noChangeArrowheads="1"/>
                  </p:cNvSpPr>
                  <p:nvPr/>
                </p:nvSpPr>
                <p:spPr bwMode="auto">
                  <a:xfrm>
                    <a:off x="1339"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76" name="Rectangle 454"/>
                  <p:cNvSpPr>
                    <a:spLocks noChangeArrowheads="1"/>
                  </p:cNvSpPr>
                  <p:nvPr/>
                </p:nvSpPr>
                <p:spPr bwMode="auto">
                  <a:xfrm>
                    <a:off x="1339" y="254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77" name="Rectangle 455"/>
                  <p:cNvSpPr>
                    <a:spLocks noChangeArrowheads="1"/>
                  </p:cNvSpPr>
                  <p:nvPr/>
                </p:nvSpPr>
                <p:spPr bwMode="auto">
                  <a:xfrm>
                    <a:off x="1345" y="2511"/>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78" name="Rectangle 456"/>
                  <p:cNvSpPr>
                    <a:spLocks noChangeArrowheads="1"/>
                  </p:cNvSpPr>
                  <p:nvPr/>
                </p:nvSpPr>
                <p:spPr bwMode="auto">
                  <a:xfrm>
                    <a:off x="860" y="2511"/>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79" name="Rectangle 457"/>
                  <p:cNvSpPr>
                    <a:spLocks noChangeArrowheads="1"/>
                  </p:cNvSpPr>
                  <p:nvPr/>
                </p:nvSpPr>
                <p:spPr bwMode="auto">
                  <a:xfrm>
                    <a:off x="2306"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80" name="Rectangle 458"/>
                  <p:cNvSpPr>
                    <a:spLocks noChangeArrowheads="1"/>
                  </p:cNvSpPr>
                  <p:nvPr/>
                </p:nvSpPr>
                <p:spPr bwMode="auto">
                  <a:xfrm>
                    <a:off x="1342"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81" name="Rectangle 459"/>
                  <p:cNvSpPr>
                    <a:spLocks noChangeArrowheads="1"/>
                  </p:cNvSpPr>
                  <p:nvPr/>
                </p:nvSpPr>
                <p:spPr bwMode="auto">
                  <a:xfrm>
                    <a:off x="1342"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82" name="Rectangle 460"/>
                  <p:cNvSpPr>
                    <a:spLocks noChangeArrowheads="1"/>
                  </p:cNvSpPr>
                  <p:nvPr/>
                </p:nvSpPr>
                <p:spPr bwMode="auto">
                  <a:xfrm>
                    <a:off x="2306"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83" name="Rectangle 461"/>
                  <p:cNvSpPr>
                    <a:spLocks noChangeArrowheads="1"/>
                  </p:cNvSpPr>
                  <p:nvPr/>
                </p:nvSpPr>
                <p:spPr bwMode="auto">
                  <a:xfrm>
                    <a:off x="843" y="2511"/>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84" name="Rectangle 462"/>
                  <p:cNvSpPr>
                    <a:spLocks noChangeArrowheads="1"/>
                  </p:cNvSpPr>
                  <p:nvPr/>
                </p:nvSpPr>
                <p:spPr bwMode="auto">
                  <a:xfrm>
                    <a:off x="860" y="2511"/>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85" name="Rectangle 463"/>
                  <p:cNvSpPr>
                    <a:spLocks noChangeArrowheads="1"/>
                  </p:cNvSpPr>
                  <p:nvPr/>
                </p:nvSpPr>
                <p:spPr bwMode="auto">
                  <a:xfrm>
                    <a:off x="2306"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86" name="Rectangle 464"/>
                  <p:cNvSpPr>
                    <a:spLocks noChangeArrowheads="1"/>
                  </p:cNvSpPr>
                  <p:nvPr/>
                </p:nvSpPr>
                <p:spPr bwMode="auto">
                  <a:xfrm>
                    <a:off x="857"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87" name="Rectangle 465"/>
                  <p:cNvSpPr>
                    <a:spLocks noChangeArrowheads="1"/>
                  </p:cNvSpPr>
                  <p:nvPr/>
                </p:nvSpPr>
                <p:spPr bwMode="auto">
                  <a:xfrm>
                    <a:off x="2329"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88" name="Rectangle 466"/>
                  <p:cNvSpPr>
                    <a:spLocks noChangeArrowheads="1"/>
                  </p:cNvSpPr>
                  <p:nvPr/>
                </p:nvSpPr>
                <p:spPr bwMode="auto">
                  <a:xfrm>
                    <a:off x="1319"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89" name="Rectangle 467"/>
                  <p:cNvSpPr>
                    <a:spLocks noChangeArrowheads="1"/>
                  </p:cNvSpPr>
                  <p:nvPr/>
                </p:nvSpPr>
                <p:spPr bwMode="auto">
                  <a:xfrm>
                    <a:off x="1319"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90" name="Rectangle 468"/>
                  <p:cNvSpPr>
                    <a:spLocks noChangeArrowheads="1"/>
                  </p:cNvSpPr>
                  <p:nvPr/>
                </p:nvSpPr>
                <p:spPr bwMode="auto">
                  <a:xfrm>
                    <a:off x="1319"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91" name="Rectangle 469"/>
                  <p:cNvSpPr>
                    <a:spLocks noChangeArrowheads="1"/>
                  </p:cNvSpPr>
                  <p:nvPr/>
                </p:nvSpPr>
                <p:spPr bwMode="auto">
                  <a:xfrm>
                    <a:off x="1342"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92" name="Rectangle 470"/>
                  <p:cNvSpPr>
                    <a:spLocks noChangeArrowheads="1"/>
                  </p:cNvSpPr>
                  <p:nvPr/>
                </p:nvSpPr>
                <p:spPr bwMode="auto">
                  <a:xfrm>
                    <a:off x="1342"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93" name="Rectangle 471"/>
                  <p:cNvSpPr>
                    <a:spLocks noChangeArrowheads="1"/>
                  </p:cNvSpPr>
                  <p:nvPr/>
                </p:nvSpPr>
                <p:spPr bwMode="auto">
                  <a:xfrm>
                    <a:off x="1402" y="2511"/>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94" name="Rectangle 472"/>
                  <p:cNvSpPr>
                    <a:spLocks noChangeArrowheads="1"/>
                  </p:cNvSpPr>
                  <p:nvPr/>
                </p:nvSpPr>
                <p:spPr bwMode="auto">
                  <a:xfrm>
                    <a:off x="1342"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95" name="Rectangle 473"/>
                  <p:cNvSpPr>
                    <a:spLocks noChangeArrowheads="1"/>
                  </p:cNvSpPr>
                  <p:nvPr/>
                </p:nvSpPr>
                <p:spPr bwMode="auto">
                  <a:xfrm>
                    <a:off x="1319"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96" name="Rectangle 474"/>
                  <p:cNvSpPr>
                    <a:spLocks noChangeArrowheads="1"/>
                  </p:cNvSpPr>
                  <p:nvPr/>
                </p:nvSpPr>
                <p:spPr bwMode="auto">
                  <a:xfrm>
                    <a:off x="1342"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97" name="Rectangle 475"/>
                  <p:cNvSpPr>
                    <a:spLocks noChangeArrowheads="1"/>
                  </p:cNvSpPr>
                  <p:nvPr/>
                </p:nvSpPr>
                <p:spPr bwMode="auto">
                  <a:xfrm>
                    <a:off x="1342"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98" name="Rectangle 476"/>
                  <p:cNvSpPr>
                    <a:spLocks noChangeArrowheads="1"/>
                  </p:cNvSpPr>
                  <p:nvPr/>
                </p:nvSpPr>
                <p:spPr bwMode="auto">
                  <a:xfrm>
                    <a:off x="1328" y="2511"/>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99" name="Rectangle 477"/>
                  <p:cNvSpPr>
                    <a:spLocks noChangeArrowheads="1"/>
                  </p:cNvSpPr>
                  <p:nvPr/>
                </p:nvSpPr>
                <p:spPr bwMode="auto">
                  <a:xfrm>
                    <a:off x="1342"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00" name="Rectangle 478"/>
                  <p:cNvSpPr>
                    <a:spLocks noChangeArrowheads="1"/>
                  </p:cNvSpPr>
                  <p:nvPr/>
                </p:nvSpPr>
                <p:spPr bwMode="auto">
                  <a:xfrm>
                    <a:off x="1359"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01" name="Rectangle 479"/>
                  <p:cNvSpPr>
                    <a:spLocks noChangeArrowheads="1"/>
                  </p:cNvSpPr>
                  <p:nvPr/>
                </p:nvSpPr>
                <p:spPr bwMode="auto">
                  <a:xfrm>
                    <a:off x="1345" y="2511"/>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02" name="Rectangle 480"/>
                  <p:cNvSpPr>
                    <a:spLocks noChangeArrowheads="1"/>
                  </p:cNvSpPr>
                  <p:nvPr/>
                </p:nvSpPr>
                <p:spPr bwMode="auto">
                  <a:xfrm>
                    <a:off x="1342"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03" name="Rectangle 481"/>
                  <p:cNvSpPr>
                    <a:spLocks noChangeArrowheads="1"/>
                  </p:cNvSpPr>
                  <p:nvPr/>
                </p:nvSpPr>
                <p:spPr bwMode="auto">
                  <a:xfrm>
                    <a:off x="1345" y="2511"/>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04" name="Rectangle 482"/>
                  <p:cNvSpPr>
                    <a:spLocks noChangeArrowheads="1"/>
                  </p:cNvSpPr>
                  <p:nvPr/>
                </p:nvSpPr>
                <p:spPr bwMode="auto">
                  <a:xfrm>
                    <a:off x="1345" y="2511"/>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05" name="Rectangle 483"/>
                  <p:cNvSpPr>
                    <a:spLocks noChangeArrowheads="1"/>
                  </p:cNvSpPr>
                  <p:nvPr/>
                </p:nvSpPr>
                <p:spPr bwMode="auto">
                  <a:xfrm>
                    <a:off x="1342"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06" name="Rectangle 484"/>
                  <p:cNvSpPr>
                    <a:spLocks noChangeArrowheads="1"/>
                  </p:cNvSpPr>
                  <p:nvPr/>
                </p:nvSpPr>
                <p:spPr bwMode="auto">
                  <a:xfrm>
                    <a:off x="1319"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07" name="Rectangle 485"/>
                  <p:cNvSpPr>
                    <a:spLocks noChangeArrowheads="1"/>
                  </p:cNvSpPr>
                  <p:nvPr/>
                </p:nvSpPr>
                <p:spPr bwMode="auto">
                  <a:xfrm>
                    <a:off x="1376"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08" name="Rectangle 486"/>
                  <p:cNvSpPr>
                    <a:spLocks noChangeArrowheads="1"/>
                  </p:cNvSpPr>
                  <p:nvPr/>
                </p:nvSpPr>
                <p:spPr bwMode="auto">
                  <a:xfrm>
                    <a:off x="1342"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09" name="Rectangle 487"/>
                  <p:cNvSpPr>
                    <a:spLocks noChangeArrowheads="1"/>
                  </p:cNvSpPr>
                  <p:nvPr/>
                </p:nvSpPr>
                <p:spPr bwMode="auto">
                  <a:xfrm>
                    <a:off x="1313"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10" name="Rectangle 488"/>
                  <p:cNvSpPr>
                    <a:spLocks noChangeArrowheads="1"/>
                  </p:cNvSpPr>
                  <p:nvPr/>
                </p:nvSpPr>
                <p:spPr bwMode="auto">
                  <a:xfrm>
                    <a:off x="1336"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11" name="Rectangle 489"/>
                  <p:cNvSpPr>
                    <a:spLocks noChangeArrowheads="1"/>
                  </p:cNvSpPr>
                  <p:nvPr/>
                </p:nvSpPr>
                <p:spPr bwMode="auto">
                  <a:xfrm>
                    <a:off x="1342"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12" name="Rectangle 490"/>
                  <p:cNvSpPr>
                    <a:spLocks noChangeArrowheads="1"/>
                  </p:cNvSpPr>
                  <p:nvPr/>
                </p:nvSpPr>
                <p:spPr bwMode="auto">
                  <a:xfrm>
                    <a:off x="1345" y="2511"/>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13" name="Rectangle 491"/>
                  <p:cNvSpPr>
                    <a:spLocks noChangeArrowheads="1"/>
                  </p:cNvSpPr>
                  <p:nvPr/>
                </p:nvSpPr>
                <p:spPr bwMode="auto">
                  <a:xfrm>
                    <a:off x="1342" y="251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14" name="Rectangle 492"/>
                  <p:cNvSpPr>
                    <a:spLocks noChangeArrowheads="1"/>
                  </p:cNvSpPr>
                  <p:nvPr/>
                </p:nvSpPr>
                <p:spPr bwMode="auto">
                  <a:xfrm>
                    <a:off x="874" y="24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15" name="Rectangle 493"/>
                  <p:cNvSpPr>
                    <a:spLocks noChangeArrowheads="1"/>
                  </p:cNvSpPr>
                  <p:nvPr/>
                </p:nvSpPr>
                <p:spPr bwMode="auto">
                  <a:xfrm>
                    <a:off x="2309" y="247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16" name="Rectangle 494"/>
                  <p:cNvSpPr>
                    <a:spLocks noChangeArrowheads="1"/>
                  </p:cNvSpPr>
                  <p:nvPr/>
                </p:nvSpPr>
                <p:spPr bwMode="auto">
                  <a:xfrm>
                    <a:off x="860" y="247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17" name="Rectangle 495"/>
                  <p:cNvSpPr>
                    <a:spLocks noChangeArrowheads="1"/>
                  </p:cNvSpPr>
                  <p:nvPr/>
                </p:nvSpPr>
                <p:spPr bwMode="auto">
                  <a:xfrm>
                    <a:off x="2292" y="247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18" name="Rectangle 496"/>
                  <p:cNvSpPr>
                    <a:spLocks noChangeArrowheads="1"/>
                  </p:cNvSpPr>
                  <p:nvPr/>
                </p:nvSpPr>
                <p:spPr bwMode="auto">
                  <a:xfrm>
                    <a:off x="1787" y="24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19" name="Rectangle 497"/>
                  <p:cNvSpPr>
                    <a:spLocks noChangeArrowheads="1"/>
                  </p:cNvSpPr>
                  <p:nvPr/>
                </p:nvSpPr>
                <p:spPr bwMode="auto">
                  <a:xfrm>
                    <a:off x="857" y="24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20" name="Rectangle 498"/>
                  <p:cNvSpPr>
                    <a:spLocks noChangeArrowheads="1"/>
                  </p:cNvSpPr>
                  <p:nvPr/>
                </p:nvSpPr>
                <p:spPr bwMode="auto">
                  <a:xfrm>
                    <a:off x="1844" y="24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21" name="Rectangle 499"/>
                  <p:cNvSpPr>
                    <a:spLocks noChangeArrowheads="1"/>
                  </p:cNvSpPr>
                  <p:nvPr/>
                </p:nvSpPr>
                <p:spPr bwMode="auto">
                  <a:xfrm>
                    <a:off x="1345" y="247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22" name="Rectangle 500"/>
                  <p:cNvSpPr>
                    <a:spLocks noChangeArrowheads="1"/>
                  </p:cNvSpPr>
                  <p:nvPr/>
                </p:nvSpPr>
                <p:spPr bwMode="auto">
                  <a:xfrm>
                    <a:off x="860" y="247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23" name="Rectangle 501"/>
                  <p:cNvSpPr>
                    <a:spLocks noChangeArrowheads="1"/>
                  </p:cNvSpPr>
                  <p:nvPr/>
                </p:nvSpPr>
                <p:spPr bwMode="auto">
                  <a:xfrm>
                    <a:off x="2306" y="24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24" name="Rectangle 502"/>
                  <p:cNvSpPr>
                    <a:spLocks noChangeArrowheads="1"/>
                  </p:cNvSpPr>
                  <p:nvPr/>
                </p:nvSpPr>
                <p:spPr bwMode="auto">
                  <a:xfrm>
                    <a:off x="2306" y="24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25" name="Rectangle 503"/>
                  <p:cNvSpPr>
                    <a:spLocks noChangeArrowheads="1"/>
                  </p:cNvSpPr>
                  <p:nvPr/>
                </p:nvSpPr>
                <p:spPr bwMode="auto">
                  <a:xfrm>
                    <a:off x="1362" y="247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26" name="Rectangle 504"/>
                  <p:cNvSpPr>
                    <a:spLocks noChangeArrowheads="1"/>
                  </p:cNvSpPr>
                  <p:nvPr/>
                </p:nvSpPr>
                <p:spPr bwMode="auto">
                  <a:xfrm>
                    <a:off x="1345" y="247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27" name="Rectangle 505"/>
                  <p:cNvSpPr>
                    <a:spLocks noChangeArrowheads="1"/>
                  </p:cNvSpPr>
                  <p:nvPr/>
                </p:nvSpPr>
                <p:spPr bwMode="auto">
                  <a:xfrm>
                    <a:off x="1345" y="247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28" name="Rectangle 506"/>
                  <p:cNvSpPr>
                    <a:spLocks noChangeArrowheads="1"/>
                  </p:cNvSpPr>
                  <p:nvPr/>
                </p:nvSpPr>
                <p:spPr bwMode="auto">
                  <a:xfrm>
                    <a:off x="1342" y="24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29" name="Rectangle 507"/>
                  <p:cNvSpPr>
                    <a:spLocks noChangeArrowheads="1"/>
                  </p:cNvSpPr>
                  <p:nvPr/>
                </p:nvSpPr>
                <p:spPr bwMode="auto">
                  <a:xfrm>
                    <a:off x="1345" y="247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30" name="Rectangle 508"/>
                  <p:cNvSpPr>
                    <a:spLocks noChangeArrowheads="1"/>
                  </p:cNvSpPr>
                  <p:nvPr/>
                </p:nvSpPr>
                <p:spPr bwMode="auto">
                  <a:xfrm>
                    <a:off x="1345" y="247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31" name="Rectangle 509"/>
                  <p:cNvSpPr>
                    <a:spLocks noChangeArrowheads="1"/>
                  </p:cNvSpPr>
                  <p:nvPr/>
                </p:nvSpPr>
                <p:spPr bwMode="auto">
                  <a:xfrm>
                    <a:off x="1313" y="24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32" name="Rectangle 510"/>
                  <p:cNvSpPr>
                    <a:spLocks noChangeArrowheads="1"/>
                  </p:cNvSpPr>
                  <p:nvPr/>
                </p:nvSpPr>
                <p:spPr bwMode="auto">
                  <a:xfrm>
                    <a:off x="1345" y="247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33" name="Rectangle 511"/>
                  <p:cNvSpPr>
                    <a:spLocks noChangeArrowheads="1"/>
                  </p:cNvSpPr>
                  <p:nvPr/>
                </p:nvSpPr>
                <p:spPr bwMode="auto">
                  <a:xfrm>
                    <a:off x="1328" y="247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34" name="Rectangle 512"/>
                  <p:cNvSpPr>
                    <a:spLocks noChangeArrowheads="1"/>
                  </p:cNvSpPr>
                  <p:nvPr/>
                </p:nvSpPr>
                <p:spPr bwMode="auto">
                  <a:xfrm>
                    <a:off x="1342" y="24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35" name="Rectangle 513"/>
                  <p:cNvSpPr>
                    <a:spLocks noChangeArrowheads="1"/>
                  </p:cNvSpPr>
                  <p:nvPr/>
                </p:nvSpPr>
                <p:spPr bwMode="auto">
                  <a:xfrm>
                    <a:off x="1342" y="24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36" name="Rectangle 514"/>
                  <p:cNvSpPr>
                    <a:spLocks noChangeArrowheads="1"/>
                  </p:cNvSpPr>
                  <p:nvPr/>
                </p:nvSpPr>
                <p:spPr bwMode="auto">
                  <a:xfrm>
                    <a:off x="1342" y="24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37" name="Rectangle 515"/>
                  <p:cNvSpPr>
                    <a:spLocks noChangeArrowheads="1"/>
                  </p:cNvSpPr>
                  <p:nvPr/>
                </p:nvSpPr>
                <p:spPr bwMode="auto">
                  <a:xfrm>
                    <a:off x="1345" y="247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38" name="Rectangle 516"/>
                  <p:cNvSpPr>
                    <a:spLocks noChangeArrowheads="1"/>
                  </p:cNvSpPr>
                  <p:nvPr/>
                </p:nvSpPr>
                <p:spPr bwMode="auto">
                  <a:xfrm>
                    <a:off x="1336" y="24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39" name="Rectangle 517"/>
                  <p:cNvSpPr>
                    <a:spLocks noChangeArrowheads="1"/>
                  </p:cNvSpPr>
                  <p:nvPr/>
                </p:nvSpPr>
                <p:spPr bwMode="auto">
                  <a:xfrm>
                    <a:off x="1342" y="24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40" name="Rectangle 518"/>
                  <p:cNvSpPr>
                    <a:spLocks noChangeArrowheads="1"/>
                  </p:cNvSpPr>
                  <p:nvPr/>
                </p:nvSpPr>
                <p:spPr bwMode="auto">
                  <a:xfrm>
                    <a:off x="1342" y="24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41" name="Rectangle 519"/>
                  <p:cNvSpPr>
                    <a:spLocks noChangeArrowheads="1"/>
                  </p:cNvSpPr>
                  <p:nvPr/>
                </p:nvSpPr>
                <p:spPr bwMode="auto">
                  <a:xfrm>
                    <a:off x="1393" y="24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42" name="Rectangle 520"/>
                  <p:cNvSpPr>
                    <a:spLocks noChangeArrowheads="1"/>
                  </p:cNvSpPr>
                  <p:nvPr/>
                </p:nvSpPr>
                <p:spPr bwMode="auto">
                  <a:xfrm>
                    <a:off x="1376" y="24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43" name="Rectangle 521"/>
                  <p:cNvSpPr>
                    <a:spLocks noChangeArrowheads="1"/>
                  </p:cNvSpPr>
                  <p:nvPr/>
                </p:nvSpPr>
                <p:spPr bwMode="auto">
                  <a:xfrm>
                    <a:off x="1345" y="247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44" name="Rectangle 522"/>
                  <p:cNvSpPr>
                    <a:spLocks noChangeArrowheads="1"/>
                  </p:cNvSpPr>
                  <p:nvPr/>
                </p:nvSpPr>
                <p:spPr bwMode="auto">
                  <a:xfrm>
                    <a:off x="1342" y="24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45" name="Rectangle 523"/>
                  <p:cNvSpPr>
                    <a:spLocks noChangeArrowheads="1"/>
                  </p:cNvSpPr>
                  <p:nvPr/>
                </p:nvSpPr>
                <p:spPr bwMode="auto">
                  <a:xfrm>
                    <a:off x="1345" y="247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46" name="Rectangle 524"/>
                  <p:cNvSpPr>
                    <a:spLocks noChangeArrowheads="1"/>
                  </p:cNvSpPr>
                  <p:nvPr/>
                </p:nvSpPr>
                <p:spPr bwMode="auto">
                  <a:xfrm>
                    <a:off x="1336" y="24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47" name="Rectangle 525"/>
                  <p:cNvSpPr>
                    <a:spLocks noChangeArrowheads="1"/>
                  </p:cNvSpPr>
                  <p:nvPr/>
                </p:nvSpPr>
                <p:spPr bwMode="auto">
                  <a:xfrm>
                    <a:off x="1382" y="24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48" name="Rectangle 526"/>
                  <p:cNvSpPr>
                    <a:spLocks noChangeArrowheads="1"/>
                  </p:cNvSpPr>
                  <p:nvPr/>
                </p:nvSpPr>
                <p:spPr bwMode="auto">
                  <a:xfrm>
                    <a:off x="1353" y="244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49" name="Rectangle 527"/>
                  <p:cNvSpPr>
                    <a:spLocks noChangeArrowheads="1"/>
                  </p:cNvSpPr>
                  <p:nvPr/>
                </p:nvSpPr>
                <p:spPr bwMode="auto">
                  <a:xfrm>
                    <a:off x="860" y="243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50" name="Rectangle 528"/>
                  <p:cNvSpPr>
                    <a:spLocks noChangeArrowheads="1"/>
                  </p:cNvSpPr>
                  <p:nvPr/>
                </p:nvSpPr>
                <p:spPr bwMode="auto">
                  <a:xfrm>
                    <a:off x="2332" y="243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51" name="Rectangle 529"/>
                  <p:cNvSpPr>
                    <a:spLocks noChangeArrowheads="1"/>
                  </p:cNvSpPr>
                  <p:nvPr/>
                </p:nvSpPr>
                <p:spPr bwMode="auto">
                  <a:xfrm>
                    <a:off x="2292" y="243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52" name="Rectangle 530"/>
                  <p:cNvSpPr>
                    <a:spLocks noChangeArrowheads="1"/>
                  </p:cNvSpPr>
                  <p:nvPr/>
                </p:nvSpPr>
                <p:spPr bwMode="auto">
                  <a:xfrm>
                    <a:off x="1821" y="244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53" name="Rectangle 531"/>
                  <p:cNvSpPr>
                    <a:spLocks noChangeArrowheads="1"/>
                  </p:cNvSpPr>
                  <p:nvPr/>
                </p:nvSpPr>
                <p:spPr bwMode="auto">
                  <a:xfrm>
                    <a:off x="1827" y="244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54" name="Rectangle 532"/>
                  <p:cNvSpPr>
                    <a:spLocks noChangeArrowheads="1"/>
                  </p:cNvSpPr>
                  <p:nvPr/>
                </p:nvSpPr>
                <p:spPr bwMode="auto">
                  <a:xfrm>
                    <a:off x="860" y="243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55" name="Rectangle 533"/>
                  <p:cNvSpPr>
                    <a:spLocks noChangeArrowheads="1"/>
                  </p:cNvSpPr>
                  <p:nvPr/>
                </p:nvSpPr>
                <p:spPr bwMode="auto">
                  <a:xfrm>
                    <a:off x="1345" y="243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56" name="Rectangle 534"/>
                  <p:cNvSpPr>
                    <a:spLocks noChangeArrowheads="1"/>
                  </p:cNvSpPr>
                  <p:nvPr/>
                </p:nvSpPr>
                <p:spPr bwMode="auto">
                  <a:xfrm>
                    <a:off x="1342" y="244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57" name="Rectangle 535"/>
                  <p:cNvSpPr>
                    <a:spLocks noChangeArrowheads="1"/>
                  </p:cNvSpPr>
                  <p:nvPr/>
                </p:nvSpPr>
                <p:spPr bwMode="auto">
                  <a:xfrm>
                    <a:off x="834" y="244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58" name="Rectangle 536"/>
                  <p:cNvSpPr>
                    <a:spLocks noChangeArrowheads="1"/>
                  </p:cNvSpPr>
                  <p:nvPr/>
                </p:nvSpPr>
                <p:spPr bwMode="auto">
                  <a:xfrm>
                    <a:off x="860" y="243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59" name="Rectangle 537"/>
                  <p:cNvSpPr>
                    <a:spLocks noChangeArrowheads="1"/>
                  </p:cNvSpPr>
                  <p:nvPr/>
                </p:nvSpPr>
                <p:spPr bwMode="auto">
                  <a:xfrm>
                    <a:off x="874" y="244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60" name="Rectangle 538"/>
                  <p:cNvSpPr>
                    <a:spLocks noChangeArrowheads="1"/>
                  </p:cNvSpPr>
                  <p:nvPr/>
                </p:nvSpPr>
                <p:spPr bwMode="auto">
                  <a:xfrm>
                    <a:off x="2300" y="244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61" name="Rectangle 539"/>
                  <p:cNvSpPr>
                    <a:spLocks noChangeArrowheads="1"/>
                  </p:cNvSpPr>
                  <p:nvPr/>
                </p:nvSpPr>
                <p:spPr bwMode="auto">
                  <a:xfrm>
                    <a:off x="1342" y="244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62" name="Rectangle 540"/>
                  <p:cNvSpPr>
                    <a:spLocks noChangeArrowheads="1"/>
                  </p:cNvSpPr>
                  <p:nvPr/>
                </p:nvSpPr>
                <p:spPr bwMode="auto">
                  <a:xfrm>
                    <a:off x="2306" y="244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63" name="Rectangle 541"/>
                  <p:cNvSpPr>
                    <a:spLocks noChangeArrowheads="1"/>
                  </p:cNvSpPr>
                  <p:nvPr/>
                </p:nvSpPr>
                <p:spPr bwMode="auto">
                  <a:xfrm>
                    <a:off x="1342" y="244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64" name="Rectangle 542"/>
                  <p:cNvSpPr>
                    <a:spLocks noChangeArrowheads="1"/>
                  </p:cNvSpPr>
                  <p:nvPr/>
                </p:nvSpPr>
                <p:spPr bwMode="auto">
                  <a:xfrm>
                    <a:off x="1353" y="244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65" name="Rectangle 543"/>
                  <p:cNvSpPr>
                    <a:spLocks noChangeArrowheads="1"/>
                  </p:cNvSpPr>
                  <p:nvPr/>
                </p:nvSpPr>
                <p:spPr bwMode="auto">
                  <a:xfrm>
                    <a:off x="1353" y="244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66" name="Rectangle 544"/>
                  <p:cNvSpPr>
                    <a:spLocks noChangeArrowheads="1"/>
                  </p:cNvSpPr>
                  <p:nvPr/>
                </p:nvSpPr>
                <p:spPr bwMode="auto">
                  <a:xfrm>
                    <a:off x="1342" y="244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67" name="Rectangle 545"/>
                  <p:cNvSpPr>
                    <a:spLocks noChangeArrowheads="1"/>
                  </p:cNvSpPr>
                  <p:nvPr/>
                </p:nvSpPr>
                <p:spPr bwMode="auto">
                  <a:xfrm>
                    <a:off x="1359" y="244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68" name="Rectangle 546"/>
                  <p:cNvSpPr>
                    <a:spLocks noChangeArrowheads="1"/>
                  </p:cNvSpPr>
                  <p:nvPr/>
                </p:nvSpPr>
                <p:spPr bwMode="auto">
                  <a:xfrm>
                    <a:off x="1393" y="244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69" name="Rectangle 547"/>
                  <p:cNvSpPr>
                    <a:spLocks noChangeArrowheads="1"/>
                  </p:cNvSpPr>
                  <p:nvPr/>
                </p:nvSpPr>
                <p:spPr bwMode="auto">
                  <a:xfrm>
                    <a:off x="1342" y="244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70" name="Rectangle 548"/>
                  <p:cNvSpPr>
                    <a:spLocks noChangeArrowheads="1"/>
                  </p:cNvSpPr>
                  <p:nvPr/>
                </p:nvSpPr>
                <p:spPr bwMode="auto">
                  <a:xfrm>
                    <a:off x="1345" y="243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71" name="Rectangle 549"/>
                  <p:cNvSpPr>
                    <a:spLocks noChangeArrowheads="1"/>
                  </p:cNvSpPr>
                  <p:nvPr/>
                </p:nvSpPr>
                <p:spPr bwMode="auto">
                  <a:xfrm>
                    <a:off x="1362" y="243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72" name="Rectangle 550"/>
                  <p:cNvSpPr>
                    <a:spLocks noChangeArrowheads="1"/>
                  </p:cNvSpPr>
                  <p:nvPr/>
                </p:nvSpPr>
                <p:spPr bwMode="auto">
                  <a:xfrm>
                    <a:off x="1342" y="244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73" name="Rectangle 551"/>
                  <p:cNvSpPr>
                    <a:spLocks noChangeArrowheads="1"/>
                  </p:cNvSpPr>
                  <p:nvPr/>
                </p:nvSpPr>
                <p:spPr bwMode="auto">
                  <a:xfrm>
                    <a:off x="1345" y="243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74" name="Rectangle 552"/>
                  <p:cNvSpPr>
                    <a:spLocks noChangeArrowheads="1"/>
                  </p:cNvSpPr>
                  <p:nvPr/>
                </p:nvSpPr>
                <p:spPr bwMode="auto">
                  <a:xfrm>
                    <a:off x="860" y="2403"/>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75" name="Rectangle 553"/>
                  <p:cNvSpPr>
                    <a:spLocks noChangeArrowheads="1"/>
                  </p:cNvSpPr>
                  <p:nvPr/>
                </p:nvSpPr>
                <p:spPr bwMode="auto">
                  <a:xfrm>
                    <a:off x="1847" y="2403"/>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76" name="Rectangle 554"/>
                  <p:cNvSpPr>
                    <a:spLocks noChangeArrowheads="1"/>
                  </p:cNvSpPr>
                  <p:nvPr/>
                </p:nvSpPr>
                <p:spPr bwMode="auto">
                  <a:xfrm>
                    <a:off x="1339" y="24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77" name="Rectangle 555"/>
                  <p:cNvSpPr>
                    <a:spLocks noChangeArrowheads="1"/>
                  </p:cNvSpPr>
                  <p:nvPr/>
                </p:nvSpPr>
                <p:spPr bwMode="auto">
                  <a:xfrm>
                    <a:off x="1824" y="24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78" name="Rectangle 556"/>
                  <p:cNvSpPr>
                    <a:spLocks noChangeArrowheads="1"/>
                  </p:cNvSpPr>
                  <p:nvPr/>
                </p:nvSpPr>
                <p:spPr bwMode="auto">
                  <a:xfrm>
                    <a:off x="865" y="24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79" name="Rectangle 557"/>
                  <p:cNvSpPr>
                    <a:spLocks noChangeArrowheads="1"/>
                  </p:cNvSpPr>
                  <p:nvPr/>
                </p:nvSpPr>
                <p:spPr bwMode="auto">
                  <a:xfrm>
                    <a:off x="2303" y="24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80" name="Rectangle 558"/>
                  <p:cNvSpPr>
                    <a:spLocks noChangeArrowheads="1"/>
                  </p:cNvSpPr>
                  <p:nvPr/>
                </p:nvSpPr>
                <p:spPr bwMode="auto">
                  <a:xfrm>
                    <a:off x="2303" y="24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81" name="Rectangle 559"/>
                  <p:cNvSpPr>
                    <a:spLocks noChangeArrowheads="1"/>
                  </p:cNvSpPr>
                  <p:nvPr/>
                </p:nvSpPr>
                <p:spPr bwMode="auto">
                  <a:xfrm>
                    <a:off x="860" y="2403"/>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82" name="Rectangle 560"/>
                  <p:cNvSpPr>
                    <a:spLocks noChangeArrowheads="1"/>
                  </p:cNvSpPr>
                  <p:nvPr/>
                </p:nvSpPr>
                <p:spPr bwMode="auto">
                  <a:xfrm>
                    <a:off x="2309" y="2403"/>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83" name="Rectangle 561"/>
                  <p:cNvSpPr>
                    <a:spLocks noChangeArrowheads="1"/>
                  </p:cNvSpPr>
                  <p:nvPr/>
                </p:nvSpPr>
                <p:spPr bwMode="auto">
                  <a:xfrm>
                    <a:off x="860" y="2403"/>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84" name="Rectangle 562"/>
                  <p:cNvSpPr>
                    <a:spLocks noChangeArrowheads="1"/>
                  </p:cNvSpPr>
                  <p:nvPr/>
                </p:nvSpPr>
                <p:spPr bwMode="auto">
                  <a:xfrm>
                    <a:off x="2349" y="2403"/>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85" name="Rectangle 563"/>
                  <p:cNvSpPr>
                    <a:spLocks noChangeArrowheads="1"/>
                  </p:cNvSpPr>
                  <p:nvPr/>
                </p:nvSpPr>
                <p:spPr bwMode="auto">
                  <a:xfrm>
                    <a:off x="1339" y="24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86" name="Rectangle 564"/>
                  <p:cNvSpPr>
                    <a:spLocks noChangeArrowheads="1"/>
                  </p:cNvSpPr>
                  <p:nvPr/>
                </p:nvSpPr>
                <p:spPr bwMode="auto">
                  <a:xfrm>
                    <a:off x="1322" y="24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87" name="Rectangle 565"/>
                  <p:cNvSpPr>
                    <a:spLocks noChangeArrowheads="1"/>
                  </p:cNvSpPr>
                  <p:nvPr/>
                </p:nvSpPr>
                <p:spPr bwMode="auto">
                  <a:xfrm>
                    <a:off x="1396" y="24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88" name="Rectangle 566"/>
                  <p:cNvSpPr>
                    <a:spLocks noChangeArrowheads="1"/>
                  </p:cNvSpPr>
                  <p:nvPr/>
                </p:nvSpPr>
                <p:spPr bwMode="auto">
                  <a:xfrm>
                    <a:off x="1339" y="24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89" name="Rectangle 567"/>
                  <p:cNvSpPr>
                    <a:spLocks noChangeArrowheads="1"/>
                  </p:cNvSpPr>
                  <p:nvPr/>
                </p:nvSpPr>
                <p:spPr bwMode="auto">
                  <a:xfrm>
                    <a:off x="1339" y="24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90" name="Rectangle 568"/>
                  <p:cNvSpPr>
                    <a:spLocks noChangeArrowheads="1"/>
                  </p:cNvSpPr>
                  <p:nvPr/>
                </p:nvSpPr>
                <p:spPr bwMode="auto">
                  <a:xfrm>
                    <a:off x="1345" y="2403"/>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91" name="Rectangle 569"/>
                  <p:cNvSpPr>
                    <a:spLocks noChangeArrowheads="1"/>
                  </p:cNvSpPr>
                  <p:nvPr/>
                </p:nvSpPr>
                <p:spPr bwMode="auto">
                  <a:xfrm>
                    <a:off x="1356" y="24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92" name="Rectangle 570"/>
                  <p:cNvSpPr>
                    <a:spLocks noChangeArrowheads="1"/>
                  </p:cNvSpPr>
                  <p:nvPr/>
                </p:nvSpPr>
                <p:spPr bwMode="auto">
                  <a:xfrm>
                    <a:off x="1390" y="24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93" name="Rectangle 571"/>
                  <p:cNvSpPr>
                    <a:spLocks noChangeArrowheads="1"/>
                  </p:cNvSpPr>
                  <p:nvPr/>
                </p:nvSpPr>
                <p:spPr bwMode="auto">
                  <a:xfrm>
                    <a:off x="1345" y="2403"/>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94" name="Rectangle 572"/>
                  <p:cNvSpPr>
                    <a:spLocks noChangeArrowheads="1"/>
                  </p:cNvSpPr>
                  <p:nvPr/>
                </p:nvSpPr>
                <p:spPr bwMode="auto">
                  <a:xfrm>
                    <a:off x="1339" y="24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95" name="Rectangle 573"/>
                  <p:cNvSpPr>
                    <a:spLocks noChangeArrowheads="1"/>
                  </p:cNvSpPr>
                  <p:nvPr/>
                </p:nvSpPr>
                <p:spPr bwMode="auto">
                  <a:xfrm>
                    <a:off x="1339" y="24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96" name="Rectangle 574"/>
                  <p:cNvSpPr>
                    <a:spLocks noChangeArrowheads="1"/>
                  </p:cNvSpPr>
                  <p:nvPr/>
                </p:nvSpPr>
                <p:spPr bwMode="auto">
                  <a:xfrm>
                    <a:off x="1305" y="2403"/>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97" name="Rectangle 575"/>
                  <p:cNvSpPr>
                    <a:spLocks noChangeArrowheads="1"/>
                  </p:cNvSpPr>
                  <p:nvPr/>
                </p:nvSpPr>
                <p:spPr bwMode="auto">
                  <a:xfrm>
                    <a:off x="1339" y="24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98" name="Rectangle 576"/>
                  <p:cNvSpPr>
                    <a:spLocks noChangeArrowheads="1"/>
                  </p:cNvSpPr>
                  <p:nvPr/>
                </p:nvSpPr>
                <p:spPr bwMode="auto">
                  <a:xfrm>
                    <a:off x="1339" y="24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99" name="Rectangle 577"/>
                  <p:cNvSpPr>
                    <a:spLocks noChangeArrowheads="1"/>
                  </p:cNvSpPr>
                  <p:nvPr/>
                </p:nvSpPr>
                <p:spPr bwMode="auto">
                  <a:xfrm>
                    <a:off x="1339" y="24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00" name="Rectangle 578"/>
                  <p:cNvSpPr>
                    <a:spLocks noChangeArrowheads="1"/>
                  </p:cNvSpPr>
                  <p:nvPr/>
                </p:nvSpPr>
                <p:spPr bwMode="auto">
                  <a:xfrm>
                    <a:off x="1339" y="2403"/>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01" name="Rectangle 579"/>
                  <p:cNvSpPr>
                    <a:spLocks noChangeArrowheads="1"/>
                  </p:cNvSpPr>
                  <p:nvPr/>
                </p:nvSpPr>
                <p:spPr bwMode="auto">
                  <a:xfrm>
                    <a:off x="840" y="237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02" name="Rectangle 580"/>
                  <p:cNvSpPr>
                    <a:spLocks noChangeArrowheads="1"/>
                  </p:cNvSpPr>
                  <p:nvPr/>
                </p:nvSpPr>
                <p:spPr bwMode="auto">
                  <a:xfrm>
                    <a:off x="2332" y="2368"/>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03" name="Rectangle 581"/>
                  <p:cNvSpPr>
                    <a:spLocks noChangeArrowheads="1"/>
                  </p:cNvSpPr>
                  <p:nvPr/>
                </p:nvSpPr>
                <p:spPr bwMode="auto">
                  <a:xfrm>
                    <a:off x="860" y="2368"/>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04" name="Rectangle 582"/>
                  <p:cNvSpPr>
                    <a:spLocks noChangeArrowheads="1"/>
                  </p:cNvSpPr>
                  <p:nvPr/>
                </p:nvSpPr>
                <p:spPr bwMode="auto">
                  <a:xfrm>
                    <a:off x="1342" y="237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05" name="Rectangle 583"/>
                  <p:cNvSpPr>
                    <a:spLocks noChangeArrowheads="1"/>
                  </p:cNvSpPr>
                  <p:nvPr/>
                </p:nvSpPr>
                <p:spPr bwMode="auto">
                  <a:xfrm>
                    <a:off x="860" y="2368"/>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06" name="Rectangle 584"/>
                  <p:cNvSpPr>
                    <a:spLocks noChangeArrowheads="1"/>
                  </p:cNvSpPr>
                  <p:nvPr/>
                </p:nvSpPr>
                <p:spPr bwMode="auto">
                  <a:xfrm>
                    <a:off x="2306" y="237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07" name="Rectangle 585"/>
                  <p:cNvSpPr>
                    <a:spLocks noChangeArrowheads="1"/>
                  </p:cNvSpPr>
                  <p:nvPr/>
                </p:nvSpPr>
                <p:spPr bwMode="auto">
                  <a:xfrm>
                    <a:off x="1342" y="237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08" name="Rectangle 586"/>
                  <p:cNvSpPr>
                    <a:spLocks noChangeArrowheads="1"/>
                  </p:cNvSpPr>
                  <p:nvPr/>
                </p:nvSpPr>
                <p:spPr bwMode="auto">
                  <a:xfrm>
                    <a:off x="1342" y="237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09" name="Rectangle 587"/>
                  <p:cNvSpPr>
                    <a:spLocks noChangeArrowheads="1"/>
                  </p:cNvSpPr>
                  <p:nvPr/>
                </p:nvSpPr>
                <p:spPr bwMode="auto">
                  <a:xfrm>
                    <a:off x="1342" y="237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10" name="Rectangle 588"/>
                  <p:cNvSpPr>
                    <a:spLocks noChangeArrowheads="1"/>
                  </p:cNvSpPr>
                  <p:nvPr/>
                </p:nvSpPr>
                <p:spPr bwMode="auto">
                  <a:xfrm>
                    <a:off x="1342" y="237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11" name="Rectangle 589"/>
                  <p:cNvSpPr>
                    <a:spLocks noChangeArrowheads="1"/>
                  </p:cNvSpPr>
                  <p:nvPr/>
                </p:nvSpPr>
                <p:spPr bwMode="auto">
                  <a:xfrm>
                    <a:off x="1342" y="2371"/>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12" name="Rectangle 590"/>
                  <p:cNvSpPr>
                    <a:spLocks noChangeArrowheads="1"/>
                  </p:cNvSpPr>
                  <p:nvPr/>
                </p:nvSpPr>
                <p:spPr bwMode="auto">
                  <a:xfrm>
                    <a:off x="2306" y="23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13" name="Rectangle 591"/>
                  <p:cNvSpPr>
                    <a:spLocks noChangeArrowheads="1"/>
                  </p:cNvSpPr>
                  <p:nvPr/>
                </p:nvSpPr>
                <p:spPr bwMode="auto">
                  <a:xfrm>
                    <a:off x="897" y="23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14" name="Rectangle 592"/>
                  <p:cNvSpPr>
                    <a:spLocks noChangeArrowheads="1"/>
                  </p:cNvSpPr>
                  <p:nvPr/>
                </p:nvSpPr>
                <p:spPr bwMode="auto">
                  <a:xfrm>
                    <a:off x="1827" y="23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15" name="Rectangle 593"/>
                  <p:cNvSpPr>
                    <a:spLocks noChangeArrowheads="1"/>
                  </p:cNvSpPr>
                  <p:nvPr/>
                </p:nvSpPr>
                <p:spPr bwMode="auto">
                  <a:xfrm>
                    <a:off x="860" y="233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16" name="Rectangle 594"/>
                  <p:cNvSpPr>
                    <a:spLocks noChangeArrowheads="1"/>
                  </p:cNvSpPr>
                  <p:nvPr/>
                </p:nvSpPr>
                <p:spPr bwMode="auto">
                  <a:xfrm>
                    <a:off x="2275" y="233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17" name="Rectangle 595"/>
                  <p:cNvSpPr>
                    <a:spLocks noChangeArrowheads="1"/>
                  </p:cNvSpPr>
                  <p:nvPr/>
                </p:nvSpPr>
                <p:spPr bwMode="auto">
                  <a:xfrm>
                    <a:off x="2340" y="23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18" name="Rectangle 596"/>
                  <p:cNvSpPr>
                    <a:spLocks noChangeArrowheads="1"/>
                  </p:cNvSpPr>
                  <p:nvPr/>
                </p:nvSpPr>
                <p:spPr bwMode="auto">
                  <a:xfrm>
                    <a:off x="1342" y="23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19" name="Rectangle 597"/>
                  <p:cNvSpPr>
                    <a:spLocks noChangeArrowheads="1"/>
                  </p:cNvSpPr>
                  <p:nvPr/>
                </p:nvSpPr>
                <p:spPr bwMode="auto">
                  <a:xfrm>
                    <a:off x="1353" y="23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20" name="Rectangle 598"/>
                  <p:cNvSpPr>
                    <a:spLocks noChangeArrowheads="1"/>
                  </p:cNvSpPr>
                  <p:nvPr/>
                </p:nvSpPr>
                <p:spPr bwMode="auto">
                  <a:xfrm>
                    <a:off x="1342" y="23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21" name="Rectangle 599"/>
                  <p:cNvSpPr>
                    <a:spLocks noChangeArrowheads="1"/>
                  </p:cNvSpPr>
                  <p:nvPr/>
                </p:nvSpPr>
                <p:spPr bwMode="auto">
                  <a:xfrm>
                    <a:off x="1325" y="23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22" name="Rectangle 600"/>
                  <p:cNvSpPr>
                    <a:spLocks noChangeArrowheads="1"/>
                  </p:cNvSpPr>
                  <p:nvPr/>
                </p:nvSpPr>
                <p:spPr bwMode="auto">
                  <a:xfrm>
                    <a:off x="1342" y="23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23" name="Rectangle 601"/>
                  <p:cNvSpPr>
                    <a:spLocks noChangeArrowheads="1"/>
                  </p:cNvSpPr>
                  <p:nvPr/>
                </p:nvSpPr>
                <p:spPr bwMode="auto">
                  <a:xfrm>
                    <a:off x="1353" y="23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24" name="Rectangle 602"/>
                  <p:cNvSpPr>
                    <a:spLocks noChangeArrowheads="1"/>
                  </p:cNvSpPr>
                  <p:nvPr/>
                </p:nvSpPr>
                <p:spPr bwMode="auto">
                  <a:xfrm>
                    <a:off x="1342" y="23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25" name="Rectangle 603"/>
                  <p:cNvSpPr>
                    <a:spLocks noChangeArrowheads="1"/>
                  </p:cNvSpPr>
                  <p:nvPr/>
                </p:nvSpPr>
                <p:spPr bwMode="auto">
                  <a:xfrm>
                    <a:off x="1342" y="23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26" name="Rectangle 604"/>
                  <p:cNvSpPr>
                    <a:spLocks noChangeArrowheads="1"/>
                  </p:cNvSpPr>
                  <p:nvPr/>
                </p:nvSpPr>
                <p:spPr bwMode="auto">
                  <a:xfrm>
                    <a:off x="1342" y="233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27" name="Rectangle 605"/>
                  <p:cNvSpPr>
                    <a:spLocks noChangeArrowheads="1"/>
                  </p:cNvSpPr>
                  <p:nvPr/>
                </p:nvSpPr>
                <p:spPr bwMode="auto">
                  <a:xfrm>
                    <a:off x="1838" y="2303"/>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28" name="Rectangle 606"/>
                  <p:cNvSpPr>
                    <a:spLocks noChangeArrowheads="1"/>
                  </p:cNvSpPr>
                  <p:nvPr/>
                </p:nvSpPr>
                <p:spPr bwMode="auto">
                  <a:xfrm>
                    <a:off x="1827" y="2303"/>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grpSp>
            <p:sp>
              <p:nvSpPr>
                <p:cNvPr id="24" name="Rectangle 608"/>
                <p:cNvSpPr>
                  <a:spLocks noChangeArrowheads="1"/>
                </p:cNvSpPr>
                <p:nvPr/>
              </p:nvSpPr>
              <p:spPr bwMode="auto">
                <a:xfrm>
                  <a:off x="2306" y="2303"/>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5" name="Rectangle 609"/>
                <p:cNvSpPr>
                  <a:spLocks noChangeArrowheads="1"/>
                </p:cNvSpPr>
                <p:nvPr/>
              </p:nvSpPr>
              <p:spPr bwMode="auto">
                <a:xfrm>
                  <a:off x="874" y="2303"/>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6" name="Rectangle 610"/>
                <p:cNvSpPr>
                  <a:spLocks noChangeArrowheads="1"/>
                </p:cNvSpPr>
                <p:nvPr/>
              </p:nvSpPr>
              <p:spPr bwMode="auto">
                <a:xfrm>
                  <a:off x="1827" y="2303"/>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7" name="Rectangle 611"/>
                <p:cNvSpPr>
                  <a:spLocks noChangeArrowheads="1"/>
                </p:cNvSpPr>
                <p:nvPr/>
              </p:nvSpPr>
              <p:spPr bwMode="auto">
                <a:xfrm>
                  <a:off x="2306" y="2303"/>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8" name="Rectangle 612"/>
                <p:cNvSpPr>
                  <a:spLocks noChangeArrowheads="1"/>
                </p:cNvSpPr>
                <p:nvPr/>
              </p:nvSpPr>
              <p:spPr bwMode="auto">
                <a:xfrm>
                  <a:off x="1342" y="2303"/>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29" name="Rectangle 613"/>
                <p:cNvSpPr>
                  <a:spLocks noChangeArrowheads="1"/>
                </p:cNvSpPr>
                <p:nvPr/>
              </p:nvSpPr>
              <p:spPr bwMode="auto">
                <a:xfrm>
                  <a:off x="1336" y="2303"/>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0" name="Rectangle 614"/>
                <p:cNvSpPr>
                  <a:spLocks noChangeArrowheads="1"/>
                </p:cNvSpPr>
                <p:nvPr/>
              </p:nvSpPr>
              <p:spPr bwMode="auto">
                <a:xfrm>
                  <a:off x="1336" y="2303"/>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1" name="Rectangle 615"/>
                <p:cNvSpPr>
                  <a:spLocks noChangeArrowheads="1"/>
                </p:cNvSpPr>
                <p:nvPr/>
              </p:nvSpPr>
              <p:spPr bwMode="auto">
                <a:xfrm>
                  <a:off x="1296" y="2303"/>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2" name="Rectangle 616"/>
                <p:cNvSpPr>
                  <a:spLocks noChangeArrowheads="1"/>
                </p:cNvSpPr>
                <p:nvPr/>
              </p:nvSpPr>
              <p:spPr bwMode="auto">
                <a:xfrm>
                  <a:off x="1319" y="2303"/>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3" name="Rectangle 617"/>
                <p:cNvSpPr>
                  <a:spLocks noChangeArrowheads="1"/>
                </p:cNvSpPr>
                <p:nvPr/>
              </p:nvSpPr>
              <p:spPr bwMode="auto">
                <a:xfrm>
                  <a:off x="1319" y="2303"/>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4" name="Rectangle 618"/>
                <p:cNvSpPr>
                  <a:spLocks noChangeArrowheads="1"/>
                </p:cNvSpPr>
                <p:nvPr/>
              </p:nvSpPr>
              <p:spPr bwMode="auto">
                <a:xfrm>
                  <a:off x="1370" y="2303"/>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5" name="Rectangle 619"/>
                <p:cNvSpPr>
                  <a:spLocks noChangeArrowheads="1"/>
                </p:cNvSpPr>
                <p:nvPr/>
              </p:nvSpPr>
              <p:spPr bwMode="auto">
                <a:xfrm>
                  <a:off x="1824" y="226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6" name="Rectangle 620"/>
                <p:cNvSpPr>
                  <a:spLocks noChangeArrowheads="1"/>
                </p:cNvSpPr>
                <p:nvPr/>
              </p:nvSpPr>
              <p:spPr bwMode="auto">
                <a:xfrm>
                  <a:off x="911" y="226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7" name="Rectangle 621"/>
                <p:cNvSpPr>
                  <a:spLocks noChangeArrowheads="1"/>
                </p:cNvSpPr>
                <p:nvPr/>
              </p:nvSpPr>
              <p:spPr bwMode="auto">
                <a:xfrm>
                  <a:off x="1339" y="226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8" name="Rectangle 622"/>
                <p:cNvSpPr>
                  <a:spLocks noChangeArrowheads="1"/>
                </p:cNvSpPr>
                <p:nvPr/>
              </p:nvSpPr>
              <p:spPr bwMode="auto">
                <a:xfrm>
                  <a:off x="2269" y="226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39" name="Rectangle 623"/>
                <p:cNvSpPr>
                  <a:spLocks noChangeArrowheads="1"/>
                </p:cNvSpPr>
                <p:nvPr/>
              </p:nvSpPr>
              <p:spPr bwMode="auto">
                <a:xfrm>
                  <a:off x="1824" y="226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0" name="Rectangle 624"/>
                <p:cNvSpPr>
                  <a:spLocks noChangeArrowheads="1"/>
                </p:cNvSpPr>
                <p:nvPr/>
              </p:nvSpPr>
              <p:spPr bwMode="auto">
                <a:xfrm>
                  <a:off x="860" y="2266"/>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1" name="Rectangle 625"/>
                <p:cNvSpPr>
                  <a:spLocks noChangeArrowheads="1"/>
                </p:cNvSpPr>
                <p:nvPr/>
              </p:nvSpPr>
              <p:spPr bwMode="auto">
                <a:xfrm>
                  <a:off x="2309" y="2266"/>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2" name="Rectangle 626"/>
                <p:cNvSpPr>
                  <a:spLocks noChangeArrowheads="1"/>
                </p:cNvSpPr>
                <p:nvPr/>
              </p:nvSpPr>
              <p:spPr bwMode="auto">
                <a:xfrm>
                  <a:off x="1339" y="226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3" name="Rectangle 627"/>
                <p:cNvSpPr>
                  <a:spLocks noChangeArrowheads="1"/>
                </p:cNvSpPr>
                <p:nvPr/>
              </p:nvSpPr>
              <p:spPr bwMode="auto">
                <a:xfrm>
                  <a:off x="1350" y="226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4" name="Rectangle 628"/>
                <p:cNvSpPr>
                  <a:spLocks noChangeArrowheads="1"/>
                </p:cNvSpPr>
                <p:nvPr/>
              </p:nvSpPr>
              <p:spPr bwMode="auto">
                <a:xfrm>
                  <a:off x="1339" y="226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5" name="Rectangle 629"/>
                <p:cNvSpPr>
                  <a:spLocks noChangeArrowheads="1"/>
                </p:cNvSpPr>
                <p:nvPr/>
              </p:nvSpPr>
              <p:spPr bwMode="auto">
                <a:xfrm>
                  <a:off x="1339" y="226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6" name="Rectangle 630"/>
                <p:cNvSpPr>
                  <a:spLocks noChangeArrowheads="1"/>
                </p:cNvSpPr>
                <p:nvPr/>
              </p:nvSpPr>
              <p:spPr bwMode="auto">
                <a:xfrm>
                  <a:off x="1305" y="2266"/>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7" name="Rectangle 631"/>
                <p:cNvSpPr>
                  <a:spLocks noChangeArrowheads="1"/>
                </p:cNvSpPr>
                <p:nvPr/>
              </p:nvSpPr>
              <p:spPr bwMode="auto">
                <a:xfrm>
                  <a:off x="1362" y="2226"/>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8" name="Rectangle 632"/>
                <p:cNvSpPr>
                  <a:spLocks noChangeArrowheads="1"/>
                </p:cNvSpPr>
                <p:nvPr/>
              </p:nvSpPr>
              <p:spPr bwMode="auto">
                <a:xfrm>
                  <a:off x="2314" y="222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49" name="Rectangle 633"/>
                <p:cNvSpPr>
                  <a:spLocks noChangeArrowheads="1"/>
                </p:cNvSpPr>
                <p:nvPr/>
              </p:nvSpPr>
              <p:spPr bwMode="auto">
                <a:xfrm>
                  <a:off x="1328" y="2226"/>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0" name="Rectangle 634"/>
                <p:cNvSpPr>
                  <a:spLocks noChangeArrowheads="1"/>
                </p:cNvSpPr>
                <p:nvPr/>
              </p:nvSpPr>
              <p:spPr bwMode="auto">
                <a:xfrm>
                  <a:off x="1339" y="222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1" name="Rectangle 635"/>
                <p:cNvSpPr>
                  <a:spLocks noChangeArrowheads="1"/>
                </p:cNvSpPr>
                <p:nvPr/>
              </p:nvSpPr>
              <p:spPr bwMode="auto">
                <a:xfrm>
                  <a:off x="1345" y="2226"/>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2" name="Rectangle 636"/>
                <p:cNvSpPr>
                  <a:spLocks noChangeArrowheads="1"/>
                </p:cNvSpPr>
                <p:nvPr/>
              </p:nvSpPr>
              <p:spPr bwMode="auto">
                <a:xfrm>
                  <a:off x="1310" y="222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3" name="Rectangle 637"/>
                <p:cNvSpPr>
                  <a:spLocks noChangeArrowheads="1"/>
                </p:cNvSpPr>
                <p:nvPr/>
              </p:nvSpPr>
              <p:spPr bwMode="auto">
                <a:xfrm>
                  <a:off x="1345" y="2226"/>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4" name="Rectangle 638"/>
                <p:cNvSpPr>
                  <a:spLocks noChangeArrowheads="1"/>
                </p:cNvSpPr>
                <p:nvPr/>
              </p:nvSpPr>
              <p:spPr bwMode="auto">
                <a:xfrm>
                  <a:off x="1345" y="2226"/>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5" name="Rectangle 639"/>
                <p:cNvSpPr>
                  <a:spLocks noChangeArrowheads="1"/>
                </p:cNvSpPr>
                <p:nvPr/>
              </p:nvSpPr>
              <p:spPr bwMode="auto">
                <a:xfrm>
                  <a:off x="1339" y="2226"/>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6" name="Rectangle 640"/>
                <p:cNvSpPr>
                  <a:spLocks noChangeArrowheads="1"/>
                </p:cNvSpPr>
                <p:nvPr/>
              </p:nvSpPr>
              <p:spPr bwMode="auto">
                <a:xfrm>
                  <a:off x="908" y="219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7" name="Rectangle 641"/>
                <p:cNvSpPr>
                  <a:spLocks noChangeArrowheads="1"/>
                </p:cNvSpPr>
                <p:nvPr/>
              </p:nvSpPr>
              <p:spPr bwMode="auto">
                <a:xfrm>
                  <a:off x="860" y="2191"/>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8" name="Rectangle 642"/>
                <p:cNvSpPr>
                  <a:spLocks noChangeArrowheads="1"/>
                </p:cNvSpPr>
                <p:nvPr/>
              </p:nvSpPr>
              <p:spPr bwMode="auto">
                <a:xfrm>
                  <a:off x="868" y="219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59" name="Rectangle 643"/>
                <p:cNvSpPr>
                  <a:spLocks noChangeArrowheads="1"/>
                </p:cNvSpPr>
                <p:nvPr/>
              </p:nvSpPr>
              <p:spPr bwMode="auto">
                <a:xfrm>
                  <a:off x="1325" y="219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0" name="Rectangle 644"/>
                <p:cNvSpPr>
                  <a:spLocks noChangeArrowheads="1"/>
                </p:cNvSpPr>
                <p:nvPr/>
              </p:nvSpPr>
              <p:spPr bwMode="auto">
                <a:xfrm>
                  <a:off x="1342" y="219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1" name="Rectangle 645"/>
                <p:cNvSpPr>
                  <a:spLocks noChangeArrowheads="1"/>
                </p:cNvSpPr>
                <p:nvPr/>
              </p:nvSpPr>
              <p:spPr bwMode="auto">
                <a:xfrm>
                  <a:off x="1319" y="219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2" name="Rectangle 646"/>
                <p:cNvSpPr>
                  <a:spLocks noChangeArrowheads="1"/>
                </p:cNvSpPr>
                <p:nvPr/>
              </p:nvSpPr>
              <p:spPr bwMode="auto">
                <a:xfrm>
                  <a:off x="1342" y="219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3" name="Rectangle 647"/>
                <p:cNvSpPr>
                  <a:spLocks noChangeArrowheads="1"/>
                </p:cNvSpPr>
                <p:nvPr/>
              </p:nvSpPr>
              <p:spPr bwMode="auto">
                <a:xfrm>
                  <a:off x="1336" y="2194"/>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4" name="Rectangle 648"/>
                <p:cNvSpPr>
                  <a:spLocks noChangeArrowheads="1"/>
                </p:cNvSpPr>
                <p:nvPr/>
              </p:nvSpPr>
              <p:spPr bwMode="auto">
                <a:xfrm>
                  <a:off x="2306" y="216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5" name="Rectangle 649"/>
                <p:cNvSpPr>
                  <a:spLocks noChangeArrowheads="1"/>
                </p:cNvSpPr>
                <p:nvPr/>
              </p:nvSpPr>
              <p:spPr bwMode="auto">
                <a:xfrm>
                  <a:off x="1376" y="216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6" name="Rectangle 650"/>
                <p:cNvSpPr>
                  <a:spLocks noChangeArrowheads="1"/>
                </p:cNvSpPr>
                <p:nvPr/>
              </p:nvSpPr>
              <p:spPr bwMode="auto">
                <a:xfrm>
                  <a:off x="1345" y="2157"/>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7" name="Rectangle 651"/>
                <p:cNvSpPr>
                  <a:spLocks noChangeArrowheads="1"/>
                </p:cNvSpPr>
                <p:nvPr/>
              </p:nvSpPr>
              <p:spPr bwMode="auto">
                <a:xfrm>
                  <a:off x="1342" y="216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8" name="Rectangle 652"/>
                <p:cNvSpPr>
                  <a:spLocks noChangeArrowheads="1"/>
                </p:cNvSpPr>
                <p:nvPr/>
              </p:nvSpPr>
              <p:spPr bwMode="auto">
                <a:xfrm>
                  <a:off x="1362" y="2123"/>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69" name="Rectangle 653"/>
                <p:cNvSpPr>
                  <a:spLocks noChangeArrowheads="1"/>
                </p:cNvSpPr>
                <p:nvPr/>
              </p:nvSpPr>
              <p:spPr bwMode="auto">
                <a:xfrm>
                  <a:off x="2306" y="2126"/>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0" name="Rectangle 654"/>
                <p:cNvSpPr>
                  <a:spLocks noChangeArrowheads="1"/>
                </p:cNvSpPr>
                <p:nvPr/>
              </p:nvSpPr>
              <p:spPr bwMode="auto">
                <a:xfrm>
                  <a:off x="2360" y="2089"/>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1" name="Rectangle 655"/>
                <p:cNvSpPr>
                  <a:spLocks noChangeArrowheads="1"/>
                </p:cNvSpPr>
                <p:nvPr/>
              </p:nvSpPr>
              <p:spPr bwMode="auto">
                <a:xfrm>
                  <a:off x="1339" y="2089"/>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2" name="Rectangle 656"/>
                <p:cNvSpPr>
                  <a:spLocks noChangeArrowheads="1"/>
                </p:cNvSpPr>
                <p:nvPr/>
              </p:nvSpPr>
              <p:spPr bwMode="auto">
                <a:xfrm>
                  <a:off x="1305" y="2089"/>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3" name="Rectangle 657"/>
                <p:cNvSpPr>
                  <a:spLocks noChangeArrowheads="1"/>
                </p:cNvSpPr>
                <p:nvPr/>
              </p:nvSpPr>
              <p:spPr bwMode="auto">
                <a:xfrm>
                  <a:off x="1328" y="2089"/>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4" name="Rectangle 658"/>
                <p:cNvSpPr>
                  <a:spLocks noChangeArrowheads="1"/>
                </p:cNvSpPr>
                <p:nvPr/>
              </p:nvSpPr>
              <p:spPr bwMode="auto">
                <a:xfrm>
                  <a:off x="1339" y="2089"/>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5" name="Rectangle 659"/>
                <p:cNvSpPr>
                  <a:spLocks noChangeArrowheads="1"/>
                </p:cNvSpPr>
                <p:nvPr/>
              </p:nvSpPr>
              <p:spPr bwMode="auto">
                <a:xfrm>
                  <a:off x="1356" y="2089"/>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6" name="Rectangle 660"/>
                <p:cNvSpPr>
                  <a:spLocks noChangeArrowheads="1"/>
                </p:cNvSpPr>
                <p:nvPr/>
              </p:nvSpPr>
              <p:spPr bwMode="auto">
                <a:xfrm>
                  <a:off x="1342" y="205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7" name="Rectangle 661"/>
                <p:cNvSpPr>
                  <a:spLocks noChangeArrowheads="1"/>
                </p:cNvSpPr>
                <p:nvPr/>
              </p:nvSpPr>
              <p:spPr bwMode="auto">
                <a:xfrm>
                  <a:off x="2349" y="2054"/>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8" name="Rectangle 662"/>
                <p:cNvSpPr>
                  <a:spLocks noChangeArrowheads="1"/>
                </p:cNvSpPr>
                <p:nvPr/>
              </p:nvSpPr>
              <p:spPr bwMode="auto">
                <a:xfrm>
                  <a:off x="1342" y="205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9" name="Rectangle 663"/>
                <p:cNvSpPr>
                  <a:spLocks noChangeArrowheads="1"/>
                </p:cNvSpPr>
                <p:nvPr/>
              </p:nvSpPr>
              <p:spPr bwMode="auto">
                <a:xfrm>
                  <a:off x="1342" y="205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80" name="Rectangle 664"/>
                <p:cNvSpPr>
                  <a:spLocks noChangeArrowheads="1"/>
                </p:cNvSpPr>
                <p:nvPr/>
              </p:nvSpPr>
              <p:spPr bwMode="auto">
                <a:xfrm>
                  <a:off x="2306" y="20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81" name="Rectangle 665"/>
                <p:cNvSpPr>
                  <a:spLocks noChangeArrowheads="1"/>
                </p:cNvSpPr>
                <p:nvPr/>
              </p:nvSpPr>
              <p:spPr bwMode="auto">
                <a:xfrm>
                  <a:off x="1342" y="20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82" name="Rectangle 666"/>
                <p:cNvSpPr>
                  <a:spLocks noChangeArrowheads="1"/>
                </p:cNvSpPr>
                <p:nvPr/>
              </p:nvSpPr>
              <p:spPr bwMode="auto">
                <a:xfrm>
                  <a:off x="1342" y="2017"/>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83" name="Rectangle 667"/>
                <p:cNvSpPr>
                  <a:spLocks noChangeArrowheads="1"/>
                </p:cNvSpPr>
                <p:nvPr/>
              </p:nvSpPr>
              <p:spPr bwMode="auto">
                <a:xfrm>
                  <a:off x="2306" y="1983"/>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84" name="Rectangle 668"/>
                <p:cNvSpPr>
                  <a:spLocks noChangeArrowheads="1"/>
                </p:cNvSpPr>
                <p:nvPr/>
              </p:nvSpPr>
              <p:spPr bwMode="auto">
                <a:xfrm>
                  <a:off x="2306" y="1983"/>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85" name="Rectangle 669"/>
                <p:cNvSpPr>
                  <a:spLocks noChangeArrowheads="1"/>
                </p:cNvSpPr>
                <p:nvPr/>
              </p:nvSpPr>
              <p:spPr bwMode="auto">
                <a:xfrm>
                  <a:off x="2306" y="1983"/>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86" name="Rectangle 670"/>
                <p:cNvSpPr>
                  <a:spLocks noChangeArrowheads="1"/>
                </p:cNvSpPr>
                <p:nvPr/>
              </p:nvSpPr>
              <p:spPr bwMode="auto">
                <a:xfrm>
                  <a:off x="2306" y="1983"/>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87" name="Rectangle 671"/>
                <p:cNvSpPr>
                  <a:spLocks noChangeArrowheads="1"/>
                </p:cNvSpPr>
                <p:nvPr/>
              </p:nvSpPr>
              <p:spPr bwMode="auto">
                <a:xfrm>
                  <a:off x="1342" y="1983"/>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88" name="Rectangle 672"/>
                <p:cNvSpPr>
                  <a:spLocks noChangeArrowheads="1"/>
                </p:cNvSpPr>
                <p:nvPr/>
              </p:nvSpPr>
              <p:spPr bwMode="auto">
                <a:xfrm>
                  <a:off x="2349" y="1946"/>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89" name="Rectangle 673"/>
                <p:cNvSpPr>
                  <a:spLocks noChangeArrowheads="1"/>
                </p:cNvSpPr>
                <p:nvPr/>
              </p:nvSpPr>
              <p:spPr bwMode="auto">
                <a:xfrm>
                  <a:off x="2317" y="1949"/>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90" name="Rectangle 674"/>
                <p:cNvSpPr>
                  <a:spLocks noChangeArrowheads="1"/>
                </p:cNvSpPr>
                <p:nvPr/>
              </p:nvSpPr>
              <p:spPr bwMode="auto">
                <a:xfrm>
                  <a:off x="1336" y="1949"/>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91" name="Rectangle 675"/>
                <p:cNvSpPr>
                  <a:spLocks noChangeArrowheads="1"/>
                </p:cNvSpPr>
                <p:nvPr/>
              </p:nvSpPr>
              <p:spPr bwMode="auto">
                <a:xfrm>
                  <a:off x="1342" y="1949"/>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92" name="Rectangle 676"/>
                <p:cNvSpPr>
                  <a:spLocks noChangeArrowheads="1"/>
                </p:cNvSpPr>
                <p:nvPr/>
              </p:nvSpPr>
              <p:spPr bwMode="auto">
                <a:xfrm>
                  <a:off x="1812" y="1912"/>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93" name="Rectangle 677"/>
                <p:cNvSpPr>
                  <a:spLocks noChangeArrowheads="1"/>
                </p:cNvSpPr>
                <p:nvPr/>
              </p:nvSpPr>
              <p:spPr bwMode="auto">
                <a:xfrm>
                  <a:off x="2303" y="1912"/>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94" name="Rectangle 678"/>
                <p:cNvSpPr>
                  <a:spLocks noChangeArrowheads="1"/>
                </p:cNvSpPr>
                <p:nvPr/>
              </p:nvSpPr>
              <p:spPr bwMode="auto">
                <a:xfrm>
                  <a:off x="1310" y="1912"/>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95" name="Rectangle 679"/>
                <p:cNvSpPr>
                  <a:spLocks noChangeArrowheads="1"/>
                </p:cNvSpPr>
                <p:nvPr/>
              </p:nvSpPr>
              <p:spPr bwMode="auto">
                <a:xfrm>
                  <a:off x="1827" y="18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96" name="Rectangle 680"/>
                <p:cNvSpPr>
                  <a:spLocks noChangeArrowheads="1"/>
                </p:cNvSpPr>
                <p:nvPr/>
              </p:nvSpPr>
              <p:spPr bwMode="auto">
                <a:xfrm>
                  <a:off x="1342" y="1880"/>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97" name="Rectangle 681"/>
                <p:cNvSpPr>
                  <a:spLocks noChangeArrowheads="1"/>
                </p:cNvSpPr>
                <p:nvPr/>
              </p:nvSpPr>
              <p:spPr bwMode="auto">
                <a:xfrm>
                  <a:off x="2306" y="1846"/>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98" name="Rectangle 682"/>
                <p:cNvSpPr>
                  <a:spLocks noChangeArrowheads="1"/>
                </p:cNvSpPr>
                <p:nvPr/>
              </p:nvSpPr>
              <p:spPr bwMode="auto">
                <a:xfrm>
                  <a:off x="1342" y="1846"/>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99" name="Rectangle 683"/>
                <p:cNvSpPr>
                  <a:spLocks noChangeArrowheads="1"/>
                </p:cNvSpPr>
                <p:nvPr/>
              </p:nvSpPr>
              <p:spPr bwMode="auto">
                <a:xfrm>
                  <a:off x="2349" y="1803"/>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00" name="Rectangle 684"/>
                <p:cNvSpPr>
                  <a:spLocks noChangeArrowheads="1"/>
                </p:cNvSpPr>
                <p:nvPr/>
              </p:nvSpPr>
              <p:spPr bwMode="auto">
                <a:xfrm>
                  <a:off x="1342" y="1806"/>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01" name="Rectangle 685"/>
                <p:cNvSpPr>
                  <a:spLocks noChangeArrowheads="1"/>
                </p:cNvSpPr>
                <p:nvPr/>
              </p:nvSpPr>
              <p:spPr bwMode="auto">
                <a:xfrm>
                  <a:off x="1342" y="1772"/>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02" name="Rectangle 686"/>
                <p:cNvSpPr>
                  <a:spLocks noChangeArrowheads="1"/>
                </p:cNvSpPr>
                <p:nvPr/>
              </p:nvSpPr>
              <p:spPr bwMode="auto">
                <a:xfrm>
                  <a:off x="1812" y="1735"/>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03" name="Rectangle 687"/>
                <p:cNvSpPr>
                  <a:spLocks noChangeArrowheads="1"/>
                </p:cNvSpPr>
                <p:nvPr/>
              </p:nvSpPr>
              <p:spPr bwMode="auto">
                <a:xfrm>
                  <a:off x="1345" y="1666"/>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04" name="Rectangle 688"/>
                <p:cNvSpPr>
                  <a:spLocks noChangeArrowheads="1"/>
                </p:cNvSpPr>
                <p:nvPr/>
              </p:nvSpPr>
              <p:spPr bwMode="auto">
                <a:xfrm>
                  <a:off x="2297" y="1632"/>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05" name="Rectangle 689"/>
                <p:cNvSpPr>
                  <a:spLocks noChangeArrowheads="1"/>
                </p:cNvSpPr>
                <p:nvPr/>
              </p:nvSpPr>
              <p:spPr bwMode="auto">
                <a:xfrm>
                  <a:off x="1339" y="1632"/>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06" name="Rectangle 690"/>
                <p:cNvSpPr>
                  <a:spLocks noChangeArrowheads="1"/>
                </p:cNvSpPr>
                <p:nvPr/>
              </p:nvSpPr>
              <p:spPr bwMode="auto">
                <a:xfrm>
                  <a:off x="1356" y="1632"/>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07" name="Rectangle 691"/>
                <p:cNvSpPr>
                  <a:spLocks noChangeArrowheads="1"/>
                </p:cNvSpPr>
                <p:nvPr/>
              </p:nvSpPr>
              <p:spPr bwMode="auto">
                <a:xfrm>
                  <a:off x="1339" y="1592"/>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08" name="Rectangle 692"/>
                <p:cNvSpPr>
                  <a:spLocks noChangeArrowheads="1"/>
                </p:cNvSpPr>
                <p:nvPr/>
              </p:nvSpPr>
              <p:spPr bwMode="auto">
                <a:xfrm>
                  <a:off x="1339" y="1592"/>
                  <a:ext cx="6"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09" name="Rectangle 693"/>
                <p:cNvSpPr>
                  <a:spLocks noChangeArrowheads="1"/>
                </p:cNvSpPr>
                <p:nvPr/>
              </p:nvSpPr>
              <p:spPr bwMode="auto">
                <a:xfrm>
                  <a:off x="1336" y="1526"/>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10" name="Rectangle 694"/>
                <p:cNvSpPr>
                  <a:spLocks noChangeArrowheads="1"/>
                </p:cNvSpPr>
                <p:nvPr/>
              </p:nvSpPr>
              <p:spPr bwMode="auto">
                <a:xfrm>
                  <a:off x="1385" y="1523"/>
                  <a:ext cx="5" cy="6"/>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11" name="Rectangle 695"/>
                <p:cNvSpPr>
                  <a:spLocks noChangeArrowheads="1"/>
                </p:cNvSpPr>
                <p:nvPr/>
              </p:nvSpPr>
              <p:spPr bwMode="auto">
                <a:xfrm>
                  <a:off x="2306" y="1492"/>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12" name="Rectangle 696"/>
                <p:cNvSpPr>
                  <a:spLocks noChangeArrowheads="1"/>
                </p:cNvSpPr>
                <p:nvPr/>
              </p:nvSpPr>
              <p:spPr bwMode="auto">
                <a:xfrm>
                  <a:off x="1342" y="1383"/>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13" name="Rectangle 697"/>
                <p:cNvSpPr>
                  <a:spLocks noChangeArrowheads="1"/>
                </p:cNvSpPr>
                <p:nvPr/>
              </p:nvSpPr>
              <p:spPr bwMode="auto">
                <a:xfrm>
                  <a:off x="1342" y="1383"/>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14" name="Rectangle 698"/>
                <p:cNvSpPr>
                  <a:spLocks noChangeArrowheads="1"/>
                </p:cNvSpPr>
                <p:nvPr/>
              </p:nvSpPr>
              <p:spPr bwMode="auto">
                <a:xfrm>
                  <a:off x="1342" y="1349"/>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15" name="Rectangle 699"/>
                <p:cNvSpPr>
                  <a:spLocks noChangeArrowheads="1"/>
                </p:cNvSpPr>
                <p:nvPr/>
              </p:nvSpPr>
              <p:spPr bwMode="auto">
                <a:xfrm>
                  <a:off x="1342" y="1349"/>
                  <a:ext cx="1" cy="1"/>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16" name="Rectangle 700"/>
                <p:cNvSpPr>
                  <a:spLocks noChangeArrowheads="1"/>
                </p:cNvSpPr>
                <p:nvPr/>
              </p:nvSpPr>
              <p:spPr bwMode="auto">
                <a:xfrm>
                  <a:off x="1385" y="1101"/>
                  <a:ext cx="5" cy="5"/>
                </a:xfrm>
                <a:prstGeom prst="rect">
                  <a:avLst/>
                </a:prstGeom>
                <a:solidFill>
                  <a:srgbClr val="000000"/>
                </a:solidFill>
                <a:ln w="9525">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117" name="Line 701"/>
                <p:cNvSpPr>
                  <a:spLocks noChangeShapeType="1"/>
                </p:cNvSpPr>
                <p:nvPr/>
              </p:nvSpPr>
              <p:spPr bwMode="auto">
                <a:xfrm flipV="1">
                  <a:off x="626" y="1078"/>
                  <a:ext cx="1" cy="1936"/>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18" name="Line 702"/>
                <p:cNvSpPr>
                  <a:spLocks noChangeShapeType="1"/>
                </p:cNvSpPr>
                <p:nvPr/>
              </p:nvSpPr>
              <p:spPr bwMode="auto">
                <a:xfrm>
                  <a:off x="626" y="1078"/>
                  <a:ext cx="1922"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19" name="Line 703"/>
                <p:cNvSpPr>
                  <a:spLocks noChangeShapeType="1"/>
                </p:cNvSpPr>
                <p:nvPr/>
              </p:nvSpPr>
              <p:spPr bwMode="auto">
                <a:xfrm>
                  <a:off x="2548" y="1078"/>
                  <a:ext cx="1" cy="1936"/>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20" name="Line 704"/>
                <p:cNvSpPr>
                  <a:spLocks noChangeShapeType="1"/>
                </p:cNvSpPr>
                <p:nvPr/>
              </p:nvSpPr>
              <p:spPr bwMode="auto">
                <a:xfrm flipH="1">
                  <a:off x="626" y="3014"/>
                  <a:ext cx="1922" cy="1"/>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21" name="Line 705"/>
                <p:cNvSpPr>
                  <a:spLocks noChangeShapeType="1"/>
                </p:cNvSpPr>
                <p:nvPr/>
              </p:nvSpPr>
              <p:spPr bwMode="auto">
                <a:xfrm>
                  <a:off x="1105" y="3014"/>
                  <a:ext cx="1" cy="28"/>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22" name="Rectangle 706"/>
                <p:cNvSpPr>
                  <a:spLocks noChangeArrowheads="1"/>
                </p:cNvSpPr>
                <p:nvPr/>
              </p:nvSpPr>
              <p:spPr bwMode="auto">
                <a:xfrm>
                  <a:off x="763" y="3059"/>
                  <a:ext cx="22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750" b="1" dirty="0">
                      <a:solidFill>
                        <a:srgbClr val="000000"/>
                      </a:solidFill>
                      <a:latin typeface="Arial" pitchFamily="34" charset="0"/>
                      <a:cs typeface="Arial" pitchFamily="34" charset="0"/>
                    </a:rPr>
                    <a:t>Africa</a:t>
                  </a:r>
                  <a:endParaRPr lang="en-US" sz="750" b="1" dirty="0">
                    <a:latin typeface="Arial" pitchFamily="34" charset="0"/>
                    <a:cs typeface="Arial" pitchFamily="34" charset="0"/>
                  </a:endParaRPr>
                </a:p>
              </p:txBody>
            </p:sp>
            <p:sp>
              <p:nvSpPr>
                <p:cNvPr id="123" name="Line 707"/>
                <p:cNvSpPr>
                  <a:spLocks noChangeShapeType="1"/>
                </p:cNvSpPr>
                <p:nvPr/>
              </p:nvSpPr>
              <p:spPr bwMode="auto">
                <a:xfrm>
                  <a:off x="1590" y="3014"/>
                  <a:ext cx="1" cy="28"/>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24" name="Rectangle 708"/>
                <p:cNvSpPr>
                  <a:spLocks noChangeArrowheads="1"/>
                </p:cNvSpPr>
                <p:nvPr/>
              </p:nvSpPr>
              <p:spPr bwMode="auto">
                <a:xfrm>
                  <a:off x="1225" y="3059"/>
                  <a:ext cx="27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750" b="1" dirty="0">
                      <a:solidFill>
                        <a:srgbClr val="000000"/>
                      </a:solidFill>
                      <a:latin typeface="Arial" pitchFamily="34" charset="0"/>
                      <a:cs typeface="Arial" pitchFamily="34" charset="0"/>
                    </a:rPr>
                    <a:t>Europe</a:t>
                  </a:r>
                  <a:endParaRPr lang="en-US" sz="750" b="1" dirty="0">
                    <a:latin typeface="Arial" pitchFamily="34" charset="0"/>
                    <a:cs typeface="Arial" pitchFamily="34" charset="0"/>
                  </a:endParaRPr>
                </a:p>
              </p:txBody>
            </p:sp>
            <p:sp>
              <p:nvSpPr>
                <p:cNvPr id="125" name="Line 709"/>
                <p:cNvSpPr>
                  <a:spLocks noChangeShapeType="1"/>
                </p:cNvSpPr>
                <p:nvPr/>
              </p:nvSpPr>
              <p:spPr bwMode="auto">
                <a:xfrm>
                  <a:off x="2069" y="3014"/>
                  <a:ext cx="1" cy="28"/>
                </a:xfrm>
                <a:prstGeom prst="line">
                  <a:avLst/>
                </a:prstGeom>
                <a:noFill/>
                <a:ln w="9525">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126" name="Rectangle 710"/>
                <p:cNvSpPr>
                  <a:spLocks noChangeArrowheads="1"/>
                </p:cNvSpPr>
                <p:nvPr/>
              </p:nvSpPr>
              <p:spPr bwMode="auto">
                <a:xfrm>
                  <a:off x="1687" y="3059"/>
                  <a:ext cx="31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750" b="1" dirty="0">
                      <a:solidFill>
                        <a:srgbClr val="000000"/>
                      </a:solidFill>
                      <a:latin typeface="Arial" pitchFamily="34" charset="0"/>
                      <a:cs typeface="Arial" pitchFamily="34" charset="0"/>
                    </a:rPr>
                    <a:t>Oceania</a:t>
                  </a:r>
                  <a:endParaRPr lang="en-US" sz="750" b="1" dirty="0">
                    <a:latin typeface="Arial" pitchFamily="34" charset="0"/>
                    <a:cs typeface="Arial" pitchFamily="34" charset="0"/>
                  </a:endParaRPr>
                </a:p>
              </p:txBody>
            </p:sp>
            <p:sp>
              <p:nvSpPr>
                <p:cNvPr id="127" name="Rectangle 711"/>
                <p:cNvSpPr>
                  <a:spLocks noChangeArrowheads="1"/>
                </p:cNvSpPr>
                <p:nvPr/>
              </p:nvSpPr>
              <p:spPr bwMode="auto">
                <a:xfrm>
                  <a:off x="2126" y="3059"/>
                  <a:ext cx="39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750" b="1" dirty="0">
                      <a:solidFill>
                        <a:srgbClr val="000000"/>
                      </a:solidFill>
                      <a:latin typeface="Arial" pitchFamily="34" charset="0"/>
                      <a:cs typeface="Arial" pitchFamily="34" charset="0"/>
                    </a:rPr>
                    <a:t>S-Americ</a:t>
                  </a:r>
                  <a:r>
                    <a:rPr lang="en-US" sz="750" dirty="0">
                      <a:solidFill>
                        <a:srgbClr val="000000"/>
                      </a:solidFill>
                      <a:latin typeface="Arial" pitchFamily="34" charset="0"/>
                      <a:cs typeface="Arial" pitchFamily="34" charset="0"/>
                    </a:rPr>
                    <a:t>a</a:t>
                  </a:r>
                  <a:endParaRPr lang="en-US" sz="750" dirty="0">
                    <a:latin typeface="Arial" pitchFamily="34" charset="0"/>
                    <a:cs typeface="Arial" pitchFamily="34" charset="0"/>
                  </a:endParaRPr>
                </a:p>
              </p:txBody>
            </p:sp>
            <p:sp>
              <p:nvSpPr>
                <p:cNvPr id="128" name="Rectangle 712"/>
                <p:cNvSpPr>
                  <a:spLocks noChangeArrowheads="1"/>
                </p:cNvSpPr>
                <p:nvPr/>
              </p:nvSpPr>
              <p:spPr bwMode="auto">
                <a:xfrm>
                  <a:off x="1493" y="3168"/>
                  <a:ext cx="27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750" b="1" dirty="0">
                      <a:solidFill>
                        <a:srgbClr val="000000"/>
                      </a:solidFill>
                      <a:latin typeface="Arial" pitchFamily="34" charset="0"/>
                      <a:cs typeface="Arial" pitchFamily="34" charset="0"/>
                    </a:rPr>
                    <a:t>Region</a:t>
                  </a:r>
                  <a:endParaRPr lang="en-US" sz="750" b="1" dirty="0">
                    <a:latin typeface="Arial" pitchFamily="34" charset="0"/>
                    <a:cs typeface="Arial" pitchFamily="34" charset="0"/>
                  </a:endParaRPr>
                </a:p>
              </p:txBody>
            </p:sp>
          </p:grpSp>
          <p:sp>
            <p:nvSpPr>
              <p:cNvPr id="730" name="Footer Placeholder 4"/>
              <p:cNvSpPr txBox="1">
                <a:spLocks/>
              </p:cNvSpPr>
              <p:nvPr/>
            </p:nvSpPr>
            <p:spPr>
              <a:xfrm>
                <a:off x="6823055" y="5345708"/>
                <a:ext cx="1644627" cy="407018"/>
              </a:xfrm>
              <a:prstGeom prst="rect">
                <a:avLst/>
              </a:prstGeom>
            </p:spPr>
            <p:txBody>
              <a:bodyPr/>
              <a:lstStyle>
                <a:defPPr>
                  <a:defRPr lang="en-US"/>
                </a:defPPr>
                <a:lvl1pPr marL="0" algn="l" defTabSz="914400" rtl="0" eaLnBrk="1" latinLnBrk="0" hangingPunct="1">
                  <a:defRPr sz="9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smtClean="0"/>
                  <a:t>(Data Courtesy of the Australian Wine Research Institute)</a:t>
                </a:r>
                <a:endParaRPr lang="en-US" dirty="0"/>
              </a:p>
            </p:txBody>
          </p:sp>
        </p:grpSp>
        <p:sp>
          <p:nvSpPr>
            <p:cNvPr id="732" name="Rectangle 712"/>
            <p:cNvSpPr>
              <a:spLocks noChangeArrowheads="1"/>
            </p:cNvSpPr>
            <p:nvPr/>
          </p:nvSpPr>
          <p:spPr bwMode="auto">
            <a:xfrm>
              <a:off x="7150795" y="2813162"/>
              <a:ext cx="1289047" cy="11541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5800" fontAlgn="base">
                <a:spcBef>
                  <a:spcPct val="0"/>
                </a:spcBef>
                <a:spcAft>
                  <a:spcPct val="0"/>
                </a:spcAft>
              </a:pPr>
              <a:r>
                <a:rPr lang="en-US" sz="750" b="1" dirty="0" smtClean="0">
                  <a:solidFill>
                    <a:srgbClr val="000000"/>
                  </a:solidFill>
                  <a:latin typeface="Arial" pitchFamily="34" charset="0"/>
                  <a:cs typeface="Arial" pitchFamily="34" charset="0"/>
                </a:rPr>
                <a:t>Manganese in Wine</a:t>
              </a:r>
              <a:endParaRPr lang="en-US" sz="750" b="1" dirty="0">
                <a:latin typeface="Arial" pitchFamily="34" charset="0"/>
                <a:cs typeface="Arial" pitchFamily="34" charset="0"/>
              </a:endParaRPr>
            </a:p>
          </p:txBody>
        </p:sp>
      </p:grpSp>
    </p:spTree>
    <p:extLst>
      <p:ext uri="{BB962C8B-B14F-4D97-AF65-F5344CB8AC3E}">
        <p14:creationId xmlns:p14="http://schemas.microsoft.com/office/powerpoint/2010/main" val="33712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1375A4-56A4-47D6-9801-1991572033F7}" type="slidenum">
              <a:rPr lang="en-US" smtClean="0"/>
              <a:t>5</a:t>
            </a:fld>
            <a:endParaRPr lang="en-US"/>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sp>
        <p:nvSpPr>
          <p:cNvPr id="7" name="Title 25"/>
          <p:cNvSpPr txBox="1">
            <a:spLocks/>
          </p:cNvSpPr>
          <p:nvPr/>
        </p:nvSpPr>
        <p:spPr>
          <a:xfrm>
            <a:off x="971550" y="503854"/>
            <a:ext cx="7561866" cy="56108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US" dirty="0" smtClean="0"/>
              <a:t>Winemaking – Humble Grapes and Tiny Microbes</a:t>
            </a:r>
            <a:endParaRPr lang="en-US" dirty="0"/>
          </a:p>
        </p:txBody>
      </p:sp>
      <p:sp>
        <p:nvSpPr>
          <p:cNvPr id="13" name="Content Placeholder 2"/>
          <p:cNvSpPr txBox="1">
            <a:spLocks/>
          </p:cNvSpPr>
          <p:nvPr/>
        </p:nvSpPr>
        <p:spPr>
          <a:xfrm>
            <a:off x="585783" y="1289410"/>
            <a:ext cx="7660187" cy="4949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lgn="ctr">
              <a:buNone/>
            </a:pPr>
            <a:r>
              <a:rPr lang="en-US" sz="2800" b="1" dirty="0" smtClean="0"/>
              <a:t>“Minor Components” of Wine – </a:t>
            </a:r>
            <a:r>
              <a:rPr lang="en-US" sz="2800" b="1" u="sng" dirty="0" smtClean="0"/>
              <a:t>Variability</a:t>
            </a:r>
            <a:endParaRPr lang="en-US" sz="2800" b="1" u="sng" dirty="0"/>
          </a:p>
        </p:txBody>
      </p:sp>
      <p:sp>
        <p:nvSpPr>
          <p:cNvPr id="2" name="Rectangle 1"/>
          <p:cNvSpPr/>
          <p:nvPr/>
        </p:nvSpPr>
        <p:spPr>
          <a:xfrm>
            <a:off x="652026" y="1783065"/>
            <a:ext cx="5495612" cy="3093154"/>
          </a:xfrm>
          <a:prstGeom prst="rect">
            <a:avLst/>
          </a:prstGeom>
        </p:spPr>
        <p:txBody>
          <a:bodyPr wrap="square">
            <a:spAutoFit/>
          </a:bodyPr>
          <a:lstStyle/>
          <a:p>
            <a:pPr marL="285750" indent="-285750">
              <a:spcAft>
                <a:spcPts val="900"/>
              </a:spcAft>
              <a:buClr>
                <a:schemeClr val="accent1"/>
              </a:buClr>
              <a:buFont typeface="Arial" panose="020B0604020202020204" pitchFamily="34" charset="0"/>
              <a:buChar char="•"/>
            </a:pPr>
            <a:r>
              <a:rPr lang="en-AU" dirty="0" smtClean="0"/>
              <a:t>Variability </a:t>
            </a:r>
            <a:r>
              <a:rPr lang="en-AU" dirty="0"/>
              <a:t>is a natural, </a:t>
            </a:r>
            <a:r>
              <a:rPr lang="en-AU" dirty="0" smtClean="0"/>
              <a:t>unavoidable, </a:t>
            </a:r>
            <a:r>
              <a:rPr lang="en-AU" dirty="0"/>
              <a:t>and desirable outcome of wine being a product </a:t>
            </a:r>
            <a:r>
              <a:rPr lang="en-AU" dirty="0" smtClean="0"/>
              <a:t>made </a:t>
            </a:r>
            <a:r>
              <a:rPr lang="en-AU" dirty="0"/>
              <a:t>from </a:t>
            </a:r>
            <a:r>
              <a:rPr lang="en-AU" dirty="0" smtClean="0"/>
              <a:t>a natural </a:t>
            </a:r>
            <a:r>
              <a:rPr lang="en-AU" dirty="0"/>
              <a:t>raw </a:t>
            </a:r>
            <a:r>
              <a:rPr lang="en-AU" dirty="0" smtClean="0"/>
              <a:t>material such as grapes.</a:t>
            </a:r>
            <a:endParaRPr lang="en-AU" dirty="0"/>
          </a:p>
          <a:p>
            <a:pPr marL="285750" indent="-285750">
              <a:spcAft>
                <a:spcPts val="900"/>
              </a:spcAft>
              <a:buClr>
                <a:schemeClr val="accent1"/>
              </a:buClr>
              <a:buFont typeface="Arial" panose="020B0604020202020204" pitchFamily="34" charset="0"/>
              <a:buChar char="•"/>
            </a:pPr>
            <a:r>
              <a:rPr lang="en-AU" dirty="0"/>
              <a:t>Issues arise when arbitrary limits are enforced on any given component in wine.</a:t>
            </a:r>
          </a:p>
          <a:p>
            <a:pPr marL="285750" indent="-285750">
              <a:buClr>
                <a:schemeClr val="accent1"/>
              </a:buClr>
              <a:buFont typeface="Arial" panose="020B0604020202020204" pitchFamily="34" charset="0"/>
              <a:buChar char="•"/>
            </a:pPr>
            <a:r>
              <a:rPr lang="en-AU" dirty="0" smtClean="0"/>
              <a:t>Often, </a:t>
            </a:r>
            <a:r>
              <a:rPr lang="en-AU" dirty="0"/>
              <a:t>the limits imposed on wines do not reflect the natural variation founds between styles and </a:t>
            </a:r>
            <a:r>
              <a:rPr lang="en-AU" dirty="0" smtClean="0"/>
              <a:t>regions, and:</a:t>
            </a:r>
          </a:p>
          <a:p>
            <a:pPr marL="742950" lvl="1" indent="-285750">
              <a:buClr>
                <a:schemeClr val="accent1"/>
              </a:buClr>
              <a:buFont typeface="Arial" panose="020B0604020202020204" pitchFamily="34" charset="0"/>
              <a:buChar char="•"/>
            </a:pPr>
            <a:r>
              <a:rPr lang="en-AU" dirty="0" smtClean="0"/>
              <a:t>are not </a:t>
            </a:r>
            <a:r>
              <a:rPr lang="en-AU" dirty="0"/>
              <a:t>based on </a:t>
            </a:r>
            <a:r>
              <a:rPr lang="en-AU" dirty="0" smtClean="0"/>
              <a:t>science</a:t>
            </a:r>
          </a:p>
          <a:p>
            <a:pPr marL="742950" lvl="1" indent="-285750">
              <a:buClr>
                <a:schemeClr val="accent1"/>
              </a:buClr>
              <a:buFont typeface="Arial" panose="020B0604020202020204" pitchFamily="34" charset="0"/>
              <a:buChar char="•"/>
            </a:pPr>
            <a:r>
              <a:rPr lang="en-AU" dirty="0" smtClean="0"/>
              <a:t>are not risk-based</a:t>
            </a:r>
            <a:endParaRPr lang="en-AU" dirty="0"/>
          </a:p>
        </p:txBody>
      </p:sp>
      <p:sp>
        <p:nvSpPr>
          <p:cNvPr id="804" name="Rectangle 803"/>
          <p:cNvSpPr/>
          <p:nvPr/>
        </p:nvSpPr>
        <p:spPr>
          <a:xfrm>
            <a:off x="633430" y="4819889"/>
            <a:ext cx="7035165" cy="1169551"/>
          </a:xfrm>
          <a:prstGeom prst="rect">
            <a:avLst/>
          </a:prstGeom>
        </p:spPr>
        <p:txBody>
          <a:bodyPr wrap="square">
            <a:spAutoFit/>
          </a:bodyPr>
          <a:lstStyle/>
          <a:p>
            <a:pPr>
              <a:spcBef>
                <a:spcPts val="1200"/>
              </a:spcBef>
            </a:pPr>
            <a:r>
              <a:rPr lang="en-AU" sz="2400" b="1" dirty="0" smtClean="0">
                <a:solidFill>
                  <a:schemeClr val="accent1"/>
                </a:solidFill>
              </a:rPr>
              <a:t>Limits such as these can:</a:t>
            </a:r>
            <a:endParaRPr lang="en-AU" sz="2400" b="1" dirty="0">
              <a:solidFill>
                <a:schemeClr val="accent1"/>
              </a:solidFill>
            </a:endParaRPr>
          </a:p>
          <a:p>
            <a:pPr marL="285750" indent="-285750">
              <a:spcBef>
                <a:spcPts val="600"/>
              </a:spcBef>
              <a:spcAft>
                <a:spcPts val="600"/>
              </a:spcAft>
              <a:buClr>
                <a:schemeClr val="accent1"/>
              </a:buClr>
              <a:buFont typeface="Arial" panose="020B0604020202020204" pitchFamily="34" charset="0"/>
              <a:buChar char="•"/>
            </a:pPr>
            <a:r>
              <a:rPr lang="en-AU" dirty="0"/>
              <a:t>Produce serious impediments to </a:t>
            </a:r>
            <a:r>
              <a:rPr lang="en-AU" dirty="0" smtClean="0"/>
              <a:t>trade </a:t>
            </a:r>
            <a:r>
              <a:rPr lang="en-AU" dirty="0"/>
              <a:t>between economies</a:t>
            </a:r>
          </a:p>
          <a:p>
            <a:pPr marL="285750" indent="-285750">
              <a:buClr>
                <a:schemeClr val="accent1"/>
              </a:buClr>
              <a:buFont typeface="Arial" panose="020B0604020202020204" pitchFamily="34" charset="0"/>
              <a:buChar char="•"/>
            </a:pPr>
            <a:r>
              <a:rPr lang="en-AU" dirty="0"/>
              <a:t>Restrict the demonstration </a:t>
            </a:r>
            <a:r>
              <a:rPr lang="en-AU" dirty="0" smtClean="0"/>
              <a:t>of local </a:t>
            </a:r>
            <a:r>
              <a:rPr lang="en-AU" dirty="0"/>
              <a:t>stylistic characters.</a:t>
            </a:r>
          </a:p>
        </p:txBody>
      </p:sp>
      <p:grpSp>
        <p:nvGrpSpPr>
          <p:cNvPr id="3" name="Group 2"/>
          <p:cNvGrpSpPr/>
          <p:nvPr/>
        </p:nvGrpSpPr>
        <p:grpSpPr>
          <a:xfrm>
            <a:off x="6303425" y="2105027"/>
            <a:ext cx="2287291" cy="2675438"/>
            <a:chOff x="6303425" y="2105027"/>
            <a:chExt cx="2287291" cy="2675438"/>
          </a:xfrm>
        </p:grpSpPr>
        <p:sp>
          <p:nvSpPr>
            <p:cNvPr id="730" name="Footer Placeholder 4"/>
            <p:cNvSpPr txBox="1">
              <a:spLocks/>
            </p:cNvSpPr>
            <p:nvPr/>
          </p:nvSpPr>
          <p:spPr>
            <a:xfrm>
              <a:off x="6601343" y="4373447"/>
              <a:ext cx="1644627" cy="407018"/>
            </a:xfrm>
            <a:prstGeom prst="rect">
              <a:avLst/>
            </a:prstGeom>
          </p:spPr>
          <p:txBody>
            <a:bodyPr/>
            <a:lstStyle>
              <a:defPPr>
                <a:defRPr lang="en-US"/>
              </a:defPPr>
              <a:lvl1pPr marL="0" algn="l" defTabSz="914400" rtl="0" eaLnBrk="1" latinLnBrk="0" hangingPunct="1">
                <a:defRPr sz="9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smtClean="0"/>
                <a:t>(Data Courtesy of the Australian Wine Research Institute)</a:t>
              </a:r>
              <a:endParaRPr lang="en-US" dirty="0"/>
            </a:p>
          </p:txBody>
        </p:sp>
        <p:grpSp>
          <p:nvGrpSpPr>
            <p:cNvPr id="731" name="Group 715"/>
            <p:cNvGrpSpPr>
              <a:grpSpLocks noChangeAspect="1"/>
            </p:cNvGrpSpPr>
            <p:nvPr/>
          </p:nvGrpSpPr>
          <p:grpSpPr bwMode="auto">
            <a:xfrm>
              <a:off x="6303425" y="2274109"/>
              <a:ext cx="2287291" cy="2088278"/>
              <a:chOff x="2925" y="981"/>
              <a:chExt cx="2540" cy="2319"/>
            </a:xfrm>
          </p:grpSpPr>
          <p:sp>
            <p:nvSpPr>
              <p:cNvPr id="732" name="AutoShape 714"/>
              <p:cNvSpPr>
                <a:spLocks noChangeAspect="1" noChangeArrowheads="1" noTextEdit="1"/>
              </p:cNvSpPr>
              <p:nvPr/>
            </p:nvSpPr>
            <p:spPr bwMode="auto">
              <a:xfrm>
                <a:off x="2925" y="981"/>
                <a:ext cx="2540" cy="2319"/>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33" name="Rectangle 716"/>
              <p:cNvSpPr>
                <a:spLocks noChangeArrowheads="1"/>
              </p:cNvSpPr>
              <p:nvPr/>
            </p:nvSpPr>
            <p:spPr bwMode="auto">
              <a:xfrm>
                <a:off x="3813" y="2651"/>
                <a:ext cx="454" cy="215"/>
              </a:xfrm>
              <a:prstGeom prst="rect">
                <a:avLst/>
              </a:prstGeom>
              <a:solidFill>
                <a:srgbClr val="ADD8E6"/>
              </a:solidFill>
              <a:ln w="9525">
                <a:noFill/>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34" name="Rectangle 717"/>
              <p:cNvSpPr>
                <a:spLocks noChangeArrowheads="1"/>
              </p:cNvSpPr>
              <p:nvPr/>
            </p:nvSpPr>
            <p:spPr bwMode="auto">
              <a:xfrm>
                <a:off x="3813" y="2651"/>
                <a:ext cx="454" cy="215"/>
              </a:xfrm>
              <a:prstGeom prst="rect">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35" name="Rectangle 718"/>
              <p:cNvSpPr>
                <a:spLocks noChangeArrowheads="1"/>
              </p:cNvSpPr>
              <p:nvPr/>
            </p:nvSpPr>
            <p:spPr bwMode="auto">
              <a:xfrm>
                <a:off x="3345" y="2432"/>
                <a:ext cx="922" cy="219"/>
              </a:xfrm>
              <a:prstGeom prst="rect">
                <a:avLst/>
              </a:prstGeom>
              <a:solidFill>
                <a:srgbClr val="ADD8E6"/>
              </a:solidFill>
              <a:ln w="9525">
                <a:noFill/>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36" name="Rectangle 719"/>
              <p:cNvSpPr>
                <a:spLocks noChangeArrowheads="1"/>
              </p:cNvSpPr>
              <p:nvPr/>
            </p:nvSpPr>
            <p:spPr bwMode="auto">
              <a:xfrm>
                <a:off x="3345" y="2432"/>
                <a:ext cx="922" cy="219"/>
              </a:xfrm>
              <a:prstGeom prst="rect">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37" name="Rectangle 720"/>
              <p:cNvSpPr>
                <a:spLocks noChangeArrowheads="1"/>
              </p:cNvSpPr>
              <p:nvPr/>
            </p:nvSpPr>
            <p:spPr bwMode="auto">
              <a:xfrm>
                <a:off x="4025" y="2217"/>
                <a:ext cx="242" cy="215"/>
              </a:xfrm>
              <a:prstGeom prst="rect">
                <a:avLst/>
              </a:prstGeom>
              <a:solidFill>
                <a:srgbClr val="ADD8E6"/>
              </a:solidFill>
              <a:ln w="9525">
                <a:noFill/>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38" name="Rectangle 721"/>
              <p:cNvSpPr>
                <a:spLocks noChangeArrowheads="1"/>
              </p:cNvSpPr>
              <p:nvPr/>
            </p:nvSpPr>
            <p:spPr bwMode="auto">
              <a:xfrm>
                <a:off x="4025" y="2217"/>
                <a:ext cx="242" cy="215"/>
              </a:xfrm>
              <a:prstGeom prst="rect">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39" name="Rectangle 722"/>
              <p:cNvSpPr>
                <a:spLocks noChangeArrowheads="1"/>
              </p:cNvSpPr>
              <p:nvPr/>
            </p:nvSpPr>
            <p:spPr bwMode="auto">
              <a:xfrm>
                <a:off x="4214" y="1998"/>
                <a:ext cx="53" cy="219"/>
              </a:xfrm>
              <a:prstGeom prst="rect">
                <a:avLst/>
              </a:prstGeom>
              <a:solidFill>
                <a:srgbClr val="ADD8E6"/>
              </a:solidFill>
              <a:ln w="9525">
                <a:noFill/>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40" name="Rectangle 723"/>
              <p:cNvSpPr>
                <a:spLocks noChangeArrowheads="1"/>
              </p:cNvSpPr>
              <p:nvPr/>
            </p:nvSpPr>
            <p:spPr bwMode="auto">
              <a:xfrm>
                <a:off x="4214" y="1998"/>
                <a:ext cx="53" cy="219"/>
              </a:xfrm>
              <a:prstGeom prst="rect">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41" name="Rectangle 724"/>
              <p:cNvSpPr>
                <a:spLocks noChangeArrowheads="1"/>
              </p:cNvSpPr>
              <p:nvPr/>
            </p:nvSpPr>
            <p:spPr bwMode="auto">
              <a:xfrm>
                <a:off x="4252" y="1782"/>
                <a:ext cx="15" cy="216"/>
              </a:xfrm>
              <a:prstGeom prst="rect">
                <a:avLst/>
              </a:prstGeom>
              <a:solidFill>
                <a:srgbClr val="ADD8E6"/>
              </a:solidFill>
              <a:ln w="9525">
                <a:noFill/>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42" name="Rectangle 725"/>
              <p:cNvSpPr>
                <a:spLocks noChangeArrowheads="1"/>
              </p:cNvSpPr>
              <p:nvPr/>
            </p:nvSpPr>
            <p:spPr bwMode="auto">
              <a:xfrm>
                <a:off x="4252" y="1782"/>
                <a:ext cx="15" cy="216"/>
              </a:xfrm>
              <a:prstGeom prst="rect">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43" name="Rectangle 726"/>
              <p:cNvSpPr>
                <a:spLocks noChangeArrowheads="1"/>
              </p:cNvSpPr>
              <p:nvPr/>
            </p:nvSpPr>
            <p:spPr bwMode="auto">
              <a:xfrm>
                <a:off x="4252" y="1567"/>
                <a:ext cx="15" cy="215"/>
              </a:xfrm>
              <a:prstGeom prst="rect">
                <a:avLst/>
              </a:prstGeom>
              <a:solidFill>
                <a:srgbClr val="ADD8E6"/>
              </a:solidFill>
              <a:ln w="9525">
                <a:noFill/>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44" name="Rectangle 727"/>
              <p:cNvSpPr>
                <a:spLocks noChangeArrowheads="1"/>
              </p:cNvSpPr>
              <p:nvPr/>
            </p:nvSpPr>
            <p:spPr bwMode="auto">
              <a:xfrm>
                <a:off x="4252" y="1567"/>
                <a:ext cx="15" cy="215"/>
              </a:xfrm>
              <a:prstGeom prst="rect">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45" name="Rectangle 728"/>
              <p:cNvSpPr>
                <a:spLocks noChangeArrowheads="1"/>
              </p:cNvSpPr>
              <p:nvPr/>
            </p:nvSpPr>
            <p:spPr bwMode="auto">
              <a:xfrm>
                <a:off x="4267" y="1348"/>
                <a:ext cx="1" cy="219"/>
              </a:xfrm>
              <a:prstGeom prst="rect">
                <a:avLst/>
              </a:prstGeom>
              <a:solidFill>
                <a:srgbClr val="ADD8E6"/>
              </a:solidFill>
              <a:ln w="9525">
                <a:noFill/>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46" name="Rectangle 729"/>
              <p:cNvSpPr>
                <a:spLocks noChangeArrowheads="1"/>
              </p:cNvSpPr>
              <p:nvPr/>
            </p:nvSpPr>
            <p:spPr bwMode="auto">
              <a:xfrm>
                <a:off x="4267" y="1348"/>
                <a:ext cx="1" cy="219"/>
              </a:xfrm>
              <a:prstGeom prst="rect">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47" name="Rectangle 730"/>
              <p:cNvSpPr>
                <a:spLocks noChangeArrowheads="1"/>
              </p:cNvSpPr>
              <p:nvPr/>
            </p:nvSpPr>
            <p:spPr bwMode="auto">
              <a:xfrm>
                <a:off x="4252" y="1133"/>
                <a:ext cx="15" cy="215"/>
              </a:xfrm>
              <a:prstGeom prst="rect">
                <a:avLst/>
              </a:prstGeom>
              <a:solidFill>
                <a:srgbClr val="ADD8E6"/>
              </a:solidFill>
              <a:ln w="9525">
                <a:noFill/>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48" name="Rectangle 731"/>
              <p:cNvSpPr>
                <a:spLocks noChangeArrowheads="1"/>
              </p:cNvSpPr>
              <p:nvPr/>
            </p:nvSpPr>
            <p:spPr bwMode="auto">
              <a:xfrm>
                <a:off x="4252" y="1133"/>
                <a:ext cx="15" cy="215"/>
              </a:xfrm>
              <a:prstGeom prst="rect">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49" name="Rectangle 732"/>
              <p:cNvSpPr>
                <a:spLocks noChangeArrowheads="1"/>
              </p:cNvSpPr>
              <p:nvPr/>
            </p:nvSpPr>
            <p:spPr bwMode="auto">
              <a:xfrm>
                <a:off x="4267" y="2651"/>
                <a:ext cx="472" cy="215"/>
              </a:xfrm>
              <a:prstGeom prst="rect">
                <a:avLst/>
              </a:prstGeom>
              <a:solidFill>
                <a:srgbClr val="FFC0CB"/>
              </a:solidFill>
              <a:ln w="9525">
                <a:noFill/>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50" name="Rectangle 733"/>
              <p:cNvSpPr>
                <a:spLocks noChangeArrowheads="1"/>
              </p:cNvSpPr>
              <p:nvPr/>
            </p:nvSpPr>
            <p:spPr bwMode="auto">
              <a:xfrm>
                <a:off x="4267" y="2651"/>
                <a:ext cx="472" cy="215"/>
              </a:xfrm>
              <a:prstGeom prst="rect">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51" name="Rectangle 734"/>
              <p:cNvSpPr>
                <a:spLocks noChangeArrowheads="1"/>
              </p:cNvSpPr>
              <p:nvPr/>
            </p:nvSpPr>
            <p:spPr bwMode="auto">
              <a:xfrm>
                <a:off x="4267" y="2432"/>
                <a:ext cx="1032" cy="219"/>
              </a:xfrm>
              <a:prstGeom prst="rect">
                <a:avLst/>
              </a:prstGeom>
              <a:solidFill>
                <a:srgbClr val="FFC0CB"/>
              </a:solidFill>
              <a:ln w="9525">
                <a:noFill/>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52" name="Rectangle 735"/>
              <p:cNvSpPr>
                <a:spLocks noChangeArrowheads="1"/>
              </p:cNvSpPr>
              <p:nvPr/>
            </p:nvSpPr>
            <p:spPr bwMode="auto">
              <a:xfrm>
                <a:off x="4267" y="2432"/>
                <a:ext cx="1032" cy="219"/>
              </a:xfrm>
              <a:prstGeom prst="rect">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53" name="Rectangle 736"/>
              <p:cNvSpPr>
                <a:spLocks noChangeArrowheads="1"/>
              </p:cNvSpPr>
              <p:nvPr/>
            </p:nvSpPr>
            <p:spPr bwMode="auto">
              <a:xfrm>
                <a:off x="4267" y="2217"/>
                <a:ext cx="174" cy="215"/>
              </a:xfrm>
              <a:prstGeom prst="rect">
                <a:avLst/>
              </a:prstGeom>
              <a:solidFill>
                <a:srgbClr val="FFC0CB"/>
              </a:solidFill>
              <a:ln w="9525">
                <a:noFill/>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54" name="Rectangle 737"/>
              <p:cNvSpPr>
                <a:spLocks noChangeArrowheads="1"/>
              </p:cNvSpPr>
              <p:nvPr/>
            </p:nvSpPr>
            <p:spPr bwMode="auto">
              <a:xfrm>
                <a:off x="4267" y="2217"/>
                <a:ext cx="174" cy="215"/>
              </a:xfrm>
              <a:prstGeom prst="rect">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55" name="Rectangle 738"/>
              <p:cNvSpPr>
                <a:spLocks noChangeArrowheads="1"/>
              </p:cNvSpPr>
              <p:nvPr/>
            </p:nvSpPr>
            <p:spPr bwMode="auto">
              <a:xfrm>
                <a:off x="4267" y="1998"/>
                <a:ext cx="34" cy="219"/>
              </a:xfrm>
              <a:prstGeom prst="rect">
                <a:avLst/>
              </a:prstGeom>
              <a:solidFill>
                <a:srgbClr val="FFC0CB"/>
              </a:solidFill>
              <a:ln w="9525">
                <a:noFill/>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56" name="Rectangle 739"/>
              <p:cNvSpPr>
                <a:spLocks noChangeArrowheads="1"/>
              </p:cNvSpPr>
              <p:nvPr/>
            </p:nvSpPr>
            <p:spPr bwMode="auto">
              <a:xfrm>
                <a:off x="4267" y="1998"/>
                <a:ext cx="34" cy="219"/>
              </a:xfrm>
              <a:prstGeom prst="rect">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57" name="Rectangle 740"/>
              <p:cNvSpPr>
                <a:spLocks noChangeArrowheads="1"/>
              </p:cNvSpPr>
              <p:nvPr/>
            </p:nvSpPr>
            <p:spPr bwMode="auto">
              <a:xfrm>
                <a:off x="4267" y="1782"/>
                <a:ext cx="19" cy="216"/>
              </a:xfrm>
              <a:prstGeom prst="rect">
                <a:avLst/>
              </a:prstGeom>
              <a:solidFill>
                <a:srgbClr val="FFC0CB"/>
              </a:solidFill>
              <a:ln w="9525">
                <a:noFill/>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58" name="Rectangle 741"/>
              <p:cNvSpPr>
                <a:spLocks noChangeArrowheads="1"/>
              </p:cNvSpPr>
              <p:nvPr/>
            </p:nvSpPr>
            <p:spPr bwMode="auto">
              <a:xfrm>
                <a:off x="4267" y="1782"/>
                <a:ext cx="19" cy="216"/>
              </a:xfrm>
              <a:prstGeom prst="rect">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59" name="Rectangle 742"/>
              <p:cNvSpPr>
                <a:spLocks noChangeArrowheads="1"/>
              </p:cNvSpPr>
              <p:nvPr/>
            </p:nvSpPr>
            <p:spPr bwMode="auto">
              <a:xfrm>
                <a:off x="4267" y="1567"/>
                <a:ext cx="1" cy="215"/>
              </a:xfrm>
              <a:prstGeom prst="rect">
                <a:avLst/>
              </a:prstGeom>
              <a:solidFill>
                <a:srgbClr val="FFC0CB"/>
              </a:solidFill>
              <a:ln w="9525">
                <a:noFill/>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60" name="Rectangle 743"/>
              <p:cNvSpPr>
                <a:spLocks noChangeArrowheads="1"/>
              </p:cNvSpPr>
              <p:nvPr/>
            </p:nvSpPr>
            <p:spPr bwMode="auto">
              <a:xfrm>
                <a:off x="4267" y="1567"/>
                <a:ext cx="1" cy="215"/>
              </a:xfrm>
              <a:prstGeom prst="rect">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61" name="Rectangle 744"/>
              <p:cNvSpPr>
                <a:spLocks noChangeArrowheads="1"/>
              </p:cNvSpPr>
              <p:nvPr/>
            </p:nvSpPr>
            <p:spPr bwMode="auto">
              <a:xfrm>
                <a:off x="4267" y="1348"/>
                <a:ext cx="1" cy="219"/>
              </a:xfrm>
              <a:prstGeom prst="rect">
                <a:avLst/>
              </a:prstGeom>
              <a:solidFill>
                <a:srgbClr val="FFC0CB"/>
              </a:solidFill>
              <a:ln w="9525">
                <a:noFill/>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62" name="Rectangle 745"/>
              <p:cNvSpPr>
                <a:spLocks noChangeArrowheads="1"/>
              </p:cNvSpPr>
              <p:nvPr/>
            </p:nvSpPr>
            <p:spPr bwMode="auto">
              <a:xfrm>
                <a:off x="4267" y="1348"/>
                <a:ext cx="1" cy="219"/>
              </a:xfrm>
              <a:prstGeom prst="rect">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63" name="Rectangle 746"/>
              <p:cNvSpPr>
                <a:spLocks noChangeArrowheads="1"/>
              </p:cNvSpPr>
              <p:nvPr/>
            </p:nvSpPr>
            <p:spPr bwMode="auto">
              <a:xfrm>
                <a:off x="4267" y="1133"/>
                <a:ext cx="1" cy="215"/>
              </a:xfrm>
              <a:prstGeom prst="rect">
                <a:avLst/>
              </a:prstGeom>
              <a:solidFill>
                <a:srgbClr val="FFC0CB"/>
              </a:solidFill>
              <a:ln w="9525">
                <a:noFill/>
                <a:miter lim="800000"/>
                <a:headEnd/>
                <a:tailEnd/>
              </a:ln>
            </p:spPr>
            <p:txBody>
              <a:bodyPr vert="horz" wrap="square" lIns="68580" tIns="34290" rIns="68580" bIns="34290" numCol="1" anchor="t" anchorCtr="0" compatLnSpc="1">
                <a:prstTxWarp prst="textNoShape">
                  <a:avLst/>
                </a:prstTxWarp>
              </a:bodyPr>
              <a:lstStyle/>
              <a:p>
                <a:endParaRPr lang="en-AU" sz="1350"/>
              </a:p>
            </p:txBody>
          </p:sp>
          <p:sp>
            <p:nvSpPr>
              <p:cNvPr id="764" name="Rectangle 747"/>
              <p:cNvSpPr>
                <a:spLocks noChangeArrowheads="1"/>
              </p:cNvSpPr>
              <p:nvPr/>
            </p:nvSpPr>
            <p:spPr bwMode="auto">
              <a:xfrm>
                <a:off x="4267" y="1133"/>
                <a:ext cx="1" cy="215"/>
              </a:xfrm>
              <a:prstGeom prst="rect">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65" name="Line 748"/>
              <p:cNvSpPr>
                <a:spLocks noChangeShapeType="1"/>
              </p:cNvSpPr>
              <p:nvPr/>
            </p:nvSpPr>
            <p:spPr bwMode="auto">
              <a:xfrm>
                <a:off x="3220" y="2938"/>
                <a:ext cx="2094" cy="1"/>
              </a:xfrm>
              <a:prstGeom prst="line">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66" name="Line 749"/>
              <p:cNvSpPr>
                <a:spLocks noChangeShapeType="1"/>
              </p:cNvSpPr>
              <p:nvPr/>
            </p:nvSpPr>
            <p:spPr bwMode="auto">
              <a:xfrm>
                <a:off x="3220" y="2938"/>
                <a:ext cx="1" cy="26"/>
              </a:xfrm>
              <a:prstGeom prst="line">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67" name="Line 750"/>
              <p:cNvSpPr>
                <a:spLocks noChangeShapeType="1"/>
              </p:cNvSpPr>
              <p:nvPr/>
            </p:nvSpPr>
            <p:spPr bwMode="auto">
              <a:xfrm>
                <a:off x="3571" y="2938"/>
                <a:ext cx="1" cy="26"/>
              </a:xfrm>
              <a:prstGeom prst="line">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68" name="Line 751"/>
              <p:cNvSpPr>
                <a:spLocks noChangeShapeType="1"/>
              </p:cNvSpPr>
              <p:nvPr/>
            </p:nvSpPr>
            <p:spPr bwMode="auto">
              <a:xfrm>
                <a:off x="3919" y="2938"/>
                <a:ext cx="1" cy="26"/>
              </a:xfrm>
              <a:prstGeom prst="line">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69" name="Line 752"/>
              <p:cNvSpPr>
                <a:spLocks noChangeShapeType="1"/>
              </p:cNvSpPr>
              <p:nvPr/>
            </p:nvSpPr>
            <p:spPr bwMode="auto">
              <a:xfrm>
                <a:off x="4267" y="2938"/>
                <a:ext cx="1" cy="26"/>
              </a:xfrm>
              <a:prstGeom prst="line">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70" name="Line 753"/>
              <p:cNvSpPr>
                <a:spLocks noChangeShapeType="1"/>
              </p:cNvSpPr>
              <p:nvPr/>
            </p:nvSpPr>
            <p:spPr bwMode="auto">
              <a:xfrm>
                <a:off x="4618" y="2938"/>
                <a:ext cx="1" cy="26"/>
              </a:xfrm>
              <a:prstGeom prst="line">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71" name="Line 754"/>
              <p:cNvSpPr>
                <a:spLocks noChangeShapeType="1"/>
              </p:cNvSpPr>
              <p:nvPr/>
            </p:nvSpPr>
            <p:spPr bwMode="auto">
              <a:xfrm>
                <a:off x="4966" y="2938"/>
                <a:ext cx="1" cy="26"/>
              </a:xfrm>
              <a:prstGeom prst="line">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72" name="Line 755"/>
              <p:cNvSpPr>
                <a:spLocks noChangeShapeType="1"/>
              </p:cNvSpPr>
              <p:nvPr/>
            </p:nvSpPr>
            <p:spPr bwMode="auto">
              <a:xfrm>
                <a:off x="5314" y="2938"/>
                <a:ext cx="1" cy="26"/>
              </a:xfrm>
              <a:prstGeom prst="line">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73" name="Rectangle 756"/>
              <p:cNvSpPr>
                <a:spLocks noChangeArrowheads="1"/>
              </p:cNvSpPr>
              <p:nvPr/>
            </p:nvSpPr>
            <p:spPr bwMode="auto">
              <a:xfrm>
                <a:off x="3171" y="2994"/>
                <a:ext cx="73"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00">
                    <a:solidFill>
                      <a:srgbClr val="000000"/>
                    </a:solidFill>
                    <a:latin typeface="Arial" pitchFamily="34" charset="0"/>
                    <a:cs typeface="Arial" pitchFamily="34" charset="0"/>
                  </a:rPr>
                  <a:t>60</a:t>
                </a:r>
                <a:endParaRPr lang="en-US" sz="1350">
                  <a:latin typeface="Arial" pitchFamily="34" charset="0"/>
                  <a:cs typeface="Arial" pitchFamily="34" charset="0"/>
                </a:endParaRPr>
              </a:p>
            </p:txBody>
          </p:sp>
          <p:sp>
            <p:nvSpPr>
              <p:cNvPr id="774" name="Rectangle 757"/>
              <p:cNvSpPr>
                <a:spLocks noChangeArrowheads="1"/>
              </p:cNvSpPr>
              <p:nvPr/>
            </p:nvSpPr>
            <p:spPr bwMode="auto">
              <a:xfrm>
                <a:off x="3522" y="2994"/>
                <a:ext cx="73"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00">
                    <a:solidFill>
                      <a:srgbClr val="000000"/>
                    </a:solidFill>
                    <a:latin typeface="Arial" pitchFamily="34" charset="0"/>
                    <a:cs typeface="Arial" pitchFamily="34" charset="0"/>
                  </a:rPr>
                  <a:t>40</a:t>
                </a:r>
                <a:endParaRPr lang="en-US" sz="1350">
                  <a:latin typeface="Arial" pitchFamily="34" charset="0"/>
                  <a:cs typeface="Arial" pitchFamily="34" charset="0"/>
                </a:endParaRPr>
              </a:p>
            </p:txBody>
          </p:sp>
          <p:sp>
            <p:nvSpPr>
              <p:cNvPr id="775" name="Rectangle 758"/>
              <p:cNvSpPr>
                <a:spLocks noChangeArrowheads="1"/>
              </p:cNvSpPr>
              <p:nvPr/>
            </p:nvSpPr>
            <p:spPr bwMode="auto">
              <a:xfrm>
                <a:off x="3870" y="2994"/>
                <a:ext cx="73"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00">
                    <a:solidFill>
                      <a:srgbClr val="000000"/>
                    </a:solidFill>
                    <a:latin typeface="Arial" pitchFamily="34" charset="0"/>
                    <a:cs typeface="Arial" pitchFamily="34" charset="0"/>
                  </a:rPr>
                  <a:t>20</a:t>
                </a:r>
                <a:endParaRPr lang="en-US" sz="1350">
                  <a:latin typeface="Arial" pitchFamily="34" charset="0"/>
                  <a:cs typeface="Arial" pitchFamily="34" charset="0"/>
                </a:endParaRPr>
              </a:p>
            </p:txBody>
          </p:sp>
          <p:sp>
            <p:nvSpPr>
              <p:cNvPr id="776" name="Rectangle 759"/>
              <p:cNvSpPr>
                <a:spLocks noChangeArrowheads="1"/>
              </p:cNvSpPr>
              <p:nvPr/>
            </p:nvSpPr>
            <p:spPr bwMode="auto">
              <a:xfrm>
                <a:off x="4228" y="2994"/>
                <a:ext cx="54"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00">
                    <a:solidFill>
                      <a:srgbClr val="000000"/>
                    </a:solidFill>
                    <a:latin typeface="Arial" pitchFamily="34" charset="0"/>
                    <a:cs typeface="Arial" pitchFamily="34" charset="0"/>
                  </a:rPr>
                  <a:t> 0</a:t>
                </a:r>
                <a:endParaRPr lang="en-US" sz="1350">
                  <a:latin typeface="Arial" pitchFamily="34" charset="0"/>
                  <a:cs typeface="Arial" pitchFamily="34" charset="0"/>
                </a:endParaRPr>
              </a:p>
            </p:txBody>
          </p:sp>
          <p:sp>
            <p:nvSpPr>
              <p:cNvPr id="777" name="Rectangle 760"/>
              <p:cNvSpPr>
                <a:spLocks noChangeArrowheads="1"/>
              </p:cNvSpPr>
              <p:nvPr/>
            </p:nvSpPr>
            <p:spPr bwMode="auto">
              <a:xfrm>
                <a:off x="4569" y="2994"/>
                <a:ext cx="73"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00">
                    <a:solidFill>
                      <a:srgbClr val="000000"/>
                    </a:solidFill>
                    <a:latin typeface="Arial" pitchFamily="34" charset="0"/>
                    <a:cs typeface="Arial" pitchFamily="34" charset="0"/>
                  </a:rPr>
                  <a:t>20</a:t>
                </a:r>
                <a:endParaRPr lang="en-US" sz="1350">
                  <a:latin typeface="Arial" pitchFamily="34" charset="0"/>
                  <a:cs typeface="Arial" pitchFamily="34" charset="0"/>
                </a:endParaRPr>
              </a:p>
            </p:txBody>
          </p:sp>
          <p:sp>
            <p:nvSpPr>
              <p:cNvPr id="778" name="Rectangle 761"/>
              <p:cNvSpPr>
                <a:spLocks noChangeArrowheads="1"/>
              </p:cNvSpPr>
              <p:nvPr/>
            </p:nvSpPr>
            <p:spPr bwMode="auto">
              <a:xfrm>
                <a:off x="4917" y="2994"/>
                <a:ext cx="73"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00">
                    <a:solidFill>
                      <a:srgbClr val="000000"/>
                    </a:solidFill>
                    <a:latin typeface="Arial" pitchFamily="34" charset="0"/>
                    <a:cs typeface="Arial" pitchFamily="34" charset="0"/>
                  </a:rPr>
                  <a:t>40</a:t>
                </a:r>
                <a:endParaRPr lang="en-US" sz="1350">
                  <a:latin typeface="Arial" pitchFamily="34" charset="0"/>
                  <a:cs typeface="Arial" pitchFamily="34" charset="0"/>
                </a:endParaRPr>
              </a:p>
            </p:txBody>
          </p:sp>
          <p:sp>
            <p:nvSpPr>
              <p:cNvPr id="779" name="Rectangle 762"/>
              <p:cNvSpPr>
                <a:spLocks noChangeArrowheads="1"/>
              </p:cNvSpPr>
              <p:nvPr/>
            </p:nvSpPr>
            <p:spPr bwMode="auto">
              <a:xfrm>
                <a:off x="5265" y="2994"/>
                <a:ext cx="73"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00">
                    <a:solidFill>
                      <a:srgbClr val="000000"/>
                    </a:solidFill>
                    <a:latin typeface="Arial" pitchFamily="34" charset="0"/>
                    <a:cs typeface="Arial" pitchFamily="34" charset="0"/>
                  </a:rPr>
                  <a:t>60</a:t>
                </a:r>
                <a:endParaRPr lang="en-US" sz="1350">
                  <a:latin typeface="Arial" pitchFamily="34" charset="0"/>
                  <a:cs typeface="Arial" pitchFamily="34" charset="0"/>
                </a:endParaRPr>
              </a:p>
            </p:txBody>
          </p:sp>
          <p:sp>
            <p:nvSpPr>
              <p:cNvPr id="780" name="Line 763"/>
              <p:cNvSpPr>
                <a:spLocks noChangeShapeType="1"/>
              </p:cNvSpPr>
              <p:nvPr/>
            </p:nvSpPr>
            <p:spPr bwMode="auto">
              <a:xfrm flipV="1">
                <a:off x="3220" y="1133"/>
                <a:ext cx="1" cy="1733"/>
              </a:xfrm>
              <a:prstGeom prst="line">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81" name="Line 764"/>
              <p:cNvSpPr>
                <a:spLocks noChangeShapeType="1"/>
              </p:cNvSpPr>
              <p:nvPr/>
            </p:nvSpPr>
            <p:spPr bwMode="auto">
              <a:xfrm flipH="1">
                <a:off x="3193" y="2866"/>
                <a:ext cx="27" cy="1"/>
              </a:xfrm>
              <a:prstGeom prst="line">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82" name="Line 765"/>
              <p:cNvSpPr>
                <a:spLocks noChangeShapeType="1"/>
              </p:cNvSpPr>
              <p:nvPr/>
            </p:nvSpPr>
            <p:spPr bwMode="auto">
              <a:xfrm flipH="1">
                <a:off x="3193" y="2651"/>
                <a:ext cx="27" cy="1"/>
              </a:xfrm>
              <a:prstGeom prst="line">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83" name="Line 766"/>
              <p:cNvSpPr>
                <a:spLocks noChangeShapeType="1"/>
              </p:cNvSpPr>
              <p:nvPr/>
            </p:nvSpPr>
            <p:spPr bwMode="auto">
              <a:xfrm flipH="1">
                <a:off x="3193" y="2432"/>
                <a:ext cx="27" cy="1"/>
              </a:xfrm>
              <a:prstGeom prst="line">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84" name="Line 767"/>
              <p:cNvSpPr>
                <a:spLocks noChangeShapeType="1"/>
              </p:cNvSpPr>
              <p:nvPr/>
            </p:nvSpPr>
            <p:spPr bwMode="auto">
              <a:xfrm flipH="1">
                <a:off x="3193" y="2217"/>
                <a:ext cx="27" cy="1"/>
              </a:xfrm>
              <a:prstGeom prst="line">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85" name="Line 768"/>
              <p:cNvSpPr>
                <a:spLocks noChangeShapeType="1"/>
              </p:cNvSpPr>
              <p:nvPr/>
            </p:nvSpPr>
            <p:spPr bwMode="auto">
              <a:xfrm flipH="1">
                <a:off x="3193" y="1998"/>
                <a:ext cx="27" cy="1"/>
              </a:xfrm>
              <a:prstGeom prst="line">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86" name="Line 769"/>
              <p:cNvSpPr>
                <a:spLocks noChangeShapeType="1"/>
              </p:cNvSpPr>
              <p:nvPr/>
            </p:nvSpPr>
            <p:spPr bwMode="auto">
              <a:xfrm flipH="1">
                <a:off x="3193" y="1782"/>
                <a:ext cx="27" cy="1"/>
              </a:xfrm>
              <a:prstGeom prst="line">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87" name="Line 770"/>
              <p:cNvSpPr>
                <a:spLocks noChangeShapeType="1"/>
              </p:cNvSpPr>
              <p:nvPr/>
            </p:nvSpPr>
            <p:spPr bwMode="auto">
              <a:xfrm flipH="1">
                <a:off x="3193" y="1567"/>
                <a:ext cx="27" cy="1"/>
              </a:xfrm>
              <a:prstGeom prst="line">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88" name="Line 771"/>
              <p:cNvSpPr>
                <a:spLocks noChangeShapeType="1"/>
              </p:cNvSpPr>
              <p:nvPr/>
            </p:nvSpPr>
            <p:spPr bwMode="auto">
              <a:xfrm flipH="1">
                <a:off x="3193" y="1348"/>
                <a:ext cx="27" cy="1"/>
              </a:xfrm>
              <a:prstGeom prst="line">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89" name="Line 772"/>
              <p:cNvSpPr>
                <a:spLocks noChangeShapeType="1"/>
              </p:cNvSpPr>
              <p:nvPr/>
            </p:nvSpPr>
            <p:spPr bwMode="auto">
              <a:xfrm flipH="1">
                <a:off x="3193" y="1133"/>
                <a:ext cx="27" cy="1"/>
              </a:xfrm>
              <a:prstGeom prst="line">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a:p>
            </p:txBody>
          </p:sp>
          <p:sp>
            <p:nvSpPr>
              <p:cNvPr id="790" name="Rectangle 773"/>
              <p:cNvSpPr>
                <a:spLocks noChangeArrowheads="1"/>
              </p:cNvSpPr>
              <p:nvPr/>
            </p:nvSpPr>
            <p:spPr bwMode="auto">
              <a:xfrm rot="16200000">
                <a:off x="3101" y="2825"/>
                <a:ext cx="90"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00">
                    <a:solidFill>
                      <a:srgbClr val="000000"/>
                    </a:solidFill>
                    <a:latin typeface="Arial" pitchFamily="34" charset="0"/>
                    <a:cs typeface="Arial" pitchFamily="34" charset="0"/>
                  </a:rPr>
                  <a:t>0.0</a:t>
                </a:r>
                <a:endParaRPr lang="en-US" sz="1350">
                  <a:latin typeface="Arial" pitchFamily="34" charset="0"/>
                  <a:cs typeface="Arial" pitchFamily="34" charset="0"/>
                </a:endParaRPr>
              </a:p>
            </p:txBody>
          </p:sp>
          <p:sp>
            <p:nvSpPr>
              <p:cNvPr id="791" name="Rectangle 774"/>
              <p:cNvSpPr>
                <a:spLocks noChangeArrowheads="1"/>
              </p:cNvSpPr>
              <p:nvPr/>
            </p:nvSpPr>
            <p:spPr bwMode="auto">
              <a:xfrm rot="16200000">
                <a:off x="3101" y="2610"/>
                <a:ext cx="90"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00">
                    <a:solidFill>
                      <a:srgbClr val="000000"/>
                    </a:solidFill>
                    <a:latin typeface="Arial" pitchFamily="34" charset="0"/>
                    <a:cs typeface="Arial" pitchFamily="34" charset="0"/>
                  </a:rPr>
                  <a:t>1.0</a:t>
                </a:r>
                <a:endParaRPr lang="en-US" sz="1350">
                  <a:latin typeface="Arial" pitchFamily="34" charset="0"/>
                  <a:cs typeface="Arial" pitchFamily="34" charset="0"/>
                </a:endParaRPr>
              </a:p>
            </p:txBody>
          </p:sp>
          <p:sp>
            <p:nvSpPr>
              <p:cNvPr id="792" name="Rectangle 775"/>
              <p:cNvSpPr>
                <a:spLocks noChangeArrowheads="1"/>
              </p:cNvSpPr>
              <p:nvPr/>
            </p:nvSpPr>
            <p:spPr bwMode="auto">
              <a:xfrm rot="16200000">
                <a:off x="3101" y="2391"/>
                <a:ext cx="90"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00">
                    <a:solidFill>
                      <a:srgbClr val="000000"/>
                    </a:solidFill>
                    <a:latin typeface="Arial" pitchFamily="34" charset="0"/>
                    <a:cs typeface="Arial" pitchFamily="34" charset="0"/>
                  </a:rPr>
                  <a:t>2.0</a:t>
                </a:r>
                <a:endParaRPr lang="en-US" sz="1350">
                  <a:latin typeface="Arial" pitchFamily="34" charset="0"/>
                  <a:cs typeface="Arial" pitchFamily="34" charset="0"/>
                </a:endParaRPr>
              </a:p>
            </p:txBody>
          </p:sp>
          <p:sp>
            <p:nvSpPr>
              <p:cNvPr id="793" name="Rectangle 776"/>
              <p:cNvSpPr>
                <a:spLocks noChangeArrowheads="1"/>
              </p:cNvSpPr>
              <p:nvPr/>
            </p:nvSpPr>
            <p:spPr bwMode="auto">
              <a:xfrm rot="16200000">
                <a:off x="3101" y="2176"/>
                <a:ext cx="90"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00">
                    <a:solidFill>
                      <a:srgbClr val="000000"/>
                    </a:solidFill>
                    <a:latin typeface="Arial" pitchFamily="34" charset="0"/>
                    <a:cs typeface="Arial" pitchFamily="34" charset="0"/>
                  </a:rPr>
                  <a:t>3.0</a:t>
                </a:r>
                <a:endParaRPr lang="en-US" sz="1350">
                  <a:latin typeface="Arial" pitchFamily="34" charset="0"/>
                  <a:cs typeface="Arial" pitchFamily="34" charset="0"/>
                </a:endParaRPr>
              </a:p>
            </p:txBody>
          </p:sp>
          <p:sp>
            <p:nvSpPr>
              <p:cNvPr id="794" name="Rectangle 777"/>
              <p:cNvSpPr>
                <a:spLocks noChangeArrowheads="1"/>
              </p:cNvSpPr>
              <p:nvPr/>
            </p:nvSpPr>
            <p:spPr bwMode="auto">
              <a:xfrm rot="16200000">
                <a:off x="3101" y="1957"/>
                <a:ext cx="90"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00">
                    <a:solidFill>
                      <a:srgbClr val="000000"/>
                    </a:solidFill>
                    <a:latin typeface="Arial" pitchFamily="34" charset="0"/>
                    <a:cs typeface="Arial" pitchFamily="34" charset="0"/>
                  </a:rPr>
                  <a:t>4.0</a:t>
                </a:r>
                <a:endParaRPr lang="en-US" sz="1350">
                  <a:latin typeface="Arial" pitchFamily="34" charset="0"/>
                  <a:cs typeface="Arial" pitchFamily="34" charset="0"/>
                </a:endParaRPr>
              </a:p>
            </p:txBody>
          </p:sp>
          <p:sp>
            <p:nvSpPr>
              <p:cNvPr id="795" name="Rectangle 778"/>
              <p:cNvSpPr>
                <a:spLocks noChangeArrowheads="1"/>
              </p:cNvSpPr>
              <p:nvPr/>
            </p:nvSpPr>
            <p:spPr bwMode="auto">
              <a:xfrm rot="16200000">
                <a:off x="3101" y="1741"/>
                <a:ext cx="90"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00">
                    <a:solidFill>
                      <a:srgbClr val="000000"/>
                    </a:solidFill>
                    <a:latin typeface="Arial" pitchFamily="34" charset="0"/>
                    <a:cs typeface="Arial" pitchFamily="34" charset="0"/>
                  </a:rPr>
                  <a:t>5.0</a:t>
                </a:r>
                <a:endParaRPr lang="en-US" sz="1350">
                  <a:latin typeface="Arial" pitchFamily="34" charset="0"/>
                  <a:cs typeface="Arial" pitchFamily="34" charset="0"/>
                </a:endParaRPr>
              </a:p>
            </p:txBody>
          </p:sp>
          <p:sp>
            <p:nvSpPr>
              <p:cNvPr id="796" name="Rectangle 779"/>
              <p:cNvSpPr>
                <a:spLocks noChangeArrowheads="1"/>
              </p:cNvSpPr>
              <p:nvPr/>
            </p:nvSpPr>
            <p:spPr bwMode="auto">
              <a:xfrm rot="16200000">
                <a:off x="3101" y="1526"/>
                <a:ext cx="90"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00" dirty="0">
                    <a:solidFill>
                      <a:srgbClr val="000000"/>
                    </a:solidFill>
                    <a:latin typeface="Arial" pitchFamily="34" charset="0"/>
                    <a:cs typeface="Arial" pitchFamily="34" charset="0"/>
                  </a:rPr>
                  <a:t>6.0</a:t>
                </a:r>
                <a:endParaRPr lang="en-US" sz="1350" dirty="0">
                  <a:latin typeface="Arial" pitchFamily="34" charset="0"/>
                  <a:cs typeface="Arial" pitchFamily="34" charset="0"/>
                </a:endParaRPr>
              </a:p>
            </p:txBody>
          </p:sp>
          <p:sp>
            <p:nvSpPr>
              <p:cNvPr id="797" name="Rectangle 780"/>
              <p:cNvSpPr>
                <a:spLocks noChangeArrowheads="1"/>
              </p:cNvSpPr>
              <p:nvPr/>
            </p:nvSpPr>
            <p:spPr bwMode="auto">
              <a:xfrm rot="16200000">
                <a:off x="3101" y="1307"/>
                <a:ext cx="90"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00">
                    <a:solidFill>
                      <a:srgbClr val="000000"/>
                    </a:solidFill>
                    <a:latin typeface="Arial" pitchFamily="34" charset="0"/>
                    <a:cs typeface="Arial" pitchFamily="34" charset="0"/>
                  </a:rPr>
                  <a:t>7.0</a:t>
                </a:r>
                <a:endParaRPr lang="en-US" sz="1350">
                  <a:latin typeface="Arial" pitchFamily="34" charset="0"/>
                  <a:cs typeface="Arial" pitchFamily="34" charset="0"/>
                </a:endParaRPr>
              </a:p>
            </p:txBody>
          </p:sp>
          <p:sp>
            <p:nvSpPr>
              <p:cNvPr id="798" name="Rectangle 781"/>
              <p:cNvSpPr>
                <a:spLocks noChangeArrowheads="1"/>
              </p:cNvSpPr>
              <p:nvPr/>
            </p:nvSpPr>
            <p:spPr bwMode="auto">
              <a:xfrm rot="16200000">
                <a:off x="3101" y="1092"/>
                <a:ext cx="90"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00">
                    <a:solidFill>
                      <a:srgbClr val="000000"/>
                    </a:solidFill>
                    <a:latin typeface="Arial" pitchFamily="34" charset="0"/>
                    <a:cs typeface="Arial" pitchFamily="34" charset="0"/>
                  </a:rPr>
                  <a:t>8.0</a:t>
                </a:r>
                <a:endParaRPr lang="en-US" sz="1350">
                  <a:latin typeface="Arial" pitchFamily="34" charset="0"/>
                  <a:cs typeface="Arial" pitchFamily="34" charset="0"/>
                </a:endParaRPr>
              </a:p>
            </p:txBody>
          </p:sp>
          <p:sp>
            <p:nvSpPr>
              <p:cNvPr id="799" name="Rectangle 782"/>
              <p:cNvSpPr>
                <a:spLocks noChangeArrowheads="1"/>
              </p:cNvSpPr>
              <p:nvPr/>
            </p:nvSpPr>
            <p:spPr bwMode="auto">
              <a:xfrm>
                <a:off x="3334" y="3158"/>
                <a:ext cx="835" cy="10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00" b="1" dirty="0">
                    <a:solidFill>
                      <a:srgbClr val="000000"/>
                    </a:solidFill>
                    <a:latin typeface="Arial" pitchFamily="34" charset="0"/>
                    <a:cs typeface="Arial" pitchFamily="34" charset="0"/>
                  </a:rPr>
                  <a:t>Australian red wines</a:t>
                </a:r>
                <a:endParaRPr lang="en-US" sz="600" b="1" dirty="0">
                  <a:latin typeface="Arial" pitchFamily="34" charset="0"/>
                  <a:cs typeface="Arial" pitchFamily="34" charset="0"/>
                </a:endParaRPr>
              </a:p>
            </p:txBody>
          </p:sp>
          <p:sp>
            <p:nvSpPr>
              <p:cNvPr id="800" name="Rectangle 783"/>
              <p:cNvSpPr>
                <a:spLocks noChangeArrowheads="1"/>
              </p:cNvSpPr>
              <p:nvPr/>
            </p:nvSpPr>
            <p:spPr bwMode="auto">
              <a:xfrm>
                <a:off x="4377" y="3158"/>
                <a:ext cx="927" cy="10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600" b="1" dirty="0">
                    <a:solidFill>
                      <a:srgbClr val="000000"/>
                    </a:solidFill>
                    <a:latin typeface="Arial" pitchFamily="34" charset="0"/>
                    <a:cs typeface="Arial" pitchFamily="34" charset="0"/>
                  </a:rPr>
                  <a:t>International red wines</a:t>
                </a:r>
                <a:endParaRPr lang="en-US" sz="600" b="1" dirty="0">
                  <a:latin typeface="Arial" pitchFamily="34" charset="0"/>
                  <a:cs typeface="Arial" pitchFamily="34" charset="0"/>
                </a:endParaRPr>
              </a:p>
            </p:txBody>
          </p:sp>
          <p:sp>
            <p:nvSpPr>
              <p:cNvPr id="801" name="Rectangle 784"/>
              <p:cNvSpPr>
                <a:spLocks noChangeArrowheads="1"/>
              </p:cNvSpPr>
              <p:nvPr/>
            </p:nvSpPr>
            <p:spPr bwMode="auto">
              <a:xfrm rot="16200000">
                <a:off x="2787" y="1948"/>
                <a:ext cx="38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750" b="1" dirty="0">
                    <a:solidFill>
                      <a:srgbClr val="000000"/>
                    </a:solidFill>
                    <a:latin typeface="Arial" pitchFamily="34" charset="0"/>
                    <a:cs typeface="Arial" pitchFamily="34" charset="0"/>
                  </a:rPr>
                  <a:t>Mn (mg/L)</a:t>
                </a:r>
                <a:endParaRPr lang="en-US" sz="750" b="1" dirty="0">
                  <a:latin typeface="Arial" pitchFamily="34" charset="0"/>
                  <a:cs typeface="Arial" pitchFamily="34" charset="0"/>
                </a:endParaRPr>
              </a:p>
            </p:txBody>
          </p:sp>
          <p:sp>
            <p:nvSpPr>
              <p:cNvPr id="802" name="Line 785"/>
              <p:cNvSpPr>
                <a:spLocks noChangeShapeType="1"/>
              </p:cNvSpPr>
              <p:nvPr/>
            </p:nvSpPr>
            <p:spPr bwMode="auto">
              <a:xfrm flipV="1">
                <a:off x="4267" y="1061"/>
                <a:ext cx="1" cy="1877"/>
              </a:xfrm>
              <a:prstGeom prst="line">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sp>
            <p:nvSpPr>
              <p:cNvPr id="803" name="Rectangle 786"/>
              <p:cNvSpPr>
                <a:spLocks noChangeArrowheads="1"/>
              </p:cNvSpPr>
              <p:nvPr/>
            </p:nvSpPr>
            <p:spPr bwMode="auto">
              <a:xfrm>
                <a:off x="3220" y="1061"/>
                <a:ext cx="2094" cy="1877"/>
              </a:xfrm>
              <a:prstGeom prst="rect">
                <a:avLst/>
              </a:prstGeom>
              <a:noFill/>
              <a:ln w="6350" cap="rnd">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endParaRPr lang="en-AU" sz="1350" dirty="0"/>
              </a:p>
            </p:txBody>
          </p:sp>
        </p:grpSp>
        <p:sp>
          <p:nvSpPr>
            <p:cNvPr id="805" name="Rectangle 712"/>
            <p:cNvSpPr>
              <a:spLocks noChangeArrowheads="1"/>
            </p:cNvSpPr>
            <p:nvPr/>
          </p:nvSpPr>
          <p:spPr bwMode="auto">
            <a:xfrm>
              <a:off x="7024071" y="2105027"/>
              <a:ext cx="1289047" cy="11541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5800" fontAlgn="base">
                <a:spcBef>
                  <a:spcPct val="0"/>
                </a:spcBef>
                <a:spcAft>
                  <a:spcPct val="0"/>
                </a:spcAft>
              </a:pPr>
              <a:r>
                <a:rPr lang="en-US" sz="750" b="1" dirty="0" smtClean="0">
                  <a:solidFill>
                    <a:srgbClr val="000000"/>
                  </a:solidFill>
                  <a:latin typeface="Arial" pitchFamily="34" charset="0"/>
                  <a:cs typeface="Arial" pitchFamily="34" charset="0"/>
                </a:rPr>
                <a:t>Manganese in Wine</a:t>
              </a:r>
              <a:endParaRPr lang="en-US" sz="750" b="1" dirty="0">
                <a:latin typeface="Arial" pitchFamily="34" charset="0"/>
                <a:cs typeface="Arial" pitchFamily="34" charset="0"/>
              </a:endParaRPr>
            </a:p>
          </p:txBody>
        </p:sp>
      </p:grpSp>
    </p:spTree>
    <p:extLst>
      <p:ext uri="{BB962C8B-B14F-4D97-AF65-F5344CB8AC3E}">
        <p14:creationId xmlns:p14="http://schemas.microsoft.com/office/powerpoint/2010/main" val="218112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04">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0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1375A4-56A4-47D6-9801-1991572033F7}" type="slidenum">
              <a:rPr lang="en-US" smtClean="0"/>
              <a:t>6</a:t>
            </a:fld>
            <a:endParaRPr lang="en-US"/>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sp>
        <p:nvSpPr>
          <p:cNvPr id="7" name="Title 25"/>
          <p:cNvSpPr txBox="1">
            <a:spLocks/>
          </p:cNvSpPr>
          <p:nvPr/>
        </p:nvSpPr>
        <p:spPr>
          <a:xfrm>
            <a:off x="971550" y="503854"/>
            <a:ext cx="7561866" cy="56108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US" dirty="0" smtClean="0"/>
              <a:t>Winemaking – Humble Grapes and Tiny Microbes</a:t>
            </a:r>
            <a:endParaRPr lang="en-US" dirty="0"/>
          </a:p>
        </p:txBody>
      </p:sp>
      <p:sp>
        <p:nvSpPr>
          <p:cNvPr id="13" name="Content Placeholder 2"/>
          <p:cNvSpPr txBox="1">
            <a:spLocks/>
          </p:cNvSpPr>
          <p:nvPr/>
        </p:nvSpPr>
        <p:spPr>
          <a:xfrm>
            <a:off x="585783" y="1289410"/>
            <a:ext cx="7660187" cy="4949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None/>
            </a:pPr>
            <a:r>
              <a:rPr lang="en-US" sz="2800" b="1" dirty="0" smtClean="0"/>
              <a:t>When things go wrong…</a:t>
            </a:r>
            <a:endParaRPr lang="en-US" sz="2800" b="1" u="sng" dirty="0"/>
          </a:p>
        </p:txBody>
      </p:sp>
      <p:sp>
        <p:nvSpPr>
          <p:cNvPr id="84" name="Content Placeholder 2"/>
          <p:cNvSpPr>
            <a:spLocks noGrp="1"/>
          </p:cNvSpPr>
          <p:nvPr>
            <p:ph idx="1"/>
          </p:nvPr>
        </p:nvSpPr>
        <p:spPr>
          <a:xfrm>
            <a:off x="971549" y="1901426"/>
            <a:ext cx="6850955" cy="4098218"/>
          </a:xfrm>
        </p:spPr>
        <p:txBody>
          <a:bodyPr>
            <a:normAutofit/>
          </a:bodyPr>
          <a:lstStyle/>
          <a:p>
            <a:pPr marL="342900" indent="-342900">
              <a:spcAft>
                <a:spcPts val="1200"/>
              </a:spcAft>
              <a:buFont typeface="Arial" panose="020B0604020202020204" pitchFamily="34" charset="0"/>
              <a:buChar char="•"/>
            </a:pPr>
            <a:r>
              <a:rPr lang="en-US" sz="2000" b="1" dirty="0" smtClean="0">
                <a:solidFill>
                  <a:schemeClr val="tx1"/>
                </a:solidFill>
              </a:rPr>
              <a:t>Despite a winemaker’s best efforts, there can be challenges in the winemaking process.</a:t>
            </a:r>
          </a:p>
          <a:p>
            <a:pPr marL="342900" indent="-342900">
              <a:spcAft>
                <a:spcPts val="1200"/>
              </a:spcAft>
              <a:buFont typeface="Arial" panose="020B0604020202020204" pitchFamily="34" charset="0"/>
              <a:buChar char="•"/>
            </a:pPr>
            <a:r>
              <a:rPr lang="en-US" sz="2000" b="1" dirty="0" smtClean="0"/>
              <a:t>These often manifest themselves as “Faults”</a:t>
            </a:r>
          </a:p>
          <a:p>
            <a:pPr marL="342900" indent="-342900">
              <a:spcAft>
                <a:spcPts val="1200"/>
              </a:spcAft>
              <a:buFont typeface="Arial" panose="020B0604020202020204" pitchFamily="34" charset="0"/>
              <a:buChar char="•"/>
            </a:pPr>
            <a:r>
              <a:rPr lang="en-US" sz="2000" b="1" dirty="0" smtClean="0">
                <a:solidFill>
                  <a:schemeClr val="tx1"/>
                </a:solidFill>
              </a:rPr>
              <a:t>Wine Faults: </a:t>
            </a:r>
          </a:p>
          <a:p>
            <a:pPr marL="514350" lvl="1" indent="-342900">
              <a:lnSpc>
                <a:spcPct val="110000"/>
              </a:lnSpc>
              <a:spcBef>
                <a:spcPts val="0"/>
              </a:spcBef>
              <a:buFont typeface="Arial" panose="020B0604020202020204" pitchFamily="34" charset="0"/>
              <a:buChar char="•"/>
            </a:pPr>
            <a:r>
              <a:rPr lang="en-AU" sz="1800" dirty="0" smtClean="0"/>
              <a:t>Are typically due to naturally </a:t>
            </a:r>
            <a:r>
              <a:rPr lang="en-AU" sz="1800" dirty="0"/>
              <a:t>occurring wine components. </a:t>
            </a:r>
            <a:endParaRPr lang="en-AU" sz="1800" dirty="0" smtClean="0"/>
          </a:p>
          <a:p>
            <a:pPr marL="514350" lvl="1" indent="-342900">
              <a:lnSpc>
                <a:spcPct val="110000"/>
              </a:lnSpc>
              <a:spcBef>
                <a:spcPts val="0"/>
              </a:spcBef>
              <a:buFont typeface="Arial" panose="020B0604020202020204" pitchFamily="34" charset="0"/>
              <a:buChar char="•"/>
            </a:pPr>
            <a:r>
              <a:rPr lang="en-AU" sz="1800" dirty="0" smtClean="0"/>
              <a:t>Become </a:t>
            </a:r>
            <a:r>
              <a:rPr lang="en-AU" sz="1800" dirty="0"/>
              <a:t>an issue when they </a:t>
            </a:r>
            <a:r>
              <a:rPr lang="en-AU" sz="1800" dirty="0" smtClean="0"/>
              <a:t>are </a:t>
            </a:r>
            <a:r>
              <a:rPr lang="en-AU" sz="1800" dirty="0"/>
              <a:t>out of balance with the normal expectation due to processing or climatic </a:t>
            </a:r>
            <a:r>
              <a:rPr lang="en-AU" sz="1800" dirty="0" smtClean="0"/>
              <a:t>effects.</a:t>
            </a:r>
          </a:p>
          <a:p>
            <a:pPr marL="514350" lvl="1" indent="-342900">
              <a:lnSpc>
                <a:spcPct val="110000"/>
              </a:lnSpc>
              <a:spcBef>
                <a:spcPts val="0"/>
              </a:spcBef>
              <a:buFont typeface="Arial" panose="020B0604020202020204" pitchFamily="34" charset="0"/>
              <a:buChar char="•"/>
            </a:pPr>
            <a:r>
              <a:rPr lang="en-AU" sz="1800" b="1" dirty="0" smtClean="0"/>
              <a:t>Are primarily driven by consumer acceptance</a:t>
            </a:r>
            <a:r>
              <a:rPr lang="en-AU" sz="1800" dirty="0" smtClean="0"/>
              <a:t>.</a:t>
            </a:r>
            <a:endParaRPr lang="en-AU" sz="1800" dirty="0"/>
          </a:p>
          <a:p>
            <a:pPr marL="0" indent="0">
              <a:buNone/>
            </a:pP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31725" y="3590831"/>
            <a:ext cx="1293921" cy="1594701"/>
          </a:xfrm>
          <a:prstGeom prst="rect">
            <a:avLst/>
          </a:prstGeom>
        </p:spPr>
      </p:pic>
      <p:sp>
        <p:nvSpPr>
          <p:cNvPr id="86" name="Content Placeholder 2"/>
          <p:cNvSpPr txBox="1">
            <a:spLocks/>
          </p:cNvSpPr>
          <p:nvPr/>
        </p:nvSpPr>
        <p:spPr>
          <a:xfrm>
            <a:off x="230075" y="5386111"/>
            <a:ext cx="8725146" cy="613533"/>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lgn="ctr">
              <a:spcBef>
                <a:spcPts val="1800"/>
              </a:spcBef>
              <a:buNone/>
            </a:pPr>
            <a:r>
              <a:rPr lang="en-AU" sz="2800" b="1" i="1" dirty="0"/>
              <a:t>They do not pose any risk to human health and safety.</a:t>
            </a:r>
          </a:p>
        </p:txBody>
      </p:sp>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68067" y="1214920"/>
            <a:ext cx="1417744" cy="2083655"/>
          </a:xfrm>
          <a:prstGeom prst="rect">
            <a:avLst/>
          </a:prstGeom>
        </p:spPr>
      </p:pic>
    </p:spTree>
    <p:extLst>
      <p:ext uri="{BB962C8B-B14F-4D97-AF65-F5344CB8AC3E}">
        <p14:creationId xmlns:p14="http://schemas.microsoft.com/office/powerpoint/2010/main" val="78953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uiExpand="1" build="p"/>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1375A4-56A4-47D6-9801-1991572033F7}" type="slidenum">
              <a:rPr lang="en-US" smtClean="0"/>
              <a:t>7</a:t>
            </a:fld>
            <a:endParaRPr lang="en-US"/>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sp>
        <p:nvSpPr>
          <p:cNvPr id="7" name="Title 25"/>
          <p:cNvSpPr txBox="1">
            <a:spLocks/>
          </p:cNvSpPr>
          <p:nvPr/>
        </p:nvSpPr>
        <p:spPr>
          <a:xfrm>
            <a:off x="971550" y="503854"/>
            <a:ext cx="7561866" cy="56108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US" dirty="0" smtClean="0"/>
              <a:t>Winemaking – Humble Grapes and Tiny Microbes</a:t>
            </a:r>
            <a:endParaRPr lang="en-US" dirty="0"/>
          </a:p>
        </p:txBody>
      </p:sp>
      <p:sp>
        <p:nvSpPr>
          <p:cNvPr id="13" name="Content Placeholder 2"/>
          <p:cNvSpPr txBox="1">
            <a:spLocks/>
          </p:cNvSpPr>
          <p:nvPr/>
        </p:nvSpPr>
        <p:spPr>
          <a:xfrm>
            <a:off x="585783" y="1289410"/>
            <a:ext cx="7660187" cy="4949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None/>
            </a:pPr>
            <a:r>
              <a:rPr lang="en-US" sz="2800" b="1" u="sng" dirty="0" smtClean="0"/>
              <a:t>Some Examples of Wine Faults</a:t>
            </a:r>
            <a:endParaRPr lang="en-US" sz="2800" b="1" u="sng" dirty="0"/>
          </a:p>
        </p:txBody>
      </p:sp>
      <p:grpSp>
        <p:nvGrpSpPr>
          <p:cNvPr id="22" name="Group 21"/>
          <p:cNvGrpSpPr/>
          <p:nvPr/>
        </p:nvGrpSpPr>
        <p:grpSpPr>
          <a:xfrm>
            <a:off x="282363" y="3629898"/>
            <a:ext cx="3987965" cy="2346761"/>
            <a:chOff x="282363" y="3629898"/>
            <a:chExt cx="3987965" cy="2346761"/>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2363" y="3900085"/>
              <a:ext cx="3987965" cy="2076574"/>
            </a:xfrm>
            <a:prstGeom prst="rect">
              <a:avLst/>
            </a:prstGeom>
          </p:spPr>
        </p:pic>
        <p:sp>
          <p:nvSpPr>
            <p:cNvPr id="12" name="Title 1"/>
            <p:cNvSpPr txBox="1">
              <a:spLocks/>
            </p:cNvSpPr>
            <p:nvPr/>
          </p:nvSpPr>
          <p:spPr>
            <a:xfrm>
              <a:off x="2096511" y="3629898"/>
              <a:ext cx="1140419" cy="528533"/>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AU" sz="2000" dirty="0" smtClean="0"/>
                <a:t>Hazes</a:t>
              </a:r>
              <a:endParaRPr lang="en-AU" sz="2000" dirty="0"/>
            </a:p>
          </p:txBody>
        </p:sp>
      </p:grpSp>
      <p:grpSp>
        <p:nvGrpSpPr>
          <p:cNvPr id="21" name="Group 20"/>
          <p:cNvGrpSpPr/>
          <p:nvPr/>
        </p:nvGrpSpPr>
        <p:grpSpPr>
          <a:xfrm>
            <a:off x="6727388" y="1814680"/>
            <a:ext cx="1835409" cy="2258022"/>
            <a:chOff x="6727388" y="1814680"/>
            <a:chExt cx="1835409" cy="2258022"/>
          </a:xfrm>
        </p:grpSpPr>
        <p:sp>
          <p:nvSpPr>
            <p:cNvPr id="14" name="Title 1"/>
            <p:cNvSpPr txBox="1">
              <a:spLocks/>
            </p:cNvSpPr>
            <p:nvPr/>
          </p:nvSpPr>
          <p:spPr>
            <a:xfrm>
              <a:off x="6727388" y="1814680"/>
              <a:ext cx="1835409" cy="613302"/>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AU" sz="2000" dirty="0" smtClean="0"/>
                <a:t>Crystalline Deposits (Tartrates)</a:t>
              </a:r>
              <a:endParaRPr lang="en-AU" sz="2000" dirty="0"/>
            </a:p>
          </p:txBody>
        </p:sp>
        <p:pic>
          <p:nvPicPr>
            <p:cNvPr id="16" name="Picture 4" descr="glass CaT xtls tilt"/>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a:xfrm>
              <a:off x="6798068" y="2461053"/>
              <a:ext cx="1694051" cy="16116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7" name="Content Placeholder 4"/>
          <p:cNvPicPr>
            <a:picLocks noGrp="1" noChangeAspect="1"/>
          </p:cNvPicPr>
          <p:nvPr>
            <p:ph idx="1"/>
          </p:nvPr>
        </p:nvPicPr>
        <p:blipFill>
          <a:blip r:embed="rId5" cstate="print">
            <a:extLst>
              <a:ext uri="{28A0092B-C50C-407E-A947-70E740481C1C}">
                <a14:useLocalDpi xmlns:a14="http://schemas.microsoft.com/office/drawing/2010/main"/>
              </a:ext>
            </a:extLst>
          </a:blip>
          <a:stretch>
            <a:fillRect/>
          </a:stretch>
        </p:blipFill>
        <p:spPr>
          <a:xfrm>
            <a:off x="4714599" y="4661487"/>
            <a:ext cx="2012789" cy="1060740"/>
          </a:xfrm>
        </p:spPr>
      </p:pic>
      <p:sp>
        <p:nvSpPr>
          <p:cNvPr id="11" name="Title 1"/>
          <p:cNvSpPr txBox="1">
            <a:spLocks/>
          </p:cNvSpPr>
          <p:nvPr/>
        </p:nvSpPr>
        <p:spPr>
          <a:xfrm>
            <a:off x="5038732" y="4215900"/>
            <a:ext cx="3207238" cy="526904"/>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AU" sz="2000" dirty="0" smtClean="0"/>
              <a:t>Cork Taint, Smoke Taint</a:t>
            </a:r>
            <a:endParaRPr lang="en-AU" sz="2000" dirty="0"/>
          </a:p>
        </p:txBody>
      </p:sp>
      <p:grpSp>
        <p:nvGrpSpPr>
          <p:cNvPr id="19" name="Group 18"/>
          <p:cNvGrpSpPr/>
          <p:nvPr/>
        </p:nvGrpSpPr>
        <p:grpSpPr>
          <a:xfrm>
            <a:off x="704010" y="2017964"/>
            <a:ext cx="3156183" cy="1262103"/>
            <a:chOff x="704010" y="2017964"/>
            <a:chExt cx="3156183" cy="1262103"/>
          </a:xfrm>
        </p:grpSpPr>
        <p:sp>
          <p:nvSpPr>
            <p:cNvPr id="10" name="Title 1"/>
            <p:cNvSpPr txBox="1">
              <a:spLocks/>
            </p:cNvSpPr>
            <p:nvPr/>
          </p:nvSpPr>
          <p:spPr>
            <a:xfrm>
              <a:off x="834947" y="2017964"/>
              <a:ext cx="3025246" cy="528533"/>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AU" sz="2000" dirty="0" smtClean="0"/>
                <a:t>Microbiological Issues</a:t>
              </a:r>
            </a:p>
            <a:p>
              <a:r>
                <a:rPr lang="en-AU" sz="2000" dirty="0"/>
                <a:t>	</a:t>
              </a:r>
            </a:p>
          </p:txBody>
        </p:sp>
        <p:pic>
          <p:nvPicPr>
            <p:cNvPr id="3" name="Picture 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4010" y="2339795"/>
              <a:ext cx="1275163" cy="94027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032778" y="2493944"/>
              <a:ext cx="1631964" cy="696933"/>
            </a:xfrm>
            <a:prstGeom prst="rect">
              <a:avLst/>
            </a:prstGeom>
          </p:spPr>
        </p:pic>
      </p:grpSp>
      <p:sp>
        <p:nvSpPr>
          <p:cNvPr id="9" name="Title 1"/>
          <p:cNvSpPr>
            <a:spLocks noGrp="1"/>
          </p:cNvSpPr>
          <p:nvPr>
            <p:ph type="title"/>
          </p:nvPr>
        </p:nvSpPr>
        <p:spPr>
          <a:xfrm>
            <a:off x="4175939" y="2241548"/>
            <a:ext cx="2046925" cy="1751657"/>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AU" sz="2800" dirty="0" smtClean="0"/>
              <a:t>NO Risk to Human Health and Safety</a:t>
            </a:r>
            <a:endParaRPr lang="en-AU" sz="2800" dirty="0"/>
          </a:p>
        </p:txBody>
      </p:sp>
      <p:pic>
        <p:nvPicPr>
          <p:cNvPr id="20" name="Picture 4"/>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896346" y="4682865"/>
            <a:ext cx="1699083" cy="1074906"/>
          </a:xfrm>
          <a:prstGeom prst="rect">
            <a:avLst/>
          </a:prstGeom>
          <a:noFill/>
          <a:ln w="9525" algn="ctr">
            <a:noFill/>
            <a:miter lim="800000"/>
            <a:headEnd/>
            <a:tailEnd/>
          </a:ln>
        </p:spPr>
      </p:pic>
    </p:spTree>
    <p:extLst>
      <p:ext uri="{BB962C8B-B14F-4D97-AF65-F5344CB8AC3E}">
        <p14:creationId xmlns:p14="http://schemas.microsoft.com/office/powerpoint/2010/main" val="170225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1375A4-56A4-47D6-9801-1991572033F7}" type="slidenum">
              <a:rPr lang="en-US" smtClean="0"/>
              <a:t>8</a:t>
            </a:fld>
            <a:endParaRPr lang="en-US" dirty="0"/>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sp>
        <p:nvSpPr>
          <p:cNvPr id="7" name="Title 25"/>
          <p:cNvSpPr txBox="1">
            <a:spLocks/>
          </p:cNvSpPr>
          <p:nvPr/>
        </p:nvSpPr>
        <p:spPr>
          <a:xfrm>
            <a:off x="971550" y="503854"/>
            <a:ext cx="7200900" cy="56108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US" dirty="0" smtClean="0"/>
              <a:t>Winemaking – More than just grapes and yeast?</a:t>
            </a:r>
            <a:endParaRPr lang="en-US" dirty="0"/>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a:ext>
            </a:extLst>
          </a:blip>
          <a:stretch>
            <a:fillRect/>
          </a:stretch>
        </p:blipFill>
        <p:spPr>
          <a:xfrm>
            <a:off x="491095" y="1173437"/>
            <a:ext cx="2267438" cy="266249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65770" y="1083264"/>
            <a:ext cx="1013360" cy="1140432"/>
          </a:xfrm>
          <a:prstGeom prst="rect">
            <a:avLst/>
          </a:prstGeom>
          <a:ln w="12700">
            <a:solidFill>
              <a:schemeClr val="tx1"/>
            </a:solidFill>
          </a:ln>
        </p:spPr>
      </p:pic>
      <p:sp>
        <p:nvSpPr>
          <p:cNvPr id="12" name="Content Placeholder 2"/>
          <p:cNvSpPr txBox="1">
            <a:spLocks/>
          </p:cNvSpPr>
          <p:nvPr/>
        </p:nvSpPr>
        <p:spPr>
          <a:xfrm>
            <a:off x="3121958" y="1548239"/>
            <a:ext cx="5744772" cy="467558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spcAft>
                <a:spcPts val="1200"/>
              </a:spcAft>
            </a:pPr>
            <a:r>
              <a:rPr lang="en-US" sz="2800" b="1" dirty="0"/>
              <a:t>Grapes + Yeast = </a:t>
            </a:r>
            <a:r>
              <a:rPr lang="en-US" sz="2800" b="1" dirty="0" smtClean="0"/>
              <a:t>Wine</a:t>
            </a:r>
            <a:endParaRPr lang="en-US" sz="2800" dirty="0"/>
          </a:p>
          <a:p>
            <a:r>
              <a:rPr lang="en-US" sz="1600" dirty="0" smtClean="0"/>
              <a:t>Grapes + Yeast + </a:t>
            </a:r>
            <a:r>
              <a:rPr lang="en-US" sz="1600" b="1" i="1" dirty="0" smtClean="0"/>
              <a:t>Winemaking Substances </a:t>
            </a:r>
            <a:r>
              <a:rPr lang="en-US" sz="1600" dirty="0" smtClean="0"/>
              <a:t>= More consistent and reliable fermentations, and </a:t>
            </a:r>
            <a:r>
              <a:rPr lang="en-US" sz="1600" b="1" i="1" dirty="0" smtClean="0"/>
              <a:t>better wine</a:t>
            </a:r>
            <a:r>
              <a:rPr lang="en-US" sz="1600" dirty="0" smtClean="0"/>
              <a:t>.</a:t>
            </a:r>
          </a:p>
          <a:p>
            <a:r>
              <a:rPr lang="en-US" sz="1600" dirty="0" smtClean="0"/>
              <a:t>This is really important to winemaking, but it is one aspect of international trade that can be a source of problems.</a:t>
            </a:r>
          </a:p>
          <a:p>
            <a:pPr marL="173038" lvl="1" indent="-173038"/>
            <a:r>
              <a:rPr lang="en-US" sz="1700" dirty="0" smtClean="0"/>
              <a:t>Winemaking Substances can be:</a:t>
            </a:r>
          </a:p>
          <a:p>
            <a:pPr marL="608409" lvl="2" indent="-228600">
              <a:buFont typeface="+mj-lt"/>
              <a:buAutoNum type="arabicPeriod"/>
            </a:pPr>
            <a:r>
              <a:rPr lang="en-US" sz="1600" dirty="0" smtClean="0"/>
              <a:t>Naturally Occurring in Grapes and remain</a:t>
            </a:r>
          </a:p>
          <a:p>
            <a:pPr marL="608409" lvl="2" indent="-228600">
              <a:buFont typeface="+mj-lt"/>
              <a:buAutoNum type="arabicPeriod"/>
            </a:pPr>
            <a:r>
              <a:rPr lang="en-US" sz="1600" dirty="0" smtClean="0"/>
              <a:t>Naturally Occurring in Grapes and </a:t>
            </a:r>
            <a:r>
              <a:rPr lang="en-US" sz="1600" b="1" u="sng" dirty="0" smtClean="0"/>
              <a:t>do not </a:t>
            </a:r>
            <a:r>
              <a:rPr lang="en-US" sz="1600" dirty="0" smtClean="0"/>
              <a:t>remain</a:t>
            </a:r>
          </a:p>
          <a:p>
            <a:pPr marL="608409" lvl="2" indent="-228600">
              <a:buFont typeface="+mj-lt"/>
              <a:buAutoNum type="arabicPeriod"/>
            </a:pPr>
            <a:r>
              <a:rPr lang="en-US" sz="1600" dirty="0" smtClean="0"/>
              <a:t>Not Naturally </a:t>
            </a:r>
            <a:r>
              <a:rPr lang="en-US" sz="1600" dirty="0"/>
              <a:t>Occurring in Grapes and </a:t>
            </a:r>
            <a:r>
              <a:rPr lang="en-US" sz="1600" b="1" u="sng" dirty="0"/>
              <a:t>do not </a:t>
            </a:r>
            <a:r>
              <a:rPr lang="en-US" sz="1600" dirty="0" smtClean="0"/>
              <a:t>remain</a:t>
            </a:r>
            <a:endParaRPr lang="en-US" sz="1600" dirty="0"/>
          </a:p>
          <a:p>
            <a:pPr marL="608409" lvl="2" indent="-228600">
              <a:buFont typeface="+mj-lt"/>
              <a:buAutoNum type="arabicPeriod"/>
            </a:pPr>
            <a:r>
              <a:rPr lang="en-US" sz="1600" dirty="0" smtClean="0"/>
              <a:t>Not Naturally </a:t>
            </a:r>
            <a:r>
              <a:rPr lang="en-US" sz="1600" dirty="0"/>
              <a:t>Occurring in Grapes and </a:t>
            </a:r>
            <a:r>
              <a:rPr lang="en-US" sz="1600" dirty="0" smtClean="0"/>
              <a:t>remain</a:t>
            </a:r>
          </a:p>
          <a:p>
            <a:pPr lvl="3"/>
            <a:r>
              <a:rPr lang="en-US" sz="1200" dirty="0" smtClean="0"/>
              <a:t>Both from “Natural” </a:t>
            </a:r>
            <a:r>
              <a:rPr lang="en-US" sz="1200" u="sng" dirty="0" smtClean="0"/>
              <a:t>and</a:t>
            </a:r>
            <a:r>
              <a:rPr lang="en-US" sz="1200" dirty="0" smtClean="0"/>
              <a:t> man-made substances</a:t>
            </a:r>
            <a:endParaRPr lang="en-US" dirty="0"/>
          </a:p>
          <a:p>
            <a:pPr marL="547688" lvl="3" indent="-547688">
              <a:buNone/>
            </a:pPr>
            <a:endParaRPr lang="en-US" sz="1200" dirty="0" smtClean="0"/>
          </a:p>
          <a:p>
            <a:pPr marL="171450" lvl="3" indent="-171450">
              <a:buFont typeface="Wingdings" panose="05000000000000000000" pitchFamily="2" charset="2"/>
              <a:buChar char="§"/>
            </a:pPr>
            <a:r>
              <a:rPr lang="en-US" sz="1800" dirty="0" smtClean="0"/>
              <a:t>Winemaking substances are used </a:t>
            </a:r>
            <a:r>
              <a:rPr lang="en-US" sz="1800" i="1" dirty="0" smtClean="0"/>
              <a:t>selectively</a:t>
            </a:r>
            <a:r>
              <a:rPr lang="en-US" sz="1800" dirty="0" smtClean="0"/>
              <a:t> by winemakers only when needed.</a:t>
            </a:r>
          </a:p>
          <a:p>
            <a:pPr marL="547688" lvl="3" indent="-547688">
              <a:buNone/>
            </a:pPr>
            <a:endParaRPr lang="en-US" sz="1200" dirty="0"/>
          </a:p>
        </p:txBody>
      </p:sp>
      <p:pic>
        <p:nvPicPr>
          <p:cNvPr id="14" name="Picture 13"/>
          <p:cNvPicPr>
            <a:picLocks noChangeAspect="1"/>
          </p:cNvPicPr>
          <p:nvPr/>
        </p:nvPicPr>
        <p:blipFill>
          <a:blip r:embed="rId6" cstate="print">
            <a:extLst>
              <a:ext uri="{BEBA8EAE-BF5A-486C-A8C5-ECC9F3942E4B}">
                <a14:imgProps xmlns:a14="http://schemas.microsoft.com/office/drawing/2010/main">
                  <a14:imgLayer r:embed="rId7">
                    <a14:imgEffect>
                      <a14:artisticTexturizer/>
                    </a14:imgEffect>
                  </a14:imgLayer>
                </a14:imgProps>
              </a:ext>
              <a:ext uri="{28A0092B-C50C-407E-A947-70E740481C1C}">
                <a14:useLocalDpi xmlns:a14="http://schemas.microsoft.com/office/drawing/2010/main"/>
              </a:ext>
            </a:extLst>
          </a:blip>
          <a:stretch>
            <a:fillRect/>
          </a:stretch>
        </p:blipFill>
        <p:spPr>
          <a:xfrm>
            <a:off x="642726" y="4183118"/>
            <a:ext cx="2423606" cy="1759371"/>
          </a:xfrm>
          <a:prstGeom prst="rect">
            <a:avLst/>
          </a:prstGeom>
        </p:spPr>
      </p:pic>
    </p:spTree>
    <p:extLst>
      <p:ext uri="{BB962C8B-B14F-4D97-AF65-F5344CB8AC3E}">
        <p14:creationId xmlns:p14="http://schemas.microsoft.com/office/powerpoint/2010/main" val="192414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4"/>
            <a:ext cx="7200900" cy="734741"/>
          </a:xfrm>
        </p:spPr>
        <p:txBody>
          <a:bodyPr>
            <a:noAutofit/>
          </a:bodyPr>
          <a:lstStyle/>
          <a:p>
            <a:pPr algn="ctr"/>
            <a:r>
              <a:rPr lang="en-US" dirty="0" smtClean="0"/>
              <a:t>Some interesting facts about </a:t>
            </a:r>
            <a:br>
              <a:rPr lang="en-US" dirty="0" smtClean="0"/>
            </a:br>
            <a:r>
              <a:rPr lang="en-US" dirty="0" smtClean="0"/>
              <a:t>Winemaking Substances</a:t>
            </a:r>
            <a:endParaRPr lang="en-US" dirty="0"/>
          </a:p>
        </p:txBody>
      </p:sp>
      <p:sp>
        <p:nvSpPr>
          <p:cNvPr id="3" name="Content Placeholder 2"/>
          <p:cNvSpPr>
            <a:spLocks noGrp="1"/>
          </p:cNvSpPr>
          <p:nvPr>
            <p:ph idx="1"/>
          </p:nvPr>
        </p:nvSpPr>
        <p:spPr>
          <a:xfrm>
            <a:off x="800100" y="1438794"/>
            <a:ext cx="7372350" cy="4733406"/>
          </a:xfrm>
        </p:spPr>
        <p:txBody>
          <a:bodyPr>
            <a:normAutofit/>
          </a:bodyPr>
          <a:lstStyle/>
          <a:p>
            <a:r>
              <a:rPr lang="en-US" sz="2000" dirty="0" smtClean="0"/>
              <a:t>Most of the substances used are naturally occurring</a:t>
            </a:r>
          </a:p>
          <a:p>
            <a:r>
              <a:rPr lang="en-US" sz="2000" dirty="0" smtClean="0"/>
              <a:t>Many of them are found in grapes and wine.  </a:t>
            </a:r>
          </a:p>
          <a:p>
            <a:r>
              <a:rPr lang="en-US" sz="2000" dirty="0" smtClean="0"/>
              <a:t>Some examples include:</a:t>
            </a:r>
          </a:p>
          <a:p>
            <a:endParaRPr lang="en-US" sz="2000" dirty="0"/>
          </a:p>
          <a:p>
            <a:endParaRPr lang="en-US" sz="2000" dirty="0" smtClean="0"/>
          </a:p>
          <a:p>
            <a:endParaRPr lang="en-US" sz="2000" dirty="0"/>
          </a:p>
          <a:p>
            <a:endParaRPr lang="en-US" sz="2000" dirty="0" smtClean="0"/>
          </a:p>
          <a:p>
            <a:endParaRPr lang="en-US" sz="2000" dirty="0" smtClean="0"/>
          </a:p>
          <a:p>
            <a:endParaRPr lang="en-US" sz="2000" dirty="0" smtClean="0"/>
          </a:p>
          <a:p>
            <a:r>
              <a:rPr lang="en-US" sz="2000" dirty="0" smtClean="0"/>
              <a:t>Very </a:t>
            </a:r>
            <a:r>
              <a:rPr lang="en-US" sz="2000" dirty="0"/>
              <a:t>few substances do not occur naturally and also remain in the wine to any extent.</a:t>
            </a:r>
          </a:p>
          <a:p>
            <a:pPr marL="0" indent="0">
              <a:buNone/>
            </a:pPr>
            <a:endParaRPr lang="en-US" sz="2000" dirty="0" smtClean="0"/>
          </a:p>
        </p:txBody>
      </p:sp>
      <p:sp>
        <p:nvSpPr>
          <p:cNvPr id="6" name="Slide Number Placeholder 5"/>
          <p:cNvSpPr>
            <a:spLocks noGrp="1"/>
          </p:cNvSpPr>
          <p:nvPr>
            <p:ph type="sldNum" sz="quarter" idx="12"/>
          </p:nvPr>
        </p:nvSpPr>
        <p:spPr/>
        <p:txBody>
          <a:bodyPr/>
          <a:lstStyle/>
          <a:p>
            <a:fld id="{E31375A4-56A4-47D6-9801-1991572033F7}" type="slidenum">
              <a:rPr lang="en-US" smtClean="0"/>
              <a:t>9</a:t>
            </a:fld>
            <a:endParaRPr lang="en-US" dirty="0"/>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graphicFrame>
        <p:nvGraphicFramePr>
          <p:cNvPr id="10" name="Table 9"/>
          <p:cNvGraphicFramePr>
            <a:graphicFrameLocks noGrp="1"/>
          </p:cNvGraphicFramePr>
          <p:nvPr>
            <p:extLst>
              <p:ext uri="{D42A27DB-BD31-4B8C-83A1-F6EECF244321}">
                <p14:modId xmlns:p14="http://schemas.microsoft.com/office/powerpoint/2010/main" val="343215759"/>
              </p:ext>
            </p:extLst>
          </p:nvPr>
        </p:nvGraphicFramePr>
        <p:xfrm>
          <a:off x="3227415" y="2729128"/>
          <a:ext cx="4945035" cy="2682240"/>
        </p:xfrm>
        <a:graphic>
          <a:graphicData uri="http://schemas.openxmlformats.org/drawingml/2006/table">
            <a:tbl>
              <a:tblPr bandRow="1">
                <a:tableStyleId>{3B4B98B0-60AC-42C2-AFA5-B58CD77FA1E5}</a:tableStyleId>
              </a:tblPr>
              <a:tblGrid>
                <a:gridCol w="2280677">
                  <a:extLst>
                    <a:ext uri="{9D8B030D-6E8A-4147-A177-3AD203B41FA5}">
                      <a16:colId xmlns:a16="http://schemas.microsoft.com/office/drawing/2014/main" val="20000"/>
                    </a:ext>
                  </a:extLst>
                </a:gridCol>
                <a:gridCol w="2664358">
                  <a:extLst>
                    <a:ext uri="{9D8B030D-6E8A-4147-A177-3AD203B41FA5}">
                      <a16:colId xmlns:a16="http://schemas.microsoft.com/office/drawing/2014/main" val="20001"/>
                    </a:ext>
                  </a:extLst>
                </a:gridCol>
              </a:tblGrid>
              <a:tr h="28673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600" dirty="0" smtClean="0"/>
                        <a:t>Malic Acid</a:t>
                      </a:r>
                    </a:p>
                  </a:txBody>
                  <a:tcPr/>
                </a:tc>
                <a:tc>
                  <a:txBody>
                    <a:bodyPr/>
                    <a:lstStyle/>
                    <a:p>
                      <a:r>
                        <a:rPr lang="en-US" sz="1600" dirty="0" smtClean="0"/>
                        <a:t>Albumen/Egg White</a:t>
                      </a:r>
                      <a:endParaRPr lang="en-US" sz="1600" dirty="0"/>
                    </a:p>
                  </a:txBody>
                  <a:tcPr/>
                </a:tc>
                <a:extLst>
                  <a:ext uri="{0D108BD9-81ED-4DB2-BD59-A6C34878D82A}">
                    <a16:rowId xmlns:a16="http://schemas.microsoft.com/office/drawing/2014/main" val="10000"/>
                  </a:ext>
                </a:extLst>
              </a:tr>
              <a:tr h="28673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600" dirty="0" smtClean="0"/>
                        <a:t>Lactic Acid</a:t>
                      </a:r>
                    </a:p>
                  </a:txBody>
                  <a:tcPr/>
                </a:tc>
                <a:tc>
                  <a:txBody>
                    <a:bodyPr/>
                    <a:lstStyle/>
                    <a:p>
                      <a:r>
                        <a:rPr lang="en-US" sz="1600" dirty="0" smtClean="0"/>
                        <a:t>Casein/Milk Products</a:t>
                      </a:r>
                      <a:endParaRPr lang="en-US" sz="1600" dirty="0"/>
                    </a:p>
                  </a:txBody>
                  <a:tcPr/>
                </a:tc>
                <a:extLst>
                  <a:ext uri="{0D108BD9-81ED-4DB2-BD59-A6C34878D82A}">
                    <a16:rowId xmlns:a16="http://schemas.microsoft.com/office/drawing/2014/main" val="10001"/>
                  </a:ext>
                </a:extLst>
              </a:tr>
              <a:tr h="286730">
                <a:tc>
                  <a:txBody>
                    <a:bodyPr/>
                    <a:lstStyle/>
                    <a:p>
                      <a:r>
                        <a:rPr lang="en-US" sz="1600" dirty="0" smtClean="0"/>
                        <a:t>Citric Acid</a:t>
                      </a:r>
                      <a:endParaRPr lang="en-US" sz="1600" dirty="0"/>
                    </a:p>
                  </a:txBody>
                  <a:tcPr/>
                </a:tc>
                <a:tc>
                  <a:txBody>
                    <a:bodyPr/>
                    <a:lstStyle/>
                    <a:p>
                      <a:r>
                        <a:rPr lang="en-US" sz="1600" dirty="0" smtClean="0"/>
                        <a:t>Enzymes</a:t>
                      </a:r>
                      <a:endParaRPr lang="en-US" sz="1600" dirty="0"/>
                    </a:p>
                  </a:txBody>
                  <a:tcPr/>
                </a:tc>
                <a:extLst>
                  <a:ext uri="{0D108BD9-81ED-4DB2-BD59-A6C34878D82A}">
                    <a16:rowId xmlns:a16="http://schemas.microsoft.com/office/drawing/2014/main" val="10002"/>
                  </a:ext>
                </a:extLst>
              </a:tr>
              <a:tr h="286730">
                <a:tc>
                  <a:txBody>
                    <a:bodyPr/>
                    <a:lstStyle/>
                    <a:p>
                      <a:r>
                        <a:rPr lang="en-US" sz="1600" dirty="0" smtClean="0"/>
                        <a:t>Potassium Bitartrate</a:t>
                      </a:r>
                      <a:endParaRPr lang="en-US" sz="1600" dirty="0"/>
                    </a:p>
                  </a:txBody>
                  <a:tcPr/>
                </a:tc>
                <a:tc>
                  <a:txBody>
                    <a:bodyPr/>
                    <a:lstStyle/>
                    <a:p>
                      <a:r>
                        <a:rPr lang="en-US" sz="1600" dirty="0" smtClean="0"/>
                        <a:t>Granular</a:t>
                      </a:r>
                      <a:r>
                        <a:rPr lang="en-US" sz="1600" baseline="0" dirty="0" smtClean="0"/>
                        <a:t> Cork</a:t>
                      </a:r>
                      <a:endParaRPr lang="en-US" sz="1600" dirty="0"/>
                    </a:p>
                  </a:txBody>
                  <a:tcPr/>
                </a:tc>
                <a:extLst>
                  <a:ext uri="{0D108BD9-81ED-4DB2-BD59-A6C34878D82A}">
                    <a16:rowId xmlns:a16="http://schemas.microsoft.com/office/drawing/2014/main" val="10003"/>
                  </a:ext>
                </a:extLst>
              </a:tr>
              <a:tr h="286730">
                <a:tc>
                  <a:txBody>
                    <a:bodyPr/>
                    <a:lstStyle/>
                    <a:p>
                      <a:r>
                        <a:rPr lang="en-US" sz="1600" dirty="0" smtClean="0"/>
                        <a:t>Tartaric Acid</a:t>
                      </a:r>
                      <a:endParaRPr lang="en-US" sz="1600" dirty="0"/>
                    </a:p>
                  </a:txBody>
                  <a:tcPr/>
                </a:tc>
                <a:tc>
                  <a:txBody>
                    <a:bodyPr/>
                    <a:lstStyle/>
                    <a:p>
                      <a:r>
                        <a:rPr lang="en-US" sz="1600" dirty="0" smtClean="0"/>
                        <a:t>Oak Chips</a:t>
                      </a:r>
                      <a:endParaRPr lang="en-US" sz="1600" dirty="0"/>
                    </a:p>
                  </a:txBody>
                  <a:tcPr/>
                </a:tc>
                <a:extLst>
                  <a:ext uri="{0D108BD9-81ED-4DB2-BD59-A6C34878D82A}">
                    <a16:rowId xmlns:a16="http://schemas.microsoft.com/office/drawing/2014/main" val="10004"/>
                  </a:ext>
                </a:extLst>
              </a:tr>
              <a:tr h="286730">
                <a:tc>
                  <a:txBody>
                    <a:bodyPr/>
                    <a:lstStyle/>
                    <a:p>
                      <a:r>
                        <a:rPr lang="en-US" sz="1600" dirty="0" smtClean="0"/>
                        <a:t>Tannin</a:t>
                      </a:r>
                      <a:endParaRPr lang="en-US" sz="1600" dirty="0"/>
                    </a:p>
                  </a:txBody>
                  <a:tcPr/>
                </a:tc>
                <a:tc>
                  <a:txBody>
                    <a:bodyPr/>
                    <a:lstStyle/>
                    <a:p>
                      <a:r>
                        <a:rPr lang="en-US" sz="1600" dirty="0" smtClean="0"/>
                        <a:t>Bentonite</a:t>
                      </a:r>
                      <a:endParaRPr lang="en-US" sz="1600" dirty="0"/>
                    </a:p>
                  </a:txBody>
                  <a:tcPr/>
                </a:tc>
                <a:extLst>
                  <a:ext uri="{0D108BD9-81ED-4DB2-BD59-A6C34878D82A}">
                    <a16:rowId xmlns:a16="http://schemas.microsoft.com/office/drawing/2014/main" val="10005"/>
                  </a:ext>
                </a:extLst>
              </a:tr>
              <a:tr h="286730">
                <a:tc>
                  <a:txBody>
                    <a:bodyPr/>
                    <a:lstStyle/>
                    <a:p>
                      <a:r>
                        <a:rPr lang="en-US" sz="1600" dirty="0" smtClean="0"/>
                        <a:t>Yeast</a:t>
                      </a:r>
                      <a:endParaRPr lang="en-US" sz="1600" dirty="0"/>
                    </a:p>
                  </a:txBody>
                  <a:tcPr/>
                </a:tc>
                <a:tc>
                  <a:txBody>
                    <a:bodyPr/>
                    <a:lstStyle/>
                    <a:p>
                      <a:r>
                        <a:rPr lang="en-US" sz="1600" dirty="0" smtClean="0"/>
                        <a:t>Isinglass</a:t>
                      </a:r>
                      <a:endParaRPr lang="en-US" sz="1600" dirty="0"/>
                    </a:p>
                  </a:txBody>
                  <a:tcPr/>
                </a:tc>
                <a:extLst>
                  <a:ext uri="{0D108BD9-81ED-4DB2-BD59-A6C34878D82A}">
                    <a16:rowId xmlns:a16="http://schemas.microsoft.com/office/drawing/2014/main" val="10006"/>
                  </a:ext>
                </a:extLst>
              </a:tr>
              <a:tr h="286730">
                <a:tc>
                  <a:txBody>
                    <a:bodyPr/>
                    <a:lstStyle/>
                    <a:p>
                      <a:r>
                        <a:rPr lang="en-US" sz="1600" dirty="0" smtClean="0"/>
                        <a:t>Sulfur</a:t>
                      </a:r>
                      <a:r>
                        <a:rPr lang="en-US" sz="1600" baseline="0" dirty="0" smtClean="0"/>
                        <a:t> Dioxide</a:t>
                      </a:r>
                      <a:endParaRPr lang="en-US" sz="1600" dirty="0"/>
                    </a:p>
                  </a:txBody>
                  <a:tcPr/>
                </a:tc>
                <a:tc>
                  <a:txBody>
                    <a:bodyPr/>
                    <a:lstStyle/>
                    <a:p>
                      <a:r>
                        <a:rPr lang="en-US" sz="1600" dirty="0" smtClean="0"/>
                        <a:t>Gelatin</a:t>
                      </a:r>
                      <a:endParaRPr lang="en-US" sz="1600" dirty="0"/>
                    </a:p>
                  </a:txBody>
                  <a:tcPr/>
                </a:tc>
                <a:extLst>
                  <a:ext uri="{0D108BD9-81ED-4DB2-BD59-A6C34878D82A}">
                    <a16:rowId xmlns:a16="http://schemas.microsoft.com/office/drawing/2014/main" val="10007"/>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4301" y="2955073"/>
            <a:ext cx="2737119" cy="2051825"/>
          </a:xfrm>
          <a:prstGeom prst="rect">
            <a:avLst/>
          </a:prstGeom>
        </p:spPr>
      </p:pic>
    </p:spTree>
    <p:extLst>
      <p:ext uri="{BB962C8B-B14F-4D97-AF65-F5344CB8AC3E}">
        <p14:creationId xmlns:p14="http://schemas.microsoft.com/office/powerpoint/2010/main" val="328549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087C0F-7449-45C4-B248-63D02665B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diamond grid presentation (widescreen)</Template>
  <TotalTime>0</TotalTime>
  <Words>2528</Words>
  <Application>Microsoft Office PowerPoint</Application>
  <PresentationFormat>On-screen Show (4:3)</PresentationFormat>
  <Paragraphs>408</Paragraphs>
  <Slides>24</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Comic Sans MS</vt:lpstr>
      <vt:lpstr>Wingdings</vt:lpstr>
      <vt:lpstr>Diamond Grid 16x9</vt:lpstr>
      <vt:lpstr>Winemaking –  How humble grapes and tiny microbes create a product we love to make, consume, and regulate. </vt:lpstr>
      <vt:lpstr>Winemaking – More than just grapes and yeast?</vt:lpstr>
      <vt:lpstr>PowerPoint Presentation</vt:lpstr>
      <vt:lpstr>PowerPoint Presentation</vt:lpstr>
      <vt:lpstr>PowerPoint Presentation</vt:lpstr>
      <vt:lpstr>PowerPoint Presentation</vt:lpstr>
      <vt:lpstr>NO Risk to Human Health and Safety</vt:lpstr>
      <vt:lpstr>PowerPoint Presentation</vt:lpstr>
      <vt:lpstr>Some interesting facts about  Winemaking Substances</vt:lpstr>
      <vt:lpstr>Some interesting facts about  Winemaking Substances</vt:lpstr>
      <vt:lpstr>Additives and Processing Aids</vt:lpstr>
      <vt:lpstr>Additives and Processing Aids</vt:lpstr>
      <vt:lpstr>Additives and Processing Aids</vt:lpstr>
      <vt:lpstr>Wine is a single ingredient food</vt:lpstr>
      <vt:lpstr>Wine is not a recipe product </vt:lpstr>
      <vt:lpstr>Winemaking substances are safe</vt:lpstr>
      <vt:lpstr>Numerical Limits vs. GMP</vt:lpstr>
      <vt:lpstr>Numerical Limits vs. GMP</vt:lpstr>
      <vt:lpstr>What about Codex Alimentarius Substances?</vt:lpstr>
      <vt:lpstr>Trade Issues…</vt:lpstr>
      <vt:lpstr>More Trade Issues</vt:lpstr>
      <vt:lpstr>More Trade Issues</vt:lpstr>
      <vt:lpstr>Conclusions</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2016-08-31T23:08:32Z</dcterms:created>
  <dcterms:modified xsi:type="dcterms:W3CDTF">2018-09-24T22:47:20Z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