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61" r:id="rId3"/>
    <p:sldId id="284" r:id="rId4"/>
    <p:sldId id="257" r:id="rId5"/>
    <p:sldId id="287" r:id="rId6"/>
    <p:sldId id="276" r:id="rId7"/>
    <p:sldId id="283" r:id="rId8"/>
    <p:sldId id="275" r:id="rId9"/>
    <p:sldId id="274" r:id="rId10"/>
    <p:sldId id="277" r:id="rId11"/>
    <p:sldId id="280" r:id="rId12"/>
    <p:sldId id="281" r:id="rId13"/>
    <p:sldId id="288" r:id="rId14"/>
    <p:sldId id="282" r:id="rId15"/>
    <p:sldId id="286" r:id="rId16"/>
    <p:sldId id="290" r:id="rId17"/>
    <p:sldId id="289" r:id="rId18"/>
    <p:sldId id="291" r:id="rId19"/>
    <p:sldId id="264" r:id="rId20"/>
    <p:sldId id="267" r:id="rId21"/>
    <p:sldId id="271" r:id="rId22"/>
    <p:sldId id="273" r:id="rId23"/>
    <p:sldId id="278" r:id="rId24"/>
    <p:sldId id="279" r:id="rId25"/>
    <p:sldId id="292" r:id="rId26"/>
    <p:sldId id="272" r:id="rId27"/>
    <p:sldId id="293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105" d="100"/>
          <a:sy n="105" d="100"/>
        </p:scale>
        <p:origin x="210" y="57"/>
      </p:cViewPr>
      <p:guideLst>
        <p:guide pos="288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4AC8B-7ABB-4B5A-9906-B5746CE50D32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8523FDCD-E75C-4B3E-996C-238345F47F1E}">
      <dgm:prSet phldrT="[Text]"/>
      <dgm:spPr/>
      <dgm:t>
        <a:bodyPr/>
        <a:lstStyle/>
        <a:p>
          <a:r>
            <a:rPr lang="en-US" dirty="0"/>
            <a:t>Hazard identification</a:t>
          </a:r>
        </a:p>
      </dgm:t>
    </dgm:pt>
    <dgm:pt modelId="{6C615771-5DD0-417A-B529-CB6C18D12DCE}" type="parTrans" cxnId="{A25C957E-1E8B-4B09-AC98-CE10D101FDFD}">
      <dgm:prSet/>
      <dgm:spPr/>
      <dgm:t>
        <a:bodyPr/>
        <a:lstStyle/>
        <a:p>
          <a:endParaRPr lang="en-US"/>
        </a:p>
      </dgm:t>
    </dgm:pt>
    <dgm:pt modelId="{0788931B-206A-426D-9E90-EF32C60CE9B1}" type="sibTrans" cxnId="{A25C957E-1E8B-4B09-AC98-CE10D101FDFD}">
      <dgm:prSet/>
      <dgm:spPr/>
      <dgm:t>
        <a:bodyPr/>
        <a:lstStyle/>
        <a:p>
          <a:endParaRPr lang="en-US"/>
        </a:p>
      </dgm:t>
    </dgm:pt>
    <dgm:pt modelId="{38B95B1D-0B3F-47DB-A5CB-EDCF52ED6DDD}">
      <dgm:prSet phldrT="[Text]"/>
      <dgm:spPr/>
      <dgm:t>
        <a:bodyPr/>
        <a:lstStyle/>
        <a:p>
          <a:r>
            <a:rPr lang="en-US" dirty="0"/>
            <a:t>Hazard assessment</a:t>
          </a:r>
        </a:p>
      </dgm:t>
    </dgm:pt>
    <dgm:pt modelId="{6B2AB2D6-3719-47DB-AC26-DC64B1DBDEAD}" type="parTrans" cxnId="{C0B3B228-843E-4054-B318-D7E6BDE42948}">
      <dgm:prSet/>
      <dgm:spPr/>
      <dgm:t>
        <a:bodyPr/>
        <a:lstStyle/>
        <a:p>
          <a:endParaRPr lang="en-US"/>
        </a:p>
      </dgm:t>
    </dgm:pt>
    <dgm:pt modelId="{6A6862CF-FD46-4C30-A8C9-E4F799AE75C4}" type="sibTrans" cxnId="{C0B3B228-843E-4054-B318-D7E6BDE42948}">
      <dgm:prSet/>
      <dgm:spPr/>
      <dgm:t>
        <a:bodyPr/>
        <a:lstStyle/>
        <a:p>
          <a:endParaRPr lang="en-US"/>
        </a:p>
      </dgm:t>
    </dgm:pt>
    <dgm:pt modelId="{56B95CE7-8DC8-4848-A79F-B05FA00ED919}">
      <dgm:prSet phldrT="[Text]"/>
      <dgm:spPr/>
      <dgm:t>
        <a:bodyPr/>
        <a:lstStyle/>
        <a:p>
          <a:r>
            <a:rPr lang="en-US" dirty="0"/>
            <a:t>Exposure assessment</a:t>
          </a:r>
        </a:p>
      </dgm:t>
    </dgm:pt>
    <dgm:pt modelId="{3DFDE563-3DD3-45F3-9BFB-F5715FFA5D02}" type="parTrans" cxnId="{3C733E27-0B53-4F12-A6AC-51E9FE6D46F4}">
      <dgm:prSet/>
      <dgm:spPr/>
      <dgm:t>
        <a:bodyPr/>
        <a:lstStyle/>
        <a:p>
          <a:endParaRPr lang="en-US"/>
        </a:p>
      </dgm:t>
    </dgm:pt>
    <dgm:pt modelId="{2C8F6E03-3AAE-4DED-8F3B-67A0709B693F}" type="sibTrans" cxnId="{3C733E27-0B53-4F12-A6AC-51E9FE6D46F4}">
      <dgm:prSet/>
      <dgm:spPr/>
      <dgm:t>
        <a:bodyPr/>
        <a:lstStyle/>
        <a:p>
          <a:endParaRPr lang="en-US"/>
        </a:p>
      </dgm:t>
    </dgm:pt>
    <dgm:pt modelId="{BA5C1A80-E0E6-44AD-AF6F-559B1C733F03}">
      <dgm:prSet phldrT="[Text]"/>
      <dgm:spPr/>
      <dgm:t>
        <a:bodyPr/>
        <a:lstStyle/>
        <a:p>
          <a:r>
            <a:rPr lang="en-US" dirty="0"/>
            <a:t>Risk assessment</a:t>
          </a:r>
        </a:p>
      </dgm:t>
    </dgm:pt>
    <dgm:pt modelId="{FFC291E4-565A-46F4-B595-41EB90155D0D}" type="parTrans" cxnId="{44FC9BB8-E331-4134-98BC-A951C7508331}">
      <dgm:prSet/>
      <dgm:spPr/>
      <dgm:t>
        <a:bodyPr/>
        <a:lstStyle/>
        <a:p>
          <a:endParaRPr lang="en-US"/>
        </a:p>
      </dgm:t>
    </dgm:pt>
    <dgm:pt modelId="{A5F62188-BFF6-4141-8586-8008FE1E21BB}" type="sibTrans" cxnId="{44FC9BB8-E331-4134-98BC-A951C7508331}">
      <dgm:prSet/>
      <dgm:spPr/>
      <dgm:t>
        <a:bodyPr/>
        <a:lstStyle/>
        <a:p>
          <a:endParaRPr lang="en-US"/>
        </a:p>
      </dgm:t>
    </dgm:pt>
    <dgm:pt modelId="{CA951497-069E-48E2-BE2D-EAD683EC4A88}">
      <dgm:prSet phldrT="[Text]"/>
      <dgm:spPr/>
      <dgm:t>
        <a:bodyPr/>
        <a:lstStyle/>
        <a:p>
          <a:r>
            <a:rPr lang="en-US" dirty="0"/>
            <a:t>Risk management</a:t>
          </a:r>
        </a:p>
      </dgm:t>
    </dgm:pt>
    <dgm:pt modelId="{4122C4A5-E437-41E7-870F-0F3891C1EB5F}" type="parTrans" cxnId="{FD6B6FA8-1DAB-4519-9346-0DE56AC238AF}">
      <dgm:prSet/>
      <dgm:spPr/>
      <dgm:t>
        <a:bodyPr/>
        <a:lstStyle/>
        <a:p>
          <a:endParaRPr lang="en-US"/>
        </a:p>
      </dgm:t>
    </dgm:pt>
    <dgm:pt modelId="{320946CF-B359-4CE2-8E46-84BF2A0492EA}" type="sibTrans" cxnId="{FD6B6FA8-1DAB-4519-9346-0DE56AC238AF}">
      <dgm:prSet/>
      <dgm:spPr/>
      <dgm:t>
        <a:bodyPr/>
        <a:lstStyle/>
        <a:p>
          <a:endParaRPr lang="en-US"/>
        </a:p>
      </dgm:t>
    </dgm:pt>
    <dgm:pt modelId="{B60C1264-A757-41EE-8840-3AED74ECB91A}" type="pres">
      <dgm:prSet presAssocID="{B914AC8B-7ABB-4B5A-9906-B5746CE50D32}" presName="Name0" presStyleCnt="0">
        <dgm:presLayoutVars>
          <dgm:dir/>
          <dgm:animLvl val="lvl"/>
          <dgm:resizeHandles val="exact"/>
        </dgm:presLayoutVars>
      </dgm:prSet>
      <dgm:spPr/>
    </dgm:pt>
    <dgm:pt modelId="{1DA8DAAF-AE6A-4B90-B829-C245D2965622}" type="pres">
      <dgm:prSet presAssocID="{8523FDCD-E75C-4B3E-996C-238345F47F1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62D7DA5A-5EEA-4F4C-B25E-3DDBB57CEEB9}" type="pres">
      <dgm:prSet presAssocID="{0788931B-206A-426D-9E90-EF32C60CE9B1}" presName="parTxOnlySpace" presStyleCnt="0"/>
      <dgm:spPr/>
    </dgm:pt>
    <dgm:pt modelId="{68583376-A222-442F-822A-8DE04D9C9EBF}" type="pres">
      <dgm:prSet presAssocID="{38B95B1D-0B3F-47DB-A5CB-EDCF52ED6DD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FF91993-D342-43A4-966B-7802778636C6}" type="pres">
      <dgm:prSet presAssocID="{6A6862CF-FD46-4C30-A8C9-E4F799AE75C4}" presName="parTxOnlySpace" presStyleCnt="0"/>
      <dgm:spPr/>
    </dgm:pt>
    <dgm:pt modelId="{D2E65650-A0DE-4035-8586-8321DA3DBC23}" type="pres">
      <dgm:prSet presAssocID="{56B95CE7-8DC8-4848-A79F-B05FA00ED91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876F89C-4D8C-42F9-B35D-57ACC3601EB6}" type="pres">
      <dgm:prSet presAssocID="{2C8F6E03-3AAE-4DED-8F3B-67A0709B693F}" presName="parTxOnlySpace" presStyleCnt="0"/>
      <dgm:spPr/>
    </dgm:pt>
    <dgm:pt modelId="{53C02CF1-EE6E-4BF5-AD07-2EE5D3330FB2}" type="pres">
      <dgm:prSet presAssocID="{BA5C1A80-E0E6-44AD-AF6F-559B1C733F03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13932E1-822F-4A3D-941F-97D2AADAE8CF}" type="pres">
      <dgm:prSet presAssocID="{A5F62188-BFF6-4141-8586-8008FE1E21BB}" presName="parTxOnlySpace" presStyleCnt="0"/>
      <dgm:spPr/>
    </dgm:pt>
    <dgm:pt modelId="{ADFC99D0-A93D-4318-BB76-92C67DE69AF5}" type="pres">
      <dgm:prSet presAssocID="{CA951497-069E-48E2-BE2D-EAD683EC4A8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4BBD6510-E7D1-4749-9F00-9D23B97CBE3F}" type="presOf" srcId="{56B95CE7-8DC8-4848-A79F-B05FA00ED919}" destId="{D2E65650-A0DE-4035-8586-8321DA3DBC23}" srcOrd="0" destOrd="0" presId="urn:microsoft.com/office/officeart/2005/8/layout/chevron1"/>
    <dgm:cxn modelId="{3C733E27-0B53-4F12-A6AC-51E9FE6D46F4}" srcId="{B914AC8B-7ABB-4B5A-9906-B5746CE50D32}" destId="{56B95CE7-8DC8-4848-A79F-B05FA00ED919}" srcOrd="2" destOrd="0" parTransId="{3DFDE563-3DD3-45F3-9BFB-F5715FFA5D02}" sibTransId="{2C8F6E03-3AAE-4DED-8F3B-67A0709B693F}"/>
    <dgm:cxn modelId="{C0B3B228-843E-4054-B318-D7E6BDE42948}" srcId="{B914AC8B-7ABB-4B5A-9906-B5746CE50D32}" destId="{38B95B1D-0B3F-47DB-A5CB-EDCF52ED6DDD}" srcOrd="1" destOrd="0" parTransId="{6B2AB2D6-3719-47DB-AC26-DC64B1DBDEAD}" sibTransId="{6A6862CF-FD46-4C30-A8C9-E4F799AE75C4}"/>
    <dgm:cxn modelId="{52F02B34-5B58-4CB8-BBEF-8795DBCCE7E6}" type="presOf" srcId="{38B95B1D-0B3F-47DB-A5CB-EDCF52ED6DDD}" destId="{68583376-A222-442F-822A-8DE04D9C9EBF}" srcOrd="0" destOrd="0" presId="urn:microsoft.com/office/officeart/2005/8/layout/chevron1"/>
    <dgm:cxn modelId="{8866A53D-C1D2-4095-B0F1-E9DB8EEEE30A}" type="presOf" srcId="{BA5C1A80-E0E6-44AD-AF6F-559B1C733F03}" destId="{53C02CF1-EE6E-4BF5-AD07-2EE5D3330FB2}" srcOrd="0" destOrd="0" presId="urn:microsoft.com/office/officeart/2005/8/layout/chevron1"/>
    <dgm:cxn modelId="{A25C957E-1E8B-4B09-AC98-CE10D101FDFD}" srcId="{B914AC8B-7ABB-4B5A-9906-B5746CE50D32}" destId="{8523FDCD-E75C-4B3E-996C-238345F47F1E}" srcOrd="0" destOrd="0" parTransId="{6C615771-5DD0-417A-B529-CB6C18D12DCE}" sibTransId="{0788931B-206A-426D-9E90-EF32C60CE9B1}"/>
    <dgm:cxn modelId="{FD6B6FA8-1DAB-4519-9346-0DE56AC238AF}" srcId="{B914AC8B-7ABB-4B5A-9906-B5746CE50D32}" destId="{CA951497-069E-48E2-BE2D-EAD683EC4A88}" srcOrd="4" destOrd="0" parTransId="{4122C4A5-E437-41E7-870F-0F3891C1EB5F}" sibTransId="{320946CF-B359-4CE2-8E46-84BF2A0492EA}"/>
    <dgm:cxn modelId="{44FC9BB8-E331-4134-98BC-A951C7508331}" srcId="{B914AC8B-7ABB-4B5A-9906-B5746CE50D32}" destId="{BA5C1A80-E0E6-44AD-AF6F-559B1C733F03}" srcOrd="3" destOrd="0" parTransId="{FFC291E4-565A-46F4-B595-41EB90155D0D}" sibTransId="{A5F62188-BFF6-4141-8586-8008FE1E21BB}"/>
    <dgm:cxn modelId="{79CE79BF-399E-4843-A63C-4C4E9E6554DB}" type="presOf" srcId="{B914AC8B-7ABB-4B5A-9906-B5746CE50D32}" destId="{B60C1264-A757-41EE-8840-3AED74ECB91A}" srcOrd="0" destOrd="0" presId="urn:microsoft.com/office/officeart/2005/8/layout/chevron1"/>
    <dgm:cxn modelId="{9AB6B6C4-CE43-44B2-962D-53689E8B0780}" type="presOf" srcId="{CA951497-069E-48E2-BE2D-EAD683EC4A88}" destId="{ADFC99D0-A93D-4318-BB76-92C67DE69AF5}" srcOrd="0" destOrd="0" presId="urn:microsoft.com/office/officeart/2005/8/layout/chevron1"/>
    <dgm:cxn modelId="{75E642D8-D68E-46C8-8324-E9DCE0E93E01}" type="presOf" srcId="{8523FDCD-E75C-4B3E-996C-238345F47F1E}" destId="{1DA8DAAF-AE6A-4B90-B829-C245D2965622}" srcOrd="0" destOrd="0" presId="urn:microsoft.com/office/officeart/2005/8/layout/chevron1"/>
    <dgm:cxn modelId="{75751692-AA7E-40E7-BFE5-32193BCA0654}" type="presParOf" srcId="{B60C1264-A757-41EE-8840-3AED74ECB91A}" destId="{1DA8DAAF-AE6A-4B90-B829-C245D2965622}" srcOrd="0" destOrd="0" presId="urn:microsoft.com/office/officeart/2005/8/layout/chevron1"/>
    <dgm:cxn modelId="{F81EF039-4D3E-4FE0-9628-A535765D298F}" type="presParOf" srcId="{B60C1264-A757-41EE-8840-3AED74ECB91A}" destId="{62D7DA5A-5EEA-4F4C-B25E-3DDBB57CEEB9}" srcOrd="1" destOrd="0" presId="urn:microsoft.com/office/officeart/2005/8/layout/chevron1"/>
    <dgm:cxn modelId="{F231E221-D4E3-44CD-8339-FB09B3CE4D1F}" type="presParOf" srcId="{B60C1264-A757-41EE-8840-3AED74ECB91A}" destId="{68583376-A222-442F-822A-8DE04D9C9EBF}" srcOrd="2" destOrd="0" presId="urn:microsoft.com/office/officeart/2005/8/layout/chevron1"/>
    <dgm:cxn modelId="{69B3AD5D-0F43-4E44-BE65-10E8A67183A3}" type="presParOf" srcId="{B60C1264-A757-41EE-8840-3AED74ECB91A}" destId="{2FF91993-D342-43A4-966B-7802778636C6}" srcOrd="3" destOrd="0" presId="urn:microsoft.com/office/officeart/2005/8/layout/chevron1"/>
    <dgm:cxn modelId="{E144083D-4A08-42E6-81B7-E2018691D0BE}" type="presParOf" srcId="{B60C1264-A757-41EE-8840-3AED74ECB91A}" destId="{D2E65650-A0DE-4035-8586-8321DA3DBC23}" srcOrd="4" destOrd="0" presId="urn:microsoft.com/office/officeart/2005/8/layout/chevron1"/>
    <dgm:cxn modelId="{5851AE5B-C885-463B-8A09-AA02C94DBB7D}" type="presParOf" srcId="{B60C1264-A757-41EE-8840-3AED74ECB91A}" destId="{B876F89C-4D8C-42F9-B35D-57ACC3601EB6}" srcOrd="5" destOrd="0" presId="urn:microsoft.com/office/officeart/2005/8/layout/chevron1"/>
    <dgm:cxn modelId="{D577D452-3682-42F9-86FC-7198822394CE}" type="presParOf" srcId="{B60C1264-A757-41EE-8840-3AED74ECB91A}" destId="{53C02CF1-EE6E-4BF5-AD07-2EE5D3330FB2}" srcOrd="6" destOrd="0" presId="urn:microsoft.com/office/officeart/2005/8/layout/chevron1"/>
    <dgm:cxn modelId="{14EE1047-854F-45F5-BC1A-134160117E9D}" type="presParOf" srcId="{B60C1264-A757-41EE-8840-3AED74ECB91A}" destId="{813932E1-822F-4A3D-941F-97D2AADAE8CF}" srcOrd="7" destOrd="0" presId="urn:microsoft.com/office/officeart/2005/8/layout/chevron1"/>
    <dgm:cxn modelId="{D11D778C-BE9A-48CC-A9C6-B659291F8DE0}" type="presParOf" srcId="{B60C1264-A757-41EE-8840-3AED74ECB91A}" destId="{ADFC99D0-A93D-4318-BB76-92C67DE69AF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3DDD34-49A5-4587-9E4A-7EFEE6B758E1}" type="doc">
      <dgm:prSet loTypeId="urn:microsoft.com/office/officeart/2005/8/layout/h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65F37ED-7BFA-48F8-A9EF-596970502B39}">
      <dgm:prSet phldrT="[Text]" custT="1"/>
      <dgm:spPr/>
      <dgm:t>
        <a:bodyPr/>
        <a:lstStyle/>
        <a:p>
          <a:r>
            <a:rPr lang="en-US" sz="2800" b="1" dirty="0"/>
            <a:t>IMPACTED</a:t>
          </a:r>
        </a:p>
      </dgm:t>
    </dgm:pt>
    <dgm:pt modelId="{195D7B14-3427-41ED-B576-CBBFD4B02750}" type="parTrans" cxnId="{1C9A69A2-9D6F-4531-A806-A835A437F20D}">
      <dgm:prSet/>
      <dgm:spPr/>
      <dgm:t>
        <a:bodyPr/>
        <a:lstStyle/>
        <a:p>
          <a:endParaRPr lang="en-US"/>
        </a:p>
      </dgm:t>
    </dgm:pt>
    <dgm:pt modelId="{75BC6262-B810-4B51-BF49-D9FACD29587C}" type="sibTrans" cxnId="{1C9A69A2-9D6F-4531-A806-A835A437F20D}">
      <dgm:prSet/>
      <dgm:spPr/>
      <dgm:t>
        <a:bodyPr/>
        <a:lstStyle/>
        <a:p>
          <a:endParaRPr lang="en-US"/>
        </a:p>
      </dgm:t>
    </dgm:pt>
    <dgm:pt modelId="{CD9F2577-7665-48DE-A8CD-9710144A88B0}">
      <dgm:prSet phldrT="[Text]"/>
      <dgm:spPr/>
      <dgm:t>
        <a:bodyPr/>
        <a:lstStyle/>
        <a:p>
          <a:r>
            <a:rPr lang="en-US" dirty="0"/>
            <a:t>83 wines</a:t>
          </a:r>
        </a:p>
      </dgm:t>
    </dgm:pt>
    <dgm:pt modelId="{0A59055F-DA2F-4EE4-9DE0-9FFB04C04717}" type="parTrans" cxnId="{B0F0C8B5-FE95-4A4E-AFE6-95D53381417A}">
      <dgm:prSet/>
      <dgm:spPr/>
      <dgm:t>
        <a:bodyPr/>
        <a:lstStyle/>
        <a:p>
          <a:endParaRPr lang="en-US"/>
        </a:p>
      </dgm:t>
    </dgm:pt>
    <dgm:pt modelId="{0D7F87FF-2710-4869-A425-32029DE79695}" type="sibTrans" cxnId="{B0F0C8B5-FE95-4A4E-AFE6-95D53381417A}">
      <dgm:prSet/>
      <dgm:spPr/>
      <dgm:t>
        <a:bodyPr/>
        <a:lstStyle/>
        <a:p>
          <a:endParaRPr lang="en-US"/>
        </a:p>
      </dgm:t>
    </dgm:pt>
    <dgm:pt modelId="{4ADF862E-EF95-493B-BE0F-D3F64BCBA600}">
      <dgm:prSet phldrT="[Text]"/>
      <dgm:spPr/>
      <dgm:t>
        <a:bodyPr/>
        <a:lstStyle/>
        <a:p>
          <a:r>
            <a:rPr lang="en-US" dirty="0"/>
            <a:t>31 brands</a:t>
          </a:r>
        </a:p>
      </dgm:t>
    </dgm:pt>
    <dgm:pt modelId="{C45BD800-0B14-4F0E-8550-AAF6039F9FD4}" type="parTrans" cxnId="{D8C4EAD8-85D6-42A4-90B8-0A9C7EF8C8D6}">
      <dgm:prSet/>
      <dgm:spPr/>
      <dgm:t>
        <a:bodyPr/>
        <a:lstStyle/>
        <a:p>
          <a:endParaRPr lang="en-US"/>
        </a:p>
      </dgm:t>
    </dgm:pt>
    <dgm:pt modelId="{256AB94D-0F3A-46AE-A6D5-1FC8DF3E5378}" type="sibTrans" cxnId="{D8C4EAD8-85D6-42A4-90B8-0A9C7EF8C8D6}">
      <dgm:prSet/>
      <dgm:spPr/>
      <dgm:t>
        <a:bodyPr/>
        <a:lstStyle/>
        <a:p>
          <a:endParaRPr lang="en-US"/>
        </a:p>
      </dgm:t>
    </dgm:pt>
    <dgm:pt modelId="{44E5DFC0-19B9-4803-810A-A481FEBD950B}">
      <dgm:prSet phldrT="[Text]"/>
      <dgm:spPr/>
      <dgm:t>
        <a:bodyPr/>
        <a:lstStyle/>
        <a:p>
          <a:r>
            <a:rPr lang="en-US" dirty="0"/>
            <a:t>23 companies</a:t>
          </a:r>
        </a:p>
      </dgm:t>
    </dgm:pt>
    <dgm:pt modelId="{342EB1C6-938D-4CD6-AFB8-C608A312DF9D}" type="parTrans" cxnId="{47C96E47-BD08-4445-8B6E-50186DA38296}">
      <dgm:prSet/>
      <dgm:spPr/>
      <dgm:t>
        <a:bodyPr/>
        <a:lstStyle/>
        <a:p>
          <a:endParaRPr lang="en-US"/>
        </a:p>
      </dgm:t>
    </dgm:pt>
    <dgm:pt modelId="{8A06F053-333F-4C7E-8371-549D8CDD8307}" type="sibTrans" cxnId="{47C96E47-BD08-4445-8B6E-50186DA38296}">
      <dgm:prSet/>
      <dgm:spPr/>
      <dgm:t>
        <a:bodyPr/>
        <a:lstStyle/>
        <a:p>
          <a:endParaRPr lang="en-US"/>
        </a:p>
      </dgm:t>
    </dgm:pt>
    <dgm:pt modelId="{AFB1E1A9-13E1-4AB9-9783-3F307C99AFCB}" type="pres">
      <dgm:prSet presAssocID="{113DDD34-49A5-4587-9E4A-7EFEE6B758E1}" presName="composite" presStyleCnt="0">
        <dgm:presLayoutVars>
          <dgm:chMax val="1"/>
          <dgm:dir/>
          <dgm:resizeHandles val="exact"/>
        </dgm:presLayoutVars>
      </dgm:prSet>
      <dgm:spPr/>
    </dgm:pt>
    <dgm:pt modelId="{BCEDC601-347B-497F-9A76-E812DA907F09}" type="pres">
      <dgm:prSet presAssocID="{365F37ED-7BFA-48F8-A9EF-596970502B39}" presName="roof" presStyleLbl="dkBgShp" presStyleIdx="0" presStyleCnt="2" custLinFactY="-80918" custLinFactNeighborX="43286" custLinFactNeighborY="-100000"/>
      <dgm:spPr/>
    </dgm:pt>
    <dgm:pt modelId="{B6599BB7-679F-4C54-A235-421E9F9AC90A}" type="pres">
      <dgm:prSet presAssocID="{365F37ED-7BFA-48F8-A9EF-596970502B39}" presName="pillars" presStyleCnt="0"/>
      <dgm:spPr/>
    </dgm:pt>
    <dgm:pt modelId="{F95B6F3E-853E-4E3B-968E-1718F90FC1C3}" type="pres">
      <dgm:prSet presAssocID="{365F37ED-7BFA-48F8-A9EF-596970502B39}" presName="pillar1" presStyleLbl="node1" presStyleIdx="0" presStyleCnt="3">
        <dgm:presLayoutVars>
          <dgm:bulletEnabled val="1"/>
        </dgm:presLayoutVars>
      </dgm:prSet>
      <dgm:spPr/>
    </dgm:pt>
    <dgm:pt modelId="{122D5BDC-F925-48AB-83D6-12D465CCC885}" type="pres">
      <dgm:prSet presAssocID="{4ADF862E-EF95-493B-BE0F-D3F64BCBA600}" presName="pillarX" presStyleLbl="node1" presStyleIdx="1" presStyleCnt="3">
        <dgm:presLayoutVars>
          <dgm:bulletEnabled val="1"/>
        </dgm:presLayoutVars>
      </dgm:prSet>
      <dgm:spPr/>
    </dgm:pt>
    <dgm:pt modelId="{B63614BC-17BF-41B2-9D9B-077A718F5A1C}" type="pres">
      <dgm:prSet presAssocID="{44E5DFC0-19B9-4803-810A-A481FEBD950B}" presName="pillarX" presStyleLbl="node1" presStyleIdx="2" presStyleCnt="3">
        <dgm:presLayoutVars>
          <dgm:bulletEnabled val="1"/>
        </dgm:presLayoutVars>
      </dgm:prSet>
      <dgm:spPr/>
    </dgm:pt>
    <dgm:pt modelId="{C9E02E3B-0339-4660-B8D3-FA5B9A898F78}" type="pres">
      <dgm:prSet presAssocID="{365F37ED-7BFA-48F8-A9EF-596970502B39}" presName="base" presStyleLbl="dkBgShp" presStyleIdx="1" presStyleCnt="2"/>
      <dgm:spPr/>
    </dgm:pt>
  </dgm:ptLst>
  <dgm:cxnLst>
    <dgm:cxn modelId="{1D6EF417-0101-40CF-A949-4BC8668E2DF7}" type="presOf" srcId="{365F37ED-7BFA-48F8-A9EF-596970502B39}" destId="{BCEDC601-347B-497F-9A76-E812DA907F09}" srcOrd="0" destOrd="0" presId="urn:microsoft.com/office/officeart/2005/8/layout/hList3"/>
    <dgm:cxn modelId="{47C96E47-BD08-4445-8B6E-50186DA38296}" srcId="{365F37ED-7BFA-48F8-A9EF-596970502B39}" destId="{44E5DFC0-19B9-4803-810A-A481FEBD950B}" srcOrd="2" destOrd="0" parTransId="{342EB1C6-938D-4CD6-AFB8-C608A312DF9D}" sibTransId="{8A06F053-333F-4C7E-8371-549D8CDD8307}"/>
    <dgm:cxn modelId="{1C9A69A2-9D6F-4531-A806-A835A437F20D}" srcId="{113DDD34-49A5-4587-9E4A-7EFEE6B758E1}" destId="{365F37ED-7BFA-48F8-A9EF-596970502B39}" srcOrd="0" destOrd="0" parTransId="{195D7B14-3427-41ED-B576-CBBFD4B02750}" sibTransId="{75BC6262-B810-4B51-BF49-D9FACD29587C}"/>
    <dgm:cxn modelId="{B0F0C8B5-FE95-4A4E-AFE6-95D53381417A}" srcId="{365F37ED-7BFA-48F8-A9EF-596970502B39}" destId="{CD9F2577-7665-48DE-A8CD-9710144A88B0}" srcOrd="0" destOrd="0" parTransId="{0A59055F-DA2F-4EE4-9DE0-9FFB04C04717}" sibTransId="{0D7F87FF-2710-4869-A425-32029DE79695}"/>
    <dgm:cxn modelId="{83B257BD-9C30-4249-9578-02A47EE9C77A}" type="presOf" srcId="{4ADF862E-EF95-493B-BE0F-D3F64BCBA600}" destId="{122D5BDC-F925-48AB-83D6-12D465CCC885}" srcOrd="0" destOrd="0" presId="urn:microsoft.com/office/officeart/2005/8/layout/hList3"/>
    <dgm:cxn modelId="{C3D2FBD5-EAA8-44F1-B19C-955850F5895B}" type="presOf" srcId="{CD9F2577-7665-48DE-A8CD-9710144A88B0}" destId="{F95B6F3E-853E-4E3B-968E-1718F90FC1C3}" srcOrd="0" destOrd="0" presId="urn:microsoft.com/office/officeart/2005/8/layout/hList3"/>
    <dgm:cxn modelId="{D8C4EAD8-85D6-42A4-90B8-0A9C7EF8C8D6}" srcId="{365F37ED-7BFA-48F8-A9EF-596970502B39}" destId="{4ADF862E-EF95-493B-BE0F-D3F64BCBA600}" srcOrd="1" destOrd="0" parTransId="{C45BD800-0B14-4F0E-8550-AAF6039F9FD4}" sibTransId="{256AB94D-0F3A-46AE-A6D5-1FC8DF3E5378}"/>
    <dgm:cxn modelId="{1167FEEB-061B-421F-9FEB-02DF93C3E062}" type="presOf" srcId="{113DDD34-49A5-4587-9E4A-7EFEE6B758E1}" destId="{AFB1E1A9-13E1-4AB9-9783-3F307C99AFCB}" srcOrd="0" destOrd="0" presId="urn:microsoft.com/office/officeart/2005/8/layout/hList3"/>
    <dgm:cxn modelId="{0071EFFD-CBF5-4FC6-98A5-B19AB123A4B4}" type="presOf" srcId="{44E5DFC0-19B9-4803-810A-A481FEBD950B}" destId="{B63614BC-17BF-41B2-9D9B-077A718F5A1C}" srcOrd="0" destOrd="0" presId="urn:microsoft.com/office/officeart/2005/8/layout/hList3"/>
    <dgm:cxn modelId="{E0074C1D-3CF5-4DBB-85B3-6F0825C31D62}" type="presParOf" srcId="{AFB1E1A9-13E1-4AB9-9783-3F307C99AFCB}" destId="{BCEDC601-347B-497F-9A76-E812DA907F09}" srcOrd="0" destOrd="0" presId="urn:microsoft.com/office/officeart/2005/8/layout/hList3"/>
    <dgm:cxn modelId="{B212F6F6-0C07-46A7-A6BD-0CE79AD98960}" type="presParOf" srcId="{AFB1E1A9-13E1-4AB9-9783-3F307C99AFCB}" destId="{B6599BB7-679F-4C54-A235-421E9F9AC90A}" srcOrd="1" destOrd="0" presId="urn:microsoft.com/office/officeart/2005/8/layout/hList3"/>
    <dgm:cxn modelId="{83670BF8-84D0-4878-8F76-ADC8F787CD02}" type="presParOf" srcId="{B6599BB7-679F-4C54-A235-421E9F9AC90A}" destId="{F95B6F3E-853E-4E3B-968E-1718F90FC1C3}" srcOrd="0" destOrd="0" presId="urn:microsoft.com/office/officeart/2005/8/layout/hList3"/>
    <dgm:cxn modelId="{C4037941-AC62-4F7F-ABF1-2AA3993E9359}" type="presParOf" srcId="{B6599BB7-679F-4C54-A235-421E9F9AC90A}" destId="{122D5BDC-F925-48AB-83D6-12D465CCC885}" srcOrd="1" destOrd="0" presId="urn:microsoft.com/office/officeart/2005/8/layout/hList3"/>
    <dgm:cxn modelId="{EBA782EB-7D62-4B5B-BB45-7CC782C6C525}" type="presParOf" srcId="{B6599BB7-679F-4C54-A235-421E9F9AC90A}" destId="{B63614BC-17BF-41B2-9D9B-077A718F5A1C}" srcOrd="2" destOrd="0" presId="urn:microsoft.com/office/officeart/2005/8/layout/hList3"/>
    <dgm:cxn modelId="{9F36E010-99B7-4345-82B3-DF3CDDB70937}" type="presParOf" srcId="{AFB1E1A9-13E1-4AB9-9783-3F307C99AFCB}" destId="{C9E02E3B-0339-4660-B8D3-FA5B9A898F7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 custT="1"/>
      <dgm:spPr/>
      <dgm:t>
        <a:bodyPr/>
        <a:lstStyle/>
        <a:p>
          <a:r>
            <a:rPr lang="en-US" sz="1100" b="1" dirty="0"/>
            <a:t>Rationale</a:t>
          </a:r>
        </a:p>
      </dgm: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 custT="1"/>
      <dgm:spPr/>
      <dgm:t>
        <a:bodyPr/>
        <a:lstStyle/>
        <a:p>
          <a:r>
            <a:rPr lang="en-US" sz="900" dirty="0"/>
            <a:t>Health</a:t>
          </a:r>
        </a:p>
        <a:p>
          <a:r>
            <a:rPr lang="en-US" sz="900" dirty="0"/>
            <a:t>Quality</a:t>
          </a:r>
        </a:p>
        <a:p>
          <a:r>
            <a:rPr lang="en-US" sz="900" dirty="0"/>
            <a:t>Authenticity</a:t>
          </a:r>
        </a:p>
        <a:p>
          <a:r>
            <a:rPr lang="en-US" sz="900" dirty="0"/>
            <a:t>Market failure</a:t>
          </a:r>
        </a:p>
      </dgm: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 custT="1"/>
      <dgm:spPr/>
      <dgm:t>
        <a:bodyPr/>
        <a:lstStyle/>
        <a:p>
          <a:r>
            <a:rPr lang="en-US" sz="1000" b="1" dirty="0"/>
            <a:t>Relevance</a:t>
          </a:r>
        </a:p>
      </dgm: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/>
      <dgm:spPr/>
      <dgm:t>
        <a:bodyPr/>
        <a:lstStyle/>
        <a:p>
          <a:r>
            <a:rPr lang="en-US" dirty="0"/>
            <a:t>Environmental</a:t>
          </a:r>
        </a:p>
        <a:p>
          <a:r>
            <a:rPr lang="en-US" dirty="0"/>
            <a:t> Production-related</a:t>
          </a:r>
        </a:p>
        <a:p>
          <a:r>
            <a:rPr lang="en-US" dirty="0"/>
            <a:t>Post-market</a:t>
          </a:r>
        </a:p>
        <a:p>
          <a:r>
            <a:rPr lang="en-US" dirty="0"/>
            <a:t>Acknowledged by another market or authority</a:t>
          </a:r>
        </a:p>
        <a:p>
          <a:endParaRPr lang="en-US" dirty="0"/>
        </a:p>
      </dgm: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 custT="1"/>
      <dgm:spPr/>
      <dgm:t>
        <a:bodyPr/>
        <a:lstStyle/>
        <a:p>
          <a:r>
            <a:rPr lang="en-US" sz="1200" b="1" dirty="0"/>
            <a:t>Risk</a:t>
          </a:r>
        </a:p>
      </dgm: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/>
      <dgm:spPr/>
      <dgm:t>
        <a:bodyPr/>
        <a:lstStyle/>
        <a:p>
          <a:r>
            <a:rPr lang="en-US" dirty="0"/>
            <a:t>What is the </a:t>
          </a:r>
          <a:r>
            <a:rPr lang="en-US" b="1" dirty="0"/>
            <a:t>least interventionist </a:t>
          </a:r>
          <a:r>
            <a:rPr lang="en-US" dirty="0"/>
            <a:t>step that can be taken to eliminate/</a:t>
          </a:r>
          <a:r>
            <a:rPr lang="en-US" dirty="0" err="1"/>
            <a:t>minimise</a:t>
          </a:r>
          <a:r>
            <a:rPr lang="en-US" dirty="0"/>
            <a:t> risk to an </a:t>
          </a:r>
          <a:r>
            <a:rPr lang="en-US" b="1" u="none" dirty="0"/>
            <a:t>acceptable level</a:t>
          </a:r>
          <a:r>
            <a:rPr lang="en-US" dirty="0"/>
            <a:t>?</a:t>
          </a:r>
        </a:p>
      </dgm: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</dgm:pt>
    <dgm:pt modelId="{FB705FC1-639E-4064-8E9A-A79870DE5273}" type="pres">
      <dgm:prSet presAssocID="{A6406C01-7E83-4650-8EF5-394419DCB348}" presName="childTextHidden" presStyleLbl="bgAccFollowNode1" presStyleIdx="0" presStyleCnt="3"/>
      <dgm:spPr/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</dgm:pt>
    <dgm:pt modelId="{072FB640-0A28-40E8-9C0C-86BAF45C6EF0}" type="pres">
      <dgm:prSet presAssocID="{5D952622-A79E-41E4-BBC2-6212DEFFA91C}" presName="childTextHidden" presStyleLbl="bgAccFollowNode1" presStyleIdx="1" presStyleCnt="3"/>
      <dgm:spPr/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</dgm:pt>
    <dgm:pt modelId="{F0925EF4-86E2-4748-BA70-94AAF55AB064}" type="pres">
      <dgm:prSet presAssocID="{50706FFE-8A00-485D-9FF7-8D310692C602}" presName="childTextHidden" presStyleLbl="bgAccFollowNode1" presStyleIdx="2" presStyleCnt="3"/>
      <dgm:spPr/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F98E5-C834-424A-AC54-4201830EBAF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371A777-CFAB-4F4B-B811-7288956AD0AE}">
      <dgm:prSet phldrT="[Text]"/>
      <dgm:spPr/>
      <dgm:t>
        <a:bodyPr/>
        <a:lstStyle/>
        <a:p>
          <a:r>
            <a:rPr lang="en-AU" dirty="0"/>
            <a:t>Risk Drivers</a:t>
          </a:r>
        </a:p>
      </dgm:t>
    </dgm:pt>
    <dgm:pt modelId="{0F980026-C139-4449-B2DA-676E91043A3E}" type="parTrans" cxnId="{6E4F1B64-B208-4708-B6BA-68FD3AA2036B}">
      <dgm:prSet/>
      <dgm:spPr/>
      <dgm:t>
        <a:bodyPr/>
        <a:lstStyle/>
        <a:p>
          <a:endParaRPr lang="en-AU"/>
        </a:p>
      </dgm:t>
    </dgm:pt>
    <dgm:pt modelId="{74F238F5-D77C-4590-83EA-DDA79B073625}" type="sibTrans" cxnId="{6E4F1B64-B208-4708-B6BA-68FD3AA2036B}">
      <dgm:prSet/>
      <dgm:spPr/>
      <dgm:t>
        <a:bodyPr/>
        <a:lstStyle/>
        <a:p>
          <a:endParaRPr lang="en-AU"/>
        </a:p>
      </dgm:t>
    </dgm:pt>
    <dgm:pt modelId="{4F57CB41-F469-4280-8B98-1D5A2DC09D79}">
      <dgm:prSet phldrT="[Text]" custT="1"/>
      <dgm:spPr/>
      <dgm:t>
        <a:bodyPr/>
        <a:lstStyle/>
        <a:p>
          <a:r>
            <a:rPr lang="en-AU" sz="1400" dirty="0"/>
            <a:t>Original causes of identified risk removed or changed </a:t>
          </a:r>
        </a:p>
      </dgm:t>
    </dgm:pt>
    <dgm:pt modelId="{8ECE348A-950A-4199-8F4B-0AB48C7DD749}" type="parTrans" cxnId="{BCA2D308-887B-4D06-86F9-B170575EE9C2}">
      <dgm:prSet/>
      <dgm:spPr/>
      <dgm:t>
        <a:bodyPr/>
        <a:lstStyle/>
        <a:p>
          <a:endParaRPr lang="en-AU"/>
        </a:p>
      </dgm:t>
    </dgm:pt>
    <dgm:pt modelId="{B9EEF95E-159F-47D2-9369-1D45D7E5B2E5}" type="sibTrans" cxnId="{BCA2D308-887B-4D06-86F9-B170575EE9C2}">
      <dgm:prSet/>
      <dgm:spPr/>
      <dgm:t>
        <a:bodyPr/>
        <a:lstStyle/>
        <a:p>
          <a:endParaRPr lang="en-AU"/>
        </a:p>
      </dgm:t>
    </dgm:pt>
    <dgm:pt modelId="{C2766538-CD16-42D4-BCB1-89E5CFFB4CEA}">
      <dgm:prSet phldrT="[Text]"/>
      <dgm:spPr/>
      <dgm:t>
        <a:bodyPr/>
        <a:lstStyle/>
        <a:p>
          <a:r>
            <a:rPr lang="en-AU" dirty="0"/>
            <a:t>Technology &amp; Production Methods</a:t>
          </a:r>
        </a:p>
      </dgm:t>
    </dgm:pt>
    <dgm:pt modelId="{6E35F231-43B0-4412-A17D-E598B99AB402}" type="parTrans" cxnId="{9FCDC42C-4C6F-4723-B26C-D96BCE89DF9B}">
      <dgm:prSet/>
      <dgm:spPr/>
      <dgm:t>
        <a:bodyPr/>
        <a:lstStyle/>
        <a:p>
          <a:endParaRPr lang="en-AU"/>
        </a:p>
      </dgm:t>
    </dgm:pt>
    <dgm:pt modelId="{D6C543C3-C3CE-4B3F-81BA-BC96EED57D4B}" type="sibTrans" cxnId="{9FCDC42C-4C6F-4723-B26C-D96BCE89DF9B}">
      <dgm:prSet/>
      <dgm:spPr/>
      <dgm:t>
        <a:bodyPr/>
        <a:lstStyle/>
        <a:p>
          <a:endParaRPr lang="en-AU"/>
        </a:p>
      </dgm:t>
    </dgm:pt>
    <dgm:pt modelId="{E8351F1D-3636-433F-8AAF-8850B3C6F695}">
      <dgm:prSet phldrT="[Text]" custT="1"/>
      <dgm:spPr/>
      <dgm:t>
        <a:bodyPr/>
        <a:lstStyle/>
        <a:p>
          <a:r>
            <a:rPr lang="en-AU" sz="1400" dirty="0"/>
            <a:t>Change in industry practices removes or changes risk</a:t>
          </a:r>
        </a:p>
      </dgm:t>
    </dgm:pt>
    <dgm:pt modelId="{24581581-AF15-4B29-B55A-DD66F752BD90}" type="parTrans" cxnId="{71DBB290-07AD-4196-AD69-64D24AB6A567}">
      <dgm:prSet/>
      <dgm:spPr/>
      <dgm:t>
        <a:bodyPr/>
        <a:lstStyle/>
        <a:p>
          <a:endParaRPr lang="en-AU"/>
        </a:p>
      </dgm:t>
    </dgm:pt>
    <dgm:pt modelId="{DAE6FF01-DECA-47AB-AA8B-EB6195A5CF58}" type="sibTrans" cxnId="{71DBB290-07AD-4196-AD69-64D24AB6A567}">
      <dgm:prSet/>
      <dgm:spPr/>
      <dgm:t>
        <a:bodyPr/>
        <a:lstStyle/>
        <a:p>
          <a:endParaRPr lang="en-AU"/>
        </a:p>
      </dgm:t>
    </dgm:pt>
    <dgm:pt modelId="{2FE92FBF-580C-4C81-95FC-CECAB7981424}">
      <dgm:prSet phldrT="[Text]"/>
      <dgm:spPr/>
      <dgm:t>
        <a:bodyPr/>
        <a:lstStyle/>
        <a:p>
          <a:r>
            <a:rPr lang="en-AU" dirty="0"/>
            <a:t>Changed Trading Conditions</a:t>
          </a:r>
        </a:p>
      </dgm:t>
    </dgm:pt>
    <dgm:pt modelId="{92766856-1C9B-4E1C-8E85-9353CF92217C}" type="parTrans" cxnId="{99B6AAE2-1F2F-4411-AB59-9178D6D7356E}">
      <dgm:prSet/>
      <dgm:spPr/>
      <dgm:t>
        <a:bodyPr/>
        <a:lstStyle/>
        <a:p>
          <a:endParaRPr lang="en-AU"/>
        </a:p>
      </dgm:t>
    </dgm:pt>
    <dgm:pt modelId="{4D174562-4DBF-497F-B474-6EED5FD199B5}" type="sibTrans" cxnId="{99B6AAE2-1F2F-4411-AB59-9178D6D7356E}">
      <dgm:prSet/>
      <dgm:spPr/>
      <dgm:t>
        <a:bodyPr/>
        <a:lstStyle/>
        <a:p>
          <a:endParaRPr lang="en-AU"/>
        </a:p>
      </dgm:t>
    </dgm:pt>
    <dgm:pt modelId="{719FC96D-F785-4EAE-A54F-A1C23FE7F17F}">
      <dgm:prSet phldrT="[Text]" custT="1"/>
      <dgm:spPr/>
      <dgm:t>
        <a:bodyPr/>
        <a:lstStyle/>
        <a:p>
          <a:r>
            <a:rPr lang="en-AU" sz="1400" dirty="0"/>
            <a:t>Changes in consumer behaviour, market demand or global regulation</a:t>
          </a:r>
        </a:p>
      </dgm:t>
    </dgm:pt>
    <dgm:pt modelId="{F4EC0CD0-22CC-431B-8AEA-638658FE6016}" type="parTrans" cxnId="{8153FEF4-0DB3-4111-84EA-EA30EBA3D43E}">
      <dgm:prSet/>
      <dgm:spPr/>
      <dgm:t>
        <a:bodyPr/>
        <a:lstStyle/>
        <a:p>
          <a:endParaRPr lang="en-AU"/>
        </a:p>
      </dgm:t>
    </dgm:pt>
    <dgm:pt modelId="{BA75BD45-7B86-4B5F-B241-D4C168D7B1B5}" type="sibTrans" cxnId="{8153FEF4-0DB3-4111-84EA-EA30EBA3D43E}">
      <dgm:prSet/>
      <dgm:spPr/>
      <dgm:t>
        <a:bodyPr/>
        <a:lstStyle/>
        <a:p>
          <a:endParaRPr lang="en-AU"/>
        </a:p>
      </dgm:t>
    </dgm:pt>
    <dgm:pt modelId="{A030235A-E25C-44F1-9BF1-012F60BAF6DF}" type="pres">
      <dgm:prSet presAssocID="{998F98E5-C834-424A-AC54-4201830EBAF9}" presName="rootnode" presStyleCnt="0">
        <dgm:presLayoutVars>
          <dgm:chMax/>
          <dgm:chPref/>
          <dgm:dir/>
          <dgm:animLvl val="lvl"/>
        </dgm:presLayoutVars>
      </dgm:prSet>
      <dgm:spPr/>
    </dgm:pt>
    <dgm:pt modelId="{B5DB9DFC-F57B-4FC8-B47C-7BBBB042A8E7}" type="pres">
      <dgm:prSet presAssocID="{9371A777-CFAB-4F4B-B811-7288956AD0AE}" presName="composite" presStyleCnt="0"/>
      <dgm:spPr/>
    </dgm:pt>
    <dgm:pt modelId="{0C4D746D-774F-4C6A-9756-32309F05446E}" type="pres">
      <dgm:prSet presAssocID="{9371A777-CFAB-4F4B-B811-7288956AD0AE}" presName="bentUpArrow1" presStyleLbl="alignImgPlace1" presStyleIdx="0" presStyleCnt="2"/>
      <dgm:spPr/>
    </dgm:pt>
    <dgm:pt modelId="{C9A3E9C2-18F9-4F69-B0B8-FBC99C2A79AA}" type="pres">
      <dgm:prSet presAssocID="{9371A777-CFAB-4F4B-B811-7288956AD0A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824A5EA6-91B5-4EEE-8FC1-B87C2F0CD54D}" type="pres">
      <dgm:prSet presAssocID="{9371A777-CFAB-4F4B-B811-7288956AD0AE}" presName="ChildText" presStyleLbl="revTx" presStyleIdx="0" presStyleCnt="3" custScaleX="354095" custLinFactX="33689" custLinFactNeighborX="100000" custLinFactNeighborY="-811">
        <dgm:presLayoutVars>
          <dgm:chMax val="0"/>
          <dgm:chPref val="0"/>
          <dgm:bulletEnabled val="1"/>
        </dgm:presLayoutVars>
      </dgm:prSet>
      <dgm:spPr/>
    </dgm:pt>
    <dgm:pt modelId="{6C502A3B-5780-4368-8056-2FBCEF288B44}" type="pres">
      <dgm:prSet presAssocID="{74F238F5-D77C-4590-83EA-DDA79B073625}" presName="sibTrans" presStyleCnt="0"/>
      <dgm:spPr/>
    </dgm:pt>
    <dgm:pt modelId="{AFA12183-661C-4C2B-81BB-2821FD8AEC47}" type="pres">
      <dgm:prSet presAssocID="{C2766538-CD16-42D4-BCB1-89E5CFFB4CEA}" presName="composite" presStyleCnt="0"/>
      <dgm:spPr/>
    </dgm:pt>
    <dgm:pt modelId="{11EB48F9-C84E-444B-A508-6DF7049BE853}" type="pres">
      <dgm:prSet presAssocID="{C2766538-CD16-42D4-BCB1-89E5CFFB4CEA}" presName="bentUpArrow1" presStyleLbl="alignImgPlace1" presStyleIdx="1" presStyleCnt="2" custLinFactNeighborX="-78636" custLinFactNeighborY="1673"/>
      <dgm:spPr/>
    </dgm:pt>
    <dgm:pt modelId="{18F3E132-FFFB-4020-A14B-9FF0748116AC}" type="pres">
      <dgm:prSet presAssocID="{C2766538-CD16-42D4-BCB1-89E5CFFB4CEA}" presName="ParentText" presStyleLbl="node1" presStyleIdx="1" presStyleCnt="3" custLinFactNeighborX="-49534" custLinFactNeighborY="655">
        <dgm:presLayoutVars>
          <dgm:chMax val="1"/>
          <dgm:chPref val="1"/>
          <dgm:bulletEnabled val="1"/>
        </dgm:presLayoutVars>
      </dgm:prSet>
      <dgm:spPr/>
    </dgm:pt>
    <dgm:pt modelId="{739EBF27-20E5-43A4-A339-B8B81E1754C4}" type="pres">
      <dgm:prSet presAssocID="{C2766538-CD16-42D4-BCB1-89E5CFFB4CEA}" presName="ChildText" presStyleLbl="revTx" presStyleIdx="1" presStyleCnt="3" custScaleX="267398" custLinFactNeighborX="23312" custLinFactNeighborY="-810">
        <dgm:presLayoutVars>
          <dgm:chMax val="0"/>
          <dgm:chPref val="0"/>
          <dgm:bulletEnabled val="1"/>
        </dgm:presLayoutVars>
      </dgm:prSet>
      <dgm:spPr/>
    </dgm:pt>
    <dgm:pt modelId="{840BC945-43B0-44F9-88B7-C67B2A314863}" type="pres">
      <dgm:prSet presAssocID="{D6C543C3-C3CE-4B3F-81BA-BC96EED57D4B}" presName="sibTrans" presStyleCnt="0"/>
      <dgm:spPr/>
    </dgm:pt>
    <dgm:pt modelId="{C9DDBF9D-65EA-4D3F-A778-B51486C8AE75}" type="pres">
      <dgm:prSet presAssocID="{2FE92FBF-580C-4C81-95FC-CECAB7981424}" presName="composite" presStyleCnt="0"/>
      <dgm:spPr/>
    </dgm:pt>
    <dgm:pt modelId="{7592F12E-D05A-45C1-95E7-48C5E4978901}" type="pres">
      <dgm:prSet presAssocID="{2FE92FBF-580C-4C81-95FC-CECAB7981424}" presName="ParentText" presStyleLbl="node1" presStyleIdx="2" presStyleCnt="3" custLinFactX="-3172" custLinFactNeighborX="-100000" custLinFactNeighborY="4751">
        <dgm:presLayoutVars>
          <dgm:chMax val="1"/>
          <dgm:chPref val="1"/>
          <dgm:bulletEnabled val="1"/>
        </dgm:presLayoutVars>
      </dgm:prSet>
      <dgm:spPr/>
    </dgm:pt>
    <dgm:pt modelId="{EB438D28-DCB8-41E7-9FE4-F7CD996E319E}" type="pres">
      <dgm:prSet presAssocID="{2FE92FBF-580C-4C81-95FC-CECAB7981424}" presName="FinalChildText" presStyleLbl="revTx" presStyleIdx="2" presStyleCnt="3" custScaleX="274519" custLinFactNeighborX="-47659" custLinFactNeighborY="4496">
        <dgm:presLayoutVars>
          <dgm:chMax val="0"/>
          <dgm:chPref val="0"/>
          <dgm:bulletEnabled val="1"/>
        </dgm:presLayoutVars>
      </dgm:prSet>
      <dgm:spPr/>
    </dgm:pt>
  </dgm:ptLst>
  <dgm:cxnLst>
    <dgm:cxn modelId="{BCA2D308-887B-4D06-86F9-B170575EE9C2}" srcId="{9371A777-CFAB-4F4B-B811-7288956AD0AE}" destId="{4F57CB41-F469-4280-8B98-1D5A2DC09D79}" srcOrd="0" destOrd="0" parTransId="{8ECE348A-950A-4199-8F4B-0AB48C7DD749}" sibTransId="{B9EEF95E-159F-47D2-9369-1D45D7E5B2E5}"/>
    <dgm:cxn modelId="{E4C44A11-F48B-4BB6-92D5-14A6CF457D9A}" type="presOf" srcId="{2FE92FBF-580C-4C81-95FC-CECAB7981424}" destId="{7592F12E-D05A-45C1-95E7-48C5E4978901}" srcOrd="0" destOrd="0" presId="urn:microsoft.com/office/officeart/2005/8/layout/StepDownProcess"/>
    <dgm:cxn modelId="{9FCDC42C-4C6F-4723-B26C-D96BCE89DF9B}" srcId="{998F98E5-C834-424A-AC54-4201830EBAF9}" destId="{C2766538-CD16-42D4-BCB1-89E5CFFB4CEA}" srcOrd="1" destOrd="0" parTransId="{6E35F231-43B0-4412-A17D-E598B99AB402}" sibTransId="{D6C543C3-C3CE-4B3F-81BA-BC96EED57D4B}"/>
    <dgm:cxn modelId="{6E4F1B64-B208-4708-B6BA-68FD3AA2036B}" srcId="{998F98E5-C834-424A-AC54-4201830EBAF9}" destId="{9371A777-CFAB-4F4B-B811-7288956AD0AE}" srcOrd="0" destOrd="0" parTransId="{0F980026-C139-4449-B2DA-676E91043A3E}" sibTransId="{74F238F5-D77C-4590-83EA-DDA79B073625}"/>
    <dgm:cxn modelId="{92869946-BF88-494B-920E-F491DC32F88B}" type="presOf" srcId="{C2766538-CD16-42D4-BCB1-89E5CFFB4CEA}" destId="{18F3E132-FFFB-4020-A14B-9FF0748116AC}" srcOrd="0" destOrd="0" presId="urn:microsoft.com/office/officeart/2005/8/layout/StepDownProcess"/>
    <dgm:cxn modelId="{71DBB290-07AD-4196-AD69-64D24AB6A567}" srcId="{C2766538-CD16-42D4-BCB1-89E5CFFB4CEA}" destId="{E8351F1D-3636-433F-8AAF-8850B3C6F695}" srcOrd="0" destOrd="0" parTransId="{24581581-AF15-4B29-B55A-DD66F752BD90}" sibTransId="{DAE6FF01-DECA-47AB-AA8B-EB6195A5CF58}"/>
    <dgm:cxn modelId="{F73BB19B-02DB-47A8-ADC8-B9D5541AD52A}" type="presOf" srcId="{E8351F1D-3636-433F-8AAF-8850B3C6F695}" destId="{739EBF27-20E5-43A4-A339-B8B81E1754C4}" srcOrd="0" destOrd="0" presId="urn:microsoft.com/office/officeart/2005/8/layout/StepDownProcess"/>
    <dgm:cxn modelId="{F57C39AC-BAB9-4288-A4C0-57A7180E5E1D}" type="presOf" srcId="{9371A777-CFAB-4F4B-B811-7288956AD0AE}" destId="{C9A3E9C2-18F9-4F69-B0B8-FBC99C2A79AA}" srcOrd="0" destOrd="0" presId="urn:microsoft.com/office/officeart/2005/8/layout/StepDownProcess"/>
    <dgm:cxn modelId="{73752DD6-6993-405A-902D-B930705C8621}" type="presOf" srcId="{4F57CB41-F469-4280-8B98-1D5A2DC09D79}" destId="{824A5EA6-91B5-4EEE-8FC1-B87C2F0CD54D}" srcOrd="0" destOrd="0" presId="urn:microsoft.com/office/officeart/2005/8/layout/StepDownProcess"/>
    <dgm:cxn modelId="{99B6AAE2-1F2F-4411-AB59-9178D6D7356E}" srcId="{998F98E5-C834-424A-AC54-4201830EBAF9}" destId="{2FE92FBF-580C-4C81-95FC-CECAB7981424}" srcOrd="2" destOrd="0" parTransId="{92766856-1C9B-4E1C-8E85-9353CF92217C}" sibTransId="{4D174562-4DBF-497F-B474-6EED5FD199B5}"/>
    <dgm:cxn modelId="{801D8DE3-0A66-484F-B7EA-472FCB970A2F}" type="presOf" srcId="{719FC96D-F785-4EAE-A54F-A1C23FE7F17F}" destId="{EB438D28-DCB8-41E7-9FE4-F7CD996E319E}" srcOrd="0" destOrd="0" presId="urn:microsoft.com/office/officeart/2005/8/layout/StepDownProcess"/>
    <dgm:cxn modelId="{7FC985F0-5B2A-445C-A648-65C0DCA2FD22}" type="presOf" srcId="{998F98E5-C834-424A-AC54-4201830EBAF9}" destId="{A030235A-E25C-44F1-9BF1-012F60BAF6DF}" srcOrd="0" destOrd="0" presId="urn:microsoft.com/office/officeart/2005/8/layout/StepDownProcess"/>
    <dgm:cxn modelId="{8153FEF4-0DB3-4111-84EA-EA30EBA3D43E}" srcId="{2FE92FBF-580C-4C81-95FC-CECAB7981424}" destId="{719FC96D-F785-4EAE-A54F-A1C23FE7F17F}" srcOrd="0" destOrd="0" parTransId="{F4EC0CD0-22CC-431B-8AEA-638658FE6016}" sibTransId="{BA75BD45-7B86-4B5F-B241-D4C168D7B1B5}"/>
    <dgm:cxn modelId="{39E66BB0-8089-41D5-A97B-B484A8C29D0A}" type="presParOf" srcId="{A030235A-E25C-44F1-9BF1-012F60BAF6DF}" destId="{B5DB9DFC-F57B-4FC8-B47C-7BBBB042A8E7}" srcOrd="0" destOrd="0" presId="urn:microsoft.com/office/officeart/2005/8/layout/StepDownProcess"/>
    <dgm:cxn modelId="{29D09B89-DF24-45BA-8B65-BA68C15FDF5E}" type="presParOf" srcId="{B5DB9DFC-F57B-4FC8-B47C-7BBBB042A8E7}" destId="{0C4D746D-774F-4C6A-9756-32309F05446E}" srcOrd="0" destOrd="0" presId="urn:microsoft.com/office/officeart/2005/8/layout/StepDownProcess"/>
    <dgm:cxn modelId="{C4F114BA-C234-4F2A-803F-0D7B946C5018}" type="presParOf" srcId="{B5DB9DFC-F57B-4FC8-B47C-7BBBB042A8E7}" destId="{C9A3E9C2-18F9-4F69-B0B8-FBC99C2A79AA}" srcOrd="1" destOrd="0" presId="urn:microsoft.com/office/officeart/2005/8/layout/StepDownProcess"/>
    <dgm:cxn modelId="{534845C8-746E-4F90-BFFF-B99870B336D5}" type="presParOf" srcId="{B5DB9DFC-F57B-4FC8-B47C-7BBBB042A8E7}" destId="{824A5EA6-91B5-4EEE-8FC1-B87C2F0CD54D}" srcOrd="2" destOrd="0" presId="urn:microsoft.com/office/officeart/2005/8/layout/StepDownProcess"/>
    <dgm:cxn modelId="{818CD6E9-6C94-477A-981B-E9AA41396077}" type="presParOf" srcId="{A030235A-E25C-44F1-9BF1-012F60BAF6DF}" destId="{6C502A3B-5780-4368-8056-2FBCEF288B44}" srcOrd="1" destOrd="0" presId="urn:microsoft.com/office/officeart/2005/8/layout/StepDownProcess"/>
    <dgm:cxn modelId="{6417F102-952D-4E61-B8B1-21D437ACE017}" type="presParOf" srcId="{A030235A-E25C-44F1-9BF1-012F60BAF6DF}" destId="{AFA12183-661C-4C2B-81BB-2821FD8AEC47}" srcOrd="2" destOrd="0" presId="urn:microsoft.com/office/officeart/2005/8/layout/StepDownProcess"/>
    <dgm:cxn modelId="{D02BC60B-3ACC-462D-ACD9-00E0AC5AE4C4}" type="presParOf" srcId="{AFA12183-661C-4C2B-81BB-2821FD8AEC47}" destId="{11EB48F9-C84E-444B-A508-6DF7049BE853}" srcOrd="0" destOrd="0" presId="urn:microsoft.com/office/officeart/2005/8/layout/StepDownProcess"/>
    <dgm:cxn modelId="{C5814503-A0E9-4BF3-8329-5F80EEC346C4}" type="presParOf" srcId="{AFA12183-661C-4C2B-81BB-2821FD8AEC47}" destId="{18F3E132-FFFB-4020-A14B-9FF0748116AC}" srcOrd="1" destOrd="0" presId="urn:microsoft.com/office/officeart/2005/8/layout/StepDownProcess"/>
    <dgm:cxn modelId="{6FC85E7F-3A32-46E6-81E8-5E808659CC82}" type="presParOf" srcId="{AFA12183-661C-4C2B-81BB-2821FD8AEC47}" destId="{739EBF27-20E5-43A4-A339-B8B81E1754C4}" srcOrd="2" destOrd="0" presId="urn:microsoft.com/office/officeart/2005/8/layout/StepDownProcess"/>
    <dgm:cxn modelId="{58FA32E4-7481-4B0B-95FD-F871539786F9}" type="presParOf" srcId="{A030235A-E25C-44F1-9BF1-012F60BAF6DF}" destId="{840BC945-43B0-44F9-88B7-C67B2A314863}" srcOrd="3" destOrd="0" presId="urn:microsoft.com/office/officeart/2005/8/layout/StepDownProcess"/>
    <dgm:cxn modelId="{4D592505-CAE1-43A6-94D2-EEF0B8E1CC95}" type="presParOf" srcId="{A030235A-E25C-44F1-9BF1-012F60BAF6DF}" destId="{C9DDBF9D-65EA-4D3F-A778-B51486C8AE75}" srcOrd="4" destOrd="0" presId="urn:microsoft.com/office/officeart/2005/8/layout/StepDownProcess"/>
    <dgm:cxn modelId="{C92A1F4F-8677-4925-B83F-59BC6836823E}" type="presParOf" srcId="{C9DDBF9D-65EA-4D3F-A778-B51486C8AE75}" destId="{7592F12E-D05A-45C1-95E7-48C5E4978901}" srcOrd="0" destOrd="0" presId="urn:microsoft.com/office/officeart/2005/8/layout/StepDownProcess"/>
    <dgm:cxn modelId="{5DDB11E1-CAA0-426D-8ED9-CF74FB8975EB}" type="presParOf" srcId="{C9DDBF9D-65EA-4D3F-A778-B51486C8AE75}" destId="{EB438D28-DCB8-41E7-9FE4-F7CD996E319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DAAF-AE6A-4B90-B829-C245D2965622}">
      <dsp:nvSpPr>
        <dsp:cNvPr id="0" name=""/>
        <dsp:cNvSpPr/>
      </dsp:nvSpPr>
      <dsp:spPr>
        <a:xfrm>
          <a:off x="1605" y="527065"/>
          <a:ext cx="1428673" cy="57146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Hazard identification</a:t>
          </a:r>
        </a:p>
      </dsp:txBody>
      <dsp:txXfrm>
        <a:off x="287340" y="527065"/>
        <a:ext cx="857204" cy="571469"/>
      </dsp:txXfrm>
    </dsp:sp>
    <dsp:sp modelId="{68583376-A222-442F-822A-8DE04D9C9EBF}">
      <dsp:nvSpPr>
        <dsp:cNvPr id="0" name=""/>
        <dsp:cNvSpPr/>
      </dsp:nvSpPr>
      <dsp:spPr>
        <a:xfrm>
          <a:off x="1287411" y="527065"/>
          <a:ext cx="1428673" cy="571469"/>
        </a:xfrm>
        <a:prstGeom prst="chevron">
          <a:avLst/>
        </a:prstGeom>
        <a:solidFill>
          <a:schemeClr val="accent1">
            <a:shade val="80000"/>
            <a:hueOff val="-67994"/>
            <a:satOff val="-611"/>
            <a:lumOff val="66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Hazard assessment</a:t>
          </a:r>
        </a:p>
      </dsp:txBody>
      <dsp:txXfrm>
        <a:off x="1573146" y="527065"/>
        <a:ext cx="857204" cy="571469"/>
      </dsp:txXfrm>
    </dsp:sp>
    <dsp:sp modelId="{D2E65650-A0DE-4035-8586-8321DA3DBC23}">
      <dsp:nvSpPr>
        <dsp:cNvPr id="0" name=""/>
        <dsp:cNvSpPr/>
      </dsp:nvSpPr>
      <dsp:spPr>
        <a:xfrm>
          <a:off x="2573217" y="527065"/>
          <a:ext cx="1428673" cy="571469"/>
        </a:xfrm>
        <a:prstGeom prst="chevron">
          <a:avLst/>
        </a:prstGeom>
        <a:solidFill>
          <a:schemeClr val="accent1">
            <a:shade val="80000"/>
            <a:hueOff val="-135988"/>
            <a:satOff val="-1222"/>
            <a:lumOff val="133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Exposure assessment</a:t>
          </a:r>
        </a:p>
      </dsp:txBody>
      <dsp:txXfrm>
        <a:off x="2858952" y="527065"/>
        <a:ext cx="857204" cy="571469"/>
      </dsp:txXfrm>
    </dsp:sp>
    <dsp:sp modelId="{53C02CF1-EE6E-4BF5-AD07-2EE5D3330FB2}">
      <dsp:nvSpPr>
        <dsp:cNvPr id="0" name=""/>
        <dsp:cNvSpPr/>
      </dsp:nvSpPr>
      <dsp:spPr>
        <a:xfrm>
          <a:off x="3859023" y="527065"/>
          <a:ext cx="1428673" cy="571469"/>
        </a:xfrm>
        <a:prstGeom prst="chevron">
          <a:avLst/>
        </a:prstGeom>
        <a:solidFill>
          <a:schemeClr val="accent1">
            <a:shade val="80000"/>
            <a:hueOff val="-203982"/>
            <a:satOff val="-1833"/>
            <a:lumOff val="19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Risk assessment</a:t>
          </a:r>
        </a:p>
      </dsp:txBody>
      <dsp:txXfrm>
        <a:off x="4144758" y="527065"/>
        <a:ext cx="857204" cy="571469"/>
      </dsp:txXfrm>
    </dsp:sp>
    <dsp:sp modelId="{ADFC99D0-A93D-4318-BB76-92C67DE69AF5}">
      <dsp:nvSpPr>
        <dsp:cNvPr id="0" name=""/>
        <dsp:cNvSpPr/>
      </dsp:nvSpPr>
      <dsp:spPr>
        <a:xfrm>
          <a:off x="5144830" y="527065"/>
          <a:ext cx="1428673" cy="571469"/>
        </a:xfrm>
        <a:prstGeom prst="chevron">
          <a:avLst/>
        </a:prstGeom>
        <a:solidFill>
          <a:schemeClr val="accent1">
            <a:shade val="80000"/>
            <a:hueOff val="-271976"/>
            <a:satOff val="-2444"/>
            <a:lumOff val="266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Risk management</a:t>
          </a:r>
        </a:p>
      </dsp:txBody>
      <dsp:txXfrm>
        <a:off x="5430565" y="527065"/>
        <a:ext cx="857204" cy="571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DC601-347B-497F-9A76-E812DA907F09}">
      <dsp:nvSpPr>
        <dsp:cNvPr id="0" name=""/>
        <dsp:cNvSpPr/>
      </dsp:nvSpPr>
      <dsp:spPr>
        <a:xfrm>
          <a:off x="0" y="0"/>
          <a:ext cx="4415889" cy="372368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IMPACTED</a:t>
          </a:r>
        </a:p>
      </dsp:txBody>
      <dsp:txXfrm>
        <a:off x="0" y="0"/>
        <a:ext cx="4415889" cy="372368"/>
      </dsp:txXfrm>
    </dsp:sp>
    <dsp:sp modelId="{F95B6F3E-853E-4E3B-968E-1718F90FC1C3}">
      <dsp:nvSpPr>
        <dsp:cNvPr id="0" name=""/>
        <dsp:cNvSpPr/>
      </dsp:nvSpPr>
      <dsp:spPr>
        <a:xfrm>
          <a:off x="2156" y="372368"/>
          <a:ext cx="1470525" cy="781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83 wines</a:t>
          </a:r>
        </a:p>
      </dsp:txBody>
      <dsp:txXfrm>
        <a:off x="2156" y="372368"/>
        <a:ext cx="1470525" cy="781974"/>
      </dsp:txXfrm>
    </dsp:sp>
    <dsp:sp modelId="{122D5BDC-F925-48AB-83D6-12D465CCC885}">
      <dsp:nvSpPr>
        <dsp:cNvPr id="0" name=""/>
        <dsp:cNvSpPr/>
      </dsp:nvSpPr>
      <dsp:spPr>
        <a:xfrm>
          <a:off x="1472681" y="372368"/>
          <a:ext cx="1470525" cy="781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31 brands</a:t>
          </a:r>
        </a:p>
      </dsp:txBody>
      <dsp:txXfrm>
        <a:off x="1472681" y="372368"/>
        <a:ext cx="1470525" cy="781974"/>
      </dsp:txXfrm>
    </dsp:sp>
    <dsp:sp modelId="{B63614BC-17BF-41B2-9D9B-077A718F5A1C}">
      <dsp:nvSpPr>
        <dsp:cNvPr id="0" name=""/>
        <dsp:cNvSpPr/>
      </dsp:nvSpPr>
      <dsp:spPr>
        <a:xfrm>
          <a:off x="2943207" y="372368"/>
          <a:ext cx="1470525" cy="781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23 companies</a:t>
          </a:r>
        </a:p>
      </dsp:txBody>
      <dsp:txXfrm>
        <a:off x="2943207" y="372368"/>
        <a:ext cx="1470525" cy="781974"/>
      </dsp:txXfrm>
    </dsp:sp>
    <dsp:sp modelId="{C9E02E3B-0339-4660-B8D3-FA5B9A898F78}">
      <dsp:nvSpPr>
        <dsp:cNvPr id="0" name=""/>
        <dsp:cNvSpPr/>
      </dsp:nvSpPr>
      <dsp:spPr>
        <a:xfrm>
          <a:off x="0" y="1154342"/>
          <a:ext cx="4415889" cy="86886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530977" y="627461"/>
          <a:ext cx="2107942" cy="184260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Health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Quality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Authenticity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Market failure</a:t>
          </a:r>
        </a:p>
      </dsp:txBody>
      <dsp:txXfrm>
        <a:off x="1057963" y="903852"/>
        <a:ext cx="1027621" cy="1289824"/>
      </dsp:txXfrm>
    </dsp:sp>
    <dsp:sp modelId="{47DA5750-48DC-4E4F-815D-0B05DBC30DAB}">
      <dsp:nvSpPr>
        <dsp:cNvPr id="0" name=""/>
        <dsp:cNvSpPr/>
      </dsp:nvSpPr>
      <dsp:spPr>
        <a:xfrm>
          <a:off x="3992" y="1021779"/>
          <a:ext cx="1053971" cy="1053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Rationale</a:t>
          </a:r>
        </a:p>
      </dsp:txBody>
      <dsp:txXfrm>
        <a:off x="158342" y="1176129"/>
        <a:ext cx="745271" cy="745271"/>
      </dsp:txXfrm>
    </dsp:sp>
    <dsp:sp modelId="{00D2DC2C-7CA2-4A4B-B66D-3DDCAB7DC8E9}">
      <dsp:nvSpPr>
        <dsp:cNvPr id="0" name=""/>
        <dsp:cNvSpPr/>
      </dsp:nvSpPr>
      <dsp:spPr>
        <a:xfrm>
          <a:off x="3297651" y="627461"/>
          <a:ext cx="2107942" cy="184260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Environmental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Production-related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Post-market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Acknowledged by another market or authority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3824637" y="903852"/>
        <a:ext cx="1027621" cy="1289824"/>
      </dsp:txXfrm>
    </dsp:sp>
    <dsp:sp modelId="{EE8733A1-7662-4D0A-B39E-2218596CC81C}">
      <dsp:nvSpPr>
        <dsp:cNvPr id="0" name=""/>
        <dsp:cNvSpPr/>
      </dsp:nvSpPr>
      <dsp:spPr>
        <a:xfrm>
          <a:off x="2770666" y="1021779"/>
          <a:ext cx="1053971" cy="1053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Relevance</a:t>
          </a:r>
        </a:p>
      </dsp:txBody>
      <dsp:txXfrm>
        <a:off x="2925016" y="1176129"/>
        <a:ext cx="745271" cy="745271"/>
      </dsp:txXfrm>
    </dsp:sp>
    <dsp:sp modelId="{4BF699B1-BE15-42D1-9784-AA33CF29870E}">
      <dsp:nvSpPr>
        <dsp:cNvPr id="0" name=""/>
        <dsp:cNvSpPr/>
      </dsp:nvSpPr>
      <dsp:spPr>
        <a:xfrm>
          <a:off x="6064325" y="627461"/>
          <a:ext cx="2107942" cy="184260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What is the </a:t>
          </a:r>
          <a:r>
            <a:rPr lang="en-US" sz="900" b="1" kern="1200" dirty="0"/>
            <a:t>least interventionist </a:t>
          </a:r>
          <a:r>
            <a:rPr lang="en-US" sz="900" kern="1200" dirty="0"/>
            <a:t>step that can be taken to eliminate/</a:t>
          </a:r>
          <a:r>
            <a:rPr lang="en-US" sz="900" kern="1200" dirty="0" err="1"/>
            <a:t>minimise</a:t>
          </a:r>
          <a:r>
            <a:rPr lang="en-US" sz="900" kern="1200" dirty="0"/>
            <a:t> risk to an </a:t>
          </a:r>
          <a:r>
            <a:rPr lang="en-US" sz="900" b="1" u="none" kern="1200" dirty="0"/>
            <a:t>acceptable level</a:t>
          </a:r>
          <a:r>
            <a:rPr lang="en-US" sz="900" kern="1200" dirty="0"/>
            <a:t>?</a:t>
          </a:r>
        </a:p>
      </dsp:txBody>
      <dsp:txXfrm>
        <a:off x="6591311" y="903852"/>
        <a:ext cx="1027621" cy="1289824"/>
      </dsp:txXfrm>
    </dsp:sp>
    <dsp:sp modelId="{78E9A4E4-18A9-4B73-8007-A63A71C71937}">
      <dsp:nvSpPr>
        <dsp:cNvPr id="0" name=""/>
        <dsp:cNvSpPr/>
      </dsp:nvSpPr>
      <dsp:spPr>
        <a:xfrm>
          <a:off x="5537340" y="1021779"/>
          <a:ext cx="1053971" cy="1053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Risk</a:t>
          </a:r>
        </a:p>
      </dsp:txBody>
      <dsp:txXfrm>
        <a:off x="5691690" y="1176129"/>
        <a:ext cx="745271" cy="745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D746D-774F-4C6A-9756-32309F05446E}">
      <dsp:nvSpPr>
        <dsp:cNvPr id="0" name=""/>
        <dsp:cNvSpPr/>
      </dsp:nvSpPr>
      <dsp:spPr>
        <a:xfrm rot="5400000">
          <a:off x="227856" y="1419301"/>
          <a:ext cx="859673" cy="9787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3E9C2-18F9-4F69-B0B8-FBC99C2A79AA}">
      <dsp:nvSpPr>
        <dsp:cNvPr id="0" name=""/>
        <dsp:cNvSpPr/>
      </dsp:nvSpPr>
      <dsp:spPr>
        <a:xfrm>
          <a:off x="95" y="466336"/>
          <a:ext cx="1447183" cy="10129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Risk Drivers</a:t>
          </a:r>
        </a:p>
      </dsp:txBody>
      <dsp:txXfrm>
        <a:off x="49554" y="515795"/>
        <a:ext cx="1348265" cy="914063"/>
      </dsp:txXfrm>
    </dsp:sp>
    <dsp:sp modelId="{824A5EA6-91B5-4EEE-8FC1-B87C2F0CD54D}">
      <dsp:nvSpPr>
        <dsp:cNvPr id="0" name=""/>
        <dsp:cNvSpPr/>
      </dsp:nvSpPr>
      <dsp:spPr>
        <a:xfrm>
          <a:off x="1517183" y="556307"/>
          <a:ext cx="3727003" cy="818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Original causes of identified risk removed or changed </a:t>
          </a:r>
        </a:p>
      </dsp:txBody>
      <dsp:txXfrm>
        <a:off x="1517183" y="556307"/>
        <a:ext cx="3727003" cy="818736"/>
      </dsp:txXfrm>
    </dsp:sp>
    <dsp:sp modelId="{11EB48F9-C84E-444B-A508-6DF7049BE853}">
      <dsp:nvSpPr>
        <dsp:cNvPr id="0" name=""/>
        <dsp:cNvSpPr/>
      </dsp:nvSpPr>
      <dsp:spPr>
        <a:xfrm rot="5400000">
          <a:off x="1299979" y="2571596"/>
          <a:ext cx="859673" cy="9787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F3E132-FFFB-4020-A14B-9FF0748116AC}">
      <dsp:nvSpPr>
        <dsp:cNvPr id="0" name=""/>
        <dsp:cNvSpPr/>
      </dsp:nvSpPr>
      <dsp:spPr>
        <a:xfrm>
          <a:off x="1124986" y="1610884"/>
          <a:ext cx="1447183" cy="10129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Technology &amp; Production Methods</a:t>
          </a:r>
        </a:p>
      </dsp:txBody>
      <dsp:txXfrm>
        <a:off x="1174445" y="1660343"/>
        <a:ext cx="1348265" cy="914063"/>
      </dsp:txXfrm>
    </dsp:sp>
    <dsp:sp modelId="{739EBF27-20E5-43A4-A339-B8B81E1754C4}">
      <dsp:nvSpPr>
        <dsp:cNvPr id="0" name=""/>
        <dsp:cNvSpPr/>
      </dsp:nvSpPr>
      <dsp:spPr>
        <a:xfrm>
          <a:off x="2653418" y="1694228"/>
          <a:ext cx="2814479" cy="818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Change in industry practices removes or changes risk</a:t>
          </a:r>
        </a:p>
      </dsp:txBody>
      <dsp:txXfrm>
        <a:off x="2653418" y="1694228"/>
        <a:ext cx="2814479" cy="818736"/>
      </dsp:txXfrm>
    </dsp:sp>
    <dsp:sp modelId="{7592F12E-D05A-45C1-95E7-48C5E4978901}">
      <dsp:nvSpPr>
        <dsp:cNvPr id="0" name=""/>
        <dsp:cNvSpPr/>
      </dsp:nvSpPr>
      <dsp:spPr>
        <a:xfrm>
          <a:off x="2190485" y="2790288"/>
          <a:ext cx="1447183" cy="10129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Changed Trading Conditions</a:t>
          </a:r>
        </a:p>
      </dsp:txBody>
      <dsp:txXfrm>
        <a:off x="2239944" y="2839747"/>
        <a:ext cx="1348265" cy="914063"/>
      </dsp:txXfrm>
    </dsp:sp>
    <dsp:sp modelId="{EB438D28-DCB8-41E7-9FE4-F7CD996E319E}">
      <dsp:nvSpPr>
        <dsp:cNvPr id="0" name=""/>
        <dsp:cNvSpPr/>
      </dsp:nvSpPr>
      <dsp:spPr>
        <a:xfrm>
          <a:off x="3710681" y="2875582"/>
          <a:ext cx="2889431" cy="818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400" kern="1200" dirty="0"/>
            <a:t>Changes in consumer behaviour, market demand or global regulation</a:t>
          </a:r>
        </a:p>
      </dsp:txBody>
      <dsp:txXfrm>
        <a:off x="3710681" y="2875582"/>
        <a:ext cx="2889431" cy="818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85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i="0" u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12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BD4CD-F9C9-422C-9218-EDE3BF9CE63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1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29339" y="-34707"/>
            <a:ext cx="9144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384" y="1909347"/>
            <a:ext cx="7203233" cy="2901467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45" y="504351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0384" y="4810813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oter Placeholder 56"/>
          <p:cNvSpPr txBox="1">
            <a:spLocks/>
          </p:cNvSpPr>
          <p:nvPr userDrawn="1"/>
        </p:nvSpPr>
        <p:spPr>
          <a:xfrm>
            <a:off x="4731096" y="6389365"/>
            <a:ext cx="3462287" cy="22243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Honolulu, HI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922247" y="6359385"/>
            <a:ext cx="3611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APEC Wine Regulatory Forum | Oct 10 -11, 2018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1EDEB0DE-833A-4043-BE9E-6878CEF60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45" y="301713"/>
            <a:ext cx="4554765" cy="13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007902" y="6289679"/>
            <a:ext cx="1370786" cy="2224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151017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2C7A-A845-E64B-94B9-54A2E2665A02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1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Honolulu, HI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Oct 10 – 11, 2018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73" y="571500"/>
            <a:ext cx="4613665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Oct 10 – 11, 2018</a:t>
            </a:r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5102605" y="6289679"/>
            <a:ext cx="3276083" cy="22243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687" y="6289679"/>
            <a:ext cx="309458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APEC Wine Regulatory Forum |  May 11-12, 2017</a:t>
            </a:r>
          </a:p>
        </p:txBody>
      </p:sp>
      <p:sp>
        <p:nvSpPr>
          <p:cNvPr id="61" name="Date Placeholder 3"/>
          <p:cNvSpPr>
            <a:spLocks noGrp="1"/>
          </p:cNvSpPr>
          <p:nvPr>
            <p:ph type="dt" sz="half" idx="2"/>
          </p:nvPr>
        </p:nvSpPr>
        <p:spPr>
          <a:xfrm>
            <a:off x="5084571" y="6289679"/>
            <a:ext cx="3294118" cy="222436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Ha </a:t>
            </a:r>
            <a:r>
              <a:rPr lang="en-US" dirty="0" err="1"/>
              <a:t>Noi</a:t>
            </a:r>
            <a:r>
              <a:rPr lang="en-US" dirty="0"/>
              <a:t>, Viet Nam</a:t>
            </a: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better-regulation-framewor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ecd.org/gov/regulatory-policy/2012-recommendation.htm" TargetMode="External"/><Relationship Id="rId5" Type="http://schemas.openxmlformats.org/officeDocument/2006/relationships/hyperlink" Target="https://www.productivity.govt.nz/sites/default/files/regulatory-institutions-and-practices-final-report.pdf" TargetMode="External"/><Relationship Id="rId4" Type="http://schemas.openxmlformats.org/officeDocument/2006/relationships/hyperlink" Target="https://www.pmc.gov.au/resource-centre/regulation/australian-government-guide-regulatio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AU" sz="3200" dirty="0"/>
              <a:t>Risk-Based Regulatory Intervention &amp; Evidence-Based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Jonathan Breach – Head of Quality &amp; Regulatory Affairs, Accolade Wines Australia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3014" y="1310466"/>
            <a:ext cx="54837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200" b="1" dirty="0"/>
          </a:p>
          <a:p>
            <a:pPr algn="just"/>
            <a:r>
              <a:rPr lang="en-US" sz="1600" b="1" dirty="0"/>
              <a:t>An organization run by the FAO and the WHO with the objective of supporting food safety and international trade.</a:t>
            </a:r>
          </a:p>
          <a:p>
            <a:endParaRPr lang="en-US" sz="1600" dirty="0"/>
          </a:p>
          <a:p>
            <a:endParaRPr lang="en-US" sz="1600" dirty="0"/>
          </a:p>
          <a:p>
            <a:pPr algn="just"/>
            <a:r>
              <a:rPr lang="en-US" sz="1600" dirty="0"/>
              <a:t>The Codex Committee on Contaminants in Foods (CCCF) has developed criteria to guide development of chemical limits: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600" dirty="0"/>
              <a:t>Limits should be set to protect public health.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600" dirty="0"/>
              <a:t>Limits should be set based on GMP or GAP to establish a level as low as reasonably achievable.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1600" dirty="0"/>
              <a:t>Limits should not be set lower than it can be analyzed for using a readily available validated method.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28" y="1178008"/>
            <a:ext cx="2396855" cy="1966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1" y="3947657"/>
            <a:ext cx="3311249" cy="16146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Codex </a:t>
            </a:r>
            <a:r>
              <a:rPr lang="en-US" dirty="0" err="1"/>
              <a:t>Alimentarius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</p:spTree>
    <p:extLst>
      <p:ext uri="{BB962C8B-B14F-4D97-AF65-F5344CB8AC3E}">
        <p14:creationId xmlns:p14="http://schemas.microsoft.com/office/powerpoint/2010/main" val="228359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row: Down 24"/>
          <p:cNvSpPr/>
          <p:nvPr/>
        </p:nvSpPr>
        <p:spPr bwMode="auto">
          <a:xfrm rot="10800000">
            <a:off x="5717524" y="3853675"/>
            <a:ext cx="411724" cy="440055"/>
          </a:xfrm>
          <a:prstGeom prst="down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Arrow: Down 25"/>
          <p:cNvSpPr/>
          <p:nvPr/>
        </p:nvSpPr>
        <p:spPr bwMode="auto">
          <a:xfrm rot="10800000">
            <a:off x="3169149" y="3853675"/>
            <a:ext cx="411724" cy="440055"/>
          </a:xfrm>
          <a:prstGeom prst="downArrow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84446" y="798619"/>
            <a:ext cx="6575109" cy="2130023"/>
            <a:chOff x="1712594" y="1298977"/>
            <a:chExt cx="8766812" cy="2130023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3818652062"/>
                </p:ext>
              </p:extLst>
            </p:nvPr>
          </p:nvGraphicFramePr>
          <p:xfrm>
            <a:off x="1712594" y="1298977"/>
            <a:ext cx="8766812" cy="1625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Rectangle: Rounded Corners 14"/>
            <p:cNvSpPr/>
            <p:nvPr/>
          </p:nvSpPr>
          <p:spPr bwMode="auto">
            <a:xfrm>
              <a:off x="1907538" y="2416097"/>
              <a:ext cx="1485901" cy="1012903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50000"/>
                </a:spcAft>
              </a:pPr>
              <a:r>
                <a:rPr lang="en-US" sz="1100" dirty="0">
                  <a:latin typeface="Arial" charset="0"/>
                </a:rPr>
                <a:t>Identification of a chemical in a food</a:t>
              </a:r>
            </a:p>
          </p:txBody>
        </p:sp>
        <p:sp>
          <p:nvSpPr>
            <p:cNvPr id="16" name="Rectangle: Rounded Corners 15"/>
            <p:cNvSpPr/>
            <p:nvPr/>
          </p:nvSpPr>
          <p:spPr bwMode="auto">
            <a:xfrm>
              <a:off x="3790959" y="2416095"/>
              <a:ext cx="1407889" cy="1012903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50000"/>
                </a:spcAft>
              </a:pPr>
              <a:r>
                <a:rPr lang="en-US" sz="1100" dirty="0">
                  <a:latin typeface="Arial" charset="0"/>
                </a:rPr>
                <a:t>Calculate a safe level – threshold</a:t>
              </a:r>
            </a:p>
          </p:txBody>
        </p:sp>
        <p:sp>
          <p:nvSpPr>
            <p:cNvPr id="17" name="Rectangle: Rounded Corners 16"/>
            <p:cNvSpPr/>
            <p:nvPr/>
          </p:nvSpPr>
          <p:spPr bwMode="auto">
            <a:xfrm>
              <a:off x="5519418" y="2416097"/>
              <a:ext cx="1407889" cy="1012903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50000"/>
                </a:spcAft>
              </a:pPr>
              <a:r>
                <a:rPr lang="en-US" sz="1100" dirty="0">
                  <a:latin typeface="Arial" charset="0"/>
                </a:rPr>
                <a:t>Estimate exposure</a:t>
              </a:r>
            </a:p>
          </p:txBody>
        </p:sp>
        <p:sp>
          <p:nvSpPr>
            <p:cNvPr id="18" name="Rectangle: Rounded Corners 17"/>
            <p:cNvSpPr/>
            <p:nvPr/>
          </p:nvSpPr>
          <p:spPr bwMode="auto">
            <a:xfrm>
              <a:off x="7195818" y="2416096"/>
              <a:ext cx="1407889" cy="1012903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50000"/>
                </a:spcAft>
              </a:pPr>
              <a:r>
                <a:rPr lang="en-US" sz="1100" dirty="0">
                  <a:latin typeface="Arial" charset="0"/>
                </a:rPr>
                <a:t>Compare threshold to exposure to define risk</a:t>
              </a:r>
            </a:p>
          </p:txBody>
        </p:sp>
        <p:sp>
          <p:nvSpPr>
            <p:cNvPr id="19" name="Rectangle: Rounded Corners 18"/>
            <p:cNvSpPr/>
            <p:nvPr/>
          </p:nvSpPr>
          <p:spPr bwMode="auto">
            <a:xfrm>
              <a:off x="8951593" y="2416096"/>
              <a:ext cx="1407889" cy="1012903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50000"/>
                </a:spcAft>
              </a:pPr>
              <a:r>
                <a:rPr lang="en-US" sz="1100" dirty="0">
                  <a:latin typeface="Arial" charset="0"/>
                </a:rPr>
                <a:t>Define risk management plan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62552" y="3094262"/>
            <a:ext cx="617302" cy="1185810"/>
            <a:chOff x="6196336" y="3094262"/>
            <a:chExt cx="823069" cy="1185810"/>
          </a:xfrm>
          <a:solidFill>
            <a:srgbClr val="00B050"/>
          </a:solidFill>
        </p:grpSpPr>
        <p:sp>
          <p:nvSpPr>
            <p:cNvPr id="31" name="Arrow: Down 30"/>
            <p:cNvSpPr/>
            <p:nvPr/>
          </p:nvSpPr>
          <p:spPr bwMode="auto">
            <a:xfrm rot="10800000">
              <a:off x="6470440" y="3840017"/>
              <a:ext cx="548965" cy="440055"/>
            </a:xfrm>
            <a:prstGeom prst="downArrow">
              <a:avLst/>
            </a:prstGeom>
            <a:grp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rrow: Down 20"/>
            <p:cNvSpPr/>
            <p:nvPr/>
          </p:nvSpPr>
          <p:spPr bwMode="auto">
            <a:xfrm rot="10800000">
              <a:off x="6196336" y="3094262"/>
              <a:ext cx="167" cy="338554"/>
            </a:xfrm>
            <a:prstGeom prst="down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5000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67814" y="3581998"/>
            <a:ext cx="6201798" cy="1077218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FF0000"/>
                </a:solidFill>
              </a:rPr>
              <a:t>Analytical Science</a:t>
            </a:r>
          </a:p>
          <a:p>
            <a:pPr marL="173038" indent="-173038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Identifies chemical</a:t>
            </a:r>
          </a:p>
          <a:p>
            <a:pPr marL="173038" indent="-173038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Generates data to support exposure estimate</a:t>
            </a:r>
          </a:p>
          <a:p>
            <a:pPr marL="173038" indent="-173038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Use of validated methods to verify risk management measures</a:t>
            </a:r>
          </a:p>
        </p:txBody>
      </p:sp>
      <p:sp>
        <p:nvSpPr>
          <p:cNvPr id="23" name="Arrow: Down 22"/>
          <p:cNvSpPr/>
          <p:nvPr/>
        </p:nvSpPr>
        <p:spPr bwMode="auto">
          <a:xfrm rot="10800000">
            <a:off x="7221383" y="3090668"/>
            <a:ext cx="125" cy="338554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Arrow: Down 23"/>
          <p:cNvSpPr/>
          <p:nvPr/>
        </p:nvSpPr>
        <p:spPr bwMode="auto">
          <a:xfrm rot="10800000">
            <a:off x="2073121" y="3107921"/>
            <a:ext cx="125" cy="338554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219" y="4769697"/>
            <a:ext cx="3609561" cy="1323439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srgbClr val="00B050"/>
                </a:solidFill>
              </a:rPr>
              <a:t>Toxicology</a:t>
            </a:r>
          </a:p>
          <a:p>
            <a:pPr marL="173038" indent="-173038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Defines the safe level or threshold</a:t>
            </a:r>
          </a:p>
          <a:p>
            <a:pPr marL="173038" indent="-173038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Calculates exposure </a:t>
            </a:r>
          </a:p>
          <a:p>
            <a:pPr marL="173038" indent="-173038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Determines if there is a safety concern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</p:spTree>
    <p:extLst>
      <p:ext uri="{BB962C8B-B14F-4D97-AF65-F5344CB8AC3E}">
        <p14:creationId xmlns:p14="http://schemas.microsoft.com/office/powerpoint/2010/main" val="3525562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12C7A-A845-E64B-94B9-54A2E2665A02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490" y="1913781"/>
            <a:ext cx="81610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600" kern="1000" spc="100" dirty="0">
                <a:latin typeface="Arial" panose="020B0604020202020204" pitchFamily="34" charset="0"/>
              </a:rPr>
              <a:t>To measure a chemical’s toxicity, risk assessors carry out animal dose/response studies to determine “how much is too much?”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600" kern="1000" spc="100" dirty="0">
                <a:latin typeface="Arial" panose="020B0604020202020204" pitchFamily="34" charset="0"/>
                <a:cs typeface="Galano Classic"/>
              </a:rPr>
              <a:t>The study’s outcome, incorporating a multiplicative safety factor, will be some measure of recommended exposure to mitigate the hazard;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600" kern="1000" spc="100" dirty="0">
                <a:latin typeface="Arial" panose="020B0604020202020204" pitchFamily="34" charset="0"/>
                <a:cs typeface="Galano Classic"/>
              </a:rPr>
              <a:t> </a:t>
            </a:r>
            <a:r>
              <a:rPr lang="en-US" sz="1600" i="1" kern="1000" spc="100" dirty="0">
                <a:latin typeface="Arial" panose="020B0604020202020204" pitchFamily="34" charset="0"/>
                <a:cs typeface="Galano Classic"/>
              </a:rPr>
              <a:t>e.g.</a:t>
            </a:r>
            <a:r>
              <a:rPr lang="en-US" sz="1600" kern="1000" spc="100" dirty="0">
                <a:latin typeface="Arial" panose="020B0604020202020204" pitchFamily="34" charset="0"/>
                <a:cs typeface="Galano Classic"/>
              </a:rPr>
              <a:t>, Safe human dose (SHD), Acceptable Daily Intake (ADI), Tolerable daily Intake (TDI) or the Joint FAO/WHO Expert Committee on Food Additives’ (JECFA) Provisional Tolerable Weekly Intake (PTWI).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The Issue With Technology Developing Faster Than Regulation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</p:spTree>
    <p:extLst>
      <p:ext uri="{BB962C8B-B14F-4D97-AF65-F5344CB8AC3E}">
        <p14:creationId xmlns:p14="http://schemas.microsoft.com/office/powerpoint/2010/main" val="226660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340773" y="884766"/>
            <a:ext cx="8462455" cy="1241229"/>
            <a:chOff x="700579" y="1113368"/>
            <a:chExt cx="11283273" cy="1241229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val="4053250837"/>
                </p:ext>
              </p:extLst>
            </p:nvPr>
          </p:nvGraphicFramePr>
          <p:xfrm>
            <a:off x="6096000" y="1113368"/>
            <a:ext cx="5887852" cy="124122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579" y="1113368"/>
              <a:ext cx="5258698" cy="1190268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053898" y="3125737"/>
            <a:ext cx="38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The 10 ppb limit is based on typical US consumption of water (2 L/ day).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Moderate US wine consumption (1-2 glasses/day =  0.15-0.3 L/day).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A 10 ppb limit for wine is therefore, overly conservative</a:t>
            </a:r>
            <a:r>
              <a:rPr lang="en-US" dirty="0"/>
              <a:t>.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906288" y="2840532"/>
            <a:ext cx="3747314" cy="2110574"/>
            <a:chOff x="3730043" y="3258869"/>
            <a:chExt cx="4996418" cy="2110574"/>
          </a:xfrm>
        </p:grpSpPr>
        <p:sp>
          <p:nvSpPr>
            <p:cNvPr id="31" name="Rectangle 30"/>
            <p:cNvSpPr/>
            <p:nvPr/>
          </p:nvSpPr>
          <p:spPr>
            <a:xfrm>
              <a:off x="3730043" y="3281487"/>
              <a:ext cx="4996418" cy="208795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806967" y="3605582"/>
              <a:ext cx="1494495" cy="1763860"/>
              <a:chOff x="3222811" y="3605582"/>
              <a:chExt cx="1494495" cy="176386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9"/>
              <a:srcRect l="19529" b="4249"/>
              <a:stretch/>
            </p:blipFill>
            <p:spPr>
              <a:xfrm>
                <a:off x="3222812" y="3605582"/>
                <a:ext cx="1494494" cy="176386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3222811" y="3654671"/>
                <a:ext cx="11252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2 L/day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378094" y="3377380"/>
              <a:ext cx="1857153" cy="1992062"/>
              <a:chOff x="4875502" y="3377380"/>
              <a:chExt cx="1857153" cy="1992062"/>
            </a:xfrm>
          </p:grpSpPr>
          <p:pic>
            <p:nvPicPr>
              <p:cNvPr id="1026" name="Picture 2" descr="Image result for glass of wine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249"/>
              <a:stretch/>
            </p:blipFill>
            <p:spPr bwMode="auto">
              <a:xfrm>
                <a:off x="4875502" y="3605582"/>
                <a:ext cx="1857153" cy="1763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4974989" y="3377380"/>
                <a:ext cx="169536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13.5  glasses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249423" y="3258869"/>
              <a:ext cx="1477038" cy="2110574"/>
              <a:chOff x="6827727" y="3258869"/>
              <a:chExt cx="1477038" cy="2110574"/>
            </a:xfrm>
          </p:grpSpPr>
          <p:pic>
            <p:nvPicPr>
              <p:cNvPr id="1028" name="Picture 4" descr="Related image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6" t="1869" r="24849" b="3070"/>
              <a:stretch/>
            </p:blipFill>
            <p:spPr bwMode="auto">
              <a:xfrm>
                <a:off x="6827727" y="3552419"/>
                <a:ext cx="1430324" cy="18170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179486" y="3258869"/>
                <a:ext cx="112527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3 bottles</a:t>
                </a:r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1054696" y="2131365"/>
            <a:ext cx="7263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Claimed certain wines contain </a:t>
            </a:r>
            <a:r>
              <a:rPr lang="en-US" sz="1200" u="sng" dirty="0"/>
              <a:t>unsafe levels of arsenic</a:t>
            </a:r>
            <a:r>
              <a:rPr lang="en-US" sz="1200" dirty="0"/>
              <a:t> based on the limit set by the US Environmental Protection Agency (EPA) for drinking water and Food and Drug Administration (FDA) for bottled water – 10 parts per billion (ppb).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54695" y="4982682"/>
            <a:ext cx="7416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lawsuit on arsenic has been dismissed in two successive sets of court proceedings.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2020" y="5701334"/>
            <a:ext cx="8759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Thresholds are often times not a “one size fits all” and </a:t>
            </a:r>
          </a:p>
          <a:p>
            <a:pPr algn="ctr"/>
            <a:r>
              <a:rPr lang="en-US" sz="1200" b="1" dirty="0"/>
              <a:t>consideration of exposure is necessary when utilizing thresholds.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Cast Study 1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89679"/>
            <a:ext cx="4596023" cy="222436"/>
          </a:xfrm>
        </p:spPr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</p:spTree>
    <p:extLst>
      <p:ext uri="{BB962C8B-B14F-4D97-AF65-F5344CB8AC3E}">
        <p14:creationId xmlns:p14="http://schemas.microsoft.com/office/powerpoint/2010/main" val="176526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03855"/>
            <a:ext cx="7200900" cy="562946"/>
          </a:xfrm>
        </p:spPr>
        <p:txBody>
          <a:bodyPr/>
          <a:lstStyle/>
          <a:p>
            <a:r>
              <a:rPr lang="en-US" spc="500" dirty="0">
                <a:latin typeface="Arial" panose="020B0604020202020204" pitchFamily="34" charset="0"/>
                <a:cs typeface="Galano Classic"/>
              </a:rPr>
              <a:t>Case Study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363980"/>
            <a:ext cx="7200900" cy="45186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6400" kern="1000" spc="100" dirty="0">
                <a:latin typeface="Arial" panose="020B0604020202020204" pitchFamily="34" charset="0"/>
                <a:cs typeface="Galano Classic"/>
              </a:rPr>
              <a:t>A recent survey found that white wines averaged 36 mg/L and Red wines averaged 29 mg/L of lead, levels above drinking water standards (The U.S. EPA drinking water action level for lead is 15 mg/L and the EU standard is now 10 mg/L). Does this imply wine needs to be regulated for lead?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6400" kern="1000" spc="100" dirty="0">
                <a:latin typeface="Arial" panose="020B0604020202020204" pitchFamily="34" charset="0"/>
                <a:cs typeface="Galano Classic"/>
              </a:rPr>
              <a:t>A “technological” approach based solely upon ability to detect and quantify would note that the concentrations are measurable and thus, </a:t>
            </a:r>
            <a:r>
              <a:rPr lang="en-US" sz="6400" i="1" kern="1000" spc="100" dirty="0">
                <a:latin typeface="Arial" panose="020B0604020202020204" pitchFamily="34" charset="0"/>
                <a:cs typeface="Galano Classic"/>
              </a:rPr>
              <a:t>de facto</a:t>
            </a:r>
            <a:r>
              <a:rPr lang="en-US" sz="6400" kern="1000" spc="100" dirty="0">
                <a:latin typeface="Arial" panose="020B0604020202020204" pitchFamily="34" charset="0"/>
                <a:cs typeface="Galano Classic"/>
              </a:rPr>
              <a:t>, represent a hazard.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6400" kern="1000" spc="100" dirty="0">
                <a:latin typeface="Arial" panose="020B0604020202020204" pitchFamily="34" charset="0"/>
                <a:cs typeface="Galano Classic"/>
              </a:rPr>
              <a:t>A “toxicological” approach would assess the risk based upon the dose.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6400" kern="1000" spc="100" dirty="0">
                <a:latin typeface="Arial" panose="020B0604020202020204" pitchFamily="34" charset="0"/>
                <a:cs typeface="Galano Classic"/>
              </a:rPr>
              <a:t>(</a:t>
            </a:r>
            <a:r>
              <a:rPr lang="en-US" sz="6400" kern="1000" spc="100" dirty="0" err="1">
                <a:latin typeface="Arial" panose="020B0604020202020204" pitchFamily="34" charset="0"/>
                <a:cs typeface="Galano Classic"/>
              </a:rPr>
              <a:t>Towle</a:t>
            </a:r>
            <a:r>
              <a:rPr lang="en-US" sz="6400" kern="1000" spc="100" dirty="0">
                <a:latin typeface="Arial" panose="020B0604020202020204" pitchFamily="34" charset="0"/>
                <a:cs typeface="Galano Classic"/>
              </a:rPr>
              <a:t> et al., </a:t>
            </a:r>
            <a:r>
              <a:rPr lang="en-US" sz="6400" i="1" kern="1000" spc="100" dirty="0">
                <a:latin typeface="Arial" panose="020B0604020202020204" pitchFamily="34" charset="0"/>
                <a:cs typeface="Galano Classic"/>
              </a:rPr>
              <a:t>International journal of food contamination </a:t>
            </a:r>
            <a:r>
              <a:rPr lang="en-US" sz="6400" kern="1000" spc="100" dirty="0">
                <a:latin typeface="Arial" panose="020B0604020202020204" pitchFamily="34" charset="0"/>
                <a:cs typeface="Galano Classic"/>
              </a:rPr>
              <a:t>4:7, 2017)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24372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03855"/>
            <a:ext cx="7200900" cy="662006"/>
          </a:xfrm>
        </p:spPr>
        <p:txBody>
          <a:bodyPr/>
          <a:lstStyle/>
          <a:p>
            <a:r>
              <a:rPr lang="en-US" spc="500" dirty="0">
                <a:latin typeface="Arial" panose="020B0604020202020204" pitchFamily="34" charset="0"/>
                <a:cs typeface="Galano Classic"/>
              </a:rPr>
              <a:t>Case Study 2</a:t>
            </a:r>
            <a:endParaRPr lang="en-US" cap="all" spc="500" dirty="0">
              <a:latin typeface="Galano Classic"/>
              <a:cs typeface="Galano Class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470660"/>
            <a:ext cx="7200900" cy="432054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600" kern="1000" spc="100" dirty="0">
                <a:latin typeface="Arial" panose="020B0604020202020204" pitchFamily="34" charset="0"/>
                <a:cs typeface="Galano Classic"/>
              </a:rPr>
              <a:t>Based upon wine consumption data from the NHANES database, and an average exposure scenario, an adult would have to drink 9 glasses of white wine/day or 11 glasses of red wine/day to raise their blood lead level to the U.S. Centers of Disease control and prevention (CDC) guidance level of 5 mg/</a:t>
            </a:r>
            <a:r>
              <a:rPr lang="en-US" sz="1600" kern="1000" spc="100" dirty="0" err="1">
                <a:latin typeface="Arial" panose="020B0604020202020204" pitchFamily="34" charset="0"/>
                <a:cs typeface="Galano Classic"/>
              </a:rPr>
              <a:t>dL</a:t>
            </a:r>
            <a:r>
              <a:rPr lang="en-US" sz="1600" kern="1000" spc="100" dirty="0">
                <a:latin typeface="Arial" panose="020B0604020202020204" pitchFamily="34" charset="0"/>
                <a:cs typeface="Galano Classic"/>
              </a:rPr>
              <a:t>.  This assumes a 150mL pour, meaning that a consumer would have to drink roughly 2 bottles of wine a day to reach the guidance level.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600" kern="1000" spc="100" dirty="0" err="1">
                <a:latin typeface="Arial" panose="020B0604020202020204" pitchFamily="34" charset="0"/>
                <a:cs typeface="Galano Classic"/>
              </a:rPr>
              <a:t>Towle</a:t>
            </a:r>
            <a:r>
              <a:rPr lang="en-US" sz="1600" kern="1000" spc="100" dirty="0">
                <a:latin typeface="Arial" panose="020B0604020202020204" pitchFamily="34" charset="0"/>
                <a:cs typeface="Galano Classic"/>
              </a:rPr>
              <a:t> </a:t>
            </a:r>
            <a:r>
              <a:rPr lang="en-US" sz="1600" i="1" kern="1000" spc="100" dirty="0">
                <a:latin typeface="Arial" panose="020B0604020202020204" pitchFamily="34" charset="0"/>
                <a:cs typeface="Galano Classic"/>
              </a:rPr>
              <a:t>et al</a:t>
            </a:r>
            <a:r>
              <a:rPr lang="en-US" sz="1600" kern="1000" spc="100" dirty="0">
                <a:latin typeface="Arial" panose="020B0604020202020204" pitchFamily="34" charset="0"/>
                <a:cs typeface="Galano Classic"/>
              </a:rPr>
              <a:t>. concluded that “</a:t>
            </a:r>
            <a:r>
              <a:rPr lang="en-US" sz="1600" kern="1000" spc="100" dirty="0">
                <a:latin typeface="Arial" panose="020B0604020202020204" pitchFamily="34" charset="0"/>
              </a:rPr>
              <a:t>Overall, findings suggest that </a:t>
            </a:r>
            <a:r>
              <a:rPr lang="en-US" sz="1600" kern="1000" spc="100" dirty="0" err="1">
                <a:latin typeface="Arial" panose="020B0604020202020204" pitchFamily="34" charset="0"/>
              </a:rPr>
              <a:t>Pb</a:t>
            </a:r>
            <a:r>
              <a:rPr lang="en-US" sz="1600" kern="1000" spc="100" dirty="0">
                <a:latin typeface="Arial" panose="020B0604020202020204" pitchFamily="34" charset="0"/>
              </a:rPr>
              <a:t> content in wine does not pose a health risk to adult wine consumers.”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238340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spc="500" dirty="0" err="1">
                <a:latin typeface="Galano Classic"/>
                <a:cs typeface="Galano Classic"/>
              </a:rPr>
              <a:t>TbIlisi</a:t>
            </a:r>
            <a:r>
              <a:rPr lang="en-US" cap="all" spc="500" dirty="0">
                <a:latin typeface="Galano Classic"/>
                <a:cs typeface="Galano Classic"/>
              </a:rPr>
              <a:t> principle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900" kern="1000" spc="100" dirty="0">
                <a:latin typeface="Arial" panose="020B0604020202020204" pitchFamily="34" charset="0"/>
                <a:cs typeface="Galano Classic"/>
              </a:rPr>
              <a:t>The World Wine Trade Group (WWTG) formally adopted a set of principles in Tbilisi, Georgia in 2014, the purpose being to remove unnecessary obstacles to international trade.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900" kern="1000" spc="100" dirty="0">
                <a:latin typeface="Arial" panose="020B0604020202020204" pitchFamily="34" charset="0"/>
                <a:cs typeface="Galano Classic"/>
              </a:rPr>
              <a:t>This set of 11 principles, </a:t>
            </a:r>
            <a:r>
              <a:rPr lang="en-US" sz="2900" i="1" kern="1000" spc="100" dirty="0">
                <a:latin typeface="Arial" panose="020B0604020202020204" pitchFamily="34" charset="0"/>
                <a:cs typeface="Galano Classic"/>
              </a:rPr>
              <a:t>the Tbilisi statement on analytical methodology and regulatory limits</a:t>
            </a:r>
            <a:r>
              <a:rPr lang="en-US" sz="2900" kern="1000" spc="100" dirty="0">
                <a:latin typeface="Arial" panose="020B0604020202020204" pitchFamily="34" charset="0"/>
                <a:cs typeface="Galano Classic"/>
              </a:rPr>
              <a:t>, derived from a set of 12 principles previously adopted by the international alcohol beverage industry organization, FIVS.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900" kern="1000" spc="100" dirty="0">
                <a:latin typeface="Arial" panose="020B0604020202020204" pitchFamily="34" charset="0"/>
                <a:cs typeface="Galano Classic"/>
              </a:rPr>
              <a:t>Principle #1, </a:t>
            </a:r>
            <a:r>
              <a:rPr lang="en-US" sz="2900" b="1" kern="1000" spc="100" dirty="0">
                <a:latin typeface="Arial" panose="020B0604020202020204" pitchFamily="34" charset="0"/>
                <a:cs typeface="Galano Classic"/>
              </a:rPr>
              <a:t>avoiding unnecessary analyses</a:t>
            </a:r>
            <a:r>
              <a:rPr lang="en-US" sz="2900" kern="1000" spc="100" dirty="0">
                <a:latin typeface="Arial" panose="020B0604020202020204" pitchFamily="34" charset="0"/>
                <a:cs typeface="Galano Classic"/>
              </a:rPr>
              <a:t>, states: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900" i="1" kern="1000" spc="100" dirty="0">
                <a:latin typeface="Arial" panose="020B0604020202020204" pitchFamily="34" charset="0"/>
                <a:cs typeface="Galano Classic"/>
              </a:rPr>
              <a:t>Governments should establish regulatory limits that are </a:t>
            </a:r>
            <a:r>
              <a:rPr lang="en-US" sz="2900" i="1" u="sng" kern="1000" spc="100" dirty="0">
                <a:latin typeface="Arial" panose="020B0604020202020204" pitchFamily="34" charset="0"/>
                <a:cs typeface="Galano Classic"/>
              </a:rPr>
              <a:t>based on risk</a:t>
            </a:r>
            <a:r>
              <a:rPr lang="en-US" sz="2900" i="1" kern="1000" spc="100" dirty="0">
                <a:latin typeface="Arial" panose="020B0604020202020204" pitchFamily="34" charset="0"/>
                <a:cs typeface="Galano Classic"/>
              </a:rPr>
              <a:t>, thereby avoiding unnecessary analyses.</a:t>
            </a:r>
            <a:r>
              <a:rPr lang="en-US" sz="2900" i="1" dirty="0">
                <a:latin typeface="Arial" panose="020B0604020202020204" pitchFamily="34" charset="0"/>
                <a:cs typeface="Galano Classic"/>
              </a:rPr>
              <a:t>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6763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00" dirty="0">
                <a:latin typeface="Arial" panose="020B0604020202020204" pitchFamily="34" charset="0"/>
                <a:cs typeface="Galano Classic"/>
              </a:rPr>
              <a:t>Risk Management Continuum</a:t>
            </a:r>
            <a:endParaRPr lang="en-US" cap="all" spc="500" dirty="0">
              <a:latin typeface="Galano Classic"/>
              <a:cs typeface="Galano Class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</a:rPr>
              <a:t>The tools for the management of Risk is a continuum.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</a:rPr>
              <a:t>If there is no significant quantum of risk – there may be no justification for regulation.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</a:rPr>
              <a:t>If there is a quantifiable risk – is the strategy always the legislative approach?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225405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 characteristic about wine need regulation?</a:t>
            </a:r>
          </a:p>
        </p:txBody>
      </p:sp>
      <p:graphicFrame>
        <p:nvGraphicFramePr>
          <p:cNvPr id="4" name="Content Placeholder 3" descr="Process Arrows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003920"/>
              </p:ext>
            </p:extLst>
          </p:nvPr>
        </p:nvGraphicFramePr>
        <p:xfrm>
          <a:off x="480060" y="2057400"/>
          <a:ext cx="8176260" cy="309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October 10-11, 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Features For Regulatory Limit/Requirement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October 10-11, 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2" name="Down Arrow Callout 1"/>
          <p:cNvSpPr/>
          <p:nvPr/>
        </p:nvSpPr>
        <p:spPr>
          <a:xfrm>
            <a:off x="2221230" y="1828800"/>
            <a:ext cx="404622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Proportional – costs &amp; administration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2221230" y="2743200"/>
            <a:ext cx="404622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Accountability – clarity on ownership &amp; authority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2221230" y="3657600"/>
            <a:ext cx="404622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Consistency – predictable and aligned with international best practice</a:t>
            </a:r>
          </a:p>
        </p:txBody>
      </p:sp>
      <p:sp>
        <p:nvSpPr>
          <p:cNvPr id="9" name="Down Arrow Callout 8"/>
          <p:cNvSpPr/>
          <p:nvPr/>
        </p:nvSpPr>
        <p:spPr>
          <a:xfrm>
            <a:off x="2221230" y="4572000"/>
            <a:ext cx="404622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Transparency – clarity on targets/expectations &amp;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1230" y="5486400"/>
            <a:ext cx="404622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Targeted – specific to addressing risk without unintended consequences</a:t>
            </a:r>
          </a:p>
        </p:txBody>
      </p:sp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30" y="503854"/>
            <a:ext cx="7200900" cy="1142385"/>
          </a:xfrm>
        </p:spPr>
        <p:txBody>
          <a:bodyPr/>
          <a:lstStyle/>
          <a:p>
            <a:r>
              <a:rPr lang="en-US" dirty="0"/>
              <a:t>Acknowledgements </a:t>
            </a:r>
            <a:br>
              <a:rPr lang="en-US" dirty="0"/>
            </a:br>
            <a:r>
              <a:rPr lang="en-US" dirty="0"/>
              <a:t>– contributing content co-authors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Paul </a:t>
            </a:r>
            <a:r>
              <a:rPr lang="en-US" sz="2000" dirty="0" err="1"/>
              <a:t>Huckaba</a:t>
            </a:r>
            <a:r>
              <a:rPr lang="en-US" sz="2000" dirty="0"/>
              <a:t> – Bronco Wine Company</a:t>
            </a:r>
          </a:p>
          <a:p>
            <a:r>
              <a:rPr lang="en-US" sz="2000" dirty="0"/>
              <a:t>Anne Kraus – E&amp;J Gallo Winery</a:t>
            </a:r>
          </a:p>
          <a:p>
            <a:r>
              <a:rPr lang="en-US" sz="2000" dirty="0"/>
              <a:t>John Thorngate – Constellation Wines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189541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Features For Regulatory Limit/Requirement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October 10-11, 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960120" y="2042160"/>
            <a:ext cx="1973580" cy="368046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Self-Regulation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r>
              <a:rPr lang="en-AU" sz="1400" dirty="0"/>
              <a:t>Industry Codes of Practice or Technical Standards</a:t>
            </a:r>
          </a:p>
        </p:txBody>
      </p:sp>
      <p:sp>
        <p:nvSpPr>
          <p:cNvPr id="14" name="Right Arrow Callout 13"/>
          <p:cNvSpPr/>
          <p:nvPr/>
        </p:nvSpPr>
        <p:spPr>
          <a:xfrm>
            <a:off x="2933700" y="2042160"/>
            <a:ext cx="1973580" cy="368046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Quasi-Regulation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r>
              <a:rPr lang="en-AU" sz="1400" dirty="0"/>
              <a:t>Codes of Practice or Technical Standards by “Arms-Length” Body</a:t>
            </a:r>
          </a:p>
        </p:txBody>
      </p:sp>
      <p:sp>
        <p:nvSpPr>
          <p:cNvPr id="15" name="Right Arrow Callout 14"/>
          <p:cNvSpPr/>
          <p:nvPr/>
        </p:nvSpPr>
        <p:spPr>
          <a:xfrm>
            <a:off x="4907280" y="2042160"/>
            <a:ext cx="1973580" cy="368046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Co-Regulation</a:t>
            </a:r>
          </a:p>
          <a:p>
            <a:pPr algn="ctr"/>
            <a:endParaRPr lang="en-AU" dirty="0"/>
          </a:p>
          <a:p>
            <a:pPr algn="ctr"/>
            <a:r>
              <a:rPr lang="en-AU" sz="1400" dirty="0"/>
              <a:t>Codes of Practice or Technical Standards administered by Industry/Arms Length but underpinned by legislation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80860" y="2042160"/>
            <a:ext cx="1295400" cy="36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Regulation by the State</a:t>
            </a:r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r>
              <a:rPr lang="en-AU" sz="1400" dirty="0"/>
              <a:t>Statutory Agency or Government </a:t>
            </a:r>
            <a:r>
              <a:rPr lang="en-AU" sz="1400" dirty="0" err="1"/>
              <a:t>Dept</a:t>
            </a:r>
            <a:r>
              <a:rPr lang="en-AU" sz="1400" dirty="0"/>
              <a:t> acting under authority of legislation</a:t>
            </a:r>
          </a:p>
        </p:txBody>
      </p:sp>
    </p:spTree>
    <p:extLst>
      <p:ext uri="{BB962C8B-B14F-4D97-AF65-F5344CB8AC3E}">
        <p14:creationId xmlns:p14="http://schemas.microsoft.com/office/powerpoint/2010/main" val="289153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Reasons For Regulatory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October 10-11, 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7830821"/>
              </p:ext>
            </p:extLst>
          </p:nvPr>
        </p:nvGraphicFramePr>
        <p:xfrm>
          <a:off x="1066800" y="1714500"/>
          <a:ext cx="7101840" cy="422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5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responses to benchmarked risk but changing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981202"/>
            <a:ext cx="7200900" cy="1904998"/>
          </a:xfrm>
        </p:spPr>
        <p:txBody>
          <a:bodyPr>
            <a:noAutofit/>
          </a:bodyPr>
          <a:lstStyle/>
          <a:p>
            <a:r>
              <a:rPr lang="en-US" sz="1600" dirty="0">
                <a:ea typeface="Calibri" panose="020F0502020204030204" pitchFamily="34" charset="0"/>
              </a:rPr>
              <a:t>FIVS’s “12 Principles” (otherwise synonymous with WWTG 11 Principles)</a:t>
            </a:r>
          </a:p>
          <a:p>
            <a:endParaRPr lang="en-US" sz="1600" dirty="0">
              <a:ea typeface="Calibri" panose="020F0502020204030204" pitchFamily="34" charset="0"/>
            </a:endParaRPr>
          </a:p>
          <a:p>
            <a:r>
              <a:rPr lang="en-US" sz="1600" dirty="0"/>
              <a:t>Better regulatory certainty:</a:t>
            </a:r>
          </a:p>
          <a:p>
            <a:pPr lvl="1" algn="just"/>
            <a:r>
              <a:rPr lang="en-US" sz="1600" i="1" dirty="0"/>
              <a:t>Consider the establishment of analytical “de </a:t>
            </a:r>
            <a:r>
              <a:rPr lang="en-US" sz="1600" i="1" dirty="0" err="1"/>
              <a:t>minimis</a:t>
            </a:r>
            <a:r>
              <a:rPr lang="en-US" sz="1600" i="1" dirty="0"/>
              <a:t>” values for substances or classes of substances in wine - values below which they will be deemed to all intents and purposes not to be present in the wine.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33836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an issue of safety, but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981202"/>
            <a:ext cx="7200900" cy="2865117"/>
          </a:xfrm>
        </p:spPr>
        <p:txBody>
          <a:bodyPr>
            <a:normAutofit/>
          </a:bodyPr>
          <a:lstStyle/>
          <a:p>
            <a:r>
              <a:rPr lang="en-US" sz="1600" dirty="0"/>
              <a:t>Many wines use grape derived additives and processing aids (tartaric acid, tannins, </a:t>
            </a:r>
            <a:r>
              <a:rPr lang="en-US" sz="1600" dirty="0" err="1"/>
              <a:t>etc</a:t>
            </a:r>
            <a:r>
              <a:rPr lang="en-US" sz="1600" dirty="0"/>
              <a:t>) which has in some jurisdictions caused concern over “Country of Origin” labelling claims.</a:t>
            </a:r>
          </a:p>
          <a:p>
            <a:r>
              <a:rPr lang="en-US" sz="1600" dirty="0"/>
              <a:t>i.e. if you have a Chilean wine but used French-made Tannins, is it still a “Product of Chile”</a:t>
            </a:r>
          </a:p>
          <a:p>
            <a:r>
              <a:rPr lang="en-US" sz="1600" dirty="0"/>
              <a:t>Solution in Australia is use of a “de </a:t>
            </a:r>
            <a:r>
              <a:rPr lang="en-US" sz="1600" dirty="0" err="1"/>
              <a:t>minimis</a:t>
            </a:r>
            <a:r>
              <a:rPr lang="en-US" sz="1600" dirty="0"/>
              <a:t>” clause for approved additives/processing aids.</a:t>
            </a:r>
          </a:p>
          <a:p>
            <a:r>
              <a:rPr lang="en-US" sz="1600" dirty="0"/>
              <a:t>Entirely consistent with common Free Trade Agreement clauses setting “non-originating material” thresholds for tariff reduction.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10565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Jurisdictions with Regulatory Impact &amp; Effective Regulation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981202"/>
            <a:ext cx="7200900" cy="3809998"/>
          </a:xfrm>
        </p:spPr>
        <p:txBody>
          <a:bodyPr>
            <a:normAutofit/>
          </a:bodyPr>
          <a:lstStyle/>
          <a:p>
            <a:r>
              <a:rPr lang="en-US" sz="1400" dirty="0"/>
              <a:t>United Kingdom – Better Regulation Framework (August 2018)</a:t>
            </a:r>
          </a:p>
          <a:p>
            <a:r>
              <a:rPr lang="en-US" sz="1400" dirty="0">
                <a:hlinkClick r:id="rId3"/>
              </a:rPr>
              <a:t>https://www.gov.uk/government/publications/better-regulation-framework</a:t>
            </a:r>
            <a:endParaRPr lang="en-US" sz="1400" dirty="0"/>
          </a:p>
          <a:p>
            <a:r>
              <a:rPr lang="en-US" sz="1400" dirty="0"/>
              <a:t>Australian Government Guide to Regulation (2014)</a:t>
            </a:r>
          </a:p>
          <a:p>
            <a:r>
              <a:rPr lang="en-US" sz="1400" dirty="0">
                <a:hlinkClick r:id="rId4"/>
              </a:rPr>
              <a:t>https://www.pmc.gov.au/resource-centre/regulation/australian-government-guide-regulation</a:t>
            </a:r>
            <a:endParaRPr lang="en-US" sz="1400" dirty="0"/>
          </a:p>
          <a:p>
            <a:r>
              <a:rPr lang="en-US" sz="1400" dirty="0"/>
              <a:t>New Zealand – Regulatory Institutions &amp; Practices (2014)</a:t>
            </a:r>
          </a:p>
          <a:p>
            <a:r>
              <a:rPr lang="en-US" sz="1400" dirty="0">
                <a:hlinkClick r:id="rId5"/>
              </a:rPr>
              <a:t>https://www.productivity.govt.nz/sites/default/files/regulatory-institutions-and-practices-final-report.pdf</a:t>
            </a:r>
            <a:endParaRPr lang="en-US" sz="1400" dirty="0"/>
          </a:p>
          <a:p>
            <a:r>
              <a:rPr lang="en-AU" sz="1400" dirty="0"/>
              <a:t>OECD - Recommendation of the Council on Regulatory Policy and Governance (2012)</a:t>
            </a:r>
            <a:endParaRPr lang="en-US" sz="1400" dirty="0"/>
          </a:p>
          <a:p>
            <a:r>
              <a:rPr lang="en-US" sz="1400" dirty="0">
                <a:hlinkClick r:id="rId6"/>
              </a:rPr>
              <a:t>http://www.oecd.org/gov/regulatory-policy/2012-recommendation.htm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8742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Consensus Building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October 10-11, 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940" y="2080260"/>
            <a:ext cx="7200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Applicable to both the evaluation of regulatory need, and the review </a:t>
            </a:r>
            <a:r>
              <a:rPr lang="en-AU" sz="1600"/>
              <a:t>of ongoing </a:t>
            </a:r>
            <a:r>
              <a:rPr lang="en-AU" sz="1600" dirty="0"/>
              <a:t>regulatory relevance.</a:t>
            </a:r>
          </a:p>
          <a:p>
            <a:endParaRPr lang="en-AU" sz="1600" dirty="0"/>
          </a:p>
          <a:p>
            <a:r>
              <a:rPr lang="en-AU" sz="1600" dirty="0"/>
              <a:t>Clear advantages for a government agency able to work with industry to articulate risks, identify a range of solutions and consult on commitment.</a:t>
            </a:r>
          </a:p>
          <a:p>
            <a:endParaRPr lang="en-AU" sz="1600" dirty="0"/>
          </a:p>
          <a:p>
            <a:r>
              <a:rPr lang="en-AU" sz="1600" dirty="0"/>
              <a:t>Such an approach is also more likely to achieve the right regulatory intervention, commensurate to risk, through consensus.</a:t>
            </a:r>
          </a:p>
        </p:txBody>
      </p:sp>
    </p:spTree>
    <p:extLst>
      <p:ext uri="{BB962C8B-B14F-4D97-AF65-F5344CB8AC3E}">
        <p14:creationId xmlns:p14="http://schemas.microsoft.com/office/powerpoint/2010/main" val="16963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October 10-11, 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2797"/>
            <a:ext cx="8046720" cy="518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7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for sharing of best practice regulation amongst APEC economies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October 10-11, 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940" y="2080260"/>
            <a:ext cx="72009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600" dirty="0"/>
              <a:t>How many economies have a clear policy or procedure on the systemic criteria for justifying new regulation?</a:t>
            </a:r>
          </a:p>
          <a:p>
            <a:r>
              <a:rPr lang="en-AU" sz="1600" dirty="0"/>
              <a:t> </a:t>
            </a:r>
          </a:p>
          <a:p>
            <a:r>
              <a:rPr lang="en-AU" sz="1600" dirty="0"/>
              <a:t>How many economies have a dedicated agency or government department charged with oversight of potential regulatory impact on economy, trade &amp; bureaucracy?</a:t>
            </a:r>
          </a:p>
          <a:p>
            <a:r>
              <a:rPr lang="en-AU" sz="1600" dirty="0"/>
              <a:t> </a:t>
            </a:r>
          </a:p>
          <a:p>
            <a:r>
              <a:rPr lang="en-AU" sz="1600" dirty="0"/>
              <a:t>How many economies have dedicated review procedures for regulatory reform, “red tape” reduction and evaluation of the effectiveness of regulation?</a:t>
            </a:r>
          </a:p>
          <a:p>
            <a:endParaRPr lang="en-AU" sz="1600" dirty="0"/>
          </a:p>
          <a:p>
            <a:endParaRPr lang="en-AU" sz="1600" dirty="0"/>
          </a:p>
          <a:p>
            <a:endParaRPr lang="en-AU" sz="1600" dirty="0"/>
          </a:p>
          <a:p>
            <a:pPr algn="ctr"/>
            <a:r>
              <a:rPr lang="en-AU" sz="1600" dirty="0">
                <a:solidFill>
                  <a:srgbClr val="C00000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6565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r>
              <a:rPr lang="en-AU" dirty="0"/>
              <a:t> In 1538, the alchemist and physician </a:t>
            </a:r>
            <a:r>
              <a:rPr lang="en-AU" dirty="0" err="1"/>
              <a:t>Philippus</a:t>
            </a:r>
            <a:r>
              <a:rPr lang="en-AU" dirty="0"/>
              <a:t> </a:t>
            </a:r>
            <a:r>
              <a:rPr lang="en-AU" dirty="0" err="1"/>
              <a:t>Aureolus</a:t>
            </a:r>
            <a:r>
              <a:rPr lang="en-AU" dirty="0"/>
              <a:t> Theophrastus </a:t>
            </a:r>
            <a:r>
              <a:rPr lang="en-AU" dirty="0" err="1"/>
              <a:t>Bombastus</a:t>
            </a:r>
            <a:r>
              <a:rPr lang="en-AU" dirty="0"/>
              <a:t> von </a:t>
            </a:r>
            <a:r>
              <a:rPr lang="en-AU" dirty="0" err="1"/>
              <a:t>Hohenheim</a:t>
            </a:r>
            <a:r>
              <a:rPr lang="en-AU" dirty="0"/>
              <a:t>, also known as Paracelsus wrote </a:t>
            </a:r>
          </a:p>
          <a:p>
            <a:pPr marL="0" indent="0" algn="ctr">
              <a:buNone/>
            </a:pPr>
            <a:r>
              <a:rPr lang="en-AU" i="1" dirty="0"/>
              <a:t>“All things are poison, and nothing is without poison, the dosage alone makes it so a thing is not a poison.”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 It also marks, perhaps for the first time, the clear articulation of an overt concern about the principles of product safety and consumer protection. 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Legislative Control and Limits</a:t>
            </a:r>
            <a:endParaRPr lang="en-GB" kern="1000" cap="all" spc="100" dirty="0">
              <a:latin typeface="Galano Class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Primary function is consumer protection:</a:t>
            </a:r>
          </a:p>
          <a:p>
            <a:pPr lvl="1"/>
            <a:r>
              <a:rPr lang="en-US" sz="1600" dirty="0"/>
              <a:t>Hazardous Product (Health &amp; Safety)</a:t>
            </a:r>
          </a:p>
          <a:p>
            <a:pPr lvl="1"/>
            <a:r>
              <a:rPr lang="en-US" sz="1600" dirty="0"/>
              <a:t>Unfit Product (Non-safety related Quality)</a:t>
            </a:r>
          </a:p>
          <a:p>
            <a:pPr lvl="1"/>
            <a:r>
              <a:rPr lang="en-US" sz="1600" dirty="0"/>
              <a:t>Fraudulent Product (Consumer protection &amp; Brand reputation)</a:t>
            </a:r>
          </a:p>
          <a:p>
            <a:pPr lvl="1"/>
            <a:r>
              <a:rPr lang="en-US" sz="1600" dirty="0"/>
              <a:t>Misuse of Product (Health &amp; Social </a:t>
            </a:r>
            <a:r>
              <a:rPr lang="en-US" sz="1600" dirty="0" err="1"/>
              <a:t>Licence</a:t>
            </a:r>
            <a:r>
              <a:rPr lang="en-US" sz="1600" dirty="0"/>
              <a:t>)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endParaRPr lang="en-US" kern="1000" cap="all" spc="100" dirty="0">
              <a:latin typeface="Galano Classic"/>
              <a:cs typeface="Galano Classic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13728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Control and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Risk-based Regulatory Intervention is applicable to a breadth of issues involving wine:</a:t>
            </a:r>
          </a:p>
          <a:p>
            <a:r>
              <a:rPr lang="en-US" dirty="0"/>
              <a:t>Maximum Residue Limits of Agrochemicals from Viticulture</a:t>
            </a:r>
          </a:p>
          <a:p>
            <a:r>
              <a:rPr lang="en-US" dirty="0"/>
              <a:t>Addition/Use Limits for Winemaking Additives &amp; Processing Aids</a:t>
            </a:r>
          </a:p>
          <a:p>
            <a:r>
              <a:rPr lang="en-US" dirty="0"/>
              <a:t>Residual Heavy Metal &amp; Natural Toxicant limits</a:t>
            </a:r>
          </a:p>
          <a:p>
            <a:r>
              <a:rPr lang="en-US" dirty="0"/>
              <a:t>Limits to unintended by-product contaminants arising from lack of GMP</a:t>
            </a:r>
          </a:p>
          <a:p>
            <a:r>
              <a:rPr lang="en-US" dirty="0"/>
              <a:t>Minimum font/logo height on labels for awareness &amp; comprehension</a:t>
            </a:r>
          </a:p>
          <a:p>
            <a:r>
              <a:rPr lang="en-US" dirty="0"/>
              <a:t>Specifications on food contact materials</a:t>
            </a:r>
          </a:p>
          <a:p>
            <a:r>
              <a:rPr lang="en-US" dirty="0"/>
              <a:t>Compositional requirements on minimum blending to prevent consumer deception / meet consumer expectations</a:t>
            </a:r>
          </a:p>
          <a:p>
            <a:r>
              <a:rPr lang="en-US" dirty="0"/>
              <a:t>Restrictions of times, locations and manner by which we advertise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2280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Control and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Risk-based Regulatory Intervention is applicable to a breadth of issues involving wine:</a:t>
            </a:r>
          </a:p>
          <a:p>
            <a:r>
              <a:rPr lang="en-US" i="1" u="sng" dirty="0"/>
              <a:t>Maximum Residue Limits of Agrochemicals from Viticulture</a:t>
            </a:r>
          </a:p>
          <a:p>
            <a:r>
              <a:rPr lang="en-US" i="1" u="sng" dirty="0"/>
              <a:t>Addition/Use Limits for Winemaking Additives &amp; Processing Aids</a:t>
            </a:r>
          </a:p>
          <a:p>
            <a:r>
              <a:rPr lang="en-US" i="1" u="sng" dirty="0"/>
              <a:t>Residual Heavy Metal &amp; Natural Toxicant limits</a:t>
            </a:r>
          </a:p>
          <a:p>
            <a:r>
              <a:rPr lang="en-US" i="1" u="sng" dirty="0"/>
              <a:t>Limits to unintended by-product contaminants arising from lack of GMP</a:t>
            </a:r>
          </a:p>
          <a:p>
            <a:r>
              <a:rPr lang="en-US" dirty="0"/>
              <a:t>Minimum font/logo height on labels for awareness &amp; comprehension</a:t>
            </a:r>
          </a:p>
          <a:p>
            <a:r>
              <a:rPr lang="en-US" dirty="0"/>
              <a:t>Specifications on food contact materials</a:t>
            </a:r>
          </a:p>
          <a:p>
            <a:r>
              <a:rPr lang="en-US" dirty="0"/>
              <a:t>Compositional requirements on blending to prevent consumer deception</a:t>
            </a:r>
          </a:p>
          <a:p>
            <a:r>
              <a:rPr lang="en-US" dirty="0"/>
              <a:t>Restrictions of times, locations and manner by which we advertise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36277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 With Technology Developing Faster Than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Problem</a:t>
            </a:r>
            <a:r>
              <a:rPr lang="en-US" sz="1800" dirty="0"/>
              <a:t>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800" i="1" dirty="0"/>
              <a:t>Analytical chemistry is identifying new substances and detecting them at lower and lower concentrations.</a:t>
            </a:r>
          </a:p>
          <a:p>
            <a:pPr marL="457200" lvl="1" indent="0" algn="just">
              <a:buNone/>
            </a:pPr>
            <a:endParaRPr lang="en-US" sz="1800" i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800" i="1" dirty="0"/>
              <a:t>In today’s regulatory framework, detection of any amount of a substance that does not have an agreed regulatory limit could lead to trade barriers.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</p:spTree>
    <p:extLst>
      <p:ext uri="{BB962C8B-B14F-4D97-AF65-F5344CB8AC3E}">
        <p14:creationId xmlns:p14="http://schemas.microsoft.com/office/powerpoint/2010/main" val="7817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 With Technology Developing Faster Than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981203"/>
            <a:ext cx="7200900" cy="960118"/>
          </a:xfrm>
        </p:spPr>
        <p:txBody>
          <a:bodyPr/>
          <a:lstStyle/>
          <a:p>
            <a:r>
              <a:rPr lang="en-US" sz="1600" dirty="0"/>
              <a:t>Many of these compounds are being detected at trace amounts where often there is little or no toxicological data available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39781" y="3311564"/>
            <a:ext cx="7328775" cy="2017040"/>
            <a:chOff x="484384" y="1965945"/>
            <a:chExt cx="11496863" cy="4755853"/>
          </a:xfrm>
        </p:grpSpPr>
        <p:grpSp>
          <p:nvGrpSpPr>
            <p:cNvPr id="8" name="Group 7"/>
            <p:cNvGrpSpPr/>
            <p:nvPr/>
          </p:nvGrpSpPr>
          <p:grpSpPr>
            <a:xfrm>
              <a:off x="484384" y="2141934"/>
              <a:ext cx="3643049" cy="3896887"/>
              <a:chOff x="1250194" y="1851660"/>
              <a:chExt cx="4053326" cy="4335751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t="13895"/>
              <a:stretch/>
            </p:blipFill>
            <p:spPr>
              <a:xfrm>
                <a:off x="1283598" y="1851660"/>
                <a:ext cx="1852403" cy="208476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6864" y="1851660"/>
                <a:ext cx="2026656" cy="208476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0194" y="4014787"/>
                <a:ext cx="4053326" cy="2172624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085773" y="1965945"/>
              <a:ext cx="5895474" cy="3932916"/>
              <a:chOff x="3148263" y="1554465"/>
              <a:chExt cx="5895474" cy="393291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3349" y="1554465"/>
                <a:ext cx="4325303" cy="1930235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3148263" y="3559341"/>
                <a:ext cx="5895474" cy="1928040"/>
                <a:chOff x="6296526" y="3559341"/>
                <a:chExt cx="5895474" cy="1928040"/>
              </a:xfrm>
            </p:grpSpPr>
            <p:pic>
              <p:nvPicPr>
                <p:cNvPr id="15" name="Picture 4" descr="See the source image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132" r="3307" b="5925"/>
                <a:stretch/>
              </p:blipFill>
              <p:spPr bwMode="auto">
                <a:xfrm>
                  <a:off x="6296526" y="3559341"/>
                  <a:ext cx="2971373" cy="19280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6" descr="See the source image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90759" y="3559341"/>
                  <a:ext cx="2901241" cy="19280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0" name="TextBox 9"/>
            <p:cNvSpPr txBox="1"/>
            <p:nvPr/>
          </p:nvSpPr>
          <p:spPr>
            <a:xfrm>
              <a:off x="1678044" y="5890801"/>
              <a:ext cx="12557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Past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28388" y="5890801"/>
              <a:ext cx="21260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/>
                <a:t>Present</a:t>
              </a:r>
            </a:p>
          </p:txBody>
        </p:sp>
        <p:sp>
          <p:nvSpPr>
            <p:cNvPr id="12" name="Arrow: Right 33"/>
            <p:cNvSpPr/>
            <p:nvPr/>
          </p:nvSpPr>
          <p:spPr>
            <a:xfrm>
              <a:off x="4294422" y="3255344"/>
              <a:ext cx="1624361" cy="1661531"/>
            </a:xfrm>
            <a:prstGeom prst="rightArrow">
              <a:avLst/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59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 With Technology Developing Faster Than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981203"/>
            <a:ext cx="7200900" cy="960118"/>
          </a:xfrm>
        </p:spPr>
        <p:txBody>
          <a:bodyPr>
            <a:normAutofit/>
          </a:bodyPr>
          <a:lstStyle/>
          <a:p>
            <a:r>
              <a:rPr lang="en-US" sz="1600" b="1" dirty="0"/>
              <a:t>Additional problem: </a:t>
            </a:r>
            <a:r>
              <a:rPr lang="en-US" sz="1600" dirty="0"/>
              <a:t>The ability to detect a much larger range of chemicals with increasing levels of sensitivity is frequently being presented in the media as a latent risk to public health in the absence of evidence.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APEC Wine Regulatory Forum |  October 10-11, 2018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Honolulu, Hawaii, USA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36911" y="3054401"/>
            <a:ext cx="7554754" cy="2335530"/>
            <a:chOff x="328612" y="2286000"/>
            <a:chExt cx="11105261" cy="385084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62" y="2286000"/>
              <a:ext cx="5389563" cy="8119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0156" y="2286000"/>
              <a:ext cx="5643717" cy="1066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811" y="3435722"/>
              <a:ext cx="5628061" cy="2701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" y="3276600"/>
              <a:ext cx="5395913" cy="5619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328612" y="4038600"/>
              <a:ext cx="5395913" cy="951834"/>
              <a:chOff x="328612" y="3886200"/>
              <a:chExt cx="5395913" cy="951834"/>
            </a:xfrm>
          </p:grpSpPr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8612" y="3886200"/>
                <a:ext cx="5395913" cy="95183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4358927" y="4399695"/>
                <a:ext cx="1304925" cy="286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612" y="5215026"/>
              <a:ext cx="5389563" cy="9218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970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diamond grid presentation (widescreen)</Template>
  <TotalTime>0</TotalTime>
  <Words>2205</Words>
  <Application>Microsoft Office PowerPoint</Application>
  <PresentationFormat>On-screen Show (4:3)</PresentationFormat>
  <Paragraphs>280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Galano Classic</vt:lpstr>
      <vt:lpstr>Diamond Grid 16x9</vt:lpstr>
      <vt:lpstr>Risk-Based Regulatory Intervention &amp; Evidence-Based Review</vt:lpstr>
      <vt:lpstr>Acknowledgements  – contributing content co-authors</vt:lpstr>
      <vt:lpstr>PowerPoint Presentation</vt:lpstr>
      <vt:lpstr>Legislative Control and Limits</vt:lpstr>
      <vt:lpstr>Legislative Control and Limits</vt:lpstr>
      <vt:lpstr>Legislative Control and Limits</vt:lpstr>
      <vt:lpstr>The Issue With Technology Developing Faster Than Regulation</vt:lpstr>
      <vt:lpstr>The Issue With Technology Developing Faster Than Regulation</vt:lpstr>
      <vt:lpstr>The Issue With Technology Developing Faster Than Regulation</vt:lpstr>
      <vt:lpstr>PowerPoint Presentation</vt:lpstr>
      <vt:lpstr>PowerPoint Presentation</vt:lpstr>
      <vt:lpstr>PowerPoint Presentation</vt:lpstr>
      <vt:lpstr>PowerPoint Presentation</vt:lpstr>
      <vt:lpstr>Case Study 2</vt:lpstr>
      <vt:lpstr>Case Study 2</vt:lpstr>
      <vt:lpstr>TbIlisi principle #1</vt:lpstr>
      <vt:lpstr>Risk Management Continuum</vt:lpstr>
      <vt:lpstr>Does a characteristic about wine need regulation?</vt:lpstr>
      <vt:lpstr>Critical Features For Regulatory Limit/Requirement</vt:lpstr>
      <vt:lpstr>Critical Features For Regulatory Limit/Requirement</vt:lpstr>
      <vt:lpstr>Critical Reasons For Regulatory Review</vt:lpstr>
      <vt:lpstr>Regulatory responses to benchmarked risk but changing technology</vt:lpstr>
      <vt:lpstr>Not just an issue of safety, but identity</vt:lpstr>
      <vt:lpstr>Jurisdictions with Regulatory Impact &amp; Effective Regulation Frameworks</vt:lpstr>
      <vt:lpstr>Evidence Based Consensus Building</vt:lpstr>
      <vt:lpstr>PowerPoint Presentation</vt:lpstr>
      <vt:lpstr>Opportunities for sharing of best practice regulation amongst APEC economies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2016-08-31T23:08:32Z</dcterms:created>
  <dcterms:modified xsi:type="dcterms:W3CDTF">2018-10-10T18:40:56Z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