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61" r:id="rId3"/>
    <p:sldId id="257" r:id="rId4"/>
    <p:sldId id="272" r:id="rId5"/>
    <p:sldId id="271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0" y="57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of econimies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Alcohol</c:v>
                </c:pt>
                <c:pt idx="1">
                  <c:v>Arsenic </c:v>
                </c:pt>
                <c:pt idx="2">
                  <c:v>Lead</c:v>
                </c:pt>
                <c:pt idx="3">
                  <c:v>Methanol</c:v>
                </c:pt>
                <c:pt idx="4">
                  <c:v>Pot. Ferrocyanide</c:v>
                </c:pt>
                <c:pt idx="5">
                  <c:v>RS (g+f)</c:v>
                </c:pt>
                <c:pt idx="6">
                  <c:v>Sorbic Acid</c:v>
                </c:pt>
                <c:pt idx="7">
                  <c:v>Total extract</c:v>
                </c:pt>
                <c:pt idx="8">
                  <c:v>Total SO2</c:v>
                </c:pt>
                <c:pt idx="9">
                  <c:v>Volatile acidity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10</c:v>
                </c:pt>
                <c:pt idx="1">
                  <c:v>4</c:v>
                </c:pt>
                <c:pt idx="2">
                  <c:v>6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7</c:v>
                </c:pt>
                <c:pt idx="7">
                  <c:v>3</c:v>
                </c:pt>
                <c:pt idx="8">
                  <c:v>9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A3-4196-9527-1A4F88D347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Alcohol</c:v>
                </c:pt>
                <c:pt idx="1">
                  <c:v>Arsenic </c:v>
                </c:pt>
                <c:pt idx="2">
                  <c:v>Lead</c:v>
                </c:pt>
                <c:pt idx="3">
                  <c:v>Methanol</c:v>
                </c:pt>
                <c:pt idx="4">
                  <c:v>Pot. Ferrocyanide</c:v>
                </c:pt>
                <c:pt idx="5">
                  <c:v>RS (g+f)</c:v>
                </c:pt>
                <c:pt idx="6">
                  <c:v>Sorbic Acid</c:v>
                </c:pt>
                <c:pt idx="7">
                  <c:v>Total extract</c:v>
                </c:pt>
                <c:pt idx="8">
                  <c:v>Total SO2</c:v>
                </c:pt>
                <c:pt idx="9">
                  <c:v>Volatile acidity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1-03A3-4196-9527-1A4F88D347F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Alcohol</c:v>
                </c:pt>
                <c:pt idx="1">
                  <c:v>Arsenic </c:v>
                </c:pt>
                <c:pt idx="2">
                  <c:v>Lead</c:v>
                </c:pt>
                <c:pt idx="3">
                  <c:v>Methanol</c:v>
                </c:pt>
                <c:pt idx="4">
                  <c:v>Pot. Ferrocyanide</c:v>
                </c:pt>
                <c:pt idx="5">
                  <c:v>RS (g+f)</c:v>
                </c:pt>
                <c:pt idx="6">
                  <c:v>Sorbic Acid</c:v>
                </c:pt>
                <c:pt idx="7">
                  <c:v>Total extract</c:v>
                </c:pt>
                <c:pt idx="8">
                  <c:v>Total SO2</c:v>
                </c:pt>
                <c:pt idx="9">
                  <c:v>Volatile acidity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03A3-4196-9527-1A4F88D347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6190280"/>
        <c:axId val="96186752"/>
      </c:barChart>
      <c:catAx>
        <c:axId val="96190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186752"/>
        <c:crosses val="autoZero"/>
        <c:auto val="1"/>
        <c:lblAlgn val="ctr"/>
        <c:lblOffset val="100"/>
        <c:noMultiLvlLbl val="0"/>
      </c:catAx>
      <c:valAx>
        <c:axId val="9618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190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Honolulu, HI</a:t>
            </a:r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6116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Oct 10 -11, 2018</a:t>
            </a: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1EDEB0DE-833A-4043-BE9E-6878CEF60C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945" y="301713"/>
            <a:ext cx="4554765" cy="138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Honolulu, HI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Honolulu, HI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Honolulu, HI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Honolulu, HI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Oct 10 – 11, 2018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Oct 10 – 11, 2018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Certificates of Analysis Compendium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3"/>
            <a:ext cx="7203233" cy="787943"/>
          </a:xfrm>
        </p:spPr>
        <p:txBody>
          <a:bodyPr>
            <a:normAutofit/>
          </a:bodyPr>
          <a:lstStyle/>
          <a:p>
            <a:r>
              <a:rPr lang="en-US" dirty="0"/>
              <a:t>Mari Kirrane – Alcohol &amp; Tobacco Tax &amp; Trade Bureau</a:t>
            </a:r>
          </a:p>
          <a:p>
            <a:endParaRPr lang="en-US" dirty="0"/>
          </a:p>
          <a:p>
            <a:r>
              <a:rPr lang="en-US" dirty="0"/>
              <a:t>Session 5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Compendium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economy require a Certificate of Analysis (CoA)?</a:t>
            </a:r>
          </a:p>
          <a:p>
            <a:r>
              <a:rPr lang="en-US" dirty="0"/>
              <a:t>If so, which </a:t>
            </a:r>
            <a:r>
              <a:rPr lang="en-US" dirty="0" err="1"/>
              <a:t>analytes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6 economies responded that they don’t require a CoA</a:t>
            </a:r>
          </a:p>
          <a:p>
            <a:pPr lvl="1"/>
            <a:r>
              <a:rPr lang="en-US" dirty="0"/>
              <a:t>Australia, Hong Kong, Malaysia, Mexico, New Zealand, PNG</a:t>
            </a:r>
          </a:p>
          <a:p>
            <a:r>
              <a:rPr lang="en-US" dirty="0"/>
              <a:t>3 economies have not responded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 October 10-11, 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Honolulu, Hawaii, USA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Certificate of Analysis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 economies or provinces (Canada – Ontario and Quebec)</a:t>
            </a:r>
          </a:p>
          <a:p>
            <a:r>
              <a:rPr lang="en-US" dirty="0"/>
              <a:t>2-16 </a:t>
            </a:r>
            <a:r>
              <a:rPr lang="en-US" dirty="0" err="1"/>
              <a:t>analytes</a:t>
            </a:r>
            <a:endParaRPr lang="en-US" dirty="0"/>
          </a:p>
          <a:p>
            <a:r>
              <a:rPr lang="en-US" dirty="0"/>
              <a:t>Total of 33 different </a:t>
            </a:r>
            <a:r>
              <a:rPr lang="en-US" dirty="0" err="1"/>
              <a:t>analytes</a:t>
            </a:r>
            <a:endParaRPr lang="en-US" dirty="0"/>
          </a:p>
          <a:p>
            <a:r>
              <a:rPr lang="en-US" dirty="0"/>
              <a:t>17 </a:t>
            </a:r>
            <a:r>
              <a:rPr lang="en-US" dirty="0" err="1"/>
              <a:t>analytes</a:t>
            </a:r>
            <a:r>
              <a:rPr lang="en-US" dirty="0"/>
              <a:t> required by only one economy</a:t>
            </a:r>
          </a:p>
          <a:p>
            <a:r>
              <a:rPr lang="en-US" dirty="0"/>
              <a:t>6 </a:t>
            </a:r>
            <a:r>
              <a:rPr lang="en-US" dirty="0" err="1"/>
              <a:t>analytes</a:t>
            </a:r>
            <a:r>
              <a:rPr lang="en-US" dirty="0"/>
              <a:t> required by only two economies</a:t>
            </a:r>
          </a:p>
          <a:p>
            <a:endParaRPr lang="en-US" dirty="0"/>
          </a:p>
          <a:p>
            <a:r>
              <a:rPr lang="en-US" dirty="0"/>
              <a:t>1 economy only required certain </a:t>
            </a:r>
            <a:r>
              <a:rPr lang="en-US" dirty="0" err="1"/>
              <a:t>analytes</a:t>
            </a:r>
            <a:r>
              <a:rPr lang="en-US" dirty="0"/>
              <a:t> for dessert/ice wines</a:t>
            </a:r>
          </a:p>
          <a:p>
            <a:r>
              <a:rPr lang="en-US" dirty="0"/>
              <a:t>2 economy only required certain analytes if present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Oct 10 – 11, 2018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Honolulu, 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9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Top 10 </a:t>
            </a:r>
            <a:r>
              <a:rPr lang="en-US" dirty="0" err="1"/>
              <a:t>Analytes</a:t>
            </a:r>
            <a:endParaRPr lang="en-US" dirty="0"/>
          </a:p>
        </p:txBody>
      </p:sp>
      <p:graphicFrame>
        <p:nvGraphicFramePr>
          <p:cNvPr id="6" name="Content Placeholder 5" descr="Clustered Column Chart" title="Ch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774732"/>
              </p:ext>
            </p:extLst>
          </p:nvPr>
        </p:nvGraphicFramePr>
        <p:xfrm>
          <a:off x="971550" y="2061713"/>
          <a:ext cx="7200900" cy="3692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Honolulu, Hawaii, USA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APEC Wine Regulatory Forum | October 10-11,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46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Other 23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6865835"/>
              </p:ext>
            </p:extLst>
          </p:nvPr>
        </p:nvGraphicFramePr>
        <p:xfrm>
          <a:off x="735941" y="1626751"/>
          <a:ext cx="7672118" cy="4740669"/>
        </p:xfrm>
        <a:graphic>
          <a:graphicData uri="http://schemas.openxmlformats.org/drawingml/2006/table">
            <a:tbl>
              <a:tblPr>
                <a:tableStyleId>{69012ECD-51FC-41F1-AA8D-1B2483CD663E}</a:tableStyleId>
              </a:tblPr>
              <a:tblGrid>
                <a:gridCol w="7672118">
                  <a:extLst>
                    <a:ext uri="{9D8B030D-6E8A-4147-A177-3AD203B41FA5}">
                      <a16:colId xmlns:a16="http://schemas.microsoft.com/office/drawing/2014/main" val="2313959357"/>
                    </a:ext>
                  </a:extLst>
                </a:gridCol>
              </a:tblGrid>
              <a:tr h="398876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Aldehyde (Acetaldehyde)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446326943"/>
                  </a:ext>
                </a:extLst>
              </a:tr>
              <a:tr h="424092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Cadmium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3694678427"/>
                  </a:ext>
                </a:extLst>
              </a:tr>
              <a:tr h="424092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Chloride</a:t>
                      </a:r>
                    </a:p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3702719391"/>
                  </a:ext>
                </a:extLst>
              </a:tr>
              <a:tr h="63172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Citric Acid</a:t>
                      </a: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en-US" sz="1400" u="none" strike="noStrike" dirty="0">
                        <a:effectLst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Cobalt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ctr"/>
                </a:tc>
                <a:extLst>
                  <a:ext uri="{0D108BD9-81ED-4DB2-BD59-A6C34878D82A}">
                    <a16:rowId xmlns:a16="http://schemas.microsoft.com/office/drawing/2014/main" val="4266978252"/>
                  </a:ext>
                </a:extLst>
              </a:tr>
              <a:tr h="39773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Colors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1789664996"/>
                  </a:ext>
                </a:extLst>
              </a:tr>
              <a:tr h="39773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Copper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1459299086"/>
                  </a:ext>
                </a:extLst>
              </a:tr>
              <a:tr h="39773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Density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2840099990"/>
                  </a:ext>
                </a:extLst>
              </a:tr>
              <a:tr h="39773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Ester (Ethyl Acetate)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3336695137"/>
                  </a:ext>
                </a:extLst>
              </a:tr>
              <a:tr h="39773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Ethyl Carbamate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2589235093"/>
                  </a:ext>
                </a:extLst>
              </a:tr>
              <a:tr h="397735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Fixed Acidity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1752957329"/>
                  </a:ext>
                </a:extLst>
              </a:tr>
              <a:tr h="397735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74" marR="4974" marT="9071" marB="0" anchor="b"/>
                </a:tc>
                <a:extLst>
                  <a:ext uri="{0D108BD9-81ED-4DB2-BD59-A6C34878D82A}">
                    <a16:rowId xmlns:a16="http://schemas.microsoft.com/office/drawing/2014/main" val="2315990375"/>
                  </a:ext>
                </a:extLst>
              </a:tr>
            </a:tbl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743450" y="1793908"/>
            <a:ext cx="3429000" cy="4348104"/>
          </a:xfrm>
        </p:spPr>
        <p:txBody>
          <a:bodyPr>
            <a:normAutofit lnSpcReduction="10000"/>
          </a:bodyPr>
          <a:lstStyle/>
          <a:p>
            <a:pPr fontAlgn="b"/>
            <a:r>
              <a:rPr lang="en-US" sz="1400" dirty="0"/>
              <a:t>Free SO2</a:t>
            </a:r>
          </a:p>
          <a:p>
            <a:pPr fontAlgn="b"/>
            <a:r>
              <a:rPr lang="en-US" sz="1400" dirty="0"/>
              <a:t>Fusel oil</a:t>
            </a:r>
          </a:p>
          <a:p>
            <a:pPr fontAlgn="b"/>
            <a:r>
              <a:rPr lang="en-US" sz="1400" dirty="0"/>
              <a:t>Hybrids</a:t>
            </a:r>
          </a:p>
          <a:p>
            <a:pPr fontAlgn="b"/>
            <a:r>
              <a:rPr lang="en-US" sz="1400" dirty="0"/>
              <a:t>Iron</a:t>
            </a:r>
          </a:p>
          <a:p>
            <a:pPr fontAlgn="b"/>
            <a:r>
              <a:rPr lang="en-US" sz="1400" dirty="0"/>
              <a:t>Mercury</a:t>
            </a:r>
          </a:p>
          <a:p>
            <a:pPr fontAlgn="b"/>
            <a:r>
              <a:rPr lang="en-US" sz="1400" dirty="0"/>
              <a:t>Pesticides</a:t>
            </a:r>
          </a:p>
          <a:p>
            <a:pPr fontAlgn="b"/>
            <a:r>
              <a:rPr lang="en-US" sz="1400" dirty="0"/>
              <a:t>Sodium benzoate</a:t>
            </a:r>
          </a:p>
          <a:p>
            <a:pPr fontAlgn="b"/>
            <a:r>
              <a:rPr lang="en-US" sz="1400" dirty="0"/>
              <a:t>Sucrose</a:t>
            </a:r>
          </a:p>
          <a:p>
            <a:pPr fontAlgn="b"/>
            <a:r>
              <a:rPr lang="en-US" sz="1400" dirty="0"/>
              <a:t>Sulfate content</a:t>
            </a:r>
          </a:p>
          <a:p>
            <a:pPr fontAlgn="b"/>
            <a:r>
              <a:rPr lang="en-US" sz="1400" dirty="0"/>
              <a:t>Total Acidity</a:t>
            </a:r>
          </a:p>
          <a:p>
            <a:pPr fontAlgn="b"/>
            <a:r>
              <a:rPr lang="en-US" sz="1400" dirty="0"/>
              <a:t>Turbidity</a:t>
            </a:r>
          </a:p>
          <a:p>
            <a:pPr fontAlgn="b"/>
            <a:r>
              <a:rPr lang="en-US" sz="1400" dirty="0"/>
              <a:t>Zinc</a:t>
            </a:r>
          </a:p>
          <a:p>
            <a:pPr fontAlgn="b"/>
            <a:endParaRPr lang="en-US" sz="1400" dirty="0"/>
          </a:p>
          <a:p>
            <a:pPr fontAlgn="b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Oct 10 – 11, 2018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Honolulu, 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78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221</Words>
  <Application>Microsoft Office PowerPoint</Application>
  <PresentationFormat>On-screen Show (4:3)</PresentationFormat>
  <Paragraphs>60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Diamond Grid 16x9</vt:lpstr>
      <vt:lpstr>Certificates of Analysis Compendium</vt:lpstr>
      <vt:lpstr>Compendium</vt:lpstr>
      <vt:lpstr>Certificate of Analysis Requirements</vt:lpstr>
      <vt:lpstr>Top 10 Analytes</vt:lpstr>
      <vt:lpstr>The Other 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2016-08-31T23:08:32Z</dcterms:created>
  <dcterms:modified xsi:type="dcterms:W3CDTF">2018-10-08T23:47:19Z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