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61" r:id="rId3"/>
    <p:sldId id="272" r:id="rId4"/>
    <p:sldId id="278" r:id="rId5"/>
    <p:sldId id="279" r:id="rId6"/>
    <p:sldId id="280" r:id="rId7"/>
    <p:sldId id="282" r:id="rId8"/>
    <p:sldId id="28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81EBF-51DD-4059-B671-7B045FAF7199}" v="63" dt="2018-08-22T14:41:42.04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96" y="80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5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2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6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53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60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15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0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39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35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2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27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82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48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09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6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26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39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4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21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28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1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93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19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5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1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1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4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3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4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7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29339" y="-34707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203233" cy="2901467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0384" y="4810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6"/>
          <p:cNvSpPr txBox="1">
            <a:spLocks/>
          </p:cNvSpPr>
          <p:nvPr userDrawn="1"/>
        </p:nvSpPr>
        <p:spPr>
          <a:xfrm>
            <a:off x="4731096" y="6389365"/>
            <a:ext cx="3462287" cy="2224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Honolulu, HI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922247" y="6359385"/>
            <a:ext cx="3611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APEC Wine Regulatory Forum | Oct 10 -11, 2018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EDEB0DE-833A-4043-BE9E-6878CEF60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45" y="301713"/>
            <a:ext cx="4554765" cy="13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902" y="6289679"/>
            <a:ext cx="1370786" cy="222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Ha Noi, Viet Nam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 10 – 11, 2018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Noi, Viet Nam</a:t>
            </a:r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73" y="571500"/>
            <a:ext cx="4613665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Ha Noi, Viet Nam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2"/>
          </p:nvPr>
        </p:nvSpPr>
        <p:spPr>
          <a:xfrm>
            <a:off x="5084571" y="6289679"/>
            <a:ext cx="3294118" cy="22243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Ha Noi, Viet Nam</a:t>
            </a: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einstitute.org/resources/pressroom/090220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_hoyttqrUAhVG4mMKHcgtDIkQjRwIBw&amp;url=http://www.mofa.go.jp/policy/economy/apec/2010/about_apec/wakaru.html&amp;psig=AFQjCNERk-c07-yJhw_MdzOYlels1I7C_Q&amp;ust=149687990175781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www.google.com/url?sa=i&amp;rct=j&amp;q=&amp;esrc=s&amp;source=images&amp;cd=&amp;cad=rja&amp;uact=8&amp;ved=0ahUKEwib0a3EtqrUAhUJ9mMKHfxvBBoQjRwIBw&amp;url=http://geoawesomeness.com/why-dont-we-start-using-a-more-accurate-world-map-rather-than-the-conventional-mercator-map/&amp;psig=AFQjCNE_m9gSoahqoX2nHz0SSPd8uTaLGA&amp;ust=1496879956270024" TargetMode="Externa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_hoyttqrUAhVG4mMKHcgtDIkQjRwIBw&amp;url=http://www.mofa.go.jp/policy/economy/apec/2010/about_apec/wakaru.html&amp;psig=AFQjCNERk-c07-yJhw_MdzOYlels1I7C_Q&amp;ust=1496879901757819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www.google.com/url?sa=i&amp;rct=j&amp;q=&amp;esrc=s&amp;source=images&amp;cd=&amp;cad=rja&amp;uact=8&amp;ved=0ahUKEwib0a3EtqrUAhUJ9mMKHfxvBBoQjRwIBw&amp;url=http://geoawesomeness.com/why-dont-we-start-using-a-more-accurate-world-map-rather-than-the-conventional-mercator-map/&amp;psig=AFQjCNE_m9gSoahqoX2nHz0SSPd8uTaLGA&amp;ust=1496879956270024" TargetMode="Externa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v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Certificates of Analysis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What They Can Tell Us and</a:t>
            </a:r>
            <a:br>
              <a:rPr lang="en-US" sz="3600" dirty="0" smtClean="0"/>
            </a:br>
            <a:r>
              <a:rPr lang="en-US" sz="3600" dirty="0" smtClean="0"/>
              <a:t>  What They Cannot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3"/>
            <a:ext cx="7203233" cy="5990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Paul Huckaba</a:t>
            </a:r>
          </a:p>
          <a:p>
            <a:r>
              <a:rPr lang="en-US" dirty="0"/>
              <a:t>Analytical Laboratory Manager, Bronco Wine Company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441928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49" y="420214"/>
            <a:ext cx="7407137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Safety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0"/>
            <a:ext cx="7569200" cy="12801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u="sng" dirty="0" smtClean="0"/>
              <a:t>Is Wine an Inherently Safe Product?</a:t>
            </a:r>
            <a:endParaRPr lang="en-US" sz="2000" b="1" u="sng" dirty="0"/>
          </a:p>
          <a:p>
            <a:pPr marL="173038" indent="0">
              <a:buNone/>
            </a:pPr>
            <a:r>
              <a:rPr lang="en-US" sz="1800" u="sng" dirty="0" smtClean="0"/>
              <a:t>“Additive Levels”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0" y="4953000"/>
            <a:ext cx="6438900" cy="4565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Concentrations are too low for concern</a:t>
            </a:r>
          </a:p>
        </p:txBody>
      </p:sp>
      <p:pic>
        <p:nvPicPr>
          <p:cNvPr id="9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90674" y="2731806"/>
            <a:ext cx="6092445" cy="226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Mostly Grape-Derived</a:t>
            </a:r>
          </a:p>
          <a:p>
            <a:r>
              <a:rPr lang="en-US" sz="1600" dirty="0"/>
              <a:t>Difficult to determine added amount</a:t>
            </a:r>
          </a:p>
          <a:p>
            <a:r>
              <a:rPr lang="en-US" sz="1600" dirty="0"/>
              <a:t>Good Manufacturing Practice (GMP) usage </a:t>
            </a:r>
          </a:p>
          <a:p>
            <a:pPr lvl="1"/>
            <a:r>
              <a:rPr lang="en-US" sz="1450" dirty="0"/>
              <a:t>Minimal usage</a:t>
            </a:r>
          </a:p>
          <a:p>
            <a:pPr lvl="1"/>
            <a:r>
              <a:rPr lang="en-US" sz="1450" dirty="0"/>
              <a:t>No risk, Based on </a:t>
            </a:r>
            <a:r>
              <a:rPr lang="en-US" sz="1450" dirty="0" smtClean="0"/>
              <a:t>JECFA </a:t>
            </a:r>
            <a:r>
              <a:rPr lang="en-US" sz="1450" dirty="0"/>
              <a:t>evaluations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451063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49" y="420214"/>
            <a:ext cx="7407137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Safety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0"/>
            <a:ext cx="7569200" cy="12801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u="sng" dirty="0" smtClean="0"/>
              <a:t>Is Wine an Inherently Safe Product?</a:t>
            </a:r>
            <a:endParaRPr lang="en-US" sz="2000" b="1" u="sng" dirty="0"/>
          </a:p>
          <a:p>
            <a:pPr marL="173038" indent="0">
              <a:buNone/>
            </a:pPr>
            <a:r>
              <a:rPr lang="en-US" sz="1800" u="sng" dirty="0" smtClean="0"/>
              <a:t>“Microbiological”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4790" y="5214651"/>
            <a:ext cx="6438900" cy="4565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Pathogens don’t survive in wine</a:t>
            </a:r>
          </a:p>
        </p:txBody>
      </p:sp>
      <p:pic>
        <p:nvPicPr>
          <p:cNvPr id="9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36" y="4940905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90674" y="2731806"/>
            <a:ext cx="4144823" cy="226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Yeast/fungus</a:t>
            </a:r>
            <a:r>
              <a:rPr lang="en-US" sz="1600" dirty="0"/>
              <a:t>, </a:t>
            </a:r>
            <a:r>
              <a:rPr lang="en-US" sz="1600" dirty="0" smtClean="0"/>
              <a:t>Bacteria</a:t>
            </a:r>
            <a:endParaRPr lang="en-US" sz="1600" dirty="0"/>
          </a:p>
          <a:p>
            <a:r>
              <a:rPr lang="en-US" sz="1600" dirty="0" smtClean="0"/>
              <a:t>Pathogens </a:t>
            </a:r>
            <a:r>
              <a:rPr lang="en-US" sz="1600" dirty="0"/>
              <a:t>(E. Coli, Salmonella)</a:t>
            </a:r>
          </a:p>
          <a:p>
            <a:pPr marL="574675" indent="-228600">
              <a:buFont typeface="Wingdings" panose="05000000000000000000" pitchFamily="2" charset="2"/>
              <a:buChar char="Ø"/>
            </a:pPr>
            <a:r>
              <a:rPr lang="en-US" sz="1600" dirty="0"/>
              <a:t>“Microbiologically, Wine is a Low Food Safety Risk Consumer Product”</a:t>
            </a:r>
            <a:endParaRPr lang="en-US" sz="1600" dirty="0" smtClean="0"/>
          </a:p>
          <a:p>
            <a:pPr marL="55563" lvl="1" indent="173038">
              <a:buNone/>
            </a:pPr>
            <a:r>
              <a:rPr lang="en-US" sz="600" u="sng" dirty="0" smtClean="0">
                <a:solidFill>
                  <a:srgbClr val="0070C0"/>
                </a:solidFill>
              </a:rPr>
              <a:t>(https://www.bio-conferences.org/articles/bioconf/pdf/2016/02/bioconf-oiv2016_04003.pdf) 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165" y="1607071"/>
            <a:ext cx="3167710" cy="3121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4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63869" cy="261662"/>
          </a:xfrm>
        </p:spPr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49" y="420214"/>
            <a:ext cx="7407137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Safety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0"/>
            <a:ext cx="7569200" cy="12801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u="sng" dirty="0" smtClean="0"/>
              <a:t>Is Wine an Inherently Safe Product?</a:t>
            </a:r>
            <a:endParaRPr lang="en-US" sz="2000" b="1" u="sng" dirty="0"/>
          </a:p>
          <a:p>
            <a:pPr marL="173038" indent="0">
              <a:buNone/>
            </a:pPr>
            <a:r>
              <a:rPr lang="en-US" sz="1800" u="sng" dirty="0" smtClean="0"/>
              <a:t>“Physical Characteristics”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" y="4947424"/>
            <a:ext cx="7903210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Characteristics of wine don’t affect safety</a:t>
            </a:r>
          </a:p>
        </p:txBody>
      </p:sp>
      <p:pic>
        <p:nvPicPr>
          <p:cNvPr id="9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46" y="4612640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90674" y="2731806"/>
            <a:ext cx="6092445" cy="226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Color, limpidity (clarity), Stability</a:t>
            </a:r>
          </a:p>
          <a:p>
            <a:r>
              <a:rPr lang="en-US" sz="1600" dirty="0"/>
              <a:t>Subjective descriptors</a:t>
            </a:r>
          </a:p>
          <a:p>
            <a:r>
              <a:rPr lang="en-US" sz="1600" dirty="0"/>
              <a:t>Can vary based on tradition, culture, fashion, or style.</a:t>
            </a:r>
          </a:p>
          <a:p>
            <a:pPr marL="0" indent="0">
              <a:buNone/>
            </a:pPr>
            <a:endParaRPr lang="en-US" sz="1600" dirty="0"/>
          </a:p>
          <a:p>
            <a:pPr marL="205740" lvl="1" indent="0">
              <a:buNone/>
            </a:pPr>
            <a:r>
              <a:rPr lang="en-US" sz="800" dirty="0" smtClean="0">
                <a:solidFill>
                  <a:srgbClr val="0070C0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63869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49" y="420214"/>
            <a:ext cx="7407137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Safety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0"/>
            <a:ext cx="7569200" cy="12801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u="sng" dirty="0" smtClean="0"/>
              <a:t>Is Wine an Inherently Safe Product?</a:t>
            </a:r>
            <a:endParaRPr lang="en-US" sz="2000" b="1" u="sng" dirty="0"/>
          </a:p>
          <a:p>
            <a:pPr marL="173038" indent="0">
              <a:buNone/>
            </a:pPr>
            <a:r>
              <a:rPr lang="en-US" sz="1800" u="sng" dirty="0" smtClean="0"/>
              <a:t>“Typical Wine Parameters”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470" y="4947424"/>
            <a:ext cx="6438900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Safe in the </a:t>
            </a: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Grape?  </a:t>
            </a: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Safe in the wine!</a:t>
            </a:r>
          </a:p>
        </p:txBody>
      </p:sp>
      <p:pic>
        <p:nvPicPr>
          <p:cNvPr id="9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90674" y="2731806"/>
            <a:ext cx="6092445" cy="226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pH, Acidity, sugars, density, etc.</a:t>
            </a:r>
          </a:p>
          <a:p>
            <a:r>
              <a:rPr lang="en-US" sz="1600" dirty="0" smtClean="0"/>
              <a:t>Grape-based</a:t>
            </a:r>
            <a:r>
              <a:rPr lang="en-US" sz="1600" dirty="0"/>
              <a:t>, so a narrow range of values</a:t>
            </a:r>
          </a:p>
          <a:p>
            <a:r>
              <a:rPr lang="en-US" sz="1600" dirty="0"/>
              <a:t>Additions – more of the same?</a:t>
            </a:r>
          </a:p>
        </p:txBody>
      </p:sp>
    </p:spTree>
    <p:extLst>
      <p:ext uri="{BB962C8B-B14F-4D97-AF65-F5344CB8AC3E}">
        <p14:creationId xmlns:p14="http://schemas.microsoft.com/office/powerpoint/2010/main" val="22743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419625" cy="272814"/>
          </a:xfrm>
        </p:spPr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49" y="420214"/>
            <a:ext cx="7407137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Safety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0"/>
            <a:ext cx="7569200" cy="69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Are Certificates of Analysis for Safety Necessary</a:t>
            </a:r>
            <a:r>
              <a:rPr lang="en-US" sz="2000" b="1" u="sng" dirty="0" smtClean="0"/>
              <a:t>?</a:t>
            </a:r>
            <a:endParaRPr lang="en-US" sz="2000" b="1" u="sng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1549" y="2328278"/>
            <a:ext cx="6306821" cy="20931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Certificate of analysis tests </a:t>
            </a:r>
            <a:r>
              <a:rPr lang="en-US" sz="2000" dirty="0" smtClean="0"/>
              <a:t>are </a:t>
            </a:r>
            <a:r>
              <a:rPr lang="en-US" sz="2000" dirty="0"/>
              <a:t>either:</a:t>
            </a:r>
          </a:p>
          <a:p>
            <a:pPr marL="346075" indent="-228600"/>
            <a:r>
              <a:rPr lang="en-US" sz="1800" dirty="0"/>
              <a:t>Not related to health and safety</a:t>
            </a:r>
          </a:p>
          <a:p>
            <a:pPr marL="346075" indent="-228600"/>
            <a:r>
              <a:rPr lang="en-US" sz="1800" dirty="0"/>
              <a:t>Declared on the bottle</a:t>
            </a:r>
          </a:p>
          <a:p>
            <a:pPr marL="346075" indent="-228600">
              <a:lnSpc>
                <a:spcPct val="134000"/>
              </a:lnSpc>
            </a:pPr>
            <a:r>
              <a:rPr lang="en-US" sz="1800" dirty="0" smtClean="0"/>
              <a:t>Unlikely to reach harmful levels in wines made using Good Enological 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421460"/>
            <a:ext cx="783373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Certificates of Analysis Don’t </a:t>
            </a: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Safety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So…are </a:t>
            </a:r>
            <a:r>
              <a:rPr lang="en-US" dirty="0"/>
              <a:t>they necessary?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		“</a:t>
            </a:r>
            <a:r>
              <a:rPr lang="en-US" i="1" dirty="0"/>
              <a:t>What about </a:t>
            </a:r>
            <a:r>
              <a:rPr lang="en-US" i="1" dirty="0" smtClean="0"/>
              <a:t>Authenticity?</a:t>
            </a:r>
            <a:r>
              <a:rPr lang="en-US" dirty="0" smtClean="0"/>
              <a:t>”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426223" cy="261662"/>
          </a:xfrm>
        </p:spPr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Authenticity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0"/>
            <a:ext cx="7569200" cy="12801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u="sng" dirty="0" smtClean="0"/>
              <a:t>What is Authenticity?</a:t>
            </a:r>
            <a:endParaRPr lang="en-US" sz="2000" b="1" u="sng" dirty="0"/>
          </a:p>
          <a:p>
            <a:pPr marL="173038" indent="0">
              <a:buNone/>
            </a:pPr>
            <a:r>
              <a:rPr lang="en-US" sz="2000" u="sng" dirty="0" smtClean="0"/>
              <a:t>“The Product is what it claims to be”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807" y="5271501"/>
            <a:ext cx="7903210" cy="4524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Certificates of Analysis may not be </a:t>
            </a: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90674" y="2731806"/>
            <a:ext cx="6092445" cy="226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dirty="0"/>
              <a:t>Accurate label claims in relation to content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Vintage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Variety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Geographic Origin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91" y="3039172"/>
            <a:ext cx="4022119" cy="2053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269"/>
          <a:stretch/>
        </p:blipFill>
        <p:spPr>
          <a:xfrm>
            <a:off x="6039371" y="1420242"/>
            <a:ext cx="2765539" cy="12219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02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47142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Authenticity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</a:t>
            </a: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080" y="4096018"/>
            <a:ext cx="7903210" cy="16491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Not indicators of authenticity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found typically overlap, and no substantial variations for vintage, geographic area, or variety.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4" y="2298515"/>
            <a:ext cx="4011930" cy="155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Health and Safety</a:t>
            </a:r>
          </a:p>
          <a:p>
            <a:r>
              <a:rPr lang="en-US" sz="1600" dirty="0" smtClean="0"/>
              <a:t>Sulfur Dioxide (SO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Methanol</a:t>
            </a:r>
          </a:p>
          <a:p>
            <a:r>
              <a:rPr lang="en-US" sz="1600" dirty="0" smtClean="0"/>
              <a:t>Heavy Metals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76" y="2227916"/>
            <a:ext cx="3641980" cy="16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47142" cy="272814"/>
          </a:xfrm>
        </p:spPr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Authenticity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</a:t>
            </a: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080" y="4209382"/>
            <a:ext cx="8258964" cy="15358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Fall in a narrow range of values (Ethanol, VA)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Methanol – If high, then above allowable levels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Gas Pressure – Wine Classification, not Authenticity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4" y="2298515"/>
            <a:ext cx="4011930" cy="155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Wine Quality and Legality</a:t>
            </a:r>
          </a:p>
          <a:p>
            <a:r>
              <a:rPr lang="en-US" sz="1600" dirty="0"/>
              <a:t>Ethanol, Volatile </a:t>
            </a:r>
            <a:r>
              <a:rPr lang="en-US" sz="1600" dirty="0" smtClean="0"/>
              <a:t>Acidity (VA)</a:t>
            </a:r>
            <a:endParaRPr lang="en-US" sz="1600" dirty="0"/>
          </a:p>
          <a:p>
            <a:r>
              <a:rPr lang="en-US" sz="1600" dirty="0"/>
              <a:t>Methanol</a:t>
            </a:r>
          </a:p>
          <a:p>
            <a:r>
              <a:rPr lang="en-US" sz="1600" dirty="0"/>
              <a:t>Gas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3599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Authenticity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</a:t>
            </a: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263" y="4705733"/>
            <a:ext cx="7903210" cy="4149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Presence does not indicate lack of authenticity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4" y="2298515"/>
            <a:ext cx="4011930" cy="155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Additive Levels</a:t>
            </a:r>
          </a:p>
          <a:p>
            <a:r>
              <a:rPr lang="en-US" sz="1600" dirty="0"/>
              <a:t>Allowed in wine</a:t>
            </a:r>
          </a:p>
          <a:p>
            <a:r>
              <a:rPr lang="en-US" sz="1600" dirty="0"/>
              <a:t>Mostly Grape-Derived</a:t>
            </a:r>
          </a:p>
          <a:p>
            <a:r>
              <a:rPr lang="en-US" sz="1600" dirty="0"/>
              <a:t>Difficult to determine added amount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30415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Authenticity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</a:t>
            </a: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080" y="5330202"/>
            <a:ext cx="7903210" cy="4149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Presence would not indicate lack of authenticity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3" y="2298514"/>
            <a:ext cx="6887223" cy="264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Microbiological</a:t>
            </a:r>
          </a:p>
          <a:p>
            <a:r>
              <a:rPr lang="en-US" sz="1600" dirty="0"/>
              <a:t>Yeast/fungus, Bacteria</a:t>
            </a:r>
          </a:p>
          <a:p>
            <a:pPr lvl="1"/>
            <a:r>
              <a:rPr lang="en-US" sz="1450" dirty="0"/>
              <a:t>Global winemaking </a:t>
            </a:r>
            <a:r>
              <a:rPr lang="en-US" sz="1450" dirty="0" smtClean="0"/>
              <a:t>microbes, so presence is possible</a:t>
            </a:r>
            <a:endParaRPr lang="en-US" sz="1450" dirty="0"/>
          </a:p>
          <a:p>
            <a:r>
              <a:rPr lang="en-US" sz="1600" dirty="0"/>
              <a:t>Pathogens (E. Coli, Salmonella)</a:t>
            </a:r>
          </a:p>
          <a:p>
            <a:pPr lvl="1"/>
            <a:r>
              <a:rPr lang="en-US" sz="1450" dirty="0"/>
              <a:t>Do not survive in </a:t>
            </a:r>
            <a:r>
              <a:rPr lang="en-US" sz="1450" dirty="0" smtClean="0"/>
              <a:t>wine, so results will be “None Detected”</a:t>
            </a:r>
          </a:p>
          <a:p>
            <a:pPr marL="0" indent="173038">
              <a:buNone/>
            </a:pPr>
            <a:r>
              <a:rPr lang="en-US" sz="1600" dirty="0" smtClean="0"/>
              <a:t>“</a:t>
            </a:r>
            <a:r>
              <a:rPr lang="en-US" sz="1600" dirty="0"/>
              <a:t>Microbiologically, </a:t>
            </a:r>
            <a:r>
              <a:rPr lang="en-US" sz="1600" dirty="0" smtClean="0"/>
              <a:t>Wine </a:t>
            </a:r>
            <a:r>
              <a:rPr lang="en-US" sz="1600" dirty="0"/>
              <a:t>is a </a:t>
            </a:r>
            <a:r>
              <a:rPr lang="en-US" sz="1600" dirty="0" smtClean="0"/>
              <a:t>Low Food Safety Risk Consumer Product</a:t>
            </a:r>
            <a:r>
              <a:rPr lang="en-US" sz="1600" dirty="0"/>
              <a:t>”</a:t>
            </a:r>
          </a:p>
          <a:p>
            <a:pPr marL="55563" lvl="1" indent="173038">
              <a:buNone/>
            </a:pPr>
            <a:r>
              <a:rPr lang="en-US" sz="700" u="sng" dirty="0">
                <a:solidFill>
                  <a:srgbClr val="0070C0"/>
                </a:solidFill>
              </a:rPr>
              <a:t>(https://www.bio-conferences.org/articles/bioconf/pdf/2016/02/bioconf-oiv2016_04003.pdf)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82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713573"/>
            <a:ext cx="7536830" cy="4168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Overview:</a:t>
            </a:r>
          </a:p>
          <a:p>
            <a:r>
              <a:rPr lang="en-US" sz="1800" dirty="0" smtClean="0"/>
              <a:t>Background</a:t>
            </a:r>
            <a:endParaRPr lang="en-US" sz="1800" dirty="0"/>
          </a:p>
          <a:p>
            <a:r>
              <a:rPr lang="en-US" sz="1800" dirty="0"/>
              <a:t>FIVS </a:t>
            </a:r>
            <a:r>
              <a:rPr lang="en-US" sz="1800" dirty="0" smtClean="0"/>
              <a:t>Papers </a:t>
            </a:r>
            <a:r>
              <a:rPr lang="en-US" sz="1800" dirty="0"/>
              <a:t>on Certificates of Analysis </a:t>
            </a:r>
            <a:r>
              <a:rPr lang="en-US" sz="1800" dirty="0" smtClean="0"/>
              <a:t>for Safety and Authenticity</a:t>
            </a:r>
            <a:endParaRPr lang="en-US" sz="1800" dirty="0"/>
          </a:p>
          <a:p>
            <a:r>
              <a:rPr lang="en-US" sz="1800" dirty="0"/>
              <a:t>I</a:t>
            </a:r>
            <a:r>
              <a:rPr lang="en-US" sz="1800" dirty="0" smtClean="0"/>
              <a:t>s </a:t>
            </a:r>
            <a:r>
              <a:rPr lang="en-US" sz="1800" dirty="0"/>
              <a:t>Wine an </a:t>
            </a:r>
            <a:r>
              <a:rPr lang="en-US" sz="1800" dirty="0" smtClean="0"/>
              <a:t>Inherently Safe </a:t>
            </a:r>
            <a:r>
              <a:rPr lang="en-US" sz="1800" dirty="0"/>
              <a:t>product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Can Basic Testing Show Authenticity?</a:t>
            </a:r>
          </a:p>
          <a:p>
            <a:r>
              <a:rPr lang="en-US" sz="1800" dirty="0" smtClean="0"/>
              <a:t>Can Basic Testing Show “Quality”</a:t>
            </a:r>
            <a:endParaRPr lang="en-US" sz="1800" dirty="0"/>
          </a:p>
          <a:p>
            <a:r>
              <a:rPr lang="en-US" sz="1800" dirty="0" smtClean="0"/>
              <a:t>Are </a:t>
            </a:r>
            <a:r>
              <a:rPr lang="en-US" sz="1800" dirty="0"/>
              <a:t>Certificates of </a:t>
            </a:r>
            <a:r>
              <a:rPr lang="en-US" sz="1800" dirty="0" smtClean="0"/>
              <a:t>Analysis </a:t>
            </a:r>
            <a:r>
              <a:rPr lang="en-US" sz="1800" dirty="0"/>
              <a:t>N</a:t>
            </a:r>
            <a:r>
              <a:rPr lang="en-US" sz="1800" dirty="0" smtClean="0"/>
              <a:t>ecessary</a:t>
            </a:r>
            <a:r>
              <a:rPr lang="en-US" sz="1800" dirty="0"/>
              <a:t>?</a:t>
            </a:r>
          </a:p>
          <a:p>
            <a:r>
              <a:rPr lang="en-US" sz="1800" dirty="0" smtClean="0"/>
              <a:t>Summary</a:t>
            </a:r>
            <a:r>
              <a:rPr lang="en-US" sz="1800" dirty="0"/>
              <a:t>, and </a:t>
            </a:r>
            <a:r>
              <a:rPr lang="en-US" sz="1800" dirty="0" smtClean="0"/>
              <a:t>a Question to Consider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50" y="420214"/>
            <a:ext cx="7200900" cy="878897"/>
          </a:xfrm>
        </p:spPr>
        <p:txBody>
          <a:bodyPr>
            <a:normAutofit/>
          </a:bodyPr>
          <a:lstStyle/>
          <a:p>
            <a:r>
              <a:rPr lang="en-US" sz="3600" dirty="0"/>
              <a:t>Certificates of </a:t>
            </a:r>
            <a:r>
              <a:rPr lang="en-US" sz="3600" dirty="0" smtClean="0"/>
              <a:t>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2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067" y="3586517"/>
            <a:ext cx="2363137" cy="20988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52718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Authenticity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</a:t>
            </a: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4" y="2298515"/>
            <a:ext cx="7154852" cy="207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Physical Characteristics</a:t>
            </a:r>
          </a:p>
          <a:p>
            <a:r>
              <a:rPr lang="en-US" sz="1600" dirty="0"/>
              <a:t>Color, limpidity (clarity), Stability</a:t>
            </a:r>
          </a:p>
          <a:p>
            <a:r>
              <a:rPr lang="en-US" sz="1600" dirty="0"/>
              <a:t>Subjective – opportunity for mischaracterization</a:t>
            </a:r>
          </a:p>
          <a:p>
            <a:r>
              <a:rPr lang="en-US" sz="1600" dirty="0"/>
              <a:t>Can vary based on tradition, culture, fashion, or style.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9640" y="4478145"/>
            <a:ext cx="4769553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i="1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“What Does a California Chardonnay look/taste like?”</a:t>
            </a:r>
          </a:p>
        </p:txBody>
      </p:sp>
    </p:spTree>
    <p:extLst>
      <p:ext uri="{BB962C8B-B14F-4D97-AF65-F5344CB8AC3E}">
        <p14:creationId xmlns:p14="http://schemas.microsoft.com/office/powerpoint/2010/main" val="31852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63869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Authenticity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</a:t>
            </a: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353" y="4472503"/>
            <a:ext cx="7903210" cy="92897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Variation within a small range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Well-characterized range, and easy to “replicate”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3" y="2298515"/>
            <a:ext cx="6747834" cy="1961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Typical Wine Parameters</a:t>
            </a:r>
          </a:p>
          <a:p>
            <a:r>
              <a:rPr lang="en-US" sz="1600" dirty="0"/>
              <a:t>pH, Acidity, sugars, density, etc.</a:t>
            </a:r>
          </a:p>
          <a:p>
            <a:r>
              <a:rPr lang="en-US" sz="1600" dirty="0"/>
              <a:t>Mostly </a:t>
            </a:r>
            <a:r>
              <a:rPr lang="en-US" sz="1600" dirty="0" smtClean="0"/>
              <a:t>grape-based</a:t>
            </a:r>
            <a:r>
              <a:rPr lang="en-US" sz="1600" dirty="0"/>
              <a:t>, so a narrow range of values which are variable, not fixed.</a:t>
            </a:r>
          </a:p>
          <a:p>
            <a:r>
              <a:rPr lang="en-US" sz="1600" dirty="0"/>
              <a:t>The ranges are well known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7020">
            <a:off x="5648558" y="1512920"/>
            <a:ext cx="2956229" cy="17001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535" y="6289679"/>
            <a:ext cx="39120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Authenticity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Rationale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3" y="2298514"/>
            <a:ext cx="6887223" cy="264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Basic tests don’t show authenticity</a:t>
            </a:r>
          </a:p>
          <a:p>
            <a:r>
              <a:rPr lang="en-US" sz="1600" dirty="0"/>
              <a:t>Sophisticated tests have limits</a:t>
            </a:r>
          </a:p>
          <a:p>
            <a:pPr lvl="1"/>
            <a:r>
              <a:rPr lang="en-US" sz="1600" dirty="0"/>
              <a:t>Wine Variability – Seasonal, winemaking</a:t>
            </a:r>
          </a:p>
          <a:p>
            <a:pPr lvl="1"/>
            <a:r>
              <a:rPr lang="en-US" sz="1600" dirty="0"/>
              <a:t>Blending – Variety, Vintage, Region</a:t>
            </a:r>
          </a:p>
          <a:p>
            <a:pPr lvl="1"/>
            <a:r>
              <a:rPr lang="en-US" sz="1600" dirty="0"/>
              <a:t>Cost, Time, scarcity – Not practical for testing for international trade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220665"/>
            <a:ext cx="8124855" cy="1908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 don’t </a:t>
            </a:r>
            <a:r>
              <a:rPr lang="en-US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authenticity.</a:t>
            </a:r>
          </a:p>
          <a:p>
            <a:r>
              <a:rPr lang="en-US" dirty="0" smtClean="0"/>
              <a:t>	So…are </a:t>
            </a:r>
            <a:r>
              <a:rPr lang="en-US" dirty="0"/>
              <a:t>they necessary?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		“</a:t>
            </a:r>
            <a:r>
              <a:rPr lang="en-US" i="1" dirty="0"/>
              <a:t>What about </a:t>
            </a:r>
            <a:r>
              <a:rPr lang="en-US" i="1" dirty="0" smtClean="0"/>
              <a:t>Quality</a:t>
            </a:r>
            <a:r>
              <a:rPr lang="en-US" dirty="0" smtClean="0"/>
              <a:t>?”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52718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“Quality”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814055"/>
            <a:ext cx="7569200" cy="12801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u="sng" dirty="0" smtClean="0"/>
              <a:t>What is </a:t>
            </a: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b="1" u="sng" dirty="0" smtClean="0"/>
              <a:t>?</a:t>
            </a:r>
            <a:endParaRPr lang="en-US" sz="2000" u="sng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29640" y="2324198"/>
            <a:ext cx="7060209" cy="418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800" dirty="0" smtClean="0"/>
              <a:t>A very difficult term to define, and even more difficult to quantify</a:t>
            </a:r>
            <a:endParaRPr lang="en-US" sz="1800" dirty="0"/>
          </a:p>
          <a:p>
            <a:pPr lvl="1">
              <a:spcAft>
                <a:spcPts val="300"/>
              </a:spcAft>
            </a:pPr>
            <a:r>
              <a:rPr lang="en-US" sz="1800" dirty="0" smtClean="0"/>
              <a:t>Individual Taste Preference</a:t>
            </a:r>
            <a:endParaRPr lang="en-US" sz="1800" dirty="0"/>
          </a:p>
          <a:p>
            <a:pPr lvl="1">
              <a:spcAft>
                <a:spcPts val="300"/>
              </a:spcAft>
            </a:pPr>
            <a:r>
              <a:rPr lang="en-US" sz="1800" dirty="0" smtClean="0"/>
              <a:t>Historical Wine Style</a:t>
            </a:r>
            <a:endParaRPr lang="en-US" sz="1800" dirty="0"/>
          </a:p>
          <a:p>
            <a:pPr lvl="1">
              <a:spcAft>
                <a:spcPts val="300"/>
              </a:spcAft>
            </a:pPr>
            <a:r>
              <a:rPr lang="en-US" sz="1800" dirty="0" smtClean="0"/>
              <a:t>Price Point</a:t>
            </a:r>
          </a:p>
          <a:p>
            <a:pPr>
              <a:spcAft>
                <a:spcPts val="300"/>
              </a:spcAft>
            </a:pPr>
            <a:r>
              <a:rPr lang="en-US" sz="1800" dirty="0" smtClean="0"/>
              <a:t>Is it…</a:t>
            </a:r>
            <a:endParaRPr lang="en-US" sz="1800" dirty="0"/>
          </a:p>
          <a:p>
            <a:pPr lvl="1">
              <a:spcAft>
                <a:spcPts val="300"/>
              </a:spcAft>
            </a:pPr>
            <a:r>
              <a:rPr lang="en-US" sz="1800" dirty="0" smtClean="0"/>
              <a:t>Absence of Faults?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“Locally Made”?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Small-Lot or Artisanal?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Part of a legal definition?</a:t>
            </a:r>
            <a:endParaRPr lang="en-US" sz="1800" dirty="0"/>
          </a:p>
          <a:p>
            <a:pPr lvl="1"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053224" y="2726892"/>
            <a:ext cx="229329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1" cap="none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1" y="1389313"/>
            <a:ext cx="7794701" cy="334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(Note: FIVS paper is in progress, and moving towards consensus agreement)</a:t>
            </a:r>
          </a:p>
        </p:txBody>
      </p:sp>
    </p:spTree>
    <p:extLst>
      <p:ext uri="{BB962C8B-B14F-4D97-AF65-F5344CB8AC3E}">
        <p14:creationId xmlns:p14="http://schemas.microsoft.com/office/powerpoint/2010/main" val="3567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86172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Quality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080" y="4418670"/>
            <a:ext cx="7076935" cy="132651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found typically overlap, and are in a fairly narrow range.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levels may be usual for the wine type.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4" y="2298515"/>
            <a:ext cx="4011930" cy="155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Health and Safety</a:t>
            </a:r>
          </a:p>
          <a:p>
            <a:r>
              <a:rPr lang="en-US" sz="1600" dirty="0" smtClean="0"/>
              <a:t>Sulfur Dioxide (SO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Methanol</a:t>
            </a:r>
          </a:p>
          <a:p>
            <a:r>
              <a:rPr lang="en-US" sz="1600" dirty="0" smtClean="0"/>
              <a:t>Heavy Metals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770" y="3526084"/>
            <a:ext cx="692070" cy="2376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041" y="2194315"/>
            <a:ext cx="3664729" cy="16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69445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</a:t>
            </a:r>
            <a:r>
              <a:rPr lang="en-US" sz="3200" dirty="0"/>
              <a:t>Qual</a:t>
            </a:r>
            <a:r>
              <a:rPr lang="en-US" sz="3200" dirty="0" smtClean="0"/>
              <a:t>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171" y="4357412"/>
            <a:ext cx="8705014" cy="15758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Fall in a narrow range of values (Ethanol, </a:t>
            </a: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Methanol)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VA – Higher levels can be typical, and add complexity.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Gas Pressure – </a:t>
            </a: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u="sng" kern="1000" cap="all" spc="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Level, not </a:t>
            </a: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“Quality”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4" y="2298514"/>
            <a:ext cx="4011930" cy="18160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Wine Quality and Legality</a:t>
            </a:r>
          </a:p>
          <a:p>
            <a:r>
              <a:rPr lang="en-US" sz="1600" dirty="0" smtClean="0"/>
              <a:t>Ethanol</a:t>
            </a:r>
          </a:p>
          <a:p>
            <a:r>
              <a:rPr lang="en-US" sz="1600" dirty="0" smtClean="0"/>
              <a:t>Volatile acidity (VA)</a:t>
            </a:r>
            <a:endParaRPr lang="en-US" sz="1600" dirty="0"/>
          </a:p>
          <a:p>
            <a:r>
              <a:rPr lang="en-US" sz="1600" dirty="0"/>
              <a:t>Methanol</a:t>
            </a:r>
          </a:p>
          <a:p>
            <a:r>
              <a:rPr lang="en-US" sz="1600" dirty="0"/>
              <a:t>Gas </a:t>
            </a:r>
            <a:r>
              <a:rPr lang="en-US" sz="1600" dirty="0" smtClean="0"/>
              <a:t>Pressure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709" y="1348061"/>
            <a:ext cx="1655125" cy="2677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740"/>
          <a:stretch/>
        </p:blipFill>
        <p:spPr>
          <a:xfrm>
            <a:off x="6104528" y="4053168"/>
            <a:ext cx="2601486" cy="2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47142" cy="261662"/>
          </a:xfrm>
        </p:spPr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</a:t>
            </a:r>
            <a:r>
              <a:rPr lang="en-US" sz="3200" dirty="0"/>
              <a:t>Qual</a:t>
            </a:r>
            <a:r>
              <a:rPr lang="en-US" sz="3200" dirty="0" smtClean="0"/>
              <a:t>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232" y="4817015"/>
            <a:ext cx="7903210" cy="77508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Neither Presence nor absence would </a:t>
            </a: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indicate lack of </a:t>
            </a: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“quality” in a wine.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3" y="2298515"/>
            <a:ext cx="6201423" cy="2407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Additive Levels</a:t>
            </a:r>
          </a:p>
          <a:p>
            <a:r>
              <a:rPr lang="en-US" sz="1600" dirty="0" smtClean="0"/>
              <a:t>Added in very small amounts</a:t>
            </a:r>
          </a:p>
          <a:p>
            <a:r>
              <a:rPr lang="en-US" sz="1600" dirty="0" smtClean="0"/>
              <a:t>Added only when needed, often to increase “Quality”</a:t>
            </a:r>
          </a:p>
          <a:p>
            <a:pPr lvl="1"/>
            <a:r>
              <a:rPr lang="en-US" sz="1600" dirty="0" smtClean="0"/>
              <a:t>Taste profile improvement</a:t>
            </a:r>
          </a:p>
          <a:p>
            <a:pPr lvl="1"/>
            <a:r>
              <a:rPr lang="en-US" sz="1600" dirty="0" smtClean="0"/>
              <a:t>Removal of undesirable aromas</a:t>
            </a:r>
          </a:p>
          <a:p>
            <a:pPr lvl="1"/>
            <a:r>
              <a:rPr lang="en-US" sz="1600" dirty="0" smtClean="0"/>
              <a:t>Maintaining microbiological stability</a:t>
            </a:r>
            <a:endParaRPr lang="en-US" sz="1600" dirty="0"/>
          </a:p>
          <a:p>
            <a:r>
              <a:rPr lang="en-US" sz="1600" dirty="0" smtClean="0"/>
              <a:t>Mostly grape-derived, so difficult to determine added amount</a:t>
            </a:r>
            <a:endParaRPr lang="en-US" sz="1450" dirty="0" smtClean="0"/>
          </a:p>
          <a:p>
            <a:pPr marL="2057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30415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</a:t>
            </a:r>
            <a:r>
              <a:rPr lang="en-US" sz="3200" dirty="0"/>
              <a:t>Qual</a:t>
            </a:r>
            <a:r>
              <a:rPr lang="en-US" sz="3200" dirty="0" smtClean="0"/>
              <a:t>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080" y="5292755"/>
            <a:ext cx="7903210" cy="4524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Presence would not indicate lack of </a:t>
            </a: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“Quality” 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3" y="2298514"/>
            <a:ext cx="7383453" cy="2936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Microbiological</a:t>
            </a:r>
          </a:p>
          <a:p>
            <a:r>
              <a:rPr lang="en-US" sz="1600" dirty="0"/>
              <a:t>Yeast/fungus, Bacteria</a:t>
            </a:r>
          </a:p>
          <a:p>
            <a:pPr lvl="1"/>
            <a:r>
              <a:rPr lang="en-US" sz="1450" dirty="0" smtClean="0"/>
              <a:t>If wine is unfiltered, their presence would not be surprising</a:t>
            </a:r>
          </a:p>
          <a:p>
            <a:pPr lvl="1"/>
            <a:r>
              <a:rPr lang="en-US" sz="1450" dirty="0" smtClean="0"/>
              <a:t>Unfiltered wine is seen by some consumers as being of </a:t>
            </a:r>
            <a:r>
              <a:rPr lang="en-US" sz="1450" i="1" u="sng" dirty="0" smtClean="0"/>
              <a:t>higher </a:t>
            </a:r>
            <a:r>
              <a:rPr lang="en-US" sz="1450" dirty="0" smtClean="0"/>
              <a:t>quality</a:t>
            </a:r>
          </a:p>
          <a:p>
            <a:pPr lvl="1"/>
            <a:r>
              <a:rPr lang="en-US" sz="1450" i="1" dirty="0"/>
              <a:t>Brettanomyces</a:t>
            </a:r>
            <a:r>
              <a:rPr lang="en-US" sz="1450" dirty="0"/>
              <a:t> </a:t>
            </a:r>
            <a:r>
              <a:rPr lang="en-US" sz="1450" dirty="0" smtClean="0"/>
              <a:t>(yeast</a:t>
            </a:r>
            <a:r>
              <a:rPr lang="en-US" sz="1450" dirty="0"/>
              <a:t>) influence is seen as positive by some, negative by </a:t>
            </a:r>
            <a:r>
              <a:rPr lang="en-US" sz="1450" dirty="0" smtClean="0"/>
              <a:t>others</a:t>
            </a:r>
            <a:endParaRPr lang="en-US" sz="1450" dirty="0"/>
          </a:p>
          <a:p>
            <a:r>
              <a:rPr lang="en-US" sz="1600" dirty="0"/>
              <a:t>Pathogens (E. Coli, Salmonella)</a:t>
            </a:r>
          </a:p>
          <a:p>
            <a:pPr lvl="1"/>
            <a:r>
              <a:rPr lang="en-US" sz="1450" dirty="0" smtClean="0"/>
              <a:t>Result will always be “None Detected”</a:t>
            </a:r>
          </a:p>
          <a:p>
            <a:pPr marL="0" indent="0">
              <a:buNone/>
            </a:pPr>
            <a:r>
              <a:rPr lang="en-US" sz="1600" dirty="0" smtClean="0"/>
              <a:t> “</a:t>
            </a:r>
            <a:r>
              <a:rPr lang="en-US" sz="1600" dirty="0"/>
              <a:t>Microbiologically, Wine is a Low Food Safety Risk Consumer Product”</a:t>
            </a:r>
          </a:p>
          <a:p>
            <a:pPr marL="55563" lvl="1" indent="173038">
              <a:buNone/>
            </a:pPr>
            <a:r>
              <a:rPr lang="en-US" sz="700" u="sng" dirty="0">
                <a:solidFill>
                  <a:srgbClr val="0070C0"/>
                </a:solidFill>
              </a:rPr>
              <a:t>(https://www.bio-conferences.org/articles/bioconf/pdf/2016/02/bioconf-oiv2016_04003.pdf)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99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30415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</a:t>
            </a:r>
            <a:r>
              <a:rPr lang="en-US" sz="3200" dirty="0"/>
              <a:t>Qual</a:t>
            </a:r>
            <a:r>
              <a:rPr lang="en-US" sz="3200" dirty="0" smtClean="0"/>
              <a:t>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4" y="2298515"/>
            <a:ext cx="7154852" cy="207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Physical Characteristics</a:t>
            </a:r>
          </a:p>
          <a:p>
            <a:r>
              <a:rPr lang="en-US" sz="1600" dirty="0"/>
              <a:t>Color, limpidity (clarity), Stability</a:t>
            </a:r>
          </a:p>
          <a:p>
            <a:r>
              <a:rPr lang="en-US" sz="1600" dirty="0" smtClean="0"/>
              <a:t>Related to consumer preferences, age of the wine, or winemaking style</a:t>
            </a:r>
          </a:p>
          <a:p>
            <a:r>
              <a:rPr lang="en-US" sz="1600" dirty="0" smtClean="0"/>
              <a:t>Very subjective, and may not allow for consumer preference.</a:t>
            </a:r>
          </a:p>
          <a:p>
            <a:r>
              <a:rPr lang="en-US" sz="1600" dirty="0" smtClean="0"/>
              <a:t>Are often based on traditional styles for the area of origin for the wine.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3941" y="4441788"/>
            <a:ext cx="7394745" cy="13388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i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“Quality“ based on physical characteristics can deny the customer the right to choose and may impair the production of traditional wines. </a:t>
            </a:r>
            <a:endParaRPr lang="en-US" i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97337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</a:t>
            </a:r>
            <a:r>
              <a:rPr lang="en-US" sz="3200" dirty="0"/>
              <a:t>Qual</a:t>
            </a:r>
            <a:r>
              <a:rPr lang="en-US" sz="3200" dirty="0" smtClean="0"/>
              <a:t>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246" y="4755995"/>
            <a:ext cx="8392778" cy="9664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Grapes exert a huge influence on these values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 is too large to use as a measure of “Quality”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3" y="2298515"/>
            <a:ext cx="6747834" cy="245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Typical Wine Parameters</a:t>
            </a:r>
          </a:p>
          <a:p>
            <a:r>
              <a:rPr lang="en-US" sz="1600" dirty="0"/>
              <a:t>pH, Acidity, sugars, density, etc.</a:t>
            </a:r>
          </a:p>
          <a:p>
            <a:r>
              <a:rPr lang="en-US" sz="1600" dirty="0"/>
              <a:t>Mostly </a:t>
            </a:r>
            <a:r>
              <a:rPr lang="en-US" sz="1600" dirty="0" smtClean="0"/>
              <a:t>grape-driven, </a:t>
            </a:r>
            <a:r>
              <a:rPr lang="en-US" sz="1600" dirty="0"/>
              <a:t>so a narrow range of </a:t>
            </a:r>
            <a:r>
              <a:rPr lang="en-US" sz="1600" dirty="0" smtClean="0"/>
              <a:t>values, but vary due to differences in grape growing or necessary adjustments in winemaking</a:t>
            </a:r>
          </a:p>
          <a:p>
            <a:r>
              <a:rPr lang="en-US" sz="1600" dirty="0" smtClean="0"/>
              <a:t>Wines from the same region, grower, or vineyards can vary widely</a:t>
            </a:r>
          </a:p>
          <a:p>
            <a:r>
              <a:rPr lang="en-US" sz="1600" dirty="0" smtClean="0"/>
              <a:t>Consumers often dictate a style that affects these parameters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03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50" y="420214"/>
            <a:ext cx="7200900" cy="878897"/>
          </a:xfrm>
        </p:spPr>
        <p:txBody>
          <a:bodyPr>
            <a:normAutofit/>
          </a:bodyPr>
          <a:lstStyle/>
          <a:p>
            <a:r>
              <a:rPr lang="en-US" sz="3600" dirty="0"/>
              <a:t>Certificates of </a:t>
            </a:r>
            <a:r>
              <a:rPr lang="en-US" sz="3600" dirty="0" smtClean="0"/>
              <a:t>Analysis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32571" y="2274462"/>
            <a:ext cx="6740106" cy="206530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en-US" sz="14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The ‘Statement on </a:t>
            </a:r>
            <a:r>
              <a:rPr lang="en-US" sz="1400" kern="1000" spc="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nalytical Methodology and Regulatory Limits’ was adopted to remove unnecessary obstacles to international wine exports. The principles, finalized at the trade group's annual meeting in Tbilisi, Georgia on Aug. 25-26, 2014, were proposed to address a continuing pattern of wine trade barriers. Many countries establish unnecessary rules which delay and add to winery costs, resulting in restricted market access and trade</a:t>
            </a:r>
            <a:r>
              <a:rPr lang="en-US" sz="14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just">
              <a:spcAft>
                <a:spcPts val="300"/>
              </a:spcAft>
            </a:pPr>
            <a:r>
              <a:rPr lang="en-US" sz="14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000" spc="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https://www.wineinstitute.org/resources/pressroom/09022014</a:t>
            </a:r>
            <a:r>
              <a:rPr lang="en-US" sz="14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622"/>
            <a:ext cx="2797810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82029" y="1581002"/>
            <a:ext cx="379706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Tbilisi Statement”</a:t>
            </a:r>
            <a:endParaRPr lang="en-US" sz="11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624" y="4489022"/>
            <a:ext cx="8382000" cy="13542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1600" b="1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Tbilisi Statement, Principle #01 - AVOID UNNECESSARY </a:t>
            </a:r>
            <a:r>
              <a:rPr lang="en-US" sz="1600" b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“GOVERNMENTS </a:t>
            </a: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SHOULD ESTABLISH REGULATORY LIMITS THAT ARE BASED ON RISK, THEREBY AVOIDING UNNECESSARY ANALYSIS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35991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0585" y="420214"/>
            <a:ext cx="7598101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Quality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569200" cy="60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Rationale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1293" y="2298514"/>
            <a:ext cx="6887223" cy="264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“Quality” is very difficult to define, and may actually defy definition</a:t>
            </a:r>
            <a:endParaRPr lang="en-US" sz="1600" dirty="0"/>
          </a:p>
          <a:p>
            <a:r>
              <a:rPr lang="en-US" sz="1600" dirty="0" smtClean="0"/>
              <a:t>“Quality” is often in the mind of the consumer</a:t>
            </a:r>
          </a:p>
          <a:p>
            <a:pPr>
              <a:lnSpc>
                <a:spcPct val="114000"/>
              </a:lnSpc>
            </a:pPr>
            <a:r>
              <a:rPr lang="en-US" sz="1600" dirty="0" smtClean="0"/>
              <a:t>Analytical values by themselves </a:t>
            </a:r>
            <a:r>
              <a:rPr lang="en-US" sz="1600" dirty="0"/>
              <a:t>cannot </a:t>
            </a:r>
            <a:r>
              <a:rPr lang="en-US" sz="1600" dirty="0" smtClean="0"/>
              <a:t>give </a:t>
            </a:r>
            <a:r>
              <a:rPr lang="en-US" sz="1600" dirty="0"/>
              <a:t>an indication of quality, and due to regional, climatological, or stylistic differences, the limits would either be too restrictive, or so wide as to be meaningless.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02528" y="4476764"/>
            <a:ext cx="8124855" cy="15234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 DON’T ENSURE “QUALITY”</a:t>
            </a:r>
          </a:p>
          <a:p>
            <a:pPr algn="ctr">
              <a:spcBef>
                <a:spcPts val="1200"/>
              </a:spcBef>
            </a:pPr>
            <a:r>
              <a:rPr lang="en-US" sz="2000" i="1" dirty="0" smtClean="0"/>
              <a:t>So…are </a:t>
            </a:r>
            <a:r>
              <a:rPr lang="en-US" sz="2000" i="1" dirty="0"/>
              <a:t>they necessary?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	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128" y="1307859"/>
            <a:ext cx="7536830" cy="522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Summary:</a:t>
            </a:r>
            <a:endParaRPr lang="en-US" sz="2400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63869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50" y="420214"/>
            <a:ext cx="7200900" cy="878897"/>
          </a:xfrm>
        </p:spPr>
        <p:txBody>
          <a:bodyPr>
            <a:normAutofit/>
          </a:bodyPr>
          <a:lstStyle/>
          <a:p>
            <a:r>
              <a:rPr lang="en-US" sz="3600" dirty="0"/>
              <a:t>Certificates of </a:t>
            </a:r>
            <a:r>
              <a:rPr lang="en-US" sz="3600" dirty="0" smtClean="0"/>
              <a:t>Analysis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271572" y="1630815"/>
            <a:ext cx="8124855" cy="13388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 Don’t Ensure Safety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 </a:t>
            </a:r>
            <a:r>
              <a:rPr lang="en-US" u="sng" kern="1000" spc="100" dirty="0">
                <a:latin typeface="Arial" panose="020B0604020202020204" pitchFamily="34" charset="0"/>
                <a:cs typeface="Arial" panose="020B0604020202020204" pitchFamily="34" charset="0"/>
              </a:rPr>
              <a:t>Don’t Ensure </a:t>
            </a:r>
            <a:r>
              <a:rPr lang="en-US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Authenticity</a:t>
            </a:r>
            <a:endParaRPr lang="en-US" u="sng" kern="1000" spc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 Don’t </a:t>
            </a:r>
            <a:r>
              <a:rPr lang="en-US" u="sng" kern="1000" spc="100" dirty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US" u="sng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“Quality”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845" y="3188663"/>
            <a:ext cx="5390064" cy="235025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600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APEC region, “…the costs of unnecessary testing and certification in the region (were) </a:t>
            </a:r>
            <a:r>
              <a:rPr lang="en-US" sz="1600" kern="1000" spc="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at 1 billion USD per annum</a:t>
            </a:r>
            <a:r>
              <a:rPr lang="en-US" sz="1600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14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sz="1400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0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" descr="Image result for apec region countries 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9" y="4075285"/>
            <a:ext cx="2873779" cy="16651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mercator ma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28" y="4094248"/>
            <a:ext cx="2770063" cy="165138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759" y="5726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$1,000,000,000 USD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2761" y="57013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$?,???,???,??? USD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9182" y="3999381"/>
            <a:ext cx="2720894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i="1" dirty="0" smtClean="0"/>
              <a:t>Can we justify this expense?</a:t>
            </a:r>
            <a:endParaRPr lang="en-US" sz="3600" i="1" dirty="0"/>
          </a:p>
          <a:p>
            <a:r>
              <a:rPr lang="en-US" dirty="0"/>
              <a:t>			</a:t>
            </a:r>
          </a:p>
          <a:p>
            <a:r>
              <a:rPr lang="en-US" dirty="0"/>
              <a:t>		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4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185" y="2828989"/>
            <a:ext cx="2983962" cy="888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 smtClean="0"/>
              <a:t>Questions?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6" y="6289679"/>
            <a:ext cx="363869" cy="222436"/>
          </a:xfrm>
        </p:spPr>
        <p:txBody>
          <a:bodyPr/>
          <a:lstStyle/>
          <a:p>
            <a:fld id="{E31375A4-56A4-47D6-9801-1991572033F7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53429" y="624469"/>
            <a:ext cx="7369562" cy="141062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4000" dirty="0"/>
              <a:t>Certificates of </a:t>
            </a:r>
            <a:r>
              <a:rPr lang="en-US" sz="4000" dirty="0" smtClean="0"/>
              <a:t>Analysis –</a:t>
            </a:r>
            <a:br>
              <a:rPr lang="en-US" sz="4000" dirty="0" smtClean="0"/>
            </a:br>
            <a:r>
              <a:rPr lang="en-US" sz="3100" dirty="0" smtClean="0"/>
              <a:t>   What </a:t>
            </a:r>
            <a:r>
              <a:rPr lang="en-US" sz="3100" dirty="0"/>
              <a:t>They Can Tell Us and</a:t>
            </a:r>
            <a:br>
              <a:rPr lang="en-US" sz="3100" dirty="0"/>
            </a:br>
            <a:r>
              <a:rPr lang="en-US" sz="3100" dirty="0"/>
              <a:t>  </a:t>
            </a:r>
            <a:r>
              <a:rPr lang="en-US" sz="3100" dirty="0" smtClean="0"/>
              <a:t> What </a:t>
            </a:r>
            <a:r>
              <a:rPr lang="en-US" sz="3100" dirty="0"/>
              <a:t>They Cannot</a:t>
            </a:r>
            <a:endParaRPr lang="en-US" sz="31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3880" y="4511816"/>
            <a:ext cx="272089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i="1" dirty="0" smtClean="0"/>
              <a:t>Thank you</a:t>
            </a:r>
            <a:r>
              <a:rPr lang="en-US" dirty="0"/>
              <a:t>	</a:t>
            </a:r>
          </a:p>
          <a:p>
            <a:r>
              <a:rPr lang="en-US" dirty="0"/>
              <a:t>		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50" y="420214"/>
            <a:ext cx="7200900" cy="878897"/>
          </a:xfrm>
        </p:spPr>
        <p:txBody>
          <a:bodyPr>
            <a:normAutofit/>
          </a:bodyPr>
          <a:lstStyle/>
          <a:p>
            <a:r>
              <a:rPr lang="en-US" sz="3600" dirty="0"/>
              <a:t>Certificates of </a:t>
            </a:r>
            <a:r>
              <a:rPr lang="en-US" sz="3600" dirty="0" smtClean="0"/>
              <a:t>Analysis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68824" y="1830106"/>
            <a:ext cx="6006352" cy="290848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APEC region, “…the costs of unnecessary testing and certification in the region (were) </a:t>
            </a:r>
            <a:r>
              <a:rPr lang="en-US" kern="1000" spc="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at 1 billion USD per annum</a:t>
            </a:r>
            <a:r>
              <a:rPr lang="en-US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14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sz="1400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0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2" descr="Image result for apec region countries 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1" y="3629190"/>
            <a:ext cx="3599861" cy="208581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mercator ma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48074"/>
            <a:ext cx="3467101" cy="20669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5726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$1,000,000,000 USD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726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$?,???,???,??? USD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4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96" y="1461742"/>
            <a:ext cx="2679599" cy="7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50" y="420214"/>
            <a:ext cx="7200900" cy="878897"/>
          </a:xfrm>
        </p:spPr>
        <p:txBody>
          <a:bodyPr>
            <a:normAutofit/>
          </a:bodyPr>
          <a:lstStyle/>
          <a:p>
            <a:r>
              <a:rPr lang="en-US" sz="3600" dirty="0"/>
              <a:t>Certificates of </a:t>
            </a:r>
            <a:r>
              <a:rPr lang="en-US" sz="3600" dirty="0" smtClean="0"/>
              <a:t>Analysis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323974" y="1409188"/>
            <a:ext cx="6848476" cy="12464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000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FIVS Papers on Certificates of </a:t>
            </a:r>
            <a:r>
              <a:rPr lang="en-US" sz="2000" kern="1000" spc="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nalysis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Wine Safety</a:t>
            </a:r>
          </a:p>
          <a:p>
            <a:pPr marL="457200" indent="-2286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kern="1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Wine Authenticity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9224" y="5580825"/>
            <a:ext cx="165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www.fivs.org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579" y="2781607"/>
            <a:ext cx="2218607" cy="2799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988" y="2765760"/>
            <a:ext cx="3556533" cy="16447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t="2269"/>
          <a:stretch/>
        </p:blipFill>
        <p:spPr>
          <a:xfrm>
            <a:off x="3651988" y="4485640"/>
            <a:ext cx="3556533" cy="15715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64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49" y="420214"/>
            <a:ext cx="7407137" cy="878897"/>
          </a:xfrm>
        </p:spPr>
        <p:txBody>
          <a:bodyPr>
            <a:normAutofit/>
          </a:bodyPr>
          <a:lstStyle/>
          <a:p>
            <a:r>
              <a:rPr lang="en-US" sz="3200" dirty="0"/>
              <a:t>Certificates of </a:t>
            </a:r>
            <a:r>
              <a:rPr lang="en-US" sz="3200" dirty="0" smtClean="0"/>
              <a:t>Analysis – Safety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319010" cy="1092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 smtClean="0"/>
              <a:t>Is Wine an Inherently Safe Product?</a:t>
            </a:r>
            <a:endParaRPr lang="en-US" sz="1800" b="1" u="sng" dirty="0"/>
          </a:p>
          <a:p>
            <a:pPr marL="401638" indent="-228600">
              <a:buFont typeface="Wingdings" panose="05000000000000000000" pitchFamily="2" charset="2"/>
              <a:buChar char="Ø"/>
            </a:pPr>
            <a:r>
              <a:rPr lang="en-US" dirty="0" smtClean="0"/>
              <a:t>A Collection of “Requested” Tests for COAs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8769"/>
              </p:ext>
            </p:extLst>
          </p:nvPr>
        </p:nvGraphicFramePr>
        <p:xfrm>
          <a:off x="1056640" y="2537456"/>
          <a:ext cx="7391400" cy="33037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7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Appearance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Hybrids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Stability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at -5°C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Bacteria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cultured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Iron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Sucrose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Calories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Lead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Sugar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Free Extract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Citric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Limpidity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Titratable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Acidity (TA)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Color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(sensory evaluation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)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Methanol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Alcoholic Strength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Copper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Molecular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Sulphur Dioxide (SO2)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Dry Extract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Density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pH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Sugar (Reducing Sugar - Inverted)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Ethanol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Reducing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Sugar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Sugar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Free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Sulphur Dioxide (SO2)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Remaining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Extract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Sulphur Dioxide (SO2)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Fungus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cultured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Sorbic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Volatile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Acidity (VA)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Gas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Pressure at 20°C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Specific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Gravity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Volume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 Bottle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Glucose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+ Fructose (sugars)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Stability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at 55°C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Yeast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cultured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Footer Placeholder 4"/>
          <p:cNvSpPr txBox="1">
            <a:spLocks/>
          </p:cNvSpPr>
          <p:nvPr/>
        </p:nvSpPr>
        <p:spPr>
          <a:xfrm>
            <a:off x="1953530" y="5886915"/>
            <a:ext cx="4985750" cy="407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smtClean="0"/>
              <a:t>(ETS </a:t>
            </a:r>
            <a:r>
              <a:rPr lang="en-US" sz="800" dirty="0"/>
              <a:t>Labs (2017), Analysis for Exports. St. Helena, California, </a:t>
            </a:r>
            <a:r>
              <a:rPr lang="en-US" sz="800" dirty="0" smtClean="0"/>
              <a:t>USA.)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396" y="1294465"/>
            <a:ext cx="2468644" cy="1141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52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49" y="420214"/>
            <a:ext cx="7407137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Safety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319010" cy="1092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 smtClean="0"/>
              <a:t>Is Wine an Inherently Safe Product?</a:t>
            </a:r>
            <a:endParaRPr lang="en-US" sz="1800" b="1" u="sng" dirty="0"/>
          </a:p>
          <a:p>
            <a:pPr marL="401638" indent="-228600">
              <a:buFont typeface="Wingdings" panose="05000000000000000000" pitchFamily="2" charset="2"/>
              <a:buChar char="Ø"/>
            </a:pPr>
            <a:r>
              <a:rPr lang="en-US" sz="1600" dirty="0" smtClean="0"/>
              <a:t>We can group tests into 6 main categories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455262"/>
              </p:ext>
            </p:extLst>
          </p:nvPr>
        </p:nvGraphicFramePr>
        <p:xfrm>
          <a:off x="1290320" y="2458718"/>
          <a:ext cx="6477000" cy="295656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3773213914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and Safety – (e.g., Total SO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b="0" baseline="-25000" dirty="0">
                        <a:latin typeface="Galano Class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0558698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Wine Quality</a:t>
                      </a:r>
                      <a:r>
                        <a:rPr lang="en-US" sz="1600" baseline="0" dirty="0" smtClean="0"/>
                        <a:t> and Legality – (e.g., Ethanol, Methanol, VA)</a:t>
                      </a:r>
                      <a:endParaRPr lang="en-US" sz="1600" dirty="0">
                        <a:latin typeface="Galano Class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781223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Additive</a:t>
                      </a:r>
                      <a:r>
                        <a:rPr lang="en-US" sz="1600" baseline="0" dirty="0" smtClean="0"/>
                        <a:t> Levels – (e.g., Sorbic Acid, Citric Acid)</a:t>
                      </a:r>
                      <a:endParaRPr lang="en-US" sz="1600" dirty="0">
                        <a:latin typeface="Galano Classic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65103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Microbiological – (e.g., Yeast</a:t>
                      </a:r>
                      <a:r>
                        <a:rPr lang="en-US" sz="1600" baseline="0" dirty="0" smtClean="0"/>
                        <a:t>, Bacteria, Mold, “Fungus”)</a:t>
                      </a:r>
                      <a:endParaRPr lang="en-US" sz="1600" dirty="0">
                        <a:latin typeface="Galano Class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427770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 Characteristics</a:t>
                      </a:r>
                      <a:r>
                        <a:rPr lang="en-US" sz="1600" baseline="0" dirty="0" smtClean="0"/>
                        <a:t> – (e.g., Stability, Color, Limpidity)</a:t>
                      </a:r>
                      <a:endParaRPr lang="en-US" sz="1600" dirty="0">
                        <a:latin typeface="Galano Class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154676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 Wine Parameters – (e.g., pH, Sugars)</a:t>
                      </a:r>
                      <a:endParaRPr lang="en-US" sz="1600" dirty="0">
                        <a:latin typeface="Galano Class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59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1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49" y="420214"/>
            <a:ext cx="7407137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Safety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319010" cy="1092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u="sng" dirty="0" smtClean="0"/>
              <a:t>Is Wine an Inherently Safe Product?</a:t>
            </a:r>
            <a:endParaRPr lang="en-US" sz="2000" b="1" u="sng" dirty="0"/>
          </a:p>
          <a:p>
            <a:pPr marL="173038" indent="0">
              <a:buNone/>
            </a:pPr>
            <a:r>
              <a:rPr lang="en-US" sz="1900" u="sng" dirty="0" smtClean="0"/>
              <a:t>“Health and Safety”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0" y="4953000"/>
            <a:ext cx="6438900" cy="4565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ARE TOO LOW FOR CONCERN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90675" y="2672081"/>
            <a:ext cx="4011930" cy="155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Sulfur Dioxide (SO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Methanol</a:t>
            </a:r>
          </a:p>
          <a:p>
            <a:r>
              <a:rPr lang="en-US" sz="1600" dirty="0" smtClean="0"/>
              <a:t>Heavy Metals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414050" cy="178028"/>
          </a:xfrm>
        </p:spPr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549" y="420214"/>
            <a:ext cx="7407137" cy="8788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Certificates of Analysis – Safety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9640" y="1579881"/>
            <a:ext cx="7319010" cy="1092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u="sng" dirty="0" smtClean="0"/>
              <a:t>Is Wine an Inherently Safe Product?</a:t>
            </a:r>
            <a:endParaRPr lang="en-US" sz="2000" b="1" u="sng" dirty="0"/>
          </a:p>
          <a:p>
            <a:pPr marL="173038" indent="0">
              <a:buNone/>
            </a:pPr>
            <a:r>
              <a:rPr lang="en-US" sz="1800" u="sng" dirty="0" smtClean="0"/>
              <a:t>“Wine Quality and Legality”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0" y="4953000"/>
            <a:ext cx="6438900" cy="4565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Quality and legality don’t affect safety</a:t>
            </a:r>
          </a:p>
        </p:txBody>
      </p:sp>
      <p:pic>
        <p:nvPicPr>
          <p:cNvPr id="9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90675" y="2731806"/>
            <a:ext cx="4011930" cy="155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Ethanol</a:t>
            </a:r>
          </a:p>
          <a:p>
            <a:r>
              <a:rPr lang="en-US" sz="1600" dirty="0" smtClean="0"/>
              <a:t>Gas Pressure</a:t>
            </a:r>
          </a:p>
          <a:p>
            <a:r>
              <a:rPr lang="en-US" sz="1600" dirty="0" smtClean="0"/>
              <a:t>Methanol</a:t>
            </a:r>
          </a:p>
          <a:p>
            <a:r>
              <a:rPr lang="en-US" sz="1600" dirty="0" smtClean="0"/>
              <a:t>Volatile Acidity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2351</Words>
  <Application>Microsoft Office PowerPoint</Application>
  <PresentationFormat>On-screen Show (4:3)</PresentationFormat>
  <Paragraphs>429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Galano Classic</vt:lpstr>
      <vt:lpstr>Wingdings</vt:lpstr>
      <vt:lpstr>Diamond Grid 16x9</vt:lpstr>
      <vt:lpstr>Certificates of Analysis   What They Can Tell Us and   What They Cannot</vt:lpstr>
      <vt:lpstr>Certificates of Analysis</vt:lpstr>
      <vt:lpstr>Certificates of Analysis</vt:lpstr>
      <vt:lpstr>Certificates of Analysis</vt:lpstr>
      <vt:lpstr>Certificates of Analysis</vt:lpstr>
      <vt:lpstr>Certificates of Analysis – Safety</vt:lpstr>
      <vt:lpstr>Certificates of Analysis – Safety</vt:lpstr>
      <vt:lpstr>Certificates of Analysis – Safety</vt:lpstr>
      <vt:lpstr>Certificates of Analysis – Safety</vt:lpstr>
      <vt:lpstr>Certificates of Analysis – Safety</vt:lpstr>
      <vt:lpstr>Certificates of Analysis – Safety</vt:lpstr>
      <vt:lpstr>Certificates of Analysis – Safety</vt:lpstr>
      <vt:lpstr>Certificates of Analysis – Safety</vt:lpstr>
      <vt:lpstr>Certificates of Analysis – Safety</vt:lpstr>
      <vt:lpstr>Certificates of Analysis – Authenticity</vt:lpstr>
      <vt:lpstr>Certificates of Analysis – Authenticity</vt:lpstr>
      <vt:lpstr>Certificates of Analysis – Authenticity</vt:lpstr>
      <vt:lpstr>Certificates of Analysis – Authenticity</vt:lpstr>
      <vt:lpstr>Certificates of Analysis – Authenticity</vt:lpstr>
      <vt:lpstr>Certificates of Analysis – Authenticity</vt:lpstr>
      <vt:lpstr>Certificates of Analysis – Authenticity</vt:lpstr>
      <vt:lpstr>Certificates of Analysis – Authenticity</vt:lpstr>
      <vt:lpstr>Certificates of Analysis – “Quality”</vt:lpstr>
      <vt:lpstr>Certificates of Analysis – Quality</vt:lpstr>
      <vt:lpstr>Certificates of Analysis – Quality</vt:lpstr>
      <vt:lpstr>Certificates of Analysis – Quality</vt:lpstr>
      <vt:lpstr>Certificates of Analysis – Quality</vt:lpstr>
      <vt:lpstr>Certificates of Analysis – Quality</vt:lpstr>
      <vt:lpstr>Certificates of Analysis – Quality</vt:lpstr>
      <vt:lpstr>Certificates of Analysis – Quality</vt:lpstr>
      <vt:lpstr>Certificates of Analysis</vt:lpstr>
      <vt:lpstr>Certificates of Analysis –    What They Can Tell Us and    What They Cannot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2016-08-31T23:08:32Z</dcterms:created>
  <dcterms:modified xsi:type="dcterms:W3CDTF">2018-09-24T22:43:26Z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