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sldIdLst>
    <p:sldId id="256" r:id="rId2"/>
    <p:sldId id="267" r:id="rId3"/>
    <p:sldId id="282" r:id="rId4"/>
    <p:sldId id="279" r:id="rId5"/>
    <p:sldId id="285" r:id="rId6"/>
    <p:sldId id="286" r:id="rId7"/>
    <p:sldId id="287" r:id="rId8"/>
    <p:sldId id="288" r:id="rId9"/>
    <p:sldId id="283" r:id="rId10"/>
    <p:sldId id="280" r:id="rId11"/>
    <p:sldId id="289" r:id="rId12"/>
    <p:sldId id="284" r:id="rId13"/>
    <p:sldId id="290" r:id="rId14"/>
    <p:sldId id="291" r:id="rId15"/>
    <p:sldId id="292" r:id="rId16"/>
    <p:sldId id="293" r:id="rId17"/>
    <p:sldId id="294" r:id="rId18"/>
    <p:sldId id="295" r:id="rId19"/>
    <p:sldId id="296" r:id="rId20"/>
    <p:sldId id="297" r:id="rId21"/>
    <p:sldId id="29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 Huckaba" initials="PH" lastIdx="13" clrIdx="0">
    <p:extLst>
      <p:ext uri="{19B8F6BF-5375-455C-9EA6-DF929625EA0E}">
        <p15:presenceInfo xmlns:p15="http://schemas.microsoft.com/office/powerpoint/2012/main" userId="S-1-5-21-725345543-515967899-2146829589-23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6E285D-C8A9-6A44-B6CB-937945321BF2}" v="27" dt="2018-10-05T13:09:01.8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3"/>
    <p:restoredTop sz="94674"/>
  </p:normalViewPr>
  <p:slideViewPr>
    <p:cSldViewPr snapToGrid="0" snapToObjects="1">
      <p:cViewPr varScale="1">
        <p:scale>
          <a:sx n="82" d="100"/>
          <a:sy n="82" d="100"/>
        </p:scale>
        <p:origin x="54" y="4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6F5987-C70D-9642-A0A1-9819033B1241}" type="datetimeFigureOut">
              <a:rPr lang="en-US" smtClean="0"/>
              <a:t>10/7/2018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94F754-6047-E740-AF13-82AD74DB6142}" type="slidenum">
              <a:rPr lang="en-US" smtClean="0"/>
              <a:t>‹#›</a:t>
            </a:fld>
            <a:endParaRPr lang="en-US"/>
          </a:p>
        </p:txBody>
      </p:sp>
    </p:spTree>
    <p:extLst>
      <p:ext uri="{BB962C8B-B14F-4D97-AF65-F5344CB8AC3E}">
        <p14:creationId xmlns:p14="http://schemas.microsoft.com/office/powerpoint/2010/main" val="640701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1963406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12431574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5" y="1909349"/>
            <a:ext cx="7203233" cy="2901467"/>
          </a:xfrm>
        </p:spPr>
        <p:txBody>
          <a:bodyPr anchor="b">
            <a:normAutofit/>
          </a:bodyPr>
          <a:lstStyle>
            <a:lvl1pPr algn="l">
              <a:lnSpc>
                <a:spcPct val="76000"/>
              </a:lnSpc>
              <a:defRPr sz="45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64246" y="5043514"/>
            <a:ext cx="7203233" cy="457200"/>
          </a:xfrm>
        </p:spPr>
        <p:txBody>
          <a:bodyPr>
            <a:normAutofit/>
          </a:bodyPr>
          <a:lstStyle>
            <a:lvl1pPr marL="0" indent="0" algn="l">
              <a:spcBef>
                <a:spcPts val="0"/>
              </a:spcBef>
              <a:buNone/>
              <a:defRPr sz="1125" b="0">
                <a:solidFill>
                  <a:schemeClr val="accent1"/>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cxnSp>
        <p:nvCxnSpPr>
          <p:cNvPr id="58" name="Straight Connector 57"/>
          <p:cNvCxnSpPr/>
          <p:nvPr/>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p:nvSpPr>
        <p:spPr>
          <a:xfrm>
            <a:off x="4731097" y="6389365"/>
            <a:ext cx="3462287" cy="222436"/>
          </a:xfrm>
          <a:prstGeom prst="rect">
            <a:avLst/>
          </a:prstGeom>
        </p:spPr>
        <p:txBody>
          <a:bodyPr vert="horz" lIns="51435" tIns="25718" rIns="51435" bIns="25718"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dirty="0">
                <a:solidFill>
                  <a:schemeClr val="bg1">
                    <a:lumMod val="50000"/>
                  </a:schemeClr>
                </a:solidFill>
              </a:rPr>
              <a:t>Honolulu, HI</a:t>
            </a:r>
          </a:p>
        </p:txBody>
      </p:sp>
      <p:sp>
        <p:nvSpPr>
          <p:cNvPr id="61" name="Rectangle 60"/>
          <p:cNvSpPr/>
          <p:nvPr/>
        </p:nvSpPr>
        <p:spPr>
          <a:xfrm>
            <a:off x="922247" y="6359386"/>
            <a:ext cx="2702984" cy="230832"/>
          </a:xfrm>
          <a:prstGeom prst="rect">
            <a:avLst/>
          </a:prstGeom>
        </p:spPr>
        <p:txBody>
          <a:bodyPr wrap="none">
            <a:spAutoFit/>
          </a:bodyPr>
          <a:lstStyle/>
          <a:p>
            <a:r>
              <a:rPr lang="en-US" sz="900" dirty="0">
                <a:solidFill>
                  <a:schemeClr val="bg1">
                    <a:lumMod val="50000"/>
                  </a:schemeClr>
                </a:solidFill>
              </a:rPr>
              <a:t>APEC Wine Regulatory Forum | Oct 10 -11, 2018</a:t>
            </a:r>
          </a:p>
        </p:txBody>
      </p:sp>
      <p:pic>
        <p:nvPicPr>
          <p:cNvPr id="64" name="Picture 63">
            <a:extLst>
              <a:ext uri="{FF2B5EF4-FFF2-40B4-BE49-F238E27FC236}">
                <a16:creationId xmlns:a16="http://schemas.microsoft.com/office/drawing/2014/main" id="{1EDEB0DE-833A-4043-BE9E-6878CEF60C7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95946" y="301713"/>
            <a:ext cx="4554765" cy="1384642"/>
          </a:xfrm>
          <a:prstGeom prst="rect">
            <a:avLst/>
          </a:prstGeom>
        </p:spPr>
      </p:pic>
    </p:spTree>
    <p:extLst>
      <p:ext uri="{BB962C8B-B14F-4D97-AF65-F5344CB8AC3E}">
        <p14:creationId xmlns:p14="http://schemas.microsoft.com/office/powerpoint/2010/main" val="3881470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30067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6" y="489859"/>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9"/>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8" y="6289679"/>
            <a:ext cx="309458" cy="222436"/>
          </a:xfrm>
          <a:prstGeom prst="rect">
            <a:avLst/>
          </a:prstGeom>
        </p:spPr>
        <p:txBody>
          <a:bodyPr/>
          <a:lstStyle/>
          <a:p>
            <a:fld id="{39D2D346-4092-D445-8FD2-C0D46CFBFA02}" type="slidenum">
              <a:rPr lang="en-US" smtClean="0"/>
              <a:t>‹#›</a:t>
            </a:fld>
            <a:endParaRPr lang="en-US"/>
          </a:p>
        </p:txBody>
      </p:sp>
      <p:sp>
        <p:nvSpPr>
          <p:cNvPr id="8" name="Footer Placeholder 4"/>
          <p:cNvSpPr>
            <a:spLocks noGrp="1"/>
          </p:cNvSpPr>
          <p:nvPr>
            <p:ph type="ftr" sz="quarter" idx="11"/>
          </p:nvPr>
        </p:nvSpPr>
        <p:spPr>
          <a:xfrm>
            <a:off x="457202" y="6289679"/>
            <a:ext cx="4596023" cy="222436"/>
          </a:xfrm>
          <a:prstGeom prst="rect">
            <a:avLst/>
          </a:prstGeom>
        </p:spPr>
        <p:txBody>
          <a:bodyPr/>
          <a:lstStyle>
            <a:lvl1pPr>
              <a:defRPr>
                <a:solidFill>
                  <a:schemeClr val="bg1">
                    <a:lumMod val="50000"/>
                  </a:schemeClr>
                </a:solidFill>
              </a:defRPr>
            </a:lvl1pPr>
          </a:lstStyle>
          <a:p>
            <a:endParaRPr lang="en-US"/>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fld id="{13C3EF06-2350-744E-9EA5-585E1F5722FA}" type="datetimeFigureOut">
              <a:rPr lang="en-US" smtClean="0"/>
              <a:t>10/7/2018</a:t>
            </a:fld>
            <a:endParaRPr lang="en-US"/>
          </a:p>
        </p:txBody>
      </p:sp>
    </p:spTree>
    <p:extLst>
      <p:ext uri="{BB962C8B-B14F-4D97-AF65-F5344CB8AC3E}">
        <p14:creationId xmlns:p14="http://schemas.microsoft.com/office/powerpoint/2010/main" val="2546710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8" y="6289679"/>
            <a:ext cx="309458" cy="222436"/>
          </a:xfrm>
          <a:prstGeom prst="rect">
            <a:avLst/>
          </a:prstGeom>
        </p:spPr>
        <p:txBody>
          <a:bodyPr/>
          <a:lstStyle/>
          <a:p>
            <a:fld id="{39D2D346-4092-D445-8FD2-C0D46CFBFA02}" type="slidenum">
              <a:rPr lang="en-US" smtClean="0"/>
              <a:t>‹#›</a:t>
            </a:fld>
            <a:endParaRPr lang="en-US"/>
          </a:p>
        </p:txBody>
      </p:sp>
      <p:sp>
        <p:nvSpPr>
          <p:cNvPr id="5" name="Footer Placeholder 4"/>
          <p:cNvSpPr>
            <a:spLocks noGrp="1"/>
          </p:cNvSpPr>
          <p:nvPr>
            <p:ph type="ftr" sz="quarter" idx="11"/>
          </p:nvPr>
        </p:nvSpPr>
        <p:spPr>
          <a:xfrm>
            <a:off x="457202" y="6289679"/>
            <a:ext cx="4596023" cy="222436"/>
          </a:xfrm>
          <a:prstGeom prst="rect">
            <a:avLst/>
          </a:prstGeom>
        </p:spPr>
        <p:txBody>
          <a:bodyPr/>
          <a:lstStyle>
            <a:lvl1pPr>
              <a:defRPr>
                <a:solidFill>
                  <a:schemeClr val="bg1">
                    <a:lumMod val="50000"/>
                  </a:schemeClr>
                </a:solidFill>
              </a:defRPr>
            </a:lvl1pPr>
          </a:lstStyle>
          <a:p>
            <a:endParaRPr lang="en-US"/>
          </a:p>
        </p:txBody>
      </p:sp>
      <p:sp>
        <p:nvSpPr>
          <p:cNvPr id="4" name="Date Placeholder 3"/>
          <p:cNvSpPr>
            <a:spLocks noGrp="1"/>
          </p:cNvSpPr>
          <p:nvPr>
            <p:ph type="dt" sz="half" idx="10"/>
          </p:nvPr>
        </p:nvSpPr>
        <p:spPr>
          <a:xfrm>
            <a:off x="5102606" y="6289679"/>
            <a:ext cx="3276083" cy="222436"/>
          </a:xfrm>
          <a:prstGeom prst="rect">
            <a:avLst/>
          </a:prstGeom>
        </p:spPr>
        <p:txBody>
          <a:bodyPr/>
          <a:lstStyle>
            <a:lvl1pPr algn="r">
              <a:defRPr/>
            </a:lvl1pPr>
          </a:lstStyle>
          <a:p>
            <a:fld id="{13C3EF06-2350-744E-9EA5-585E1F5722FA}" type="datetimeFigureOut">
              <a:rPr lang="en-US" smtClean="0"/>
              <a:t>10/7/2018</a:t>
            </a:fld>
            <a:endParaRPr lang="en-US"/>
          </a:p>
        </p:txBody>
      </p:sp>
    </p:spTree>
    <p:extLst>
      <p:ext uri="{BB962C8B-B14F-4D97-AF65-F5344CB8AC3E}">
        <p14:creationId xmlns:p14="http://schemas.microsoft.com/office/powerpoint/2010/main" val="217139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3375"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125" b="0">
                <a:solidFill>
                  <a:schemeClr val="tx1"/>
                </a:solidFill>
              </a:defRPr>
            </a:lvl1pPr>
            <a:lvl2pPr marL="257175" indent="0">
              <a:buNone/>
              <a:defRPr sz="1125"/>
            </a:lvl2pPr>
            <a:lvl3pPr marL="514350" indent="0">
              <a:buNone/>
              <a:defRPr sz="1013"/>
            </a:lvl3pPr>
            <a:lvl4pPr marL="771525" indent="0">
              <a:buNone/>
              <a:defRPr sz="900"/>
            </a:lvl4pPr>
            <a:lvl5pPr marL="1028700" indent="0">
              <a:buNone/>
              <a:defRPr sz="900"/>
            </a:lvl5pPr>
            <a:lvl6pPr marL="1285875" indent="0">
              <a:buNone/>
              <a:defRPr sz="900"/>
            </a:lvl6pPr>
            <a:lvl7pPr marL="1543050" indent="0">
              <a:buNone/>
              <a:defRPr sz="900"/>
            </a:lvl7pPr>
            <a:lvl8pPr marL="1800225" indent="0">
              <a:buNone/>
              <a:defRPr sz="900"/>
            </a:lvl8pPr>
            <a:lvl9pPr marL="2057400" indent="0">
              <a:buNone/>
              <a:defRPr sz="900"/>
            </a:lvl9pPr>
          </a:lstStyle>
          <a:p>
            <a:pPr lvl="0"/>
            <a:r>
              <a:rPr lang="en-US"/>
              <a:t>Edit Master text styles</a:t>
            </a:r>
          </a:p>
        </p:txBody>
      </p:sp>
      <p:cxnSp>
        <p:nvCxnSpPr>
          <p:cNvPr id="58" name="Straight Connector 57"/>
          <p:cNvCxnSpPr/>
          <p:nvPr/>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7693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1"/>
            <a:ext cx="3429000" cy="3810001"/>
          </a:xfrm>
        </p:spPr>
        <p:txBody>
          <a:bodyPr>
            <a:normAutofit/>
          </a:bodyPr>
          <a:lstStyle>
            <a:lvl1pPr>
              <a:defRPr sz="1125"/>
            </a:lvl1pPr>
            <a:lvl2pPr>
              <a:defRPr sz="1013"/>
            </a:lvl2pPr>
            <a:lvl3pPr>
              <a:defRPr sz="900"/>
            </a:lvl3pPr>
            <a:lvl4pPr>
              <a:defRPr sz="788"/>
            </a:lvl4pPr>
            <a:lvl5pPr>
              <a:defRPr sz="788"/>
            </a:lvl5pPr>
            <a:lvl6pPr>
              <a:defRPr sz="1013"/>
            </a:lvl6pPr>
            <a:lvl7pPr>
              <a:defRPr sz="1013"/>
            </a:lvl7pPr>
            <a:lvl8pPr>
              <a:defRPr sz="1013"/>
            </a:lvl8pPr>
            <a:lvl9pPr>
              <a:defRPr sz="101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1"/>
            <a:ext cx="3429000" cy="3810001"/>
          </a:xfrm>
        </p:spPr>
        <p:txBody>
          <a:bodyPr>
            <a:normAutofit/>
          </a:bodyPr>
          <a:lstStyle>
            <a:lvl1pPr>
              <a:defRPr sz="1125"/>
            </a:lvl1pPr>
            <a:lvl2pPr>
              <a:defRPr sz="1013"/>
            </a:lvl2pPr>
            <a:lvl3pPr>
              <a:defRPr sz="900"/>
            </a:lvl3pPr>
            <a:lvl4pPr>
              <a:defRPr sz="788"/>
            </a:lvl4pPr>
            <a:lvl5pPr>
              <a:defRPr sz="788"/>
            </a:lvl5pPr>
            <a:lvl6pPr>
              <a:defRPr sz="1013"/>
            </a:lvl6pPr>
            <a:lvl7pPr>
              <a:defRPr sz="1013"/>
            </a:lvl7pPr>
            <a:lvl8pPr>
              <a:defRPr sz="1013"/>
            </a:lvl8pPr>
            <a:lvl9pPr>
              <a:defRPr sz="101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8" y="6289679"/>
            <a:ext cx="309458" cy="222436"/>
          </a:xfrm>
          <a:prstGeom prst="rect">
            <a:avLst/>
          </a:prstGeom>
        </p:spPr>
        <p:txBody>
          <a:bodyPr/>
          <a:lstStyle/>
          <a:p>
            <a:fld id="{39D2D346-4092-D445-8FD2-C0D46CFBFA02}" type="slidenum">
              <a:rPr lang="en-US" smtClean="0"/>
              <a:t>‹#›</a:t>
            </a:fld>
            <a:endParaRPr lang="en-US"/>
          </a:p>
        </p:txBody>
      </p:sp>
      <p:sp>
        <p:nvSpPr>
          <p:cNvPr id="12" name="Footer Placeholder 4"/>
          <p:cNvSpPr>
            <a:spLocks noGrp="1"/>
          </p:cNvSpPr>
          <p:nvPr>
            <p:ph type="ftr" sz="quarter" idx="11"/>
          </p:nvPr>
        </p:nvSpPr>
        <p:spPr>
          <a:xfrm>
            <a:off x="457202" y="6289679"/>
            <a:ext cx="4596023" cy="222436"/>
          </a:xfrm>
          <a:prstGeom prst="rect">
            <a:avLst/>
          </a:prstGeom>
        </p:spPr>
        <p:txBody>
          <a:bodyPr/>
          <a:lstStyle>
            <a:lvl1pPr>
              <a:defRPr>
                <a:solidFill>
                  <a:schemeClr val="bg1">
                    <a:lumMod val="50000"/>
                  </a:schemeClr>
                </a:solidFill>
              </a:defRPr>
            </a:lvl1pPr>
          </a:lstStyle>
          <a:p>
            <a:endParaRPr lang="en-US"/>
          </a:p>
        </p:txBody>
      </p:sp>
      <p:sp>
        <p:nvSpPr>
          <p:cNvPr id="13" name="Date Placeholder 3"/>
          <p:cNvSpPr>
            <a:spLocks noGrp="1"/>
          </p:cNvSpPr>
          <p:nvPr>
            <p:ph type="dt" sz="half" idx="10"/>
          </p:nvPr>
        </p:nvSpPr>
        <p:spPr>
          <a:xfrm>
            <a:off x="5102606" y="6289679"/>
            <a:ext cx="3276083" cy="222436"/>
          </a:xfrm>
          <a:prstGeom prst="rect">
            <a:avLst/>
          </a:prstGeom>
        </p:spPr>
        <p:txBody>
          <a:bodyPr/>
          <a:lstStyle>
            <a:lvl1pPr algn="r">
              <a:defRPr/>
            </a:lvl1pPr>
          </a:lstStyle>
          <a:p>
            <a:fld id="{13C3EF06-2350-744E-9EA5-585E1F5722FA}" type="datetimeFigureOut">
              <a:rPr lang="en-US" smtClean="0"/>
              <a:t>10/7/2018</a:t>
            </a:fld>
            <a:endParaRPr lang="en-US"/>
          </a:p>
        </p:txBody>
      </p:sp>
    </p:spTree>
    <p:extLst>
      <p:ext uri="{BB962C8B-B14F-4D97-AF65-F5344CB8AC3E}">
        <p14:creationId xmlns:p14="http://schemas.microsoft.com/office/powerpoint/2010/main" val="2720653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125" b="0">
                <a:solidFill>
                  <a:schemeClr val="accent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4" name="Content Placeholder 3"/>
          <p:cNvSpPr>
            <a:spLocks noGrp="1"/>
          </p:cNvSpPr>
          <p:nvPr>
            <p:ph sz="half" idx="2"/>
          </p:nvPr>
        </p:nvSpPr>
        <p:spPr>
          <a:xfrm>
            <a:off x="971550" y="2503715"/>
            <a:ext cx="3429000" cy="3287487"/>
          </a:xfrm>
        </p:spPr>
        <p:txBody>
          <a:bodyPr>
            <a:normAutofit/>
          </a:bodyPr>
          <a:lstStyle>
            <a:lvl1pPr>
              <a:defRPr sz="1125"/>
            </a:lvl1pPr>
            <a:lvl2pPr>
              <a:defRPr sz="1013"/>
            </a:lvl2pPr>
            <a:lvl3pPr>
              <a:defRPr sz="900"/>
            </a:lvl3pPr>
            <a:lvl4pPr>
              <a:defRPr sz="788"/>
            </a:lvl4pPr>
            <a:lvl5pPr>
              <a:defRPr sz="788"/>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125" b="0">
                <a:solidFill>
                  <a:schemeClr val="accent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6" name="Content Placeholder 5"/>
          <p:cNvSpPr>
            <a:spLocks noGrp="1"/>
          </p:cNvSpPr>
          <p:nvPr>
            <p:ph sz="quarter" idx="4"/>
          </p:nvPr>
        </p:nvSpPr>
        <p:spPr>
          <a:xfrm>
            <a:off x="4743450" y="2503715"/>
            <a:ext cx="3429000" cy="3287487"/>
          </a:xfrm>
        </p:spPr>
        <p:txBody>
          <a:bodyPr>
            <a:normAutofit/>
          </a:bodyPr>
          <a:lstStyle>
            <a:lvl1pPr>
              <a:defRPr sz="1125"/>
            </a:lvl1pPr>
            <a:lvl2pPr>
              <a:defRPr sz="1013"/>
            </a:lvl2pPr>
            <a:lvl3pPr>
              <a:defRPr sz="900"/>
            </a:lvl3pPr>
            <a:lvl4pPr>
              <a:defRPr sz="788"/>
            </a:lvl4pPr>
            <a:lvl5pPr>
              <a:defRPr sz="788"/>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8" y="6289679"/>
            <a:ext cx="309458" cy="222436"/>
          </a:xfrm>
          <a:prstGeom prst="rect">
            <a:avLst/>
          </a:prstGeom>
        </p:spPr>
        <p:txBody>
          <a:bodyPr/>
          <a:lstStyle/>
          <a:p>
            <a:fld id="{39D2D346-4092-D445-8FD2-C0D46CFBFA02}" type="slidenum">
              <a:rPr lang="en-US" smtClean="0"/>
              <a:t>‹#›</a:t>
            </a:fld>
            <a:endParaRPr lang="en-US"/>
          </a:p>
        </p:txBody>
      </p:sp>
      <p:sp>
        <p:nvSpPr>
          <p:cNvPr id="17" name="Footer Placeholder 4"/>
          <p:cNvSpPr>
            <a:spLocks noGrp="1"/>
          </p:cNvSpPr>
          <p:nvPr>
            <p:ph type="ftr" sz="quarter" idx="11"/>
          </p:nvPr>
        </p:nvSpPr>
        <p:spPr>
          <a:xfrm>
            <a:off x="457202" y="6289679"/>
            <a:ext cx="4596023" cy="222436"/>
          </a:xfrm>
          <a:prstGeom prst="rect">
            <a:avLst/>
          </a:prstGeom>
        </p:spPr>
        <p:txBody>
          <a:bodyPr/>
          <a:lstStyle>
            <a:lvl1pPr>
              <a:defRPr>
                <a:solidFill>
                  <a:schemeClr val="bg1">
                    <a:lumMod val="50000"/>
                  </a:schemeClr>
                </a:solidFill>
              </a:defRPr>
            </a:lvl1pPr>
          </a:lstStyle>
          <a:p>
            <a:endParaRPr lang="en-US"/>
          </a:p>
        </p:txBody>
      </p:sp>
      <p:sp>
        <p:nvSpPr>
          <p:cNvPr id="18" name="Date Placeholder 3"/>
          <p:cNvSpPr>
            <a:spLocks noGrp="1"/>
          </p:cNvSpPr>
          <p:nvPr>
            <p:ph type="dt" sz="half" idx="10"/>
          </p:nvPr>
        </p:nvSpPr>
        <p:spPr>
          <a:xfrm>
            <a:off x="5102606" y="6289679"/>
            <a:ext cx="3276083" cy="222436"/>
          </a:xfrm>
          <a:prstGeom prst="rect">
            <a:avLst/>
          </a:prstGeom>
        </p:spPr>
        <p:txBody>
          <a:bodyPr/>
          <a:lstStyle>
            <a:lvl1pPr algn="r">
              <a:defRPr/>
            </a:lvl1pPr>
          </a:lstStyle>
          <a:p>
            <a:fld id="{13C3EF06-2350-744E-9EA5-585E1F5722FA}" type="datetimeFigureOut">
              <a:rPr lang="en-US" smtClean="0"/>
              <a:t>10/7/2018</a:t>
            </a:fld>
            <a:endParaRPr lang="en-US"/>
          </a:p>
        </p:txBody>
      </p:sp>
    </p:spTree>
    <p:extLst>
      <p:ext uri="{BB962C8B-B14F-4D97-AF65-F5344CB8AC3E}">
        <p14:creationId xmlns:p14="http://schemas.microsoft.com/office/powerpoint/2010/main" val="350500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8" y="6289679"/>
            <a:ext cx="309458" cy="222436"/>
          </a:xfrm>
          <a:prstGeom prst="rect">
            <a:avLst/>
          </a:prstGeom>
        </p:spPr>
        <p:txBody>
          <a:bodyPr/>
          <a:lstStyle/>
          <a:p>
            <a:fld id="{39D2D346-4092-D445-8FD2-C0D46CFBFA02}" type="slidenum">
              <a:rPr lang="en-US" smtClean="0"/>
              <a:t>‹#›</a:t>
            </a:fld>
            <a:endParaRPr lang="en-US"/>
          </a:p>
        </p:txBody>
      </p:sp>
      <p:sp>
        <p:nvSpPr>
          <p:cNvPr id="13" name="Footer Placeholder 4"/>
          <p:cNvSpPr>
            <a:spLocks noGrp="1"/>
          </p:cNvSpPr>
          <p:nvPr>
            <p:ph type="ftr" sz="quarter" idx="11"/>
          </p:nvPr>
        </p:nvSpPr>
        <p:spPr>
          <a:xfrm>
            <a:off x="457202" y="6289679"/>
            <a:ext cx="4596023" cy="222436"/>
          </a:xfrm>
          <a:prstGeom prst="rect">
            <a:avLst/>
          </a:prstGeom>
        </p:spPr>
        <p:txBody>
          <a:bodyPr/>
          <a:lstStyle>
            <a:lvl1pPr>
              <a:defRPr>
                <a:solidFill>
                  <a:schemeClr val="bg1">
                    <a:lumMod val="50000"/>
                  </a:schemeClr>
                </a:solidFill>
              </a:defRPr>
            </a:lvl1pPr>
          </a:lstStyle>
          <a:p>
            <a:endParaRPr lang="en-US"/>
          </a:p>
        </p:txBody>
      </p:sp>
      <p:sp>
        <p:nvSpPr>
          <p:cNvPr id="14" name="Date Placeholder 3"/>
          <p:cNvSpPr>
            <a:spLocks noGrp="1"/>
          </p:cNvSpPr>
          <p:nvPr>
            <p:ph type="dt" sz="half" idx="10"/>
          </p:nvPr>
        </p:nvSpPr>
        <p:spPr>
          <a:xfrm>
            <a:off x="5102606" y="6289679"/>
            <a:ext cx="3276083" cy="222436"/>
          </a:xfrm>
          <a:prstGeom prst="rect">
            <a:avLst/>
          </a:prstGeom>
        </p:spPr>
        <p:txBody>
          <a:bodyPr/>
          <a:lstStyle>
            <a:lvl1pPr algn="r">
              <a:defRPr/>
            </a:lvl1pPr>
          </a:lstStyle>
          <a:p>
            <a:fld id="{13C3EF06-2350-744E-9EA5-585E1F5722FA}" type="datetimeFigureOut">
              <a:rPr lang="en-US" smtClean="0"/>
              <a:t>10/7/2018</a:t>
            </a:fld>
            <a:endParaRPr lang="en-US"/>
          </a:p>
        </p:txBody>
      </p:sp>
    </p:spTree>
    <p:extLst>
      <p:ext uri="{BB962C8B-B14F-4D97-AF65-F5344CB8AC3E}">
        <p14:creationId xmlns:p14="http://schemas.microsoft.com/office/powerpoint/2010/main" val="364966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8" y="6289679"/>
            <a:ext cx="309458" cy="222436"/>
          </a:xfrm>
          <a:prstGeom prst="rect">
            <a:avLst/>
          </a:prstGeom>
        </p:spPr>
        <p:txBody>
          <a:bodyPr/>
          <a:lstStyle/>
          <a:p>
            <a:fld id="{39D2D346-4092-D445-8FD2-C0D46CFBFA02}" type="slidenum">
              <a:rPr lang="en-US" smtClean="0"/>
              <a:t>‹#›</a:t>
            </a:fld>
            <a:endParaRPr lang="en-US"/>
          </a:p>
        </p:txBody>
      </p:sp>
      <p:sp>
        <p:nvSpPr>
          <p:cNvPr id="60" name="Footer Placeholder 4"/>
          <p:cNvSpPr>
            <a:spLocks noGrp="1"/>
          </p:cNvSpPr>
          <p:nvPr>
            <p:ph type="ftr" sz="quarter" idx="11"/>
          </p:nvPr>
        </p:nvSpPr>
        <p:spPr>
          <a:xfrm>
            <a:off x="457202" y="6289679"/>
            <a:ext cx="4596023" cy="222436"/>
          </a:xfrm>
          <a:prstGeom prst="rect">
            <a:avLst/>
          </a:prstGeom>
        </p:spPr>
        <p:txBody>
          <a:bodyPr/>
          <a:lstStyle>
            <a:lvl1pPr>
              <a:defRPr>
                <a:solidFill>
                  <a:schemeClr val="bg1">
                    <a:lumMod val="50000"/>
                  </a:schemeClr>
                </a:solidFill>
              </a:defRPr>
            </a:lvl1pPr>
          </a:lstStyle>
          <a:p>
            <a:endParaRPr lang="en-US"/>
          </a:p>
        </p:txBody>
      </p:sp>
      <p:sp>
        <p:nvSpPr>
          <p:cNvPr id="61" name="Date Placeholder 3"/>
          <p:cNvSpPr>
            <a:spLocks noGrp="1"/>
          </p:cNvSpPr>
          <p:nvPr>
            <p:ph type="dt" sz="half" idx="10"/>
          </p:nvPr>
        </p:nvSpPr>
        <p:spPr>
          <a:xfrm>
            <a:off x="5102606" y="6289679"/>
            <a:ext cx="3276083" cy="222436"/>
          </a:xfrm>
          <a:prstGeom prst="rect">
            <a:avLst/>
          </a:prstGeom>
        </p:spPr>
        <p:txBody>
          <a:bodyPr/>
          <a:lstStyle>
            <a:lvl1pPr algn="r">
              <a:defRPr/>
            </a:lvl1pPr>
          </a:lstStyle>
          <a:p>
            <a:fld id="{13C3EF06-2350-744E-9EA5-585E1F5722FA}" type="datetimeFigureOut">
              <a:rPr lang="en-US" smtClean="0"/>
              <a:t>10/7/2018</a:t>
            </a:fld>
            <a:endParaRPr lang="en-US"/>
          </a:p>
        </p:txBody>
      </p:sp>
    </p:spTree>
    <p:extLst>
      <p:ext uri="{BB962C8B-B14F-4D97-AF65-F5344CB8AC3E}">
        <p14:creationId xmlns:p14="http://schemas.microsoft.com/office/powerpoint/2010/main" val="364128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 name="Title 1"/>
          <p:cNvSpPr>
            <a:spLocks noGrp="1"/>
          </p:cNvSpPr>
          <p:nvPr>
            <p:ph type="title"/>
          </p:nvPr>
        </p:nvSpPr>
        <p:spPr>
          <a:xfrm>
            <a:off x="5934864" y="571500"/>
            <a:ext cx="2743200" cy="2197100"/>
          </a:xfrm>
        </p:spPr>
        <p:txBody>
          <a:bodyPr anchor="b">
            <a:normAutofit/>
          </a:bodyPr>
          <a:lstStyle>
            <a:lvl1pPr>
              <a:defRPr sz="1463">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4" y="571500"/>
            <a:ext cx="4613665" cy="5715000"/>
          </a:xfrm>
        </p:spPr>
        <p:txBody>
          <a:bodyPr>
            <a:normAutofit/>
          </a:bodyPr>
          <a:lstStyle>
            <a:lvl1pPr>
              <a:defRPr sz="1125"/>
            </a:lvl1pPr>
            <a:lvl2pPr>
              <a:defRPr sz="1013"/>
            </a:lvl2pPr>
            <a:lvl3pPr>
              <a:defRPr sz="900"/>
            </a:lvl3pPr>
            <a:lvl4pPr>
              <a:defRPr sz="788"/>
            </a:lvl4pPr>
            <a:lvl5pPr>
              <a:defRPr sz="788"/>
            </a:lvl5pPr>
            <a:lvl6pPr>
              <a:defRPr sz="1125"/>
            </a:lvl6pPr>
            <a:lvl7pPr>
              <a:defRPr sz="1125"/>
            </a:lvl7pPr>
            <a:lvl8pPr>
              <a:defRPr sz="1125"/>
            </a:lvl8pPr>
            <a:lvl9pPr>
              <a:defRPr sz="11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675"/>
              </a:spcBef>
              <a:buNone/>
              <a:defRPr sz="900">
                <a:solidFill>
                  <a:schemeClr val="bg1"/>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cxnSp>
        <p:nvCxnSpPr>
          <p:cNvPr id="60" name="Straight Connector 59"/>
          <p:cNvCxnSpPr/>
          <p:nvPr/>
        </p:nvCxnSpPr>
        <p:spPr>
          <a:xfrm>
            <a:off x="5942318"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8" y="6289679"/>
            <a:ext cx="309458" cy="222436"/>
          </a:xfrm>
          <a:prstGeom prst="rect">
            <a:avLst/>
          </a:prstGeom>
        </p:spPr>
        <p:txBody>
          <a:bodyPr/>
          <a:lstStyle/>
          <a:p>
            <a:fld id="{39D2D346-4092-D445-8FD2-C0D46CFBFA02}" type="slidenum">
              <a:rPr lang="en-US" smtClean="0"/>
              <a:t>‹#›</a:t>
            </a:fld>
            <a:endParaRPr lang="en-US"/>
          </a:p>
        </p:txBody>
      </p:sp>
      <p:sp>
        <p:nvSpPr>
          <p:cNvPr id="65" name="Footer Placeholder 4"/>
          <p:cNvSpPr>
            <a:spLocks noGrp="1"/>
          </p:cNvSpPr>
          <p:nvPr>
            <p:ph type="ftr" sz="quarter" idx="11"/>
          </p:nvPr>
        </p:nvSpPr>
        <p:spPr>
          <a:xfrm>
            <a:off x="457202" y="6289679"/>
            <a:ext cx="4596023" cy="222436"/>
          </a:xfrm>
          <a:prstGeom prst="rect">
            <a:avLst/>
          </a:prstGeom>
        </p:spPr>
        <p:txBody>
          <a:bodyPr/>
          <a:lstStyle>
            <a:lvl1pPr>
              <a:defRPr>
                <a:solidFill>
                  <a:schemeClr val="bg1">
                    <a:lumMod val="50000"/>
                  </a:schemeClr>
                </a:solidFill>
              </a:defRPr>
            </a:lvl1pPr>
          </a:lstStyle>
          <a:p>
            <a:endParaRPr lang="en-US"/>
          </a:p>
        </p:txBody>
      </p:sp>
      <p:sp>
        <p:nvSpPr>
          <p:cNvPr id="66" name="Date Placeholder 3"/>
          <p:cNvSpPr>
            <a:spLocks noGrp="1"/>
          </p:cNvSpPr>
          <p:nvPr>
            <p:ph type="dt" sz="half" idx="10"/>
          </p:nvPr>
        </p:nvSpPr>
        <p:spPr>
          <a:xfrm>
            <a:off x="5102606" y="6289679"/>
            <a:ext cx="3276083" cy="222436"/>
          </a:xfrm>
          <a:prstGeom prst="rect">
            <a:avLst/>
          </a:prstGeom>
        </p:spPr>
        <p:txBody>
          <a:bodyPr/>
          <a:lstStyle>
            <a:lvl1pPr algn="r">
              <a:defRPr>
                <a:solidFill>
                  <a:schemeClr val="bg1">
                    <a:lumMod val="75000"/>
                  </a:schemeClr>
                </a:solidFill>
              </a:defRPr>
            </a:lvl1pPr>
          </a:lstStyle>
          <a:p>
            <a:fld id="{13C3EF06-2350-744E-9EA5-585E1F5722FA}" type="datetimeFigureOut">
              <a:rPr lang="en-US" smtClean="0"/>
              <a:t>10/7/2018</a:t>
            </a:fld>
            <a:endParaRPr lang="en-US"/>
          </a:p>
        </p:txBody>
      </p:sp>
    </p:spTree>
    <p:extLst>
      <p:ext uri="{BB962C8B-B14F-4D97-AF65-F5344CB8AC3E}">
        <p14:creationId xmlns:p14="http://schemas.microsoft.com/office/powerpoint/2010/main" val="3344355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125"/>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p>
        </p:txBody>
      </p:sp>
      <p:cxnSp>
        <p:nvCxnSpPr>
          <p:cNvPr id="59" name="Straight Connector 58"/>
          <p:cNvCxnSpPr/>
          <p:nvPr/>
        </p:nvCxnSpPr>
        <p:spPr>
          <a:xfrm>
            <a:off x="5942318"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463">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675"/>
              </a:spcBef>
              <a:buNone/>
              <a:defRPr sz="900">
                <a:solidFill>
                  <a:schemeClr val="bg1"/>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Tree>
    <p:extLst>
      <p:ext uri="{BB962C8B-B14F-4D97-AF65-F5344CB8AC3E}">
        <p14:creationId xmlns:p14="http://schemas.microsoft.com/office/powerpoint/2010/main" val="256964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6"/>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8" y="6289679"/>
            <a:ext cx="309458" cy="222436"/>
          </a:xfrm>
          <a:prstGeom prst="rect">
            <a:avLst/>
          </a:prstGeom>
        </p:spPr>
        <p:txBody>
          <a:bodyPr/>
          <a:lstStyle>
            <a:lvl1pPr>
              <a:defRPr sz="675">
                <a:solidFill>
                  <a:schemeClr val="bg1">
                    <a:lumMod val="50000"/>
                  </a:schemeClr>
                </a:solidFill>
              </a:defRPr>
            </a:lvl1pPr>
          </a:lstStyle>
          <a:p>
            <a:fld id="{39D2D346-4092-D445-8FD2-C0D46CFBFA02}" type="slidenum">
              <a:rPr lang="en-US" smtClean="0"/>
              <a:t>‹#›</a:t>
            </a:fld>
            <a:endParaRPr lang="en-US"/>
          </a:p>
        </p:txBody>
      </p:sp>
      <p:sp>
        <p:nvSpPr>
          <p:cNvPr id="60" name="Footer Placeholder 4"/>
          <p:cNvSpPr>
            <a:spLocks noGrp="1"/>
          </p:cNvSpPr>
          <p:nvPr>
            <p:ph type="ftr" sz="quarter" idx="3"/>
          </p:nvPr>
        </p:nvSpPr>
        <p:spPr>
          <a:xfrm>
            <a:off x="457202" y="6289679"/>
            <a:ext cx="4596023" cy="222436"/>
          </a:xfrm>
          <a:prstGeom prst="rect">
            <a:avLst/>
          </a:prstGeom>
        </p:spPr>
        <p:txBody>
          <a:bodyPr/>
          <a:lstStyle>
            <a:lvl1pPr>
              <a:defRPr sz="675">
                <a:solidFill>
                  <a:schemeClr val="bg1">
                    <a:lumMod val="50000"/>
                  </a:schemeClr>
                </a:solidFill>
              </a:defRPr>
            </a:lvl1pPr>
          </a:lstStyle>
          <a:p>
            <a:endParaRPr lang="en-US"/>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675">
                <a:solidFill>
                  <a:schemeClr val="bg1">
                    <a:lumMod val="50000"/>
                  </a:schemeClr>
                </a:solidFill>
              </a:defRPr>
            </a:lvl1pPr>
          </a:lstStyle>
          <a:p>
            <a:fld id="{13C3EF06-2350-744E-9EA5-585E1F5722FA}" type="datetimeFigureOut">
              <a:rPr lang="en-US" smtClean="0"/>
              <a:t>10/7/2018</a:t>
            </a:fld>
            <a:endParaRPr lang="en-US"/>
          </a:p>
        </p:txBody>
      </p:sp>
    </p:spTree>
    <p:extLst>
      <p:ext uri="{BB962C8B-B14F-4D97-AF65-F5344CB8AC3E}">
        <p14:creationId xmlns:p14="http://schemas.microsoft.com/office/powerpoint/2010/main" val="51384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514350" rtl="0" eaLnBrk="1" latinLnBrk="0" hangingPunct="1">
        <a:lnSpc>
          <a:spcPct val="90000"/>
        </a:lnSpc>
        <a:spcBef>
          <a:spcPct val="0"/>
        </a:spcBef>
        <a:buNone/>
        <a:defRPr sz="1800" b="1" kern="1200">
          <a:solidFill>
            <a:schemeClr val="accent1"/>
          </a:solidFill>
          <a:latin typeface="+mj-lt"/>
          <a:ea typeface="+mj-ea"/>
          <a:cs typeface="+mj-cs"/>
        </a:defRPr>
      </a:lvl1pPr>
    </p:titleStyle>
    <p:bodyStyle>
      <a:lvl1pPr marL="128588" indent="-128588" algn="l" defTabSz="514350" rtl="0" eaLnBrk="1" latinLnBrk="0" hangingPunct="1">
        <a:lnSpc>
          <a:spcPct val="90000"/>
        </a:lnSpc>
        <a:spcBef>
          <a:spcPts val="1013"/>
        </a:spcBef>
        <a:buClr>
          <a:schemeClr val="accent1"/>
        </a:buClr>
        <a:buSzPct val="100000"/>
        <a:buFont typeface="Arial" pitchFamily="34" charset="0"/>
        <a:buChar char="▪"/>
        <a:defRPr sz="1125" kern="1200">
          <a:solidFill>
            <a:schemeClr val="tx1"/>
          </a:solidFill>
          <a:latin typeface="+mn-lt"/>
          <a:ea typeface="+mn-ea"/>
          <a:cs typeface="+mn-cs"/>
        </a:defRPr>
      </a:lvl1pPr>
      <a:lvl2pPr marL="257175" indent="-102870" algn="l" defTabSz="514350" rtl="0" eaLnBrk="1" latinLnBrk="0" hangingPunct="1">
        <a:lnSpc>
          <a:spcPct val="90000"/>
        </a:lnSpc>
        <a:spcBef>
          <a:spcPts val="675"/>
        </a:spcBef>
        <a:buClr>
          <a:schemeClr val="accent1"/>
        </a:buClr>
        <a:buSzPct val="100000"/>
        <a:buFont typeface="Arial" pitchFamily="34" charset="0"/>
        <a:buChar char="▪"/>
        <a:defRPr sz="1013" kern="1200">
          <a:solidFill>
            <a:schemeClr val="tx1"/>
          </a:solidFill>
          <a:latin typeface="+mn-lt"/>
          <a:ea typeface="+mn-ea"/>
          <a:cs typeface="+mn-cs"/>
        </a:defRPr>
      </a:lvl2pPr>
      <a:lvl3pPr marL="385763" indent="-100906" algn="l" defTabSz="514350" rtl="0" eaLnBrk="1" latinLnBrk="0" hangingPunct="1">
        <a:lnSpc>
          <a:spcPct val="90000"/>
        </a:lnSpc>
        <a:spcBef>
          <a:spcPts val="450"/>
        </a:spcBef>
        <a:buClr>
          <a:schemeClr val="accent1"/>
        </a:buClr>
        <a:buSzPct val="100000"/>
        <a:buFont typeface="Arial" pitchFamily="34" charset="0"/>
        <a:buChar char="▪"/>
        <a:defRPr sz="900" kern="1200">
          <a:solidFill>
            <a:schemeClr val="tx1"/>
          </a:solidFill>
          <a:latin typeface="+mn-lt"/>
          <a:ea typeface="+mn-ea"/>
          <a:cs typeface="+mn-cs"/>
        </a:defRPr>
      </a:lvl3pPr>
      <a:lvl4pPr marL="514350" indent="-102870" algn="l" defTabSz="514350" rtl="0" eaLnBrk="1" latinLnBrk="0" hangingPunct="1">
        <a:lnSpc>
          <a:spcPct val="90000"/>
        </a:lnSpc>
        <a:spcBef>
          <a:spcPts val="450"/>
        </a:spcBef>
        <a:buClr>
          <a:schemeClr val="accent1"/>
        </a:buClr>
        <a:buSzPct val="100000"/>
        <a:buFont typeface="Arial" pitchFamily="34" charset="0"/>
        <a:buChar char="▪"/>
        <a:defRPr sz="788" kern="1200">
          <a:solidFill>
            <a:schemeClr val="tx1"/>
          </a:solidFill>
          <a:latin typeface="+mn-lt"/>
          <a:ea typeface="+mn-ea"/>
          <a:cs typeface="+mn-cs"/>
        </a:defRPr>
      </a:lvl4pPr>
      <a:lvl5pPr marL="64293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5pPr>
      <a:lvl6pPr marL="771525"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6pPr>
      <a:lvl7pPr marL="900113"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7pPr>
      <a:lvl8pPr marL="1028700"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8pPr>
      <a:lvl9pPr marL="115728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2A46-02AB-8547-AF1E-D2788427760B}"/>
              </a:ext>
            </a:extLst>
          </p:cNvPr>
          <p:cNvSpPr>
            <a:spLocks noGrp="1"/>
          </p:cNvSpPr>
          <p:nvPr>
            <p:ph type="ctrTitle"/>
          </p:nvPr>
        </p:nvSpPr>
        <p:spPr/>
        <p:txBody>
          <a:bodyPr/>
          <a:lstStyle/>
          <a:p>
            <a:r>
              <a:rPr lang="en-US" dirty="0"/>
              <a:t>A closer look at some analytes</a:t>
            </a:r>
          </a:p>
        </p:txBody>
      </p:sp>
      <p:sp>
        <p:nvSpPr>
          <p:cNvPr id="3" name="Subtitle 2">
            <a:extLst>
              <a:ext uri="{FF2B5EF4-FFF2-40B4-BE49-F238E27FC236}">
                <a16:creationId xmlns:a16="http://schemas.microsoft.com/office/drawing/2014/main" id="{5C063A68-E84F-7D4F-BA5D-71E8BD31CD33}"/>
              </a:ext>
            </a:extLst>
          </p:cNvPr>
          <p:cNvSpPr>
            <a:spLocks noGrp="1"/>
          </p:cNvSpPr>
          <p:nvPr>
            <p:ph type="subTitle" idx="1"/>
          </p:nvPr>
        </p:nvSpPr>
        <p:spPr/>
        <p:txBody>
          <a:bodyPr>
            <a:normAutofit/>
          </a:bodyPr>
          <a:lstStyle/>
          <a:p>
            <a:r>
              <a:rPr lang="en-US" dirty="0" err="1"/>
              <a:t>Dr</a:t>
            </a:r>
            <a:r>
              <a:rPr lang="en-US" dirty="0"/>
              <a:t> Eric Wilkes</a:t>
            </a:r>
          </a:p>
          <a:p>
            <a:r>
              <a:rPr lang="en-US" dirty="0"/>
              <a:t>The Australian Wine Research Institute</a:t>
            </a:r>
          </a:p>
        </p:txBody>
      </p:sp>
    </p:spTree>
    <p:extLst>
      <p:ext uri="{BB962C8B-B14F-4D97-AF65-F5344CB8AC3E}">
        <p14:creationId xmlns:p14="http://schemas.microsoft.com/office/powerpoint/2010/main" val="1921902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03857"/>
            <a:ext cx="7200900" cy="712296"/>
          </a:xfrm>
        </p:spPr>
        <p:txBody>
          <a:bodyPr>
            <a:normAutofit/>
          </a:bodyPr>
          <a:lstStyle/>
          <a:p>
            <a:r>
              <a:rPr lang="en-US" sz="2400" dirty="0"/>
              <a:t>Sugar Free extract</a:t>
            </a:r>
          </a:p>
        </p:txBody>
      </p:sp>
      <p:sp>
        <p:nvSpPr>
          <p:cNvPr id="3" name="Content Placeholder 2"/>
          <p:cNvSpPr>
            <a:spLocks noGrp="1"/>
          </p:cNvSpPr>
          <p:nvPr>
            <p:ph idx="1"/>
          </p:nvPr>
        </p:nvSpPr>
        <p:spPr>
          <a:xfrm>
            <a:off x="971550" y="1370705"/>
            <a:ext cx="7407138" cy="4564367"/>
          </a:xfrm>
        </p:spPr>
        <p:txBody>
          <a:bodyPr>
            <a:normAutofit fontScale="62500" lnSpcReduction="20000"/>
          </a:bodyPr>
          <a:lstStyle/>
          <a:p>
            <a:pPr marL="0" indent="0" algn="just">
              <a:lnSpc>
                <a:spcPct val="150000"/>
              </a:lnSpc>
              <a:spcBef>
                <a:spcPts val="0"/>
              </a:spcBef>
              <a:spcAft>
                <a:spcPts val="1200"/>
              </a:spcAft>
              <a:buNone/>
            </a:pPr>
            <a:r>
              <a:rPr lang="en-US" sz="2100" b="1" dirty="0"/>
              <a:t>Sugar free extract </a:t>
            </a:r>
            <a:r>
              <a:rPr lang="en-US" sz="2100" dirty="0"/>
              <a:t>(SFE) and the closely related measure </a:t>
            </a:r>
            <a:r>
              <a:rPr lang="en-US" sz="2100" b="1" dirty="0"/>
              <a:t>total dry extract</a:t>
            </a:r>
            <a:r>
              <a:rPr lang="en-US" sz="2100" dirty="0"/>
              <a:t> (TDE) are historical measures for wine. </a:t>
            </a:r>
          </a:p>
          <a:p>
            <a:pPr marL="0" indent="0" algn="just">
              <a:lnSpc>
                <a:spcPct val="150000"/>
              </a:lnSpc>
              <a:spcBef>
                <a:spcPts val="0"/>
              </a:spcBef>
              <a:spcAft>
                <a:spcPts val="1200"/>
              </a:spcAft>
              <a:buNone/>
            </a:pPr>
            <a:r>
              <a:rPr lang="en-US" sz="2100" dirty="0"/>
              <a:t>By  Definition TDE is : </a:t>
            </a:r>
          </a:p>
          <a:p>
            <a:pPr marL="0" indent="0" algn="just">
              <a:lnSpc>
                <a:spcPct val="150000"/>
              </a:lnSpc>
              <a:spcBef>
                <a:spcPts val="0"/>
              </a:spcBef>
              <a:spcAft>
                <a:spcPts val="1200"/>
              </a:spcAft>
              <a:buNone/>
            </a:pPr>
            <a:r>
              <a:rPr lang="en-US" sz="2100" dirty="0"/>
              <a:t>“ The total dry extract or the total dry matter includes all matter that is non-volatile under specified physical conditions” (OIV 2015). </a:t>
            </a:r>
          </a:p>
          <a:p>
            <a:pPr algn="ctr">
              <a:lnSpc>
                <a:spcPct val="150000"/>
              </a:lnSpc>
              <a:spcBef>
                <a:spcPts val="0"/>
              </a:spcBef>
              <a:spcAft>
                <a:spcPts val="1200"/>
              </a:spcAft>
            </a:pPr>
            <a:r>
              <a:rPr lang="en-US" sz="2100" i="1" dirty="0"/>
              <a:t>Essentially it is what is left if you dried out a sample of wine.</a:t>
            </a:r>
          </a:p>
          <a:p>
            <a:pPr marL="0" indent="0" algn="just">
              <a:lnSpc>
                <a:spcPct val="150000"/>
              </a:lnSpc>
              <a:spcBef>
                <a:spcPts val="0"/>
              </a:spcBef>
              <a:spcAft>
                <a:spcPts val="1200"/>
              </a:spcAft>
              <a:buNone/>
            </a:pPr>
            <a:r>
              <a:rPr lang="en-US" sz="2100" dirty="0"/>
              <a:t>This is made up mostly of organic acids, glycerol and sugars (Boulton 1996*), but can include significant contributions from other components such as tannins phenolics and proteins, depending on the wine type. </a:t>
            </a:r>
          </a:p>
          <a:p>
            <a:pPr marL="0" indent="0" algn="just">
              <a:lnSpc>
                <a:spcPct val="150000"/>
              </a:lnSpc>
              <a:spcBef>
                <a:spcPts val="0"/>
              </a:spcBef>
              <a:spcAft>
                <a:spcPts val="1200"/>
              </a:spcAft>
              <a:buNone/>
            </a:pPr>
            <a:r>
              <a:rPr lang="en-US" sz="2100" dirty="0"/>
              <a:t>SFE is simply the TDE with the wines sugar content subtracted.</a:t>
            </a:r>
          </a:p>
          <a:p>
            <a:pPr marL="0" indent="0" algn="just">
              <a:lnSpc>
                <a:spcPct val="150000"/>
              </a:lnSpc>
              <a:spcBef>
                <a:spcPts val="0"/>
              </a:spcBef>
              <a:spcAft>
                <a:spcPts val="1200"/>
              </a:spcAft>
              <a:buNone/>
            </a:pPr>
            <a:r>
              <a:rPr lang="en-US" sz="2100" dirty="0"/>
              <a:t>Most commonly the justification for its use is as an indicator that a wine has been adulterated, </a:t>
            </a:r>
          </a:p>
          <a:p>
            <a:pPr marL="0" indent="0" algn="just">
              <a:lnSpc>
                <a:spcPct val="150000"/>
              </a:lnSpc>
              <a:spcBef>
                <a:spcPts val="0"/>
              </a:spcBef>
              <a:spcAft>
                <a:spcPts val="1200"/>
              </a:spcAft>
              <a:buNone/>
            </a:pPr>
            <a:r>
              <a:rPr lang="en-US" sz="2100" dirty="0"/>
              <a:t>i.e. as an indicator of </a:t>
            </a:r>
            <a:r>
              <a:rPr lang="en-US" sz="2100" b="1" dirty="0"/>
              <a:t>provenance.</a:t>
            </a:r>
          </a:p>
          <a:p>
            <a:pPr marL="0" indent="0">
              <a:buNone/>
            </a:pPr>
            <a:endParaRPr lang="en-US" sz="1200" dirty="0"/>
          </a:p>
        </p:txBody>
      </p:sp>
      <p:sp>
        <p:nvSpPr>
          <p:cNvPr id="6" name="Slide Number Placeholder 5"/>
          <p:cNvSpPr>
            <a:spLocks noGrp="1"/>
          </p:cNvSpPr>
          <p:nvPr>
            <p:ph type="sldNum" sz="quarter" idx="12"/>
          </p:nvPr>
        </p:nvSpPr>
        <p:spPr/>
        <p:txBody>
          <a:bodyPr/>
          <a:lstStyle/>
          <a:p>
            <a:fld id="{E31375A4-56A4-47D6-9801-1991572033F7}" type="slidenum">
              <a:rPr lang="en-US" smtClean="0"/>
              <a:t>10</a:t>
            </a:fld>
            <a:endParaRPr lang="en-US"/>
          </a:p>
        </p:txBody>
      </p:sp>
      <p:sp>
        <p:nvSpPr>
          <p:cNvPr id="5" name="Footer Placeholder 4"/>
          <p:cNvSpPr>
            <a:spLocks noGrp="1"/>
          </p:cNvSpPr>
          <p:nvPr>
            <p:ph type="ftr" sz="quarter" idx="11"/>
          </p:nvPr>
        </p:nvSpPr>
        <p:spPr/>
        <p:txBody>
          <a:bodyPr/>
          <a:lstStyle/>
          <a:p>
            <a:r>
              <a:rPr lang="en-US" dirty="0"/>
              <a:t>APEC Wine Regulatory Forum |  October 10-11, 2018</a:t>
            </a:r>
          </a:p>
        </p:txBody>
      </p:sp>
      <p:sp>
        <p:nvSpPr>
          <p:cNvPr id="4" name="Date Placeholder 3"/>
          <p:cNvSpPr>
            <a:spLocks noGrp="1"/>
          </p:cNvSpPr>
          <p:nvPr>
            <p:ph type="dt" sz="half" idx="10"/>
          </p:nvPr>
        </p:nvSpPr>
        <p:spPr/>
        <p:txBody>
          <a:bodyPr/>
          <a:lstStyle/>
          <a:p>
            <a:r>
              <a:rPr lang="en-US" dirty="0"/>
              <a:t>Honolulu, Hawaii, USA</a:t>
            </a:r>
          </a:p>
        </p:txBody>
      </p:sp>
      <p:sp>
        <p:nvSpPr>
          <p:cNvPr id="7" name="TextBox 6">
            <a:extLst>
              <a:ext uri="{FF2B5EF4-FFF2-40B4-BE49-F238E27FC236}">
                <a16:creationId xmlns:a16="http://schemas.microsoft.com/office/drawing/2014/main" id="{BC79DDE3-6FA9-487E-A6C7-A84AD8B4D5DA}"/>
              </a:ext>
            </a:extLst>
          </p:cNvPr>
          <p:cNvSpPr txBox="1"/>
          <p:nvPr/>
        </p:nvSpPr>
        <p:spPr>
          <a:xfrm>
            <a:off x="685800" y="5935072"/>
            <a:ext cx="8275320" cy="200055"/>
          </a:xfrm>
          <a:prstGeom prst="rect">
            <a:avLst/>
          </a:prstGeom>
          <a:noFill/>
        </p:spPr>
        <p:txBody>
          <a:bodyPr wrap="square" rtlCol="0">
            <a:spAutoFit/>
          </a:bodyPr>
          <a:lstStyle/>
          <a:p>
            <a:r>
              <a:rPr lang="en-US" sz="700" dirty="0"/>
              <a:t>*</a:t>
            </a:r>
            <a:r>
              <a:rPr lang="en-US" sz="700" dirty="0" err="1"/>
              <a:t>Boulton</a:t>
            </a:r>
            <a:r>
              <a:rPr lang="en-US" sz="700" dirty="0"/>
              <a:t>, R.B., Singleton, V.L., Bisson, L.F. and </a:t>
            </a:r>
            <a:r>
              <a:rPr lang="en-US" sz="700" dirty="0" err="1"/>
              <a:t>Kunkee</a:t>
            </a:r>
            <a:r>
              <a:rPr lang="en-US" sz="700" dirty="0"/>
              <a:t>, R.E., 1996. </a:t>
            </a:r>
            <a:r>
              <a:rPr lang="en-US" sz="700" i="1" dirty="0"/>
              <a:t>Principles and practices of winemaking</a:t>
            </a:r>
            <a:r>
              <a:rPr lang="en-US" sz="700" dirty="0"/>
              <a:t>. Springer Science &amp; Business Media.</a:t>
            </a:r>
          </a:p>
        </p:txBody>
      </p:sp>
    </p:spTree>
    <p:extLst>
      <p:ext uri="{BB962C8B-B14F-4D97-AF65-F5344CB8AC3E}">
        <p14:creationId xmlns:p14="http://schemas.microsoft.com/office/powerpoint/2010/main" val="4260092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31375A4-56A4-47D6-9801-1991572033F7}" type="slidenum">
              <a:rPr lang="en-US" smtClean="0"/>
              <a:t>11</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6" name="Title 1">
            <a:extLst>
              <a:ext uri="{FF2B5EF4-FFF2-40B4-BE49-F238E27FC236}">
                <a16:creationId xmlns:a16="http://schemas.microsoft.com/office/drawing/2014/main" id="{54081BD7-8CA8-442A-AA4A-5EEBFABF1271}"/>
              </a:ext>
            </a:extLst>
          </p:cNvPr>
          <p:cNvSpPr>
            <a:spLocks noGrp="1"/>
          </p:cNvSpPr>
          <p:nvPr>
            <p:ph type="title"/>
          </p:nvPr>
        </p:nvSpPr>
        <p:spPr>
          <a:xfrm>
            <a:off x="971550" y="202105"/>
            <a:ext cx="7200900" cy="862186"/>
          </a:xfrm>
        </p:spPr>
        <p:txBody>
          <a:bodyPr>
            <a:normAutofit/>
          </a:bodyPr>
          <a:lstStyle/>
          <a:p>
            <a:r>
              <a:rPr lang="en-AU" sz="2400" dirty="0"/>
              <a:t>Typical values for SFE</a:t>
            </a:r>
          </a:p>
        </p:txBody>
      </p:sp>
      <p:sp>
        <p:nvSpPr>
          <p:cNvPr id="7" name="TextBox 6">
            <a:extLst>
              <a:ext uri="{FF2B5EF4-FFF2-40B4-BE49-F238E27FC236}">
                <a16:creationId xmlns:a16="http://schemas.microsoft.com/office/drawing/2014/main" id="{EBA970B0-7FEB-4A05-9B02-8DF29EEB4142}"/>
              </a:ext>
            </a:extLst>
          </p:cNvPr>
          <p:cNvSpPr txBox="1"/>
          <p:nvPr/>
        </p:nvSpPr>
        <p:spPr>
          <a:xfrm>
            <a:off x="880111" y="5301678"/>
            <a:ext cx="7861554" cy="872034"/>
          </a:xfrm>
          <a:prstGeom prst="rect">
            <a:avLst/>
          </a:prstGeom>
          <a:noFill/>
        </p:spPr>
        <p:txBody>
          <a:bodyPr wrap="square" rtlCol="0">
            <a:spAutoFit/>
          </a:bodyPr>
          <a:lstStyle/>
          <a:p>
            <a:pPr>
              <a:lnSpc>
                <a:spcPct val="150000"/>
              </a:lnSpc>
              <a:spcAft>
                <a:spcPts val="1200"/>
              </a:spcAft>
            </a:pPr>
            <a:r>
              <a:rPr lang="en-US" dirty="0"/>
              <a:t>This graph shows the SFE extract results for 179 Australian wines measured over 12 months.</a:t>
            </a:r>
          </a:p>
        </p:txBody>
      </p:sp>
      <p:pic>
        <p:nvPicPr>
          <p:cNvPr id="8" name="Content Placeholder 3">
            <a:extLst>
              <a:ext uri="{FF2B5EF4-FFF2-40B4-BE49-F238E27FC236}">
                <a16:creationId xmlns:a16="http://schemas.microsoft.com/office/drawing/2014/main" id="{4ED93E9D-9E14-42E6-B67D-5624E5B72F74}"/>
              </a:ext>
            </a:extLst>
          </p:cNvPr>
          <p:cNvPicPr>
            <a:picLocks noChangeAspect="1"/>
          </p:cNvPicPr>
          <p:nvPr/>
        </p:nvPicPr>
        <p:blipFill>
          <a:blip r:embed="rId2"/>
          <a:stretch>
            <a:fillRect/>
          </a:stretch>
        </p:blipFill>
        <p:spPr>
          <a:xfrm>
            <a:off x="1534105" y="1198342"/>
            <a:ext cx="6075789" cy="4140292"/>
          </a:xfrm>
          <a:prstGeom prst="rect">
            <a:avLst/>
          </a:prstGeom>
        </p:spPr>
      </p:pic>
    </p:spTree>
    <p:extLst>
      <p:ext uri="{BB962C8B-B14F-4D97-AF65-F5344CB8AC3E}">
        <p14:creationId xmlns:p14="http://schemas.microsoft.com/office/powerpoint/2010/main" val="3900939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5E785-5857-4755-A4EF-A994AB350723}"/>
              </a:ext>
            </a:extLst>
          </p:cNvPr>
          <p:cNvSpPr>
            <a:spLocks noGrp="1"/>
          </p:cNvSpPr>
          <p:nvPr>
            <p:ph type="title"/>
          </p:nvPr>
        </p:nvSpPr>
        <p:spPr>
          <a:xfrm>
            <a:off x="971550" y="503857"/>
            <a:ext cx="7200900" cy="675720"/>
          </a:xfrm>
        </p:spPr>
        <p:txBody>
          <a:bodyPr>
            <a:normAutofit/>
          </a:bodyPr>
          <a:lstStyle/>
          <a:p>
            <a:r>
              <a:rPr lang="en-AU" sz="2400" dirty="0"/>
              <a:t>The Problem</a:t>
            </a:r>
          </a:p>
        </p:txBody>
      </p:sp>
      <p:sp>
        <p:nvSpPr>
          <p:cNvPr id="3" name="Content Placeholder 2">
            <a:extLst>
              <a:ext uri="{FF2B5EF4-FFF2-40B4-BE49-F238E27FC236}">
                <a16:creationId xmlns:a16="http://schemas.microsoft.com/office/drawing/2014/main" id="{51658605-77E4-4E5B-8B53-AD3AA8B541D3}"/>
              </a:ext>
            </a:extLst>
          </p:cNvPr>
          <p:cNvSpPr>
            <a:spLocks noGrp="1"/>
          </p:cNvSpPr>
          <p:nvPr>
            <p:ph idx="1"/>
          </p:nvPr>
        </p:nvSpPr>
        <p:spPr>
          <a:xfrm>
            <a:off x="971550" y="1417320"/>
            <a:ext cx="7200900" cy="4373881"/>
          </a:xfrm>
        </p:spPr>
        <p:txBody>
          <a:bodyPr>
            <a:normAutofit lnSpcReduction="10000"/>
          </a:bodyPr>
          <a:lstStyle/>
          <a:p>
            <a:pPr marL="0" algn="just">
              <a:lnSpc>
                <a:spcPct val="150000"/>
              </a:lnSpc>
              <a:spcAft>
                <a:spcPts val="1200"/>
              </a:spcAft>
            </a:pPr>
            <a:r>
              <a:rPr lang="en-US" sz="1400" dirty="0"/>
              <a:t>The belief that low SFE is a reasonable indicator of wine adulteration  has resulted in some regulatory bodies setting minimum limits such as; </a:t>
            </a:r>
          </a:p>
          <a:p>
            <a:pPr marL="0" algn="ctr">
              <a:lnSpc>
                <a:spcPct val="150000"/>
              </a:lnSpc>
              <a:spcAft>
                <a:spcPts val="200"/>
              </a:spcAft>
            </a:pPr>
            <a:r>
              <a:rPr lang="en-US" sz="1400" b="1" dirty="0"/>
              <a:t>16 g/L for whites, 17 g/L for rosés and 18 g/L for reds</a:t>
            </a:r>
            <a:r>
              <a:rPr lang="en-US" sz="1400" dirty="0"/>
              <a:t>.</a:t>
            </a:r>
          </a:p>
          <a:p>
            <a:pPr marL="0" algn="just">
              <a:lnSpc>
                <a:spcPct val="150000"/>
              </a:lnSpc>
              <a:spcAft>
                <a:spcPts val="1200"/>
              </a:spcAft>
            </a:pPr>
            <a:r>
              <a:rPr lang="en-US" sz="1400" dirty="0"/>
              <a:t>Unfortunately the data underpinning these levels appear to be from a very limited data set in Europe in the early 1900’s.</a:t>
            </a:r>
          </a:p>
          <a:p>
            <a:pPr marL="0" algn="just">
              <a:lnSpc>
                <a:spcPct val="150000"/>
              </a:lnSpc>
              <a:spcAft>
                <a:spcPts val="1200"/>
              </a:spcAft>
            </a:pPr>
            <a:r>
              <a:rPr lang="en-US" sz="1400" dirty="0"/>
              <a:t>Studies have shown values as low as 7 g/L for low alcohol German wines*</a:t>
            </a:r>
            <a:r>
              <a:rPr lang="en-US" sz="1400" dirty="0">
                <a:solidFill>
                  <a:srgbClr val="FF0000"/>
                </a:solidFill>
              </a:rPr>
              <a:t> </a:t>
            </a:r>
            <a:r>
              <a:rPr lang="en-US" sz="1400" dirty="0"/>
              <a:t>and the recent AWRI survey showed 15 % of results for white wines below the limit.</a:t>
            </a:r>
          </a:p>
          <a:p>
            <a:pPr marL="0" algn="just">
              <a:lnSpc>
                <a:spcPct val="150000"/>
              </a:lnSpc>
              <a:spcAft>
                <a:spcPts val="1200"/>
              </a:spcAft>
            </a:pPr>
            <a:r>
              <a:rPr lang="en-US" sz="1400" dirty="0"/>
              <a:t>They also do not take into account accepted modern winemaking practices such as use of different yeast strains, heat treatment of juices, hydrolytic enzymes and the removal of tartrates during cold stabilization.</a:t>
            </a:r>
          </a:p>
          <a:p>
            <a:endParaRPr lang="en-AU" sz="1400" dirty="0"/>
          </a:p>
        </p:txBody>
      </p:sp>
      <p:sp>
        <p:nvSpPr>
          <p:cNvPr id="4" name="TextBox 3">
            <a:extLst>
              <a:ext uri="{FF2B5EF4-FFF2-40B4-BE49-F238E27FC236}">
                <a16:creationId xmlns:a16="http://schemas.microsoft.com/office/drawing/2014/main" id="{8039C418-7D93-44F1-8CF8-6FC15E539229}"/>
              </a:ext>
            </a:extLst>
          </p:cNvPr>
          <p:cNvSpPr txBox="1"/>
          <p:nvPr/>
        </p:nvSpPr>
        <p:spPr>
          <a:xfrm>
            <a:off x="971550" y="5767334"/>
            <a:ext cx="7736682" cy="261610"/>
          </a:xfrm>
          <a:prstGeom prst="rect">
            <a:avLst/>
          </a:prstGeom>
          <a:noFill/>
        </p:spPr>
        <p:txBody>
          <a:bodyPr wrap="square" rtlCol="0">
            <a:spAutoFit/>
          </a:bodyPr>
          <a:lstStyle/>
          <a:p>
            <a:r>
              <a:rPr lang="en-US" sz="1050" dirty="0"/>
              <a:t>*</a:t>
            </a:r>
            <a:r>
              <a:rPr lang="en-US" sz="1050" dirty="0" err="1"/>
              <a:t>Ough</a:t>
            </a:r>
            <a:r>
              <a:rPr lang="en-US" sz="1050" dirty="0"/>
              <a:t>, Cornelius Steven, and Maynard Andrew </a:t>
            </a:r>
            <a:r>
              <a:rPr lang="en-US" sz="1050" dirty="0" err="1"/>
              <a:t>Amerine</a:t>
            </a:r>
            <a:r>
              <a:rPr lang="en-US" sz="1050" dirty="0"/>
              <a:t>. </a:t>
            </a:r>
            <a:r>
              <a:rPr lang="en-US" sz="1050" i="1" dirty="0"/>
              <a:t>Methods for analysis of musts and wines</a:t>
            </a:r>
            <a:r>
              <a:rPr lang="en-US" sz="1050" dirty="0"/>
              <a:t>. J. Wiley, 1988.</a:t>
            </a:r>
          </a:p>
        </p:txBody>
      </p:sp>
    </p:spTree>
    <p:extLst>
      <p:ext uri="{BB962C8B-B14F-4D97-AF65-F5344CB8AC3E}">
        <p14:creationId xmlns:p14="http://schemas.microsoft.com/office/powerpoint/2010/main" val="3833321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2400" dirty="0"/>
              <a:t>The Impact of Sugar</a:t>
            </a:r>
          </a:p>
        </p:txBody>
      </p:sp>
      <p:sp>
        <p:nvSpPr>
          <p:cNvPr id="5" name="Slide Number Placeholder 4"/>
          <p:cNvSpPr>
            <a:spLocks noGrp="1"/>
          </p:cNvSpPr>
          <p:nvPr>
            <p:ph type="sldNum" sz="quarter" idx="12"/>
          </p:nvPr>
        </p:nvSpPr>
        <p:spPr/>
        <p:txBody>
          <a:bodyPr/>
          <a:lstStyle/>
          <a:p>
            <a:fld id="{E31375A4-56A4-47D6-9801-1991572033F7}" type="slidenum">
              <a:rPr lang="en-US" smtClean="0"/>
              <a:t>13</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6" name="TextBox 5">
            <a:extLst>
              <a:ext uri="{FF2B5EF4-FFF2-40B4-BE49-F238E27FC236}">
                <a16:creationId xmlns:a16="http://schemas.microsoft.com/office/drawing/2014/main" id="{0F395131-6DD6-4415-8E57-70451A26CB16}"/>
              </a:ext>
            </a:extLst>
          </p:cNvPr>
          <p:cNvSpPr txBox="1"/>
          <p:nvPr/>
        </p:nvSpPr>
        <p:spPr>
          <a:xfrm>
            <a:off x="765311" y="1990495"/>
            <a:ext cx="4337295" cy="3954929"/>
          </a:xfrm>
          <a:prstGeom prst="rect">
            <a:avLst/>
          </a:prstGeom>
          <a:noFill/>
        </p:spPr>
        <p:txBody>
          <a:bodyPr wrap="square" rtlCol="0">
            <a:spAutoFit/>
          </a:bodyPr>
          <a:lstStyle/>
          <a:p>
            <a:pPr algn="just">
              <a:lnSpc>
                <a:spcPct val="150000"/>
              </a:lnSpc>
              <a:spcAft>
                <a:spcPts val="1200"/>
              </a:spcAft>
            </a:pPr>
            <a:r>
              <a:rPr lang="en-US" sz="1400" dirty="0"/>
              <a:t>Another confounding factor is that calculation of SFE requires the analysis of the wines' sugar content.</a:t>
            </a:r>
          </a:p>
          <a:p>
            <a:pPr algn="just">
              <a:lnSpc>
                <a:spcPct val="150000"/>
              </a:lnSpc>
              <a:spcAft>
                <a:spcPts val="1200"/>
              </a:spcAft>
            </a:pPr>
            <a:r>
              <a:rPr lang="en-US" sz="1400" dirty="0"/>
              <a:t>The choice of sugar analysis methodology (glucose + fructose + sucrose or reducing sugar methods) can lead to differences in analysis results between </a:t>
            </a:r>
            <a:r>
              <a:rPr lang="en-US" sz="1400" b="1" dirty="0"/>
              <a:t>0.5</a:t>
            </a:r>
            <a:r>
              <a:rPr lang="en-US" sz="1400" dirty="0"/>
              <a:t> and </a:t>
            </a:r>
            <a:r>
              <a:rPr lang="en-US" sz="1400" b="1" dirty="0"/>
              <a:t>3 g/L</a:t>
            </a:r>
            <a:r>
              <a:rPr lang="en-US" sz="1400" dirty="0"/>
              <a:t>.</a:t>
            </a:r>
          </a:p>
          <a:p>
            <a:pPr algn="just">
              <a:lnSpc>
                <a:spcPct val="150000"/>
              </a:lnSpc>
              <a:spcAft>
                <a:spcPts val="1200"/>
              </a:spcAft>
            </a:pPr>
            <a:r>
              <a:rPr lang="en-US" sz="1400" dirty="0"/>
              <a:t>These differences, which are driven to a large extent by non-sugar interferences in the reducing sugar method, can have a significant impact on the determination as to whether a wine meets an arbitrary SFE limit.</a:t>
            </a:r>
          </a:p>
        </p:txBody>
      </p:sp>
      <p:grpSp>
        <p:nvGrpSpPr>
          <p:cNvPr id="7" name="Group 6">
            <a:extLst>
              <a:ext uri="{FF2B5EF4-FFF2-40B4-BE49-F238E27FC236}">
                <a16:creationId xmlns:a16="http://schemas.microsoft.com/office/drawing/2014/main" id="{D360BB2D-4360-4C2A-AC27-B1B895041935}"/>
              </a:ext>
            </a:extLst>
          </p:cNvPr>
          <p:cNvGrpSpPr/>
          <p:nvPr/>
        </p:nvGrpSpPr>
        <p:grpSpPr>
          <a:xfrm>
            <a:off x="5436498" y="2018681"/>
            <a:ext cx="3615241" cy="3615241"/>
            <a:chOff x="5651716" y="1743625"/>
            <a:chExt cx="3615241" cy="3615241"/>
          </a:xfrm>
        </p:grpSpPr>
        <p:pic>
          <p:nvPicPr>
            <p:cNvPr id="8" name="Content Placeholder 6">
              <a:extLst>
                <a:ext uri="{FF2B5EF4-FFF2-40B4-BE49-F238E27FC236}">
                  <a16:creationId xmlns:a16="http://schemas.microsoft.com/office/drawing/2014/main" id="{0329D998-1A9E-4915-8AF1-5E5E2EB7D8ED}"/>
                </a:ext>
              </a:extLst>
            </p:cNvPr>
            <p:cNvPicPr>
              <a:picLocks noChangeAspect="1"/>
            </p:cNvPicPr>
            <p:nvPr/>
          </p:nvPicPr>
          <p:blipFill>
            <a:blip r:embed="rId2"/>
            <a:stretch>
              <a:fillRect/>
            </a:stretch>
          </p:blipFill>
          <p:spPr>
            <a:xfrm>
              <a:off x="5651716" y="1743625"/>
              <a:ext cx="3615241" cy="3615241"/>
            </a:xfrm>
            <a:prstGeom prst="rect">
              <a:avLst/>
            </a:prstGeom>
          </p:spPr>
        </p:pic>
        <p:sp>
          <p:nvSpPr>
            <p:cNvPr id="9" name="TextBox 8">
              <a:extLst>
                <a:ext uri="{FF2B5EF4-FFF2-40B4-BE49-F238E27FC236}">
                  <a16:creationId xmlns:a16="http://schemas.microsoft.com/office/drawing/2014/main" id="{F064B562-3DEE-4B81-847A-88FB817EA75B}"/>
                </a:ext>
              </a:extLst>
            </p:cNvPr>
            <p:cNvSpPr txBox="1"/>
            <p:nvPr/>
          </p:nvSpPr>
          <p:spPr>
            <a:xfrm>
              <a:off x="6997541" y="5015925"/>
              <a:ext cx="1197764" cy="261610"/>
            </a:xfrm>
            <a:prstGeom prst="rect">
              <a:avLst/>
            </a:prstGeom>
            <a:solidFill>
              <a:schemeClr val="bg1"/>
            </a:solidFill>
          </p:spPr>
          <p:txBody>
            <a:bodyPr wrap="none" rtlCol="0">
              <a:spAutoFit/>
            </a:bodyPr>
            <a:lstStyle/>
            <a:p>
              <a:r>
                <a:rPr lang="en-US" sz="1050" dirty="0"/>
                <a:t>Reducing Sugar</a:t>
              </a:r>
            </a:p>
          </p:txBody>
        </p:sp>
        <p:sp>
          <p:nvSpPr>
            <p:cNvPr id="11" name="TextBox 10">
              <a:extLst>
                <a:ext uri="{FF2B5EF4-FFF2-40B4-BE49-F238E27FC236}">
                  <a16:creationId xmlns:a16="http://schemas.microsoft.com/office/drawing/2014/main" id="{54737DE0-97BA-4082-B985-68175B802D7E}"/>
                </a:ext>
              </a:extLst>
            </p:cNvPr>
            <p:cNvSpPr txBox="1"/>
            <p:nvPr/>
          </p:nvSpPr>
          <p:spPr>
            <a:xfrm rot="16200000">
              <a:off x="5228681" y="3565531"/>
              <a:ext cx="1409360" cy="261610"/>
            </a:xfrm>
            <a:prstGeom prst="rect">
              <a:avLst/>
            </a:prstGeom>
            <a:solidFill>
              <a:schemeClr val="bg1"/>
            </a:solidFill>
          </p:spPr>
          <p:txBody>
            <a:bodyPr wrap="none" rtlCol="0">
              <a:spAutoFit/>
            </a:bodyPr>
            <a:lstStyle/>
            <a:p>
              <a:r>
                <a:rPr lang="en-US" sz="1050" dirty="0"/>
                <a:t>Glucose </a:t>
              </a:r>
              <a:r>
                <a:rPr lang="en-US" sz="1050"/>
                <a:t>+ Fructose</a:t>
              </a:r>
              <a:endParaRPr lang="en-US" sz="1050" dirty="0"/>
            </a:p>
          </p:txBody>
        </p:sp>
      </p:grpSp>
    </p:spTree>
    <p:extLst>
      <p:ext uri="{BB962C8B-B14F-4D97-AF65-F5344CB8AC3E}">
        <p14:creationId xmlns:p14="http://schemas.microsoft.com/office/powerpoint/2010/main" val="121872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71550" y="503857"/>
            <a:ext cx="7200900" cy="659662"/>
          </a:xfrm>
        </p:spPr>
        <p:txBody>
          <a:bodyPr>
            <a:normAutofit/>
          </a:bodyPr>
          <a:lstStyle/>
          <a:p>
            <a:r>
              <a:rPr lang="en-US" sz="2400" dirty="0"/>
              <a:t>A practical example</a:t>
            </a:r>
          </a:p>
        </p:txBody>
      </p:sp>
      <p:sp>
        <p:nvSpPr>
          <p:cNvPr id="5" name="Slide Number Placeholder 4"/>
          <p:cNvSpPr>
            <a:spLocks noGrp="1"/>
          </p:cNvSpPr>
          <p:nvPr>
            <p:ph type="sldNum" sz="quarter" idx="12"/>
          </p:nvPr>
        </p:nvSpPr>
        <p:spPr/>
        <p:txBody>
          <a:bodyPr/>
          <a:lstStyle/>
          <a:p>
            <a:fld id="{E31375A4-56A4-47D6-9801-1991572033F7}" type="slidenum">
              <a:rPr lang="en-US" smtClean="0"/>
              <a:t>14</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pic>
        <p:nvPicPr>
          <p:cNvPr id="6" name="Content Placeholder 3">
            <a:extLst>
              <a:ext uri="{FF2B5EF4-FFF2-40B4-BE49-F238E27FC236}">
                <a16:creationId xmlns:a16="http://schemas.microsoft.com/office/drawing/2014/main" id="{D41AA776-5C2E-40AE-80BD-F32F914C2614}"/>
              </a:ext>
            </a:extLst>
          </p:cNvPr>
          <p:cNvPicPr>
            <a:picLocks noChangeAspect="1"/>
          </p:cNvPicPr>
          <p:nvPr/>
        </p:nvPicPr>
        <p:blipFill>
          <a:blip r:embed="rId2"/>
          <a:stretch>
            <a:fillRect/>
          </a:stretch>
        </p:blipFill>
        <p:spPr>
          <a:xfrm>
            <a:off x="757117" y="1304454"/>
            <a:ext cx="4910607" cy="3346288"/>
          </a:xfrm>
          <a:prstGeom prst="rect">
            <a:avLst/>
          </a:prstGeom>
        </p:spPr>
      </p:pic>
      <p:pic>
        <p:nvPicPr>
          <p:cNvPr id="7" name="Content Placeholder 3">
            <a:extLst>
              <a:ext uri="{FF2B5EF4-FFF2-40B4-BE49-F238E27FC236}">
                <a16:creationId xmlns:a16="http://schemas.microsoft.com/office/drawing/2014/main" id="{89F07A11-6D2B-4330-9833-D6D4B8F2AEF1}"/>
              </a:ext>
            </a:extLst>
          </p:cNvPr>
          <p:cNvPicPr>
            <a:picLocks noChangeAspect="1"/>
          </p:cNvPicPr>
          <p:nvPr/>
        </p:nvPicPr>
        <p:blipFill>
          <a:blip r:embed="rId3"/>
          <a:stretch>
            <a:fillRect/>
          </a:stretch>
        </p:blipFill>
        <p:spPr>
          <a:xfrm>
            <a:off x="2647303" y="2481655"/>
            <a:ext cx="4910606" cy="3346288"/>
          </a:xfrm>
          <a:prstGeom prst="rect">
            <a:avLst/>
          </a:prstGeom>
        </p:spPr>
      </p:pic>
      <p:sp>
        <p:nvSpPr>
          <p:cNvPr id="8" name="TextBox 7">
            <a:extLst>
              <a:ext uri="{FF2B5EF4-FFF2-40B4-BE49-F238E27FC236}">
                <a16:creationId xmlns:a16="http://schemas.microsoft.com/office/drawing/2014/main" id="{F6598443-5117-4F33-898F-97B48AC9E44D}"/>
              </a:ext>
            </a:extLst>
          </p:cNvPr>
          <p:cNvSpPr txBox="1"/>
          <p:nvPr/>
        </p:nvSpPr>
        <p:spPr>
          <a:xfrm>
            <a:off x="6232843" y="1586925"/>
            <a:ext cx="2455303" cy="3684150"/>
          </a:xfrm>
          <a:prstGeom prst="rect">
            <a:avLst/>
          </a:prstGeom>
          <a:solidFill>
            <a:schemeClr val="bg1"/>
          </a:solidFill>
          <a:ln w="19050">
            <a:solidFill>
              <a:srgbClr val="FF0000"/>
            </a:solidFill>
          </a:ln>
        </p:spPr>
        <p:txBody>
          <a:bodyPr wrap="square" rtlCol="0">
            <a:spAutoFit/>
          </a:bodyPr>
          <a:lstStyle/>
          <a:p>
            <a:pPr marL="285750" indent="-285750" algn="just">
              <a:lnSpc>
                <a:spcPct val="150000"/>
              </a:lnSpc>
              <a:spcAft>
                <a:spcPts val="300"/>
              </a:spcAft>
              <a:buFont typeface="Arial" charset="0"/>
              <a:buChar char="•"/>
            </a:pPr>
            <a:r>
              <a:rPr lang="en-US" sz="1400" dirty="0"/>
              <a:t>5 wines fall below the 16g/L limit when tested using glucose + fructose + sucrose</a:t>
            </a:r>
          </a:p>
          <a:p>
            <a:pPr marL="285750" indent="-285750" algn="just">
              <a:lnSpc>
                <a:spcPct val="150000"/>
              </a:lnSpc>
              <a:spcAft>
                <a:spcPts val="300"/>
              </a:spcAft>
              <a:buFont typeface="Arial" charset="0"/>
              <a:buChar char="•"/>
            </a:pPr>
            <a:r>
              <a:rPr lang="en-US" sz="1400" dirty="0"/>
              <a:t>12 wines fall below the limit when tested using the reducing sugar method</a:t>
            </a:r>
          </a:p>
          <a:p>
            <a:pPr algn="just">
              <a:lnSpc>
                <a:spcPct val="150000"/>
              </a:lnSpc>
              <a:spcAft>
                <a:spcPts val="300"/>
              </a:spcAft>
            </a:pPr>
            <a:r>
              <a:rPr lang="en-US" sz="1400" i="1" dirty="0"/>
              <a:t>None of the wines had been adulterated by water addition</a:t>
            </a:r>
          </a:p>
        </p:txBody>
      </p:sp>
    </p:spTree>
    <p:extLst>
      <p:ext uri="{BB962C8B-B14F-4D97-AF65-F5344CB8AC3E}">
        <p14:creationId xmlns:p14="http://schemas.microsoft.com/office/powerpoint/2010/main" val="2774416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2400" dirty="0"/>
              <a:t>So does it work?</a:t>
            </a:r>
          </a:p>
        </p:txBody>
      </p:sp>
      <p:sp>
        <p:nvSpPr>
          <p:cNvPr id="5" name="Slide Number Placeholder 4"/>
          <p:cNvSpPr>
            <a:spLocks noGrp="1"/>
          </p:cNvSpPr>
          <p:nvPr>
            <p:ph type="sldNum" sz="quarter" idx="12"/>
          </p:nvPr>
        </p:nvSpPr>
        <p:spPr/>
        <p:txBody>
          <a:bodyPr/>
          <a:lstStyle/>
          <a:p>
            <a:fld id="{E31375A4-56A4-47D6-9801-1991572033F7}" type="slidenum">
              <a:rPr lang="en-US" smtClean="0"/>
              <a:t>15</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2" name="Rectangle 1">
            <a:extLst>
              <a:ext uri="{FF2B5EF4-FFF2-40B4-BE49-F238E27FC236}">
                <a16:creationId xmlns:a16="http://schemas.microsoft.com/office/drawing/2014/main" id="{39E70A96-2B7D-4C39-A04E-66871B508634}"/>
              </a:ext>
            </a:extLst>
          </p:cNvPr>
          <p:cNvSpPr/>
          <p:nvPr/>
        </p:nvSpPr>
        <p:spPr>
          <a:xfrm>
            <a:off x="937444" y="2107555"/>
            <a:ext cx="7118420" cy="2893100"/>
          </a:xfrm>
          <a:prstGeom prst="rect">
            <a:avLst/>
          </a:prstGeom>
        </p:spPr>
        <p:txBody>
          <a:bodyPr wrap="square">
            <a:spAutoFit/>
          </a:bodyPr>
          <a:lstStyle/>
          <a:p>
            <a:pPr marL="285750" indent="-285750" algn="just">
              <a:lnSpc>
                <a:spcPct val="150000"/>
              </a:lnSpc>
              <a:spcAft>
                <a:spcPts val="1200"/>
              </a:spcAft>
              <a:buFont typeface="Arial" charset="0"/>
              <a:buChar char="•"/>
            </a:pPr>
            <a:r>
              <a:rPr lang="en-US" dirty="0"/>
              <a:t>Sugar Free Extract (SFE) is not a good indicator as to the possible adulteration of wine or </a:t>
            </a:r>
            <a:r>
              <a:rPr lang="en-US" b="1" dirty="0"/>
              <a:t>authenticity</a:t>
            </a:r>
            <a:r>
              <a:rPr lang="en-US" dirty="0"/>
              <a:t>.</a:t>
            </a:r>
          </a:p>
          <a:p>
            <a:pPr marL="285750" indent="-285750" algn="just">
              <a:lnSpc>
                <a:spcPct val="150000"/>
              </a:lnSpc>
              <a:spcAft>
                <a:spcPts val="1200"/>
              </a:spcAft>
              <a:buFont typeface="Arial" charset="0"/>
              <a:buChar char="•"/>
            </a:pPr>
            <a:r>
              <a:rPr lang="en-US" dirty="0"/>
              <a:t>Arbitrary lower limits on SFE’s do not take into account variations in vintage, wine style and a range of modern legal winemaking practices.</a:t>
            </a:r>
          </a:p>
          <a:p>
            <a:pPr marL="285750" indent="-285750" algn="just">
              <a:lnSpc>
                <a:spcPct val="150000"/>
              </a:lnSpc>
              <a:spcAft>
                <a:spcPts val="1200"/>
              </a:spcAft>
              <a:buFont typeface="Arial" charset="0"/>
              <a:buChar char="•"/>
            </a:pPr>
            <a:r>
              <a:rPr lang="en-US" dirty="0"/>
              <a:t>It also has gives no indication of </a:t>
            </a:r>
            <a:r>
              <a:rPr lang="en-US" b="1" dirty="0"/>
              <a:t>quality</a:t>
            </a:r>
            <a:r>
              <a:rPr lang="en-US" dirty="0"/>
              <a:t> or </a:t>
            </a:r>
            <a:r>
              <a:rPr lang="en-US" b="1" dirty="0"/>
              <a:t>food safety</a:t>
            </a:r>
          </a:p>
        </p:txBody>
      </p:sp>
    </p:spTree>
    <p:extLst>
      <p:ext uri="{BB962C8B-B14F-4D97-AF65-F5344CB8AC3E}">
        <p14:creationId xmlns:p14="http://schemas.microsoft.com/office/powerpoint/2010/main" val="2120278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z="3600" dirty="0"/>
              <a:t>Consumer Safety</a:t>
            </a:r>
          </a:p>
        </p:txBody>
      </p:sp>
      <p:sp>
        <p:nvSpPr>
          <p:cNvPr id="5" name="Slide Number Placeholder 4"/>
          <p:cNvSpPr>
            <a:spLocks noGrp="1"/>
          </p:cNvSpPr>
          <p:nvPr>
            <p:ph type="sldNum" sz="quarter" idx="12"/>
          </p:nvPr>
        </p:nvSpPr>
        <p:spPr/>
        <p:txBody>
          <a:bodyPr/>
          <a:lstStyle/>
          <a:p>
            <a:fld id="{E31375A4-56A4-47D6-9801-1991572033F7}" type="slidenum">
              <a:rPr lang="en-US" smtClean="0"/>
              <a:t>16</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Tree>
    <p:extLst>
      <p:ext uri="{BB962C8B-B14F-4D97-AF65-F5344CB8AC3E}">
        <p14:creationId xmlns:p14="http://schemas.microsoft.com/office/powerpoint/2010/main" val="3772021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2400" dirty="0"/>
              <a:t>Methanol</a:t>
            </a:r>
          </a:p>
        </p:txBody>
      </p:sp>
      <p:sp>
        <p:nvSpPr>
          <p:cNvPr id="5" name="Slide Number Placeholder 4"/>
          <p:cNvSpPr>
            <a:spLocks noGrp="1"/>
          </p:cNvSpPr>
          <p:nvPr>
            <p:ph type="sldNum" sz="quarter" idx="12"/>
          </p:nvPr>
        </p:nvSpPr>
        <p:spPr/>
        <p:txBody>
          <a:bodyPr/>
          <a:lstStyle/>
          <a:p>
            <a:fld id="{E31375A4-56A4-47D6-9801-1991572033F7}" type="slidenum">
              <a:rPr lang="en-US" smtClean="0"/>
              <a:t>17</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7" name="Rectangle 6">
            <a:extLst>
              <a:ext uri="{FF2B5EF4-FFF2-40B4-BE49-F238E27FC236}">
                <a16:creationId xmlns:a16="http://schemas.microsoft.com/office/drawing/2014/main" id="{B0E10BB8-8C6D-FF40-A573-EFB81A40E38F}"/>
              </a:ext>
            </a:extLst>
          </p:cNvPr>
          <p:cNvSpPr/>
          <p:nvPr/>
        </p:nvSpPr>
        <p:spPr>
          <a:xfrm>
            <a:off x="937444" y="2107555"/>
            <a:ext cx="7118420" cy="3411127"/>
          </a:xfrm>
          <a:prstGeom prst="rect">
            <a:avLst/>
          </a:prstGeom>
        </p:spPr>
        <p:txBody>
          <a:bodyPr wrap="square">
            <a:spAutoFit/>
          </a:bodyPr>
          <a:lstStyle/>
          <a:p>
            <a:pPr marL="285750" indent="-285750" algn="just">
              <a:lnSpc>
                <a:spcPct val="150000"/>
              </a:lnSpc>
              <a:spcAft>
                <a:spcPts val="1200"/>
              </a:spcAft>
              <a:buFont typeface="Arial" charset="0"/>
              <a:buChar char="•"/>
            </a:pPr>
            <a:r>
              <a:rPr lang="en-US" dirty="0"/>
              <a:t>Methanol is a substance which has been associated with a number of serious injuries and deaths around the world.</a:t>
            </a:r>
          </a:p>
          <a:p>
            <a:pPr marL="285750" indent="-285750" algn="just">
              <a:lnSpc>
                <a:spcPct val="150000"/>
              </a:lnSpc>
              <a:spcAft>
                <a:spcPts val="1200"/>
              </a:spcAft>
              <a:buFont typeface="Arial" charset="0"/>
              <a:buChar char="•"/>
            </a:pPr>
            <a:r>
              <a:rPr lang="en-US" dirty="0"/>
              <a:t>It is a substance which naturally occurs in wine through the enzymatic hydrolysis of </a:t>
            </a:r>
            <a:r>
              <a:rPr lang="en-US" dirty="0" err="1"/>
              <a:t>pectins</a:t>
            </a:r>
            <a:r>
              <a:rPr lang="en-US" dirty="0"/>
              <a:t>.</a:t>
            </a:r>
          </a:p>
          <a:p>
            <a:pPr marL="285750" indent="-285750" algn="just">
              <a:lnSpc>
                <a:spcPct val="150000"/>
              </a:lnSpc>
              <a:spcAft>
                <a:spcPts val="1200"/>
              </a:spcAft>
              <a:buFont typeface="Arial" charset="0"/>
              <a:buChar char="•"/>
            </a:pPr>
            <a:r>
              <a:rPr lang="en-US" dirty="0"/>
              <a:t>It can also be formed in wine through the use of dimethyl </a:t>
            </a:r>
            <a:r>
              <a:rPr lang="en-US" dirty="0" err="1"/>
              <a:t>dicarbonate</a:t>
            </a:r>
            <a:r>
              <a:rPr lang="en-US" dirty="0"/>
              <a:t> (DMDC) as antimicrobial.</a:t>
            </a:r>
          </a:p>
          <a:p>
            <a:pPr marL="285750" indent="-285750" algn="just">
              <a:lnSpc>
                <a:spcPct val="150000"/>
              </a:lnSpc>
              <a:spcAft>
                <a:spcPts val="1200"/>
              </a:spcAft>
              <a:buFont typeface="Arial" charset="0"/>
              <a:buChar char="•"/>
            </a:pPr>
            <a:r>
              <a:rPr lang="en-US" dirty="0"/>
              <a:t>It is also found naturally occurring in the human body.</a:t>
            </a:r>
            <a:endParaRPr lang="en-US" b="1" dirty="0"/>
          </a:p>
        </p:txBody>
      </p:sp>
    </p:spTree>
    <p:extLst>
      <p:ext uri="{BB962C8B-B14F-4D97-AF65-F5344CB8AC3E}">
        <p14:creationId xmlns:p14="http://schemas.microsoft.com/office/powerpoint/2010/main" val="79856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2400" dirty="0"/>
              <a:t>Typical Levels of Methanol in Wine</a:t>
            </a:r>
          </a:p>
        </p:txBody>
      </p:sp>
      <p:sp>
        <p:nvSpPr>
          <p:cNvPr id="5" name="Slide Number Placeholder 4"/>
          <p:cNvSpPr>
            <a:spLocks noGrp="1"/>
          </p:cNvSpPr>
          <p:nvPr>
            <p:ph type="sldNum" sz="quarter" idx="12"/>
          </p:nvPr>
        </p:nvSpPr>
        <p:spPr/>
        <p:txBody>
          <a:bodyPr/>
          <a:lstStyle/>
          <a:p>
            <a:fld id="{E31375A4-56A4-47D6-9801-1991572033F7}" type="slidenum">
              <a:rPr lang="en-US" smtClean="0"/>
              <a:t>18</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pic>
        <p:nvPicPr>
          <p:cNvPr id="6" name="Picture 5">
            <a:extLst>
              <a:ext uri="{FF2B5EF4-FFF2-40B4-BE49-F238E27FC236}">
                <a16:creationId xmlns:a16="http://schemas.microsoft.com/office/drawing/2014/main" id="{02723241-BD97-374D-B481-EAD164535D0F}"/>
              </a:ext>
            </a:extLst>
          </p:cNvPr>
          <p:cNvPicPr>
            <a:picLocks noChangeAspect="1"/>
          </p:cNvPicPr>
          <p:nvPr/>
        </p:nvPicPr>
        <p:blipFill>
          <a:blip r:embed="rId2"/>
          <a:stretch>
            <a:fillRect/>
          </a:stretch>
        </p:blipFill>
        <p:spPr>
          <a:xfrm>
            <a:off x="325238" y="1981935"/>
            <a:ext cx="5521086" cy="3762373"/>
          </a:xfrm>
          <a:prstGeom prst="rect">
            <a:avLst/>
          </a:prstGeom>
        </p:spPr>
      </p:pic>
      <p:sp>
        <p:nvSpPr>
          <p:cNvPr id="7" name="Content Placeholder 2">
            <a:extLst>
              <a:ext uri="{FF2B5EF4-FFF2-40B4-BE49-F238E27FC236}">
                <a16:creationId xmlns:a16="http://schemas.microsoft.com/office/drawing/2014/main" id="{EA75AFAC-9D19-5C48-9AB9-5CFD1D493CC1}"/>
              </a:ext>
            </a:extLst>
          </p:cNvPr>
          <p:cNvSpPr txBox="1">
            <a:spLocks/>
          </p:cNvSpPr>
          <p:nvPr/>
        </p:nvSpPr>
        <p:spPr>
          <a:xfrm>
            <a:off x="6424528" y="1934309"/>
            <a:ext cx="2263618" cy="3809999"/>
          </a:xfrm>
          <a:prstGeom prst="rect">
            <a:avLst/>
          </a:prstGeom>
        </p:spPr>
        <p:txBody>
          <a:bodyPr/>
          <a:lstStyle>
            <a:lvl1pPr marL="128588" indent="-128588" algn="l" defTabSz="514350" rtl="0" eaLnBrk="1" latinLnBrk="0" hangingPunct="1">
              <a:lnSpc>
                <a:spcPct val="90000"/>
              </a:lnSpc>
              <a:spcBef>
                <a:spcPts val="1013"/>
              </a:spcBef>
              <a:buClr>
                <a:schemeClr val="accent1"/>
              </a:buClr>
              <a:buSzPct val="100000"/>
              <a:buFont typeface="Arial" pitchFamily="34" charset="0"/>
              <a:buChar char="▪"/>
              <a:defRPr sz="1125" kern="1200">
                <a:solidFill>
                  <a:schemeClr val="tx1"/>
                </a:solidFill>
                <a:latin typeface="+mn-lt"/>
                <a:ea typeface="+mn-ea"/>
                <a:cs typeface="+mn-cs"/>
              </a:defRPr>
            </a:lvl1pPr>
            <a:lvl2pPr marL="257175" indent="-102870" algn="l" defTabSz="514350" rtl="0" eaLnBrk="1" latinLnBrk="0" hangingPunct="1">
              <a:lnSpc>
                <a:spcPct val="90000"/>
              </a:lnSpc>
              <a:spcBef>
                <a:spcPts val="675"/>
              </a:spcBef>
              <a:buClr>
                <a:schemeClr val="accent1"/>
              </a:buClr>
              <a:buSzPct val="100000"/>
              <a:buFont typeface="Arial" pitchFamily="34" charset="0"/>
              <a:buChar char="▪"/>
              <a:defRPr sz="1013" kern="1200">
                <a:solidFill>
                  <a:schemeClr val="tx1"/>
                </a:solidFill>
                <a:latin typeface="+mn-lt"/>
                <a:ea typeface="+mn-ea"/>
                <a:cs typeface="+mn-cs"/>
              </a:defRPr>
            </a:lvl2pPr>
            <a:lvl3pPr marL="385763" indent="-100906" algn="l" defTabSz="514350" rtl="0" eaLnBrk="1" latinLnBrk="0" hangingPunct="1">
              <a:lnSpc>
                <a:spcPct val="90000"/>
              </a:lnSpc>
              <a:spcBef>
                <a:spcPts val="450"/>
              </a:spcBef>
              <a:buClr>
                <a:schemeClr val="accent1"/>
              </a:buClr>
              <a:buSzPct val="100000"/>
              <a:buFont typeface="Arial" pitchFamily="34" charset="0"/>
              <a:buChar char="▪"/>
              <a:defRPr sz="900" kern="1200">
                <a:solidFill>
                  <a:schemeClr val="tx1"/>
                </a:solidFill>
                <a:latin typeface="+mn-lt"/>
                <a:ea typeface="+mn-ea"/>
                <a:cs typeface="+mn-cs"/>
              </a:defRPr>
            </a:lvl3pPr>
            <a:lvl4pPr marL="514350" indent="-102870" algn="l" defTabSz="514350" rtl="0" eaLnBrk="1" latinLnBrk="0" hangingPunct="1">
              <a:lnSpc>
                <a:spcPct val="90000"/>
              </a:lnSpc>
              <a:spcBef>
                <a:spcPts val="450"/>
              </a:spcBef>
              <a:buClr>
                <a:schemeClr val="accent1"/>
              </a:buClr>
              <a:buSzPct val="100000"/>
              <a:buFont typeface="Arial" pitchFamily="34" charset="0"/>
              <a:buChar char="▪"/>
              <a:defRPr sz="788" kern="1200">
                <a:solidFill>
                  <a:schemeClr val="tx1"/>
                </a:solidFill>
                <a:latin typeface="+mn-lt"/>
                <a:ea typeface="+mn-ea"/>
                <a:cs typeface="+mn-cs"/>
              </a:defRPr>
            </a:lvl4pPr>
            <a:lvl5pPr marL="64293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5pPr>
            <a:lvl6pPr marL="771525"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6pPr>
            <a:lvl7pPr marL="900113"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7pPr>
            <a:lvl8pPr marL="1028700"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8pPr>
            <a:lvl9pPr marL="115728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9pPr>
          </a:lstStyle>
          <a:p>
            <a:r>
              <a:rPr lang="en-AU" dirty="0"/>
              <a:t>Typical levels are found in table wines are between 40 and 250 mg/L.</a:t>
            </a:r>
          </a:p>
          <a:p>
            <a:r>
              <a:rPr lang="en-AU" dirty="0"/>
              <a:t>Some botrytized sweet wines can have levels as high as 364 mg/L.</a:t>
            </a:r>
          </a:p>
          <a:p>
            <a:r>
              <a:rPr lang="en-AU" dirty="0"/>
              <a:t>In general red wines have more than whites.</a:t>
            </a:r>
          </a:p>
          <a:p>
            <a:r>
              <a:rPr lang="en-AU" dirty="0"/>
              <a:t>To place this in perspective non-alcoholic fruit juices can have levels as high as 640 mg/L.</a:t>
            </a:r>
          </a:p>
          <a:p>
            <a:r>
              <a:rPr lang="en-AU" dirty="0"/>
              <a:t>The OIV limit for red wine is 400 mg/L.</a:t>
            </a:r>
          </a:p>
          <a:p>
            <a:r>
              <a:rPr lang="en-AU" dirty="0"/>
              <a:t>Grape based wine made using approved practices are highly unlikely to exceed this level.</a:t>
            </a:r>
          </a:p>
          <a:p>
            <a:endParaRPr lang="en-AU" dirty="0"/>
          </a:p>
          <a:p>
            <a:endParaRPr lang="en-AU" dirty="0"/>
          </a:p>
        </p:txBody>
      </p:sp>
      <p:sp>
        <p:nvSpPr>
          <p:cNvPr id="2" name="TextBox 1">
            <a:extLst>
              <a:ext uri="{FF2B5EF4-FFF2-40B4-BE49-F238E27FC236}">
                <a16:creationId xmlns:a16="http://schemas.microsoft.com/office/drawing/2014/main" id="{83609706-2C0C-6649-9558-4E1B47F27185}"/>
              </a:ext>
            </a:extLst>
          </p:cNvPr>
          <p:cNvSpPr txBox="1"/>
          <p:nvPr/>
        </p:nvSpPr>
        <p:spPr>
          <a:xfrm>
            <a:off x="892724" y="5910725"/>
            <a:ext cx="4953600" cy="338554"/>
          </a:xfrm>
          <a:prstGeom prst="rect">
            <a:avLst/>
          </a:prstGeom>
          <a:noFill/>
        </p:spPr>
        <p:txBody>
          <a:bodyPr wrap="none" rtlCol="0">
            <a:spAutoFit/>
          </a:bodyPr>
          <a:lstStyle/>
          <a:p>
            <a:r>
              <a:rPr lang="en-AU" sz="800" dirty="0"/>
              <a:t>Hodson, G. et al., 2017. Methanol in wine J.-M. </a:t>
            </a:r>
            <a:r>
              <a:rPr lang="en-AU" sz="800" dirty="0" err="1"/>
              <a:t>Aurand</a:t>
            </a:r>
            <a:r>
              <a:rPr lang="en-AU" sz="800" dirty="0"/>
              <a:t>, ed. </a:t>
            </a:r>
            <a:r>
              <a:rPr lang="en-AU" sz="800" i="1" dirty="0"/>
              <a:t>BIO Web of Conferences</a:t>
            </a:r>
            <a:r>
              <a:rPr lang="en-AU" sz="800" dirty="0"/>
              <a:t>, 9(5), pp.02028–5.</a:t>
            </a:r>
          </a:p>
          <a:p>
            <a:endParaRPr lang="en-US" sz="800" dirty="0"/>
          </a:p>
        </p:txBody>
      </p:sp>
    </p:spTree>
    <p:extLst>
      <p:ext uri="{BB962C8B-B14F-4D97-AF65-F5344CB8AC3E}">
        <p14:creationId xmlns:p14="http://schemas.microsoft.com/office/powerpoint/2010/main" val="2811785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2400" dirty="0"/>
              <a:t>But the dose makes the poison!</a:t>
            </a:r>
          </a:p>
        </p:txBody>
      </p:sp>
      <p:sp>
        <p:nvSpPr>
          <p:cNvPr id="5" name="Slide Number Placeholder 4"/>
          <p:cNvSpPr>
            <a:spLocks noGrp="1"/>
          </p:cNvSpPr>
          <p:nvPr>
            <p:ph type="sldNum" sz="quarter" idx="12"/>
          </p:nvPr>
        </p:nvSpPr>
        <p:spPr/>
        <p:txBody>
          <a:bodyPr/>
          <a:lstStyle/>
          <a:p>
            <a:fld id="{E31375A4-56A4-47D6-9801-1991572033F7}" type="slidenum">
              <a:rPr lang="en-US" smtClean="0"/>
              <a:t>19</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7" name="Rectangle 6">
            <a:extLst>
              <a:ext uri="{FF2B5EF4-FFF2-40B4-BE49-F238E27FC236}">
                <a16:creationId xmlns:a16="http://schemas.microsoft.com/office/drawing/2014/main" id="{B0E10BB8-8C6D-FF40-A573-EFB81A40E38F}"/>
              </a:ext>
            </a:extLst>
          </p:cNvPr>
          <p:cNvSpPr/>
          <p:nvPr/>
        </p:nvSpPr>
        <p:spPr>
          <a:xfrm>
            <a:off x="937444" y="2107555"/>
            <a:ext cx="7118420" cy="4103624"/>
          </a:xfrm>
          <a:prstGeom prst="rect">
            <a:avLst/>
          </a:prstGeom>
        </p:spPr>
        <p:txBody>
          <a:bodyPr wrap="square">
            <a:spAutoFit/>
          </a:bodyPr>
          <a:lstStyle/>
          <a:p>
            <a:r>
              <a:rPr lang="en-US" dirty="0"/>
              <a:t>A healthy individual can metabolize 1500 mg per hour of methanol without showing any ill effects. </a:t>
            </a:r>
            <a:r>
              <a:rPr lang="en-US" sz="1050" i="1" dirty="0"/>
              <a:t>European Commission Scientific Committee on Food. Opinion of the Scientific Committee on Food on the use of dimethyl </a:t>
            </a:r>
            <a:r>
              <a:rPr lang="en-US" sz="1050" i="1" dirty="0" err="1"/>
              <a:t>dicarbonate</a:t>
            </a:r>
            <a:r>
              <a:rPr lang="en-US" sz="1050" i="1" dirty="0"/>
              <a:t> (DMDC) in wines, (2001). </a:t>
            </a:r>
          </a:p>
          <a:p>
            <a:endParaRPr lang="en-US" sz="1050" i="1" dirty="0"/>
          </a:p>
          <a:p>
            <a:r>
              <a:rPr lang="en-US" dirty="0"/>
              <a:t>1500mg of methanol is approximately the amount of methanol that would be contained in 3.75 </a:t>
            </a:r>
            <a:r>
              <a:rPr lang="en-US" dirty="0" err="1"/>
              <a:t>litres</a:t>
            </a:r>
            <a:r>
              <a:rPr lang="en-US" dirty="0"/>
              <a:t> (5 standard bottles) of a wine with a methanol content at the OIV maximum of 400mg/L. </a:t>
            </a:r>
          </a:p>
          <a:p>
            <a:endParaRPr lang="en-US" dirty="0"/>
          </a:p>
          <a:p>
            <a:r>
              <a:rPr lang="en-US" i="1" dirty="0"/>
              <a:t>This volume of wine would have to be consumed in one hour to ingest more methanol than a healthy individual could </a:t>
            </a:r>
            <a:r>
              <a:rPr lang="en-US" i="1" dirty="0" err="1"/>
              <a:t>metabolise</a:t>
            </a:r>
            <a:r>
              <a:rPr lang="en-US" i="1" dirty="0"/>
              <a:t> with no ill effects. </a:t>
            </a:r>
          </a:p>
          <a:p>
            <a:endParaRPr lang="en-US" i="1" dirty="0"/>
          </a:p>
          <a:p>
            <a:r>
              <a:rPr lang="en-US" dirty="0"/>
              <a:t>Interestingly the standard treatment for methanol poisoning is to inject ethanol!</a:t>
            </a:r>
          </a:p>
          <a:p>
            <a:pPr marL="285750" indent="-285750" algn="just">
              <a:lnSpc>
                <a:spcPct val="150000"/>
              </a:lnSpc>
              <a:spcAft>
                <a:spcPts val="1200"/>
              </a:spcAft>
              <a:buFont typeface="Arial" charset="0"/>
              <a:buChar char="•"/>
            </a:pPr>
            <a:endParaRPr lang="en-US" b="1" dirty="0"/>
          </a:p>
        </p:txBody>
      </p:sp>
    </p:spTree>
    <p:extLst>
      <p:ext uri="{BB962C8B-B14F-4D97-AF65-F5344CB8AC3E}">
        <p14:creationId xmlns:p14="http://schemas.microsoft.com/office/powerpoint/2010/main" val="17028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71550" y="503857"/>
            <a:ext cx="7200900" cy="803736"/>
          </a:xfrm>
        </p:spPr>
        <p:txBody>
          <a:bodyPr>
            <a:normAutofit/>
          </a:bodyPr>
          <a:lstStyle/>
          <a:p>
            <a:r>
              <a:rPr lang="en-US" sz="2400" dirty="0"/>
              <a:t>Background</a:t>
            </a:r>
          </a:p>
        </p:txBody>
      </p:sp>
      <p:sp>
        <p:nvSpPr>
          <p:cNvPr id="5" name="Slide Number Placeholder 4"/>
          <p:cNvSpPr>
            <a:spLocks noGrp="1"/>
          </p:cNvSpPr>
          <p:nvPr>
            <p:ph type="sldNum" sz="quarter" idx="12"/>
          </p:nvPr>
        </p:nvSpPr>
        <p:spPr/>
        <p:txBody>
          <a:bodyPr/>
          <a:lstStyle/>
          <a:p>
            <a:fld id="{E31375A4-56A4-47D6-9801-1991572033F7}" type="slidenum">
              <a:rPr lang="en-US" smtClean="0"/>
              <a:t>2</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6" name="Rectangle 5">
            <a:extLst>
              <a:ext uri="{FF2B5EF4-FFF2-40B4-BE49-F238E27FC236}">
                <a16:creationId xmlns:a16="http://schemas.microsoft.com/office/drawing/2014/main" id="{D076010F-034C-4FC2-9441-AA5880CB002B}"/>
              </a:ext>
            </a:extLst>
          </p:cNvPr>
          <p:cNvSpPr/>
          <p:nvPr/>
        </p:nvSpPr>
        <p:spPr>
          <a:xfrm>
            <a:off x="971550" y="1803906"/>
            <a:ext cx="7200900" cy="4035657"/>
          </a:xfrm>
          <a:prstGeom prst="rect">
            <a:avLst/>
          </a:prstGeom>
        </p:spPr>
        <p:txBody>
          <a:bodyPr wrap="square">
            <a:spAutoFit/>
          </a:bodyPr>
          <a:lstStyle/>
          <a:p>
            <a:pPr algn="just">
              <a:lnSpc>
                <a:spcPct val="150000"/>
              </a:lnSpc>
              <a:spcAft>
                <a:spcPts val="900"/>
              </a:spcAft>
            </a:pPr>
            <a:r>
              <a:rPr lang="en-AU" sz="1600" dirty="0"/>
              <a:t>Tbilisi Statement</a:t>
            </a:r>
          </a:p>
          <a:p>
            <a:pPr marL="342900" indent="-342900" algn="just">
              <a:lnSpc>
                <a:spcPct val="150000"/>
              </a:lnSpc>
              <a:spcAft>
                <a:spcPts val="900"/>
              </a:spcAft>
              <a:buAutoNum type="arabicPeriod"/>
            </a:pPr>
            <a:r>
              <a:rPr lang="en-AU" sz="1350" b="1" dirty="0"/>
              <a:t>Avoiding Unnecessary Analysis</a:t>
            </a:r>
            <a:r>
              <a:rPr lang="en-AU" sz="1350" dirty="0"/>
              <a:t>. </a:t>
            </a:r>
            <a:r>
              <a:rPr lang="en-AU" sz="1350" i="1" dirty="0"/>
              <a:t>Governments should establish regulatory limits that are based on risk, thereby avoiding unnecessary analysis. </a:t>
            </a:r>
          </a:p>
          <a:p>
            <a:pPr algn="just">
              <a:lnSpc>
                <a:spcPct val="150000"/>
              </a:lnSpc>
              <a:spcAft>
                <a:spcPts val="900"/>
              </a:spcAft>
            </a:pPr>
            <a:r>
              <a:rPr lang="en-AU" sz="1350" dirty="0"/>
              <a:t>There are a wide range of analytes requested on </a:t>
            </a:r>
            <a:r>
              <a:rPr lang="en-AU" sz="1350"/>
              <a:t>certificates and in </a:t>
            </a:r>
            <a:r>
              <a:rPr lang="en-AU" sz="1350" dirty="0"/>
              <a:t>most cases the justification for these requirements </a:t>
            </a:r>
            <a:r>
              <a:rPr lang="en-AU" sz="1350"/>
              <a:t>are either; </a:t>
            </a:r>
            <a:endParaRPr lang="en-AU" sz="1350" dirty="0"/>
          </a:p>
          <a:p>
            <a:pPr indent="-214313" algn="just">
              <a:lnSpc>
                <a:spcPct val="150000"/>
              </a:lnSpc>
              <a:spcAft>
                <a:spcPts val="900"/>
              </a:spcAft>
              <a:buFont typeface="Arial" panose="020B0604020202020204" pitchFamily="34" charset="0"/>
              <a:buChar char="•"/>
            </a:pPr>
            <a:r>
              <a:rPr lang="en-AU" sz="1350" dirty="0"/>
              <a:t>Wine Quality</a:t>
            </a:r>
          </a:p>
          <a:p>
            <a:pPr indent="-214313" algn="just">
              <a:lnSpc>
                <a:spcPct val="150000"/>
              </a:lnSpc>
              <a:spcAft>
                <a:spcPts val="900"/>
              </a:spcAft>
              <a:buFont typeface="Arial" panose="020B0604020202020204" pitchFamily="34" charset="0"/>
              <a:buChar char="•"/>
            </a:pPr>
            <a:r>
              <a:rPr lang="en-AU" sz="1350" dirty="0"/>
              <a:t>Product Provenance/Authenticity</a:t>
            </a:r>
          </a:p>
          <a:p>
            <a:pPr indent="-214313" algn="just">
              <a:lnSpc>
                <a:spcPct val="150000"/>
              </a:lnSpc>
              <a:spcAft>
                <a:spcPts val="900"/>
              </a:spcAft>
              <a:buFont typeface="Arial" panose="020B0604020202020204" pitchFamily="34" charset="0"/>
              <a:buChar char="•"/>
            </a:pPr>
            <a:r>
              <a:rPr lang="en-AU" sz="1350" dirty="0"/>
              <a:t>Consumer safety</a:t>
            </a:r>
          </a:p>
          <a:p>
            <a:pPr algn="just">
              <a:lnSpc>
                <a:spcPct val="150000"/>
              </a:lnSpc>
              <a:spcAft>
                <a:spcPts val="900"/>
              </a:spcAft>
            </a:pPr>
            <a:r>
              <a:rPr lang="en-AU" sz="1350" dirty="0"/>
              <a:t>Here we will review the validity of a number of common analytes used to address these concerns.</a:t>
            </a:r>
          </a:p>
        </p:txBody>
      </p:sp>
    </p:spTree>
    <p:extLst>
      <p:ext uri="{BB962C8B-B14F-4D97-AF65-F5344CB8AC3E}">
        <p14:creationId xmlns:p14="http://schemas.microsoft.com/office/powerpoint/2010/main" val="1394696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D101D-0A32-EF40-9666-E9E8F721F3DD}"/>
              </a:ext>
            </a:extLst>
          </p:cNvPr>
          <p:cNvSpPr>
            <a:spLocks noGrp="1"/>
          </p:cNvSpPr>
          <p:nvPr>
            <p:ph type="title"/>
          </p:nvPr>
        </p:nvSpPr>
        <p:spPr/>
        <p:txBody>
          <a:bodyPr>
            <a:normAutofit/>
          </a:bodyPr>
          <a:lstStyle/>
          <a:p>
            <a:r>
              <a:rPr lang="en-US" sz="2400" dirty="0"/>
              <a:t>Methanol in wine</a:t>
            </a:r>
          </a:p>
        </p:txBody>
      </p:sp>
      <p:sp>
        <p:nvSpPr>
          <p:cNvPr id="3" name="Rectangle 2">
            <a:extLst>
              <a:ext uri="{FF2B5EF4-FFF2-40B4-BE49-F238E27FC236}">
                <a16:creationId xmlns:a16="http://schemas.microsoft.com/office/drawing/2014/main" id="{79E1C09E-70DE-1648-990A-167AA212E628}"/>
              </a:ext>
            </a:extLst>
          </p:cNvPr>
          <p:cNvSpPr/>
          <p:nvPr/>
        </p:nvSpPr>
        <p:spPr>
          <a:xfrm>
            <a:off x="937444" y="2107555"/>
            <a:ext cx="7118420" cy="3046988"/>
          </a:xfrm>
          <a:prstGeom prst="rect">
            <a:avLst/>
          </a:prstGeom>
        </p:spPr>
        <p:txBody>
          <a:bodyPr wrap="square">
            <a:spAutoFit/>
          </a:bodyPr>
          <a:lstStyle/>
          <a:p>
            <a:pPr marL="285750" indent="-285750" algn="just">
              <a:spcAft>
                <a:spcPts val="1200"/>
              </a:spcAft>
              <a:buFont typeface="Arial" charset="0"/>
              <a:buChar char="•"/>
            </a:pPr>
            <a:r>
              <a:rPr lang="en-US" dirty="0"/>
              <a:t>In wine made from grapes using approved winemaking practices it is essentially impossible to produce enough methanol for it to be deleterious to human health.</a:t>
            </a:r>
          </a:p>
          <a:p>
            <a:pPr marL="285750" indent="-285750" algn="just">
              <a:spcAft>
                <a:spcPts val="1200"/>
              </a:spcAft>
              <a:buFont typeface="Arial" charset="0"/>
              <a:buChar char="•"/>
            </a:pPr>
            <a:r>
              <a:rPr lang="en-US" dirty="0"/>
              <a:t>In cases where methanol poisoning has occurred in relation to wine it is associated with fake or adulterated products.</a:t>
            </a:r>
          </a:p>
          <a:p>
            <a:pPr marL="285750" indent="-285750" algn="just">
              <a:spcAft>
                <a:spcPts val="1200"/>
              </a:spcAft>
              <a:buFont typeface="Arial" charset="0"/>
              <a:buChar char="•"/>
            </a:pPr>
            <a:r>
              <a:rPr lang="en-US" dirty="0"/>
              <a:t>Such products are unlikely to go through the official processes involving import certificates (at least real ones).</a:t>
            </a:r>
          </a:p>
          <a:p>
            <a:pPr marL="285750" indent="-285750" algn="just">
              <a:spcAft>
                <a:spcPts val="1200"/>
              </a:spcAft>
              <a:buFont typeface="Arial" charset="0"/>
              <a:buChar char="•"/>
            </a:pPr>
            <a:r>
              <a:rPr lang="en-US" dirty="0"/>
              <a:t>Methanol content also is not an indicator of quality or provenance.</a:t>
            </a:r>
          </a:p>
        </p:txBody>
      </p:sp>
    </p:spTree>
    <p:extLst>
      <p:ext uri="{BB962C8B-B14F-4D97-AF65-F5344CB8AC3E}">
        <p14:creationId xmlns:p14="http://schemas.microsoft.com/office/powerpoint/2010/main" val="3565303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D66CE-9157-AF4A-AA30-A7AAD26E47F8}"/>
              </a:ext>
            </a:extLst>
          </p:cNvPr>
          <p:cNvSpPr>
            <a:spLocks noGrp="1"/>
          </p:cNvSpPr>
          <p:nvPr>
            <p:ph type="title"/>
          </p:nvPr>
        </p:nvSpPr>
        <p:spPr/>
        <p:txBody>
          <a:bodyPr>
            <a:normAutofit/>
          </a:bodyPr>
          <a:lstStyle/>
          <a:p>
            <a:r>
              <a:rPr lang="en-US" sz="2400" dirty="0"/>
              <a:t>In Summary</a:t>
            </a:r>
          </a:p>
        </p:txBody>
      </p:sp>
      <p:sp>
        <p:nvSpPr>
          <p:cNvPr id="3" name="Rectangle 2">
            <a:extLst>
              <a:ext uri="{FF2B5EF4-FFF2-40B4-BE49-F238E27FC236}">
                <a16:creationId xmlns:a16="http://schemas.microsoft.com/office/drawing/2014/main" id="{917699FE-2BD5-E445-8625-1EEB5E0A9C70}"/>
              </a:ext>
            </a:extLst>
          </p:cNvPr>
          <p:cNvSpPr/>
          <p:nvPr/>
        </p:nvSpPr>
        <p:spPr>
          <a:xfrm>
            <a:off x="937444" y="2107555"/>
            <a:ext cx="7118420" cy="3754874"/>
          </a:xfrm>
          <a:prstGeom prst="rect">
            <a:avLst/>
          </a:prstGeom>
        </p:spPr>
        <p:txBody>
          <a:bodyPr wrap="square">
            <a:spAutoFit/>
          </a:bodyPr>
          <a:lstStyle/>
          <a:p>
            <a:pPr marL="285750" indent="-285750" algn="just">
              <a:spcAft>
                <a:spcPts val="1200"/>
              </a:spcAft>
              <a:buFont typeface="Arial" charset="0"/>
              <a:buChar char="•"/>
            </a:pPr>
            <a:r>
              <a:rPr lang="en-US" dirty="0"/>
              <a:t>The 3 examples discussed; titratable acidity, sugar free extract and methanol, can be clearly seen not to meet justifications for inclusion on certificate of analysis.</a:t>
            </a:r>
          </a:p>
          <a:p>
            <a:pPr marL="285750" indent="-285750" algn="just">
              <a:spcAft>
                <a:spcPts val="1200"/>
              </a:spcAft>
              <a:buFont typeface="Arial" charset="0"/>
              <a:buChar char="•"/>
            </a:pPr>
            <a:r>
              <a:rPr lang="en-US" dirty="0"/>
              <a:t>As analytical parameters they exist either as an aid to production or for purely historical reasons.</a:t>
            </a:r>
          </a:p>
          <a:p>
            <a:pPr marL="285750" indent="-285750" algn="just">
              <a:spcAft>
                <a:spcPts val="1200"/>
              </a:spcAft>
              <a:buFont typeface="Arial" charset="0"/>
              <a:buChar char="•"/>
            </a:pPr>
            <a:r>
              <a:rPr lang="en-US" dirty="0"/>
              <a:t>They do not help governments of the public manage risks associated with </a:t>
            </a:r>
            <a:r>
              <a:rPr lang="en-US" b="1" i="1" dirty="0"/>
              <a:t>quality, authenticity or safety</a:t>
            </a:r>
            <a:r>
              <a:rPr lang="en-US" dirty="0"/>
              <a:t>.</a:t>
            </a:r>
          </a:p>
          <a:p>
            <a:pPr marL="285750" indent="-285750" algn="just">
              <a:spcAft>
                <a:spcPts val="1200"/>
              </a:spcAft>
              <a:buFont typeface="Arial" charset="0"/>
              <a:buChar char="•"/>
            </a:pPr>
            <a:r>
              <a:rPr lang="en-US" dirty="0"/>
              <a:t>Hence their inclusion in certificates of analysis is wasteful and unnecessary.</a:t>
            </a:r>
          </a:p>
          <a:p>
            <a:pPr marL="285750" indent="-285750" algn="just">
              <a:spcAft>
                <a:spcPts val="1200"/>
              </a:spcAft>
              <a:buFont typeface="Arial" charset="0"/>
              <a:buChar char="•"/>
            </a:pPr>
            <a:r>
              <a:rPr lang="en-US" dirty="0"/>
              <a:t>And not in keeping with the very first of the Tbilisi Statements Principles.</a:t>
            </a:r>
          </a:p>
        </p:txBody>
      </p:sp>
    </p:spTree>
    <p:extLst>
      <p:ext uri="{BB962C8B-B14F-4D97-AF65-F5344CB8AC3E}">
        <p14:creationId xmlns:p14="http://schemas.microsoft.com/office/powerpoint/2010/main" val="2692923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CD793-20DA-4E0F-B9DC-AAB3D0160804}"/>
              </a:ext>
            </a:extLst>
          </p:cNvPr>
          <p:cNvSpPr>
            <a:spLocks noGrp="1"/>
          </p:cNvSpPr>
          <p:nvPr>
            <p:ph type="title"/>
          </p:nvPr>
        </p:nvSpPr>
        <p:spPr/>
        <p:txBody>
          <a:bodyPr>
            <a:normAutofit/>
          </a:bodyPr>
          <a:lstStyle/>
          <a:p>
            <a:r>
              <a:rPr lang="en-AU" sz="4400" dirty="0"/>
              <a:t>Quality</a:t>
            </a:r>
          </a:p>
        </p:txBody>
      </p:sp>
    </p:spTree>
    <p:extLst>
      <p:ext uri="{BB962C8B-B14F-4D97-AF65-F5344CB8AC3E}">
        <p14:creationId xmlns:p14="http://schemas.microsoft.com/office/powerpoint/2010/main" val="3921497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Titratable Acidity or Total Acid</a:t>
            </a:r>
          </a:p>
        </p:txBody>
      </p:sp>
      <p:sp>
        <p:nvSpPr>
          <p:cNvPr id="3" name="Content Placeholder 2"/>
          <p:cNvSpPr>
            <a:spLocks noGrp="1"/>
          </p:cNvSpPr>
          <p:nvPr>
            <p:ph idx="1"/>
          </p:nvPr>
        </p:nvSpPr>
        <p:spPr/>
        <p:txBody>
          <a:bodyPr>
            <a:normAutofit/>
          </a:bodyPr>
          <a:lstStyle/>
          <a:p>
            <a:pPr marL="0" indent="0">
              <a:buNone/>
            </a:pPr>
            <a:r>
              <a:rPr lang="en-US" sz="1400" dirty="0"/>
              <a:t>Generally defined as the sum of all the acids in wine as determined by a titration to a given pH endpoint (7.0 in the EU and 8.2 almost everywhere else) and expressed in terms of tartaric acid equivalents.</a:t>
            </a:r>
          </a:p>
          <a:p>
            <a:pPr marL="0" indent="0">
              <a:buNone/>
            </a:pPr>
            <a:r>
              <a:rPr lang="en-US" sz="1400" dirty="0"/>
              <a:t>Realistically only looking at food acids as they are what naturally occur in wine and the approved methods do not differentiate for mineral acids if they were present.</a:t>
            </a:r>
          </a:p>
          <a:p>
            <a:pPr algn="ctr"/>
            <a:r>
              <a:rPr lang="en-US" sz="1400" b="1" dirty="0"/>
              <a:t>So not a case of consumer safety!</a:t>
            </a:r>
          </a:p>
          <a:p>
            <a:pPr marL="0" indent="0">
              <a:buNone/>
            </a:pPr>
            <a:r>
              <a:rPr lang="en-US" sz="1400" dirty="0"/>
              <a:t>All wines contain some level of titratable acidity and the values are not unique to a given region or economy. </a:t>
            </a:r>
          </a:p>
          <a:p>
            <a:pPr algn="ctr"/>
            <a:r>
              <a:rPr lang="en-US" sz="1400" b="1" dirty="0"/>
              <a:t>So not a case of identifying authenticity!</a:t>
            </a:r>
          </a:p>
          <a:p>
            <a:pPr marL="0" indent="0">
              <a:buNone/>
            </a:pPr>
            <a:endParaRPr lang="en-US" sz="1400" dirty="0"/>
          </a:p>
          <a:p>
            <a:pPr marL="0" indent="0">
              <a:buNone/>
            </a:pPr>
            <a:r>
              <a:rPr lang="en-US" sz="1400" dirty="0"/>
              <a:t>So does it give an indication of </a:t>
            </a:r>
            <a:r>
              <a:rPr lang="en-US" sz="1400" b="1" dirty="0"/>
              <a:t>quality</a:t>
            </a:r>
            <a:r>
              <a:rPr lang="en-US" sz="1400" dirty="0"/>
              <a:t>?</a:t>
            </a:r>
          </a:p>
        </p:txBody>
      </p:sp>
      <p:sp>
        <p:nvSpPr>
          <p:cNvPr id="6" name="Slide Number Placeholder 5"/>
          <p:cNvSpPr>
            <a:spLocks noGrp="1"/>
          </p:cNvSpPr>
          <p:nvPr>
            <p:ph type="sldNum" sz="quarter" idx="12"/>
          </p:nvPr>
        </p:nvSpPr>
        <p:spPr/>
        <p:txBody>
          <a:bodyPr/>
          <a:lstStyle/>
          <a:p>
            <a:fld id="{E31375A4-56A4-47D6-9801-1991572033F7}" type="slidenum">
              <a:rPr lang="en-US" smtClean="0"/>
              <a:t>4</a:t>
            </a:fld>
            <a:endParaRPr lang="en-US"/>
          </a:p>
        </p:txBody>
      </p:sp>
      <p:sp>
        <p:nvSpPr>
          <p:cNvPr id="5" name="Footer Placeholder 4"/>
          <p:cNvSpPr>
            <a:spLocks noGrp="1"/>
          </p:cNvSpPr>
          <p:nvPr>
            <p:ph type="ftr" sz="quarter" idx="11"/>
          </p:nvPr>
        </p:nvSpPr>
        <p:spPr/>
        <p:txBody>
          <a:bodyPr/>
          <a:lstStyle/>
          <a:p>
            <a:r>
              <a:rPr lang="en-US" dirty="0"/>
              <a:t>APEC Wine Regulatory Forum |  October 10-11, 2018</a:t>
            </a:r>
          </a:p>
        </p:txBody>
      </p:sp>
      <p:sp>
        <p:nvSpPr>
          <p:cNvPr id="4" name="Date Placeholder 3"/>
          <p:cNvSpPr>
            <a:spLocks noGrp="1"/>
          </p:cNvSpPr>
          <p:nvPr>
            <p:ph type="dt" sz="half" idx="10"/>
          </p:nvPr>
        </p:nvSpPr>
        <p:spPr/>
        <p:txBody>
          <a:bodyPr/>
          <a:lstStyle/>
          <a:p>
            <a:r>
              <a:rPr lang="en-US" dirty="0"/>
              <a:t>Honolulu, Hawaii, USA</a:t>
            </a: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31375A4-56A4-47D6-9801-1991572033F7}" type="slidenum">
              <a:rPr lang="en-US" smtClean="0"/>
              <a:t>5</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6" name="Title 1">
            <a:extLst>
              <a:ext uri="{FF2B5EF4-FFF2-40B4-BE49-F238E27FC236}">
                <a16:creationId xmlns:a16="http://schemas.microsoft.com/office/drawing/2014/main" id="{3CBD467C-E888-401A-9020-AF4CFA220E84}"/>
              </a:ext>
            </a:extLst>
          </p:cNvPr>
          <p:cNvSpPr>
            <a:spLocks noGrp="1"/>
          </p:cNvSpPr>
          <p:nvPr>
            <p:ph type="title"/>
          </p:nvPr>
        </p:nvSpPr>
        <p:spPr>
          <a:xfrm>
            <a:off x="467544" y="260648"/>
            <a:ext cx="5184576" cy="868958"/>
          </a:xfrm>
        </p:spPr>
        <p:txBody>
          <a:bodyPr>
            <a:normAutofit/>
          </a:bodyPr>
          <a:lstStyle/>
          <a:p>
            <a:pPr algn="l"/>
            <a:r>
              <a:rPr lang="en-AU" sz="2400" dirty="0"/>
              <a:t>Organic acids in wine</a:t>
            </a:r>
          </a:p>
        </p:txBody>
      </p:sp>
      <p:sp>
        <p:nvSpPr>
          <p:cNvPr id="7" name="Content Placeholder 2">
            <a:extLst>
              <a:ext uri="{FF2B5EF4-FFF2-40B4-BE49-F238E27FC236}">
                <a16:creationId xmlns:a16="http://schemas.microsoft.com/office/drawing/2014/main" id="{0911ED32-7C12-47B4-994B-3D32C91D28F7}"/>
              </a:ext>
            </a:extLst>
          </p:cNvPr>
          <p:cNvSpPr txBox="1">
            <a:spLocks/>
          </p:cNvSpPr>
          <p:nvPr/>
        </p:nvSpPr>
        <p:spPr>
          <a:xfrm>
            <a:off x="395536" y="1196752"/>
            <a:ext cx="8229600" cy="4525963"/>
          </a:xfrm>
          <a:prstGeom prst="rect">
            <a:avLst/>
          </a:prstGeom>
        </p:spPr>
        <p:txBody>
          <a:bodyPr>
            <a:normAutofit lnSpcReduction="10000"/>
          </a:bodyPr>
          <a:lstStyle>
            <a:lvl1pPr marL="128588" indent="-128588" algn="l" defTabSz="514350" rtl="0" eaLnBrk="1" latinLnBrk="0" hangingPunct="1">
              <a:lnSpc>
                <a:spcPct val="90000"/>
              </a:lnSpc>
              <a:spcBef>
                <a:spcPts val="1013"/>
              </a:spcBef>
              <a:buClr>
                <a:schemeClr val="accent1"/>
              </a:buClr>
              <a:buSzPct val="100000"/>
              <a:buFont typeface="Arial" pitchFamily="34" charset="0"/>
              <a:buChar char="▪"/>
              <a:defRPr sz="1125" kern="1200">
                <a:solidFill>
                  <a:schemeClr val="tx1"/>
                </a:solidFill>
                <a:latin typeface="+mn-lt"/>
                <a:ea typeface="+mn-ea"/>
                <a:cs typeface="+mn-cs"/>
              </a:defRPr>
            </a:lvl1pPr>
            <a:lvl2pPr marL="257175" indent="-102870" algn="l" defTabSz="514350" rtl="0" eaLnBrk="1" latinLnBrk="0" hangingPunct="1">
              <a:lnSpc>
                <a:spcPct val="90000"/>
              </a:lnSpc>
              <a:spcBef>
                <a:spcPts val="675"/>
              </a:spcBef>
              <a:buClr>
                <a:schemeClr val="accent1"/>
              </a:buClr>
              <a:buSzPct val="100000"/>
              <a:buFont typeface="Arial" pitchFamily="34" charset="0"/>
              <a:buChar char="▪"/>
              <a:defRPr sz="1013" kern="1200">
                <a:solidFill>
                  <a:schemeClr val="tx1"/>
                </a:solidFill>
                <a:latin typeface="+mn-lt"/>
                <a:ea typeface="+mn-ea"/>
                <a:cs typeface="+mn-cs"/>
              </a:defRPr>
            </a:lvl2pPr>
            <a:lvl3pPr marL="385763" indent="-100906" algn="l" defTabSz="514350" rtl="0" eaLnBrk="1" latinLnBrk="0" hangingPunct="1">
              <a:lnSpc>
                <a:spcPct val="90000"/>
              </a:lnSpc>
              <a:spcBef>
                <a:spcPts val="450"/>
              </a:spcBef>
              <a:buClr>
                <a:schemeClr val="accent1"/>
              </a:buClr>
              <a:buSzPct val="100000"/>
              <a:buFont typeface="Arial" pitchFamily="34" charset="0"/>
              <a:buChar char="▪"/>
              <a:defRPr sz="900" kern="1200">
                <a:solidFill>
                  <a:schemeClr val="tx1"/>
                </a:solidFill>
                <a:latin typeface="+mn-lt"/>
                <a:ea typeface="+mn-ea"/>
                <a:cs typeface="+mn-cs"/>
              </a:defRPr>
            </a:lvl3pPr>
            <a:lvl4pPr marL="514350" indent="-102870" algn="l" defTabSz="514350" rtl="0" eaLnBrk="1" latinLnBrk="0" hangingPunct="1">
              <a:lnSpc>
                <a:spcPct val="90000"/>
              </a:lnSpc>
              <a:spcBef>
                <a:spcPts val="450"/>
              </a:spcBef>
              <a:buClr>
                <a:schemeClr val="accent1"/>
              </a:buClr>
              <a:buSzPct val="100000"/>
              <a:buFont typeface="Arial" pitchFamily="34" charset="0"/>
              <a:buChar char="▪"/>
              <a:defRPr sz="788" kern="1200">
                <a:solidFill>
                  <a:schemeClr val="tx1"/>
                </a:solidFill>
                <a:latin typeface="+mn-lt"/>
                <a:ea typeface="+mn-ea"/>
                <a:cs typeface="+mn-cs"/>
              </a:defRPr>
            </a:lvl4pPr>
            <a:lvl5pPr marL="64293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5pPr>
            <a:lvl6pPr marL="771525"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6pPr>
            <a:lvl7pPr marL="900113"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7pPr>
            <a:lvl8pPr marL="1028700"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8pPr>
            <a:lvl9pPr marL="115728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9pPr>
          </a:lstStyle>
          <a:p>
            <a:endParaRPr lang="en-AU" sz="2000" b="1" dirty="0"/>
          </a:p>
          <a:p>
            <a:r>
              <a:rPr lang="en-AU" sz="2000" dirty="0"/>
              <a:t>The main organic acids found in wine are:</a:t>
            </a:r>
          </a:p>
          <a:p>
            <a:endParaRPr lang="en-AU" sz="2000" dirty="0"/>
          </a:p>
          <a:p>
            <a:pPr lvl="1"/>
            <a:r>
              <a:rPr lang="en-AU" sz="2000" dirty="0"/>
              <a:t>Tartaric</a:t>
            </a:r>
          </a:p>
          <a:p>
            <a:pPr lvl="1"/>
            <a:r>
              <a:rPr lang="en-AU" sz="2000" dirty="0"/>
              <a:t>Malic</a:t>
            </a:r>
          </a:p>
          <a:p>
            <a:pPr lvl="1"/>
            <a:r>
              <a:rPr lang="en-AU" sz="2000" dirty="0"/>
              <a:t>Lactic</a:t>
            </a:r>
          </a:p>
          <a:p>
            <a:pPr lvl="1"/>
            <a:r>
              <a:rPr lang="en-AU" sz="2000" dirty="0"/>
              <a:t>Succinic</a:t>
            </a:r>
          </a:p>
          <a:p>
            <a:pPr lvl="1"/>
            <a:r>
              <a:rPr lang="en-AU" sz="2000" dirty="0"/>
              <a:t>Acetic</a:t>
            </a:r>
          </a:p>
          <a:p>
            <a:pPr lvl="1"/>
            <a:r>
              <a:rPr lang="en-AU" sz="2000" dirty="0"/>
              <a:t>Citric</a:t>
            </a:r>
          </a:p>
          <a:p>
            <a:pPr marL="154305" lvl="1" indent="0">
              <a:buFont typeface="Arial" pitchFamily="34" charset="0"/>
              <a:buNone/>
            </a:pPr>
            <a:endParaRPr lang="en-AU" sz="1600" dirty="0"/>
          </a:p>
          <a:p>
            <a:pPr marL="0" lvl="1" indent="0">
              <a:spcBef>
                <a:spcPts val="1013"/>
              </a:spcBef>
              <a:buFont typeface="Arial" pitchFamily="34" charset="0"/>
              <a:buNone/>
            </a:pPr>
            <a:r>
              <a:rPr lang="en-AU" sz="2000" dirty="0"/>
              <a:t>All are naturally occurring food acids found in many foods and beverages.</a:t>
            </a:r>
          </a:p>
          <a:p>
            <a:pPr marL="0" indent="0">
              <a:buFont typeface="Arial" pitchFamily="34" charset="0"/>
              <a:buNone/>
            </a:pPr>
            <a:r>
              <a:rPr lang="en-AU" sz="2000" dirty="0"/>
              <a:t>The proportion of each are  largely driven by environmental factors.</a:t>
            </a:r>
          </a:p>
          <a:p>
            <a:pPr marL="0" indent="0">
              <a:buFont typeface="Arial" pitchFamily="34" charset="0"/>
              <a:buNone/>
            </a:pPr>
            <a:endParaRPr lang="en-AU" sz="2000" dirty="0"/>
          </a:p>
        </p:txBody>
      </p:sp>
    </p:spTree>
    <p:extLst>
      <p:ext uri="{BB962C8B-B14F-4D97-AF65-F5344CB8AC3E}">
        <p14:creationId xmlns:p14="http://schemas.microsoft.com/office/powerpoint/2010/main" val="45273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2000"/>
                                        <p:tgtEl>
                                          <p:spTgt spid="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3" end="3"/>
                                            </p:txEl>
                                          </p:spTgt>
                                        </p:tgtEl>
                                        <p:attrNameLst>
                                          <p:attrName>style.visibility</p:attrName>
                                        </p:attrNameLst>
                                      </p:cBhvr>
                                      <p:to>
                                        <p:strVal val="visible"/>
                                      </p:to>
                                    </p:set>
                                    <p:animEffect transition="in" filter="fade">
                                      <p:cBhvr>
                                        <p:cTn id="10" dur="2000"/>
                                        <p:tgtEl>
                                          <p:spTgt spid="7">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animEffect transition="in" filter="fade">
                                      <p:cBhvr>
                                        <p:cTn id="13" dur="2000"/>
                                        <p:tgtEl>
                                          <p:spTgt spid="7">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
                                            <p:txEl>
                                              <p:pRg st="5" end="5"/>
                                            </p:txEl>
                                          </p:spTgt>
                                        </p:tgtEl>
                                        <p:attrNameLst>
                                          <p:attrName>style.visibility</p:attrName>
                                        </p:attrNameLst>
                                      </p:cBhvr>
                                      <p:to>
                                        <p:strVal val="visible"/>
                                      </p:to>
                                    </p:set>
                                    <p:animEffect transition="in" filter="fade">
                                      <p:cBhvr>
                                        <p:cTn id="16" dur="2000"/>
                                        <p:tgtEl>
                                          <p:spTgt spid="7">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Effect transition="in" filter="fade">
                                      <p:cBhvr>
                                        <p:cTn id="19" dur="2000"/>
                                        <p:tgtEl>
                                          <p:spTgt spid="7">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7">
                                            <p:txEl>
                                              <p:pRg st="7" end="7"/>
                                            </p:txEl>
                                          </p:spTgt>
                                        </p:tgtEl>
                                        <p:attrNameLst>
                                          <p:attrName>style.visibility</p:attrName>
                                        </p:attrNameLst>
                                      </p:cBhvr>
                                      <p:to>
                                        <p:strVal val="visible"/>
                                      </p:to>
                                    </p:set>
                                    <p:animEffect transition="in" filter="fade">
                                      <p:cBhvr>
                                        <p:cTn id="22" dur="2000"/>
                                        <p:tgtEl>
                                          <p:spTgt spid="7">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7">
                                            <p:txEl>
                                              <p:pRg st="8" end="8"/>
                                            </p:txEl>
                                          </p:spTgt>
                                        </p:tgtEl>
                                        <p:attrNameLst>
                                          <p:attrName>style.visibility</p:attrName>
                                        </p:attrNameLst>
                                      </p:cBhvr>
                                      <p:to>
                                        <p:strVal val="visible"/>
                                      </p:to>
                                    </p:set>
                                    <p:animEffect transition="in" filter="fade">
                                      <p:cBhvr>
                                        <p:cTn id="25" dur="2000"/>
                                        <p:tgtEl>
                                          <p:spTgt spid="7">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10" end="10"/>
                                            </p:txEl>
                                          </p:spTgt>
                                        </p:tgtEl>
                                        <p:attrNameLst>
                                          <p:attrName>style.visibility</p:attrName>
                                        </p:attrNameLst>
                                      </p:cBhvr>
                                      <p:to>
                                        <p:strVal val="visible"/>
                                      </p:to>
                                    </p:set>
                                    <p:animEffect transition="in" filter="fade">
                                      <p:cBhvr>
                                        <p:cTn id="30" dur="2000"/>
                                        <p:tgtEl>
                                          <p:spTgt spid="7">
                                            <p:txEl>
                                              <p:pRg st="10" end="1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xEl>
                                              <p:pRg st="11" end="11"/>
                                            </p:txEl>
                                          </p:spTgt>
                                        </p:tgtEl>
                                        <p:attrNameLst>
                                          <p:attrName>style.visibility</p:attrName>
                                        </p:attrNameLst>
                                      </p:cBhvr>
                                      <p:to>
                                        <p:strVal val="visible"/>
                                      </p:to>
                                    </p:set>
                                    <p:animEffect transition="in" filter="fade">
                                      <p:cBhvr>
                                        <p:cTn id="35" dur="20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31375A4-56A4-47D6-9801-1991572033F7}" type="slidenum">
              <a:rPr lang="en-US" smtClean="0"/>
              <a:t>6</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6" name="Title 1">
            <a:extLst>
              <a:ext uri="{FF2B5EF4-FFF2-40B4-BE49-F238E27FC236}">
                <a16:creationId xmlns:a16="http://schemas.microsoft.com/office/drawing/2014/main" id="{36CBCA1B-135B-4C86-A753-8A0F7F9B84FE}"/>
              </a:ext>
            </a:extLst>
          </p:cNvPr>
          <p:cNvSpPr>
            <a:spLocks noGrp="1"/>
          </p:cNvSpPr>
          <p:nvPr>
            <p:ph type="title"/>
          </p:nvPr>
        </p:nvSpPr>
        <p:spPr>
          <a:xfrm>
            <a:off x="539552" y="188640"/>
            <a:ext cx="6264696" cy="868958"/>
          </a:xfrm>
        </p:spPr>
        <p:txBody>
          <a:bodyPr>
            <a:normAutofit/>
          </a:bodyPr>
          <a:lstStyle/>
          <a:p>
            <a:pPr algn="l"/>
            <a:r>
              <a:rPr lang="en-AU" sz="2400" dirty="0"/>
              <a:t>A complex story</a:t>
            </a:r>
          </a:p>
        </p:txBody>
      </p:sp>
      <p:pic>
        <p:nvPicPr>
          <p:cNvPr id="7" name="Picture 3">
            <a:extLst>
              <a:ext uri="{FF2B5EF4-FFF2-40B4-BE49-F238E27FC236}">
                <a16:creationId xmlns:a16="http://schemas.microsoft.com/office/drawing/2014/main" id="{C0AA159D-4256-42A1-B591-8E1DDB6F91A6}"/>
              </a:ext>
            </a:extLst>
          </p:cNvPr>
          <p:cNvPicPr>
            <a:picLocks noChangeAspect="1" noChangeArrowheads="1"/>
          </p:cNvPicPr>
          <p:nvPr/>
        </p:nvPicPr>
        <p:blipFill>
          <a:blip r:embed="rId2" cstate="print"/>
          <a:srcRect/>
          <a:stretch>
            <a:fillRect/>
          </a:stretch>
        </p:blipFill>
        <p:spPr bwMode="auto">
          <a:xfrm>
            <a:off x="1645920" y="1217328"/>
            <a:ext cx="5636109" cy="3757405"/>
          </a:xfrm>
          <a:prstGeom prst="rect">
            <a:avLst/>
          </a:prstGeom>
          <a:noFill/>
          <a:ln w="9525">
            <a:noFill/>
            <a:miter lim="800000"/>
            <a:headEnd/>
            <a:tailEnd/>
          </a:ln>
        </p:spPr>
      </p:pic>
      <p:sp>
        <p:nvSpPr>
          <p:cNvPr id="8" name="Content Placeholder 5">
            <a:extLst>
              <a:ext uri="{FF2B5EF4-FFF2-40B4-BE49-F238E27FC236}">
                <a16:creationId xmlns:a16="http://schemas.microsoft.com/office/drawing/2014/main" id="{5719C8D4-8673-48A3-AFE3-CBC25DC32929}"/>
              </a:ext>
            </a:extLst>
          </p:cNvPr>
          <p:cNvSpPr txBox="1">
            <a:spLocks/>
          </p:cNvSpPr>
          <p:nvPr/>
        </p:nvSpPr>
        <p:spPr>
          <a:xfrm>
            <a:off x="457200" y="5105244"/>
            <a:ext cx="8229600" cy="637358"/>
          </a:xfrm>
          <a:prstGeom prst="rect">
            <a:avLst/>
          </a:prstGeom>
        </p:spPr>
        <p:txBody>
          <a:bodyPr>
            <a:normAutofit/>
          </a:bodyPr>
          <a:lstStyle>
            <a:lvl1pPr marL="128588" indent="-128588" algn="l" defTabSz="514350" rtl="0" eaLnBrk="1" latinLnBrk="0" hangingPunct="1">
              <a:lnSpc>
                <a:spcPct val="90000"/>
              </a:lnSpc>
              <a:spcBef>
                <a:spcPts val="1013"/>
              </a:spcBef>
              <a:buClr>
                <a:schemeClr val="accent1"/>
              </a:buClr>
              <a:buSzPct val="100000"/>
              <a:buFont typeface="Arial" pitchFamily="34" charset="0"/>
              <a:buChar char="▪"/>
              <a:defRPr sz="1125" kern="1200">
                <a:solidFill>
                  <a:schemeClr val="tx1"/>
                </a:solidFill>
                <a:latin typeface="+mn-lt"/>
                <a:ea typeface="+mn-ea"/>
                <a:cs typeface="+mn-cs"/>
              </a:defRPr>
            </a:lvl1pPr>
            <a:lvl2pPr marL="257175" indent="-102870" algn="l" defTabSz="514350" rtl="0" eaLnBrk="1" latinLnBrk="0" hangingPunct="1">
              <a:lnSpc>
                <a:spcPct val="90000"/>
              </a:lnSpc>
              <a:spcBef>
                <a:spcPts val="675"/>
              </a:spcBef>
              <a:buClr>
                <a:schemeClr val="accent1"/>
              </a:buClr>
              <a:buSzPct val="100000"/>
              <a:buFont typeface="Arial" pitchFamily="34" charset="0"/>
              <a:buChar char="▪"/>
              <a:defRPr sz="1013" kern="1200">
                <a:solidFill>
                  <a:schemeClr val="tx1"/>
                </a:solidFill>
                <a:latin typeface="+mn-lt"/>
                <a:ea typeface="+mn-ea"/>
                <a:cs typeface="+mn-cs"/>
              </a:defRPr>
            </a:lvl2pPr>
            <a:lvl3pPr marL="385763" indent="-100906" algn="l" defTabSz="514350" rtl="0" eaLnBrk="1" latinLnBrk="0" hangingPunct="1">
              <a:lnSpc>
                <a:spcPct val="90000"/>
              </a:lnSpc>
              <a:spcBef>
                <a:spcPts val="450"/>
              </a:spcBef>
              <a:buClr>
                <a:schemeClr val="accent1"/>
              </a:buClr>
              <a:buSzPct val="100000"/>
              <a:buFont typeface="Arial" pitchFamily="34" charset="0"/>
              <a:buChar char="▪"/>
              <a:defRPr sz="900" kern="1200">
                <a:solidFill>
                  <a:schemeClr val="tx1"/>
                </a:solidFill>
                <a:latin typeface="+mn-lt"/>
                <a:ea typeface="+mn-ea"/>
                <a:cs typeface="+mn-cs"/>
              </a:defRPr>
            </a:lvl3pPr>
            <a:lvl4pPr marL="514350" indent="-102870" algn="l" defTabSz="514350" rtl="0" eaLnBrk="1" latinLnBrk="0" hangingPunct="1">
              <a:lnSpc>
                <a:spcPct val="90000"/>
              </a:lnSpc>
              <a:spcBef>
                <a:spcPts val="450"/>
              </a:spcBef>
              <a:buClr>
                <a:schemeClr val="accent1"/>
              </a:buClr>
              <a:buSzPct val="100000"/>
              <a:buFont typeface="Arial" pitchFamily="34" charset="0"/>
              <a:buChar char="▪"/>
              <a:defRPr sz="788" kern="1200">
                <a:solidFill>
                  <a:schemeClr val="tx1"/>
                </a:solidFill>
                <a:latin typeface="+mn-lt"/>
                <a:ea typeface="+mn-ea"/>
                <a:cs typeface="+mn-cs"/>
              </a:defRPr>
            </a:lvl4pPr>
            <a:lvl5pPr marL="64293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5pPr>
            <a:lvl6pPr marL="771525"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6pPr>
            <a:lvl7pPr marL="900113"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7pPr>
            <a:lvl8pPr marL="1028700"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8pPr>
            <a:lvl9pPr marL="115728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9pPr>
          </a:lstStyle>
          <a:p>
            <a:pPr marL="36000" indent="0">
              <a:buFont typeface="Arial" pitchFamily="34" charset="0"/>
              <a:buNone/>
            </a:pPr>
            <a:r>
              <a:rPr lang="en-AU" sz="1600"/>
              <a:t>The organic acids found in wine have a direct and significant role in the taste, balance, colour and stability of a wine, and represent an integral aspect of the wine style.</a:t>
            </a:r>
            <a:endParaRPr lang="en-AU" sz="1600" dirty="0"/>
          </a:p>
        </p:txBody>
      </p:sp>
    </p:spTree>
    <p:extLst>
      <p:ext uri="{BB962C8B-B14F-4D97-AF65-F5344CB8AC3E}">
        <p14:creationId xmlns:p14="http://schemas.microsoft.com/office/powerpoint/2010/main" val="4290106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31375A4-56A4-47D6-9801-1991572033F7}" type="slidenum">
              <a:rPr lang="en-US" smtClean="0"/>
              <a:t>7</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6" name="Title 1">
            <a:extLst>
              <a:ext uri="{FF2B5EF4-FFF2-40B4-BE49-F238E27FC236}">
                <a16:creationId xmlns:a16="http://schemas.microsoft.com/office/drawing/2014/main" id="{62D49EC6-56CF-407A-AE1F-A8493923AEFE}"/>
              </a:ext>
            </a:extLst>
          </p:cNvPr>
          <p:cNvSpPr>
            <a:spLocks noGrp="1"/>
          </p:cNvSpPr>
          <p:nvPr>
            <p:ph type="title"/>
          </p:nvPr>
        </p:nvSpPr>
        <p:spPr>
          <a:xfrm>
            <a:off x="395536" y="332656"/>
            <a:ext cx="5806988" cy="868958"/>
          </a:xfrm>
        </p:spPr>
        <p:txBody>
          <a:bodyPr>
            <a:normAutofit/>
          </a:bodyPr>
          <a:lstStyle/>
          <a:p>
            <a:pPr algn="l"/>
            <a:r>
              <a:rPr lang="en-AU" sz="2400" dirty="0"/>
              <a:t>No simple relationship</a:t>
            </a:r>
          </a:p>
        </p:txBody>
      </p:sp>
      <p:pic>
        <p:nvPicPr>
          <p:cNvPr id="7" name="Picture 2">
            <a:extLst>
              <a:ext uri="{FF2B5EF4-FFF2-40B4-BE49-F238E27FC236}">
                <a16:creationId xmlns:a16="http://schemas.microsoft.com/office/drawing/2014/main" id="{17A5E931-A01E-479B-8AE1-50CCD1D8067A}"/>
              </a:ext>
            </a:extLst>
          </p:cNvPr>
          <p:cNvPicPr>
            <a:picLocks noChangeAspect="1" noChangeArrowheads="1"/>
          </p:cNvPicPr>
          <p:nvPr/>
        </p:nvPicPr>
        <p:blipFill>
          <a:blip r:embed="rId2" cstate="print"/>
          <a:srcRect/>
          <a:stretch>
            <a:fillRect/>
          </a:stretch>
        </p:blipFill>
        <p:spPr bwMode="auto">
          <a:xfrm>
            <a:off x="2020844" y="1340769"/>
            <a:ext cx="5102312" cy="3401542"/>
          </a:xfrm>
          <a:prstGeom prst="rect">
            <a:avLst/>
          </a:prstGeom>
          <a:noFill/>
          <a:ln w="9525">
            <a:noFill/>
            <a:miter lim="800000"/>
            <a:headEnd/>
            <a:tailEnd/>
          </a:ln>
        </p:spPr>
      </p:pic>
      <p:sp>
        <p:nvSpPr>
          <p:cNvPr id="8" name="Content Placeholder 6">
            <a:extLst>
              <a:ext uri="{FF2B5EF4-FFF2-40B4-BE49-F238E27FC236}">
                <a16:creationId xmlns:a16="http://schemas.microsoft.com/office/drawing/2014/main" id="{C3491485-C784-4B98-8F22-1C6FBAE6722A}"/>
              </a:ext>
            </a:extLst>
          </p:cNvPr>
          <p:cNvSpPr txBox="1">
            <a:spLocks/>
          </p:cNvSpPr>
          <p:nvPr/>
        </p:nvSpPr>
        <p:spPr>
          <a:xfrm>
            <a:off x="539552" y="5036032"/>
            <a:ext cx="8229600" cy="788696"/>
          </a:xfrm>
          <a:prstGeom prst="rect">
            <a:avLst/>
          </a:prstGeom>
        </p:spPr>
        <p:txBody>
          <a:bodyPr>
            <a:noAutofit/>
          </a:bodyPr>
          <a:lstStyle>
            <a:lvl1pPr marL="128588" indent="-128588" algn="l" defTabSz="514350" rtl="0" eaLnBrk="1" latinLnBrk="0" hangingPunct="1">
              <a:lnSpc>
                <a:spcPct val="90000"/>
              </a:lnSpc>
              <a:spcBef>
                <a:spcPts val="1013"/>
              </a:spcBef>
              <a:buClr>
                <a:schemeClr val="accent1"/>
              </a:buClr>
              <a:buSzPct val="100000"/>
              <a:buFont typeface="Arial" pitchFamily="34" charset="0"/>
              <a:buChar char="▪"/>
              <a:defRPr sz="1125" kern="1200">
                <a:solidFill>
                  <a:schemeClr val="tx1"/>
                </a:solidFill>
                <a:latin typeface="+mn-lt"/>
                <a:ea typeface="+mn-ea"/>
                <a:cs typeface="+mn-cs"/>
              </a:defRPr>
            </a:lvl1pPr>
            <a:lvl2pPr marL="257175" indent="-102870" algn="l" defTabSz="514350" rtl="0" eaLnBrk="1" latinLnBrk="0" hangingPunct="1">
              <a:lnSpc>
                <a:spcPct val="90000"/>
              </a:lnSpc>
              <a:spcBef>
                <a:spcPts val="675"/>
              </a:spcBef>
              <a:buClr>
                <a:schemeClr val="accent1"/>
              </a:buClr>
              <a:buSzPct val="100000"/>
              <a:buFont typeface="Arial" pitchFamily="34" charset="0"/>
              <a:buChar char="▪"/>
              <a:defRPr sz="1013" kern="1200">
                <a:solidFill>
                  <a:schemeClr val="tx1"/>
                </a:solidFill>
                <a:latin typeface="+mn-lt"/>
                <a:ea typeface="+mn-ea"/>
                <a:cs typeface="+mn-cs"/>
              </a:defRPr>
            </a:lvl2pPr>
            <a:lvl3pPr marL="385763" indent="-100906" algn="l" defTabSz="514350" rtl="0" eaLnBrk="1" latinLnBrk="0" hangingPunct="1">
              <a:lnSpc>
                <a:spcPct val="90000"/>
              </a:lnSpc>
              <a:spcBef>
                <a:spcPts val="450"/>
              </a:spcBef>
              <a:buClr>
                <a:schemeClr val="accent1"/>
              </a:buClr>
              <a:buSzPct val="100000"/>
              <a:buFont typeface="Arial" pitchFamily="34" charset="0"/>
              <a:buChar char="▪"/>
              <a:defRPr sz="900" kern="1200">
                <a:solidFill>
                  <a:schemeClr val="tx1"/>
                </a:solidFill>
                <a:latin typeface="+mn-lt"/>
                <a:ea typeface="+mn-ea"/>
                <a:cs typeface="+mn-cs"/>
              </a:defRPr>
            </a:lvl3pPr>
            <a:lvl4pPr marL="514350" indent="-102870" algn="l" defTabSz="514350" rtl="0" eaLnBrk="1" latinLnBrk="0" hangingPunct="1">
              <a:lnSpc>
                <a:spcPct val="90000"/>
              </a:lnSpc>
              <a:spcBef>
                <a:spcPts val="450"/>
              </a:spcBef>
              <a:buClr>
                <a:schemeClr val="accent1"/>
              </a:buClr>
              <a:buSzPct val="100000"/>
              <a:buFont typeface="Arial" pitchFamily="34" charset="0"/>
              <a:buChar char="▪"/>
              <a:defRPr sz="788" kern="1200">
                <a:solidFill>
                  <a:schemeClr val="tx1"/>
                </a:solidFill>
                <a:latin typeface="+mn-lt"/>
                <a:ea typeface="+mn-ea"/>
                <a:cs typeface="+mn-cs"/>
              </a:defRPr>
            </a:lvl4pPr>
            <a:lvl5pPr marL="64293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5pPr>
            <a:lvl6pPr marL="771525"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6pPr>
            <a:lvl7pPr marL="900113"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7pPr>
            <a:lvl8pPr marL="1028700"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8pPr>
            <a:lvl9pPr marL="115728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9pPr>
          </a:lstStyle>
          <a:p>
            <a:r>
              <a:rPr lang="en-AU" sz="1600"/>
              <a:t>The variation in organic acid content between wines is significant and represents a complex interplay between environmental and stylistic issues.</a:t>
            </a:r>
          </a:p>
          <a:p>
            <a:r>
              <a:rPr lang="en-AU" sz="1600"/>
              <a:t>Importantly, all these naturally occurring species pose no health related issues at quantities found in wine.</a:t>
            </a:r>
            <a:endParaRPr lang="en-AU" sz="1600" dirty="0"/>
          </a:p>
        </p:txBody>
      </p:sp>
    </p:spTree>
    <p:extLst>
      <p:ext uri="{BB962C8B-B14F-4D97-AF65-F5344CB8AC3E}">
        <p14:creationId xmlns:p14="http://schemas.microsoft.com/office/powerpoint/2010/main" val="176004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31375A4-56A4-47D6-9801-1991572033F7}" type="slidenum">
              <a:rPr lang="en-US" smtClean="0"/>
              <a:t>8</a:t>
            </a:fld>
            <a:endParaRPr lang="en-US"/>
          </a:p>
        </p:txBody>
      </p:sp>
      <p:sp>
        <p:nvSpPr>
          <p:cNvPr id="4" name="Footer Placeholder 3"/>
          <p:cNvSpPr>
            <a:spLocks noGrp="1"/>
          </p:cNvSpPr>
          <p:nvPr>
            <p:ph type="ftr" sz="quarter" idx="11"/>
          </p:nvPr>
        </p:nvSpPr>
        <p:spPr/>
        <p:txBody>
          <a:bodyPr/>
          <a:lstStyle/>
          <a:p>
            <a:r>
              <a:rPr lang="en-US" dirty="0"/>
              <a:t>APEC Wine Regulatory Forum | October 10-11, 2018</a:t>
            </a:r>
          </a:p>
        </p:txBody>
      </p:sp>
      <p:sp>
        <p:nvSpPr>
          <p:cNvPr id="3" name="Date Placeholder 2"/>
          <p:cNvSpPr>
            <a:spLocks noGrp="1"/>
          </p:cNvSpPr>
          <p:nvPr>
            <p:ph type="dt" sz="half" idx="10"/>
          </p:nvPr>
        </p:nvSpPr>
        <p:spPr/>
        <p:txBody>
          <a:bodyPr/>
          <a:lstStyle/>
          <a:p>
            <a:r>
              <a:rPr lang="en-US" dirty="0"/>
              <a:t>Honolulu, Hawaii, USA</a:t>
            </a:r>
          </a:p>
        </p:txBody>
      </p:sp>
      <p:sp>
        <p:nvSpPr>
          <p:cNvPr id="9" name="Title 1">
            <a:extLst>
              <a:ext uri="{FF2B5EF4-FFF2-40B4-BE49-F238E27FC236}">
                <a16:creationId xmlns:a16="http://schemas.microsoft.com/office/drawing/2014/main" id="{C70515DA-9FE3-4F63-BAC5-76B1AABAFA9A}"/>
              </a:ext>
            </a:extLst>
          </p:cNvPr>
          <p:cNvSpPr>
            <a:spLocks noGrp="1"/>
          </p:cNvSpPr>
          <p:nvPr>
            <p:ph type="title"/>
          </p:nvPr>
        </p:nvSpPr>
        <p:spPr>
          <a:xfrm>
            <a:off x="455854" y="341585"/>
            <a:ext cx="5950400" cy="1101808"/>
          </a:xfrm>
        </p:spPr>
        <p:txBody>
          <a:bodyPr vert="horz" lIns="91440" tIns="45720" rIns="91440" bIns="45720" rtlCol="0" anchor="b">
            <a:normAutofit/>
          </a:bodyPr>
          <a:lstStyle/>
          <a:p>
            <a:r>
              <a:rPr lang="en-AU" sz="2400" dirty="0"/>
              <a:t>Driven by style, Not quality</a:t>
            </a:r>
          </a:p>
        </p:txBody>
      </p:sp>
      <p:sp>
        <p:nvSpPr>
          <p:cNvPr id="11" name="Content Placeholder 2">
            <a:extLst>
              <a:ext uri="{FF2B5EF4-FFF2-40B4-BE49-F238E27FC236}">
                <a16:creationId xmlns:a16="http://schemas.microsoft.com/office/drawing/2014/main" id="{6F83EB59-0356-43CC-9772-141ACACC36CD}"/>
              </a:ext>
            </a:extLst>
          </p:cNvPr>
          <p:cNvSpPr txBox="1">
            <a:spLocks/>
          </p:cNvSpPr>
          <p:nvPr/>
        </p:nvSpPr>
        <p:spPr>
          <a:xfrm>
            <a:off x="455854" y="1796069"/>
            <a:ext cx="8229600" cy="4098893"/>
          </a:xfrm>
          <a:prstGeom prst="rect">
            <a:avLst/>
          </a:prstGeom>
        </p:spPr>
        <p:txBody>
          <a:bodyPr>
            <a:normAutofit/>
          </a:bodyPr>
          <a:lstStyle>
            <a:lvl1pPr marL="128588" indent="-128588" algn="l" defTabSz="514350" rtl="0" eaLnBrk="1" latinLnBrk="0" hangingPunct="1">
              <a:lnSpc>
                <a:spcPct val="90000"/>
              </a:lnSpc>
              <a:spcBef>
                <a:spcPts val="1013"/>
              </a:spcBef>
              <a:buClr>
                <a:schemeClr val="accent1"/>
              </a:buClr>
              <a:buSzPct val="100000"/>
              <a:buFont typeface="Arial" pitchFamily="34" charset="0"/>
              <a:buChar char="▪"/>
              <a:defRPr sz="1125" kern="1200">
                <a:solidFill>
                  <a:schemeClr val="tx1"/>
                </a:solidFill>
                <a:latin typeface="+mn-lt"/>
                <a:ea typeface="+mn-ea"/>
                <a:cs typeface="+mn-cs"/>
              </a:defRPr>
            </a:lvl1pPr>
            <a:lvl2pPr marL="257175" indent="-102870" algn="l" defTabSz="514350" rtl="0" eaLnBrk="1" latinLnBrk="0" hangingPunct="1">
              <a:lnSpc>
                <a:spcPct val="90000"/>
              </a:lnSpc>
              <a:spcBef>
                <a:spcPts val="675"/>
              </a:spcBef>
              <a:buClr>
                <a:schemeClr val="accent1"/>
              </a:buClr>
              <a:buSzPct val="100000"/>
              <a:buFont typeface="Arial" pitchFamily="34" charset="0"/>
              <a:buChar char="▪"/>
              <a:defRPr sz="1013" kern="1200">
                <a:solidFill>
                  <a:schemeClr val="tx1"/>
                </a:solidFill>
                <a:latin typeface="+mn-lt"/>
                <a:ea typeface="+mn-ea"/>
                <a:cs typeface="+mn-cs"/>
              </a:defRPr>
            </a:lvl2pPr>
            <a:lvl3pPr marL="385763" indent="-100906" algn="l" defTabSz="514350" rtl="0" eaLnBrk="1" latinLnBrk="0" hangingPunct="1">
              <a:lnSpc>
                <a:spcPct val="90000"/>
              </a:lnSpc>
              <a:spcBef>
                <a:spcPts val="450"/>
              </a:spcBef>
              <a:buClr>
                <a:schemeClr val="accent1"/>
              </a:buClr>
              <a:buSzPct val="100000"/>
              <a:buFont typeface="Arial" pitchFamily="34" charset="0"/>
              <a:buChar char="▪"/>
              <a:defRPr sz="900" kern="1200">
                <a:solidFill>
                  <a:schemeClr val="tx1"/>
                </a:solidFill>
                <a:latin typeface="+mn-lt"/>
                <a:ea typeface="+mn-ea"/>
                <a:cs typeface="+mn-cs"/>
              </a:defRPr>
            </a:lvl3pPr>
            <a:lvl4pPr marL="514350" indent="-102870" algn="l" defTabSz="514350" rtl="0" eaLnBrk="1" latinLnBrk="0" hangingPunct="1">
              <a:lnSpc>
                <a:spcPct val="90000"/>
              </a:lnSpc>
              <a:spcBef>
                <a:spcPts val="450"/>
              </a:spcBef>
              <a:buClr>
                <a:schemeClr val="accent1"/>
              </a:buClr>
              <a:buSzPct val="100000"/>
              <a:buFont typeface="Arial" pitchFamily="34" charset="0"/>
              <a:buChar char="▪"/>
              <a:defRPr sz="788" kern="1200">
                <a:solidFill>
                  <a:schemeClr val="tx1"/>
                </a:solidFill>
                <a:latin typeface="+mn-lt"/>
                <a:ea typeface="+mn-ea"/>
                <a:cs typeface="+mn-cs"/>
              </a:defRPr>
            </a:lvl4pPr>
            <a:lvl5pPr marL="64293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5pPr>
            <a:lvl6pPr marL="771525"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6pPr>
            <a:lvl7pPr marL="900113"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7pPr>
            <a:lvl8pPr marL="1028700" indent="-102870"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8pPr>
            <a:lvl9pPr marL="1157288" indent="-100906" algn="l" defTabSz="514350" rtl="0" eaLnBrk="1" latinLnBrk="0" hangingPunct="1">
              <a:lnSpc>
                <a:spcPct val="90000"/>
              </a:lnSpc>
              <a:spcBef>
                <a:spcPts val="338"/>
              </a:spcBef>
              <a:buClr>
                <a:schemeClr val="accent1"/>
              </a:buClr>
              <a:buSzPct val="100000"/>
              <a:buFont typeface="Arial" pitchFamily="34" charset="0"/>
              <a:buChar char="▪"/>
              <a:defRPr sz="788" kern="1200">
                <a:solidFill>
                  <a:schemeClr val="tx1"/>
                </a:solidFill>
                <a:latin typeface="+mn-lt"/>
                <a:ea typeface="+mn-ea"/>
                <a:cs typeface="+mn-cs"/>
              </a:defRPr>
            </a:lvl9pPr>
          </a:lstStyle>
          <a:p>
            <a:pPr>
              <a:defRPr/>
            </a:pPr>
            <a:r>
              <a:rPr lang="en-AU" sz="1800" dirty="0"/>
              <a:t>Climate, vineyard and variety are the main drivers of the naturally high variation in acid content.</a:t>
            </a:r>
          </a:p>
          <a:p>
            <a:pPr>
              <a:defRPr/>
            </a:pPr>
            <a:r>
              <a:rPr lang="en-AU" sz="1800" dirty="0"/>
              <a:t>Warmer climates can lead to significantly less acid available in grapes.</a:t>
            </a:r>
          </a:p>
          <a:p>
            <a:pPr>
              <a:defRPr/>
            </a:pPr>
            <a:r>
              <a:rPr lang="en-AU" sz="1800" dirty="0"/>
              <a:t>Acid adjustments are a traditional and widely accepted tool used to meet sensory, stylistic and stability goals.</a:t>
            </a:r>
          </a:p>
          <a:p>
            <a:pPr>
              <a:defRPr/>
            </a:pPr>
            <a:r>
              <a:rPr lang="en-AU" sz="1800" dirty="0"/>
              <a:t>Acid additions are made to meet a sensory profile (GMP) rather than to meet arbitrary limits.</a:t>
            </a:r>
          </a:p>
          <a:p>
            <a:pPr>
              <a:defRPr/>
            </a:pPr>
            <a:r>
              <a:rPr lang="en-AU" sz="1800" dirty="0"/>
              <a:t>Introduction of arbitrary limits on such naturally variable components would impose a significant impost on the ability of some economies to make wines that meet their traditional and consumer expectations.</a:t>
            </a:r>
          </a:p>
          <a:p>
            <a:pPr>
              <a:defRPr/>
            </a:pPr>
            <a:r>
              <a:rPr lang="en-AU" sz="1800" i="1" dirty="0"/>
              <a:t>A given level of titratable acidity does not correlate with any indicator of </a:t>
            </a:r>
            <a:r>
              <a:rPr lang="en-AU" sz="1800" b="1" i="1" dirty="0"/>
              <a:t>quality</a:t>
            </a:r>
            <a:r>
              <a:rPr lang="en-AU" sz="1800" i="1" dirty="0"/>
              <a:t>, rather it is simply a reflection of individual </a:t>
            </a:r>
            <a:r>
              <a:rPr lang="en-AU" sz="1800" b="1" i="1" dirty="0"/>
              <a:t>style</a:t>
            </a:r>
            <a:r>
              <a:rPr lang="en-AU" sz="1800" i="1" dirty="0"/>
              <a:t> the winemaker is trying to achieve.</a:t>
            </a:r>
          </a:p>
        </p:txBody>
      </p:sp>
    </p:spTree>
    <p:extLst>
      <p:ext uri="{BB962C8B-B14F-4D97-AF65-F5344CB8AC3E}">
        <p14:creationId xmlns:p14="http://schemas.microsoft.com/office/powerpoint/2010/main" val="2532003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20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20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20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fade">
                                      <p:cBhvr>
                                        <p:cTn id="27" dur="20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fade">
                                      <p:cBhvr>
                                        <p:cTn id="32" dur="20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A318A-8CDF-4F77-815B-396614661154}"/>
              </a:ext>
            </a:extLst>
          </p:cNvPr>
          <p:cNvSpPr>
            <a:spLocks noGrp="1"/>
          </p:cNvSpPr>
          <p:nvPr>
            <p:ph type="title"/>
          </p:nvPr>
        </p:nvSpPr>
        <p:spPr/>
        <p:txBody>
          <a:bodyPr/>
          <a:lstStyle/>
          <a:p>
            <a:r>
              <a:rPr lang="en-AU" sz="3600" dirty="0"/>
              <a:t>Authenticity</a:t>
            </a:r>
            <a:endParaRPr lang="en-AU" dirty="0"/>
          </a:p>
        </p:txBody>
      </p:sp>
      <p:sp>
        <p:nvSpPr>
          <p:cNvPr id="3" name="Content Placeholder 2">
            <a:extLst>
              <a:ext uri="{FF2B5EF4-FFF2-40B4-BE49-F238E27FC236}">
                <a16:creationId xmlns:a16="http://schemas.microsoft.com/office/drawing/2014/main" id="{836CD4E2-363C-4500-A65F-FEC33E74CC1D}"/>
              </a:ext>
            </a:extLst>
          </p:cNvPr>
          <p:cNvSpPr>
            <a:spLocks noGrp="1"/>
          </p:cNvSpPr>
          <p:nvPr>
            <p:ph idx="1"/>
          </p:nvPr>
        </p:nvSpPr>
        <p:spPr/>
        <p:txBody>
          <a:bodyPr/>
          <a:lstStyle/>
          <a:p>
            <a:endParaRPr lang="en-AU" dirty="0"/>
          </a:p>
        </p:txBody>
      </p:sp>
    </p:spTree>
    <p:extLst>
      <p:ext uri="{BB962C8B-B14F-4D97-AF65-F5344CB8AC3E}">
        <p14:creationId xmlns:p14="http://schemas.microsoft.com/office/powerpoint/2010/main" val="407976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APEC ringtest 2018</Template>
  <TotalTime>240</TotalTime>
  <Words>1734</Words>
  <Application>Microsoft Office PowerPoint</Application>
  <PresentationFormat>On-screen Show (4:3)</PresentationFormat>
  <Paragraphs>159</Paragraphs>
  <Slides>21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Diamond Grid 16x9</vt:lpstr>
      <vt:lpstr>A closer look at some analytes</vt:lpstr>
      <vt:lpstr>Background</vt:lpstr>
      <vt:lpstr>Quality</vt:lpstr>
      <vt:lpstr>Titratable Acidity or Total Acid</vt:lpstr>
      <vt:lpstr>Organic acids in wine</vt:lpstr>
      <vt:lpstr>A complex story</vt:lpstr>
      <vt:lpstr>No simple relationship</vt:lpstr>
      <vt:lpstr>Driven by style, Not quality</vt:lpstr>
      <vt:lpstr>Authenticity</vt:lpstr>
      <vt:lpstr>Sugar Free extract</vt:lpstr>
      <vt:lpstr>Typical values for SFE</vt:lpstr>
      <vt:lpstr>The Problem</vt:lpstr>
      <vt:lpstr>The Impact of Sugar</vt:lpstr>
      <vt:lpstr>A practical example</vt:lpstr>
      <vt:lpstr>So does it work?</vt:lpstr>
      <vt:lpstr>Consumer Safety</vt:lpstr>
      <vt:lpstr>Methanol</vt:lpstr>
      <vt:lpstr>Typical Levels of Methanol in Wine</vt:lpstr>
      <vt:lpstr>But the dose makes the poison!</vt:lpstr>
      <vt:lpstr>Methanol in wine</vt:lpstr>
      <vt:lpstr>In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Wilkes</dc:creator>
  <cp:lastModifiedBy>Katherine Bedard</cp:lastModifiedBy>
  <cp:revision>6</cp:revision>
  <dcterms:created xsi:type="dcterms:W3CDTF">2018-10-02T12:25:33Z</dcterms:created>
  <dcterms:modified xsi:type="dcterms:W3CDTF">2018-10-07T16:44:47Z</dcterms:modified>
</cp:coreProperties>
</file>