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61" r:id="rId3"/>
    <p:sldId id="316" r:id="rId4"/>
    <p:sldId id="31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B81EBF-51DD-4059-B671-7B045FAF7199}" v="63" dt="2018-08-22T14:41:42.048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4" y="80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9/24/2018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9/24/2018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5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9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Honolulu, HI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6116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Oct 10 -11, 2018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1EDEB0DE-833A-4043-BE9E-6878CEF60C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945" y="301713"/>
            <a:ext cx="4554765" cy="138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Noi,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 10 – 11, 2018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Noi,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Noi,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Noi,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228600" indent="-228600">
              <a:spcAft>
                <a:spcPts val="600"/>
              </a:spcAft>
            </a:pPr>
            <a:r>
              <a:rPr lang="en-US" dirty="0" smtClean="0"/>
              <a:t>Certificates of Analysis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Economy Roundtable Discussion Questions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 #5 – Certificates of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5"/>
            <a:ext cx="7200900" cy="512146"/>
          </a:xfrm>
        </p:spPr>
        <p:txBody>
          <a:bodyPr/>
          <a:lstStyle/>
          <a:p>
            <a:r>
              <a:rPr lang="en-US" dirty="0" smtClean="0"/>
              <a:t>Questions –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49" y="1248936"/>
            <a:ext cx="7996510" cy="4979019"/>
          </a:xfrm>
        </p:spPr>
        <p:txBody>
          <a:bodyPr>
            <a:normAutofit lnSpcReduction="10000"/>
          </a:bodyPr>
          <a:lstStyle/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How long does it take you to get a Certificate of Analysis, and at what cost?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Do you have an in-house lab, or do you have to send samples to an outside laboratory for a fee?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How many Certificates of Analysis do you generate every year? 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How much natural variation (either tank-to-tank or lot-to-lot) do you normally expect in a bottling?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/>
              <a:t>Have you ever had to change your winemaking style to meet a regulatory limit?  If so, please describe how this impacted the wine.</a:t>
            </a:r>
            <a:endParaRPr lang="en-US" sz="2400" dirty="0"/>
          </a:p>
          <a:p>
            <a:pPr marL="0" indent="0"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432804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October 10-11,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Honolulu, Hawaii, USA</a:t>
            </a:r>
          </a:p>
        </p:txBody>
      </p:sp>
    </p:spTree>
    <p:extLst>
      <p:ext uri="{BB962C8B-B14F-4D97-AF65-F5344CB8AC3E}">
        <p14:creationId xmlns:p14="http://schemas.microsoft.com/office/powerpoint/2010/main" val="404743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5"/>
            <a:ext cx="7200900" cy="512146"/>
          </a:xfrm>
        </p:spPr>
        <p:txBody>
          <a:bodyPr/>
          <a:lstStyle/>
          <a:p>
            <a:r>
              <a:rPr lang="en-US" dirty="0" smtClean="0"/>
              <a:t>Questions –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49" y="1248936"/>
            <a:ext cx="7996510" cy="4979019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4800"/>
              </a:spcAft>
              <a:buFont typeface="+mj-lt"/>
              <a:buAutoNum type="arabicPeriod"/>
            </a:pPr>
            <a:r>
              <a:rPr lang="en-US" sz="2400" dirty="0" smtClean="0"/>
              <a:t>What is the purpose of the Certificates of Analysis that your economy requires?</a:t>
            </a:r>
          </a:p>
          <a:p>
            <a:pPr marL="342900" lvl="0" indent="-342900">
              <a:spcAft>
                <a:spcPts val="4800"/>
              </a:spcAft>
              <a:buFont typeface="+mj-lt"/>
              <a:buAutoNum type="arabicPeriod"/>
            </a:pPr>
            <a:r>
              <a:rPr lang="en-US" sz="2400" dirty="0" smtClean="0"/>
              <a:t>What does each of the tests tell you about the safety/authenticity/quality of the wine being imported?</a:t>
            </a:r>
          </a:p>
          <a:p>
            <a:pPr marL="342900" lvl="0" indent="-342900">
              <a:spcAft>
                <a:spcPts val="4800"/>
              </a:spcAft>
              <a:buFont typeface="+mj-lt"/>
              <a:buAutoNum type="arabicPeriod"/>
            </a:pPr>
            <a:r>
              <a:rPr lang="en-US" sz="2400" dirty="0" smtClean="0"/>
              <a:t>What is the process for removing Certificate of Analysis requirements in your economy?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432804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October 10-11,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Honolulu, Hawaii, USA</a:t>
            </a:r>
          </a:p>
        </p:txBody>
      </p:sp>
    </p:spTree>
    <p:extLst>
      <p:ext uri="{BB962C8B-B14F-4D97-AF65-F5344CB8AC3E}">
        <p14:creationId xmlns:p14="http://schemas.microsoft.com/office/powerpoint/2010/main" val="75573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188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Diamond Grid 16x9</vt:lpstr>
      <vt:lpstr>Certificates of Analysis   Economy Roundtable Discussion Questions</vt:lpstr>
      <vt:lpstr>Questions – Industry</vt:lpstr>
      <vt:lpstr>Questions – Government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2018-09-24T19:38:55Z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