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2"/>
  </p:notesMasterIdLst>
  <p:handoutMasterIdLst>
    <p:handoutMasterId r:id="rId23"/>
  </p:handoutMasterIdLst>
  <p:sldIdLst>
    <p:sldId id="261" r:id="rId3"/>
    <p:sldId id="257" r:id="rId4"/>
    <p:sldId id="281" r:id="rId5"/>
    <p:sldId id="282" r:id="rId6"/>
    <p:sldId id="283" r:id="rId7"/>
    <p:sldId id="271" r:id="rId8"/>
    <p:sldId id="284" r:id="rId9"/>
    <p:sldId id="272" r:id="rId10"/>
    <p:sldId id="280" r:id="rId11"/>
    <p:sldId id="274" r:id="rId12"/>
    <p:sldId id="275" r:id="rId13"/>
    <p:sldId id="276" r:id="rId14"/>
    <p:sldId id="277" r:id="rId15"/>
    <p:sldId id="278" r:id="rId16"/>
    <p:sldId id="279" r:id="rId17"/>
    <p:sldId id="285" r:id="rId18"/>
    <p:sldId id="286" r:id="rId19"/>
    <p:sldId id="287" r:id="rId20"/>
    <p:sldId id="26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3" d="100"/>
          <a:sy n="73" d="100"/>
        </p:scale>
        <p:origin x="240" y="78"/>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t>Ha </a:t>
            </a:r>
            <a:r>
              <a:rPr lang="en-US" sz="1200" dirty="0" err="1"/>
              <a:t>Noi</a:t>
            </a:r>
            <a:r>
              <a:rPr lang="en-US" sz="1200" dirty="0"/>
              <a:t>, Viet</a:t>
            </a:r>
            <a:r>
              <a:rPr lang="en-US" sz="1200" baseline="0" dirty="0"/>
              <a:t> Nam</a:t>
            </a:r>
            <a:endParaRPr lang="en-US" sz="1200" dirty="0"/>
          </a:p>
        </p:txBody>
      </p:sp>
      <p:sp>
        <p:nvSpPr>
          <p:cNvPr id="61" name="Rectangle 60"/>
          <p:cNvSpPr/>
          <p:nvPr userDrawn="1"/>
        </p:nvSpPr>
        <p:spPr>
          <a:xfrm>
            <a:off x="922247" y="6359385"/>
            <a:ext cx="3576428" cy="276999"/>
          </a:xfrm>
          <a:prstGeom prst="rect">
            <a:avLst/>
          </a:prstGeom>
        </p:spPr>
        <p:txBody>
          <a:bodyPr wrap="none">
            <a:spAutoFit/>
          </a:bodyPr>
          <a:lstStyle/>
          <a:p>
            <a:r>
              <a:rPr lang="en-US" sz="1200" dirty="0">
                <a:solidFill>
                  <a:schemeClr val="bg1">
                    <a:lumMod val="50000"/>
                  </a:schemeClr>
                </a:solidFill>
              </a:rPr>
              <a:t>APEC Wine Regulatory Forum |  May 11-12, 2017</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76270" y="319389"/>
            <a:ext cx="4194781" cy="1274165"/>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a:t>
            </a:r>
            <a:r>
              <a:rPr lang="en-US"/>
              <a:t>Purpose of Certificates </a:t>
            </a:r>
            <a:r>
              <a:rPr lang="en-US" dirty="0"/>
              <a:t>of Analysis</a:t>
            </a:r>
          </a:p>
        </p:txBody>
      </p:sp>
      <p:sp>
        <p:nvSpPr>
          <p:cNvPr id="3" name="Subtitle 2"/>
          <p:cNvSpPr>
            <a:spLocks noGrp="1"/>
          </p:cNvSpPr>
          <p:nvPr>
            <p:ph type="subTitle" idx="1"/>
          </p:nvPr>
        </p:nvSpPr>
        <p:spPr>
          <a:xfrm>
            <a:off x="964245" y="5043513"/>
            <a:ext cx="5163423" cy="882273"/>
          </a:xfrm>
        </p:spPr>
        <p:txBody>
          <a:bodyPr>
            <a:normAutofit/>
          </a:bodyPr>
          <a:lstStyle/>
          <a:p>
            <a:r>
              <a:rPr lang="en-US" dirty="0"/>
              <a:t>Greg Hodson, Ph.D. </a:t>
            </a:r>
          </a:p>
          <a:p>
            <a:r>
              <a:rPr lang="en-US" dirty="0"/>
              <a:t>President, FIVS 		</a:t>
            </a:r>
          </a:p>
          <a:p>
            <a:r>
              <a:rPr lang="en-US" dirty="0"/>
              <a:t>Wine Institute Technical Advisory, Committee Chair</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“Additive Levels” Analytes</a:t>
            </a:r>
          </a:p>
        </p:txBody>
      </p:sp>
      <p:sp>
        <p:nvSpPr>
          <p:cNvPr id="3" name="Content Placeholder 2"/>
          <p:cNvSpPr>
            <a:spLocks noGrp="1"/>
          </p:cNvSpPr>
          <p:nvPr>
            <p:ph idx="1"/>
          </p:nvPr>
        </p:nvSpPr>
        <p:spPr>
          <a:xfrm>
            <a:off x="971550" y="1981202"/>
            <a:ext cx="7200900" cy="4122715"/>
          </a:xfrm>
        </p:spPr>
        <p:txBody>
          <a:bodyPr>
            <a:normAutofit fontScale="85000" lnSpcReduction="10000"/>
          </a:bodyPr>
          <a:lstStyle/>
          <a:p>
            <a:r>
              <a:rPr lang="en-US" sz="2400" dirty="0"/>
              <a:t>Most additions made to wine in the course of its production involve the use of natural grape-derived substances to adjust the levels of the same components already present. </a:t>
            </a:r>
          </a:p>
          <a:p>
            <a:r>
              <a:rPr lang="en-US" sz="2400" dirty="0"/>
              <a:t>The amount of such additions is consequently difficult to quantify by analysis.</a:t>
            </a:r>
          </a:p>
          <a:p>
            <a:r>
              <a:rPr lang="en-US" sz="2400" dirty="0"/>
              <a:t>Analyses for other substances merely indicate how much of a given permissible additive was used during production, or was present in the original grapes. </a:t>
            </a:r>
          </a:p>
          <a:p>
            <a:r>
              <a:rPr lang="en-US" sz="2400" dirty="0"/>
              <a:t>When used according to Good Manufacturing Practices (defined as using the minimum possible amount of a substance to achieve the desired technological result), these would not be present in wine at any levels which would be considered to pose a health risk according to JECFA, given typical consumption levels.</a:t>
            </a:r>
          </a:p>
          <a:p>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10</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164757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“Microbiological” Analytes</a:t>
            </a:r>
          </a:p>
        </p:txBody>
      </p:sp>
      <p:sp>
        <p:nvSpPr>
          <p:cNvPr id="3" name="Content Placeholder 2"/>
          <p:cNvSpPr>
            <a:spLocks noGrp="1"/>
          </p:cNvSpPr>
          <p:nvPr>
            <p:ph idx="1"/>
          </p:nvPr>
        </p:nvSpPr>
        <p:spPr/>
        <p:txBody>
          <a:bodyPr/>
          <a:lstStyle/>
          <a:p>
            <a:r>
              <a:rPr lang="en-US" sz="2400" dirty="0"/>
              <a:t>Pathogens: </a:t>
            </a:r>
            <a:r>
              <a:rPr lang="en-US" sz="2400" i="1" dirty="0"/>
              <a:t>Salmonella</a:t>
            </a:r>
            <a:r>
              <a:rPr lang="en-US" sz="2400" dirty="0"/>
              <a:t>, </a:t>
            </a:r>
            <a:r>
              <a:rPr lang="en-US" sz="2400" i="1" dirty="0"/>
              <a:t>E. Coli</a:t>
            </a:r>
          </a:p>
          <a:p>
            <a:r>
              <a:rPr lang="en-US" sz="1600" dirty="0"/>
              <a:t>As we have seen, due its low pH, alcohol, polyphenol and </a:t>
            </a:r>
            <a:r>
              <a:rPr lang="en-US" sz="1600" dirty="0" err="1"/>
              <a:t>sulphite</a:t>
            </a:r>
            <a:r>
              <a:rPr lang="en-US" sz="1600" dirty="0"/>
              <a:t> content, low redox potential etc., no pathogenic microorganisms are able to survive in wine.</a:t>
            </a:r>
          </a:p>
          <a:p>
            <a:r>
              <a:rPr lang="en-US" sz="2400" dirty="0"/>
              <a:t>Yeasts</a:t>
            </a:r>
          </a:p>
          <a:p>
            <a:r>
              <a:rPr lang="en-US" sz="1600" dirty="0"/>
              <a:t>Yeasts used in wine production and/or subsequently found in wine do not represent any health and safety concern.</a:t>
            </a:r>
          </a:p>
        </p:txBody>
      </p:sp>
      <p:sp>
        <p:nvSpPr>
          <p:cNvPr id="4" name="Slide Number Placeholder 3"/>
          <p:cNvSpPr>
            <a:spLocks noGrp="1"/>
          </p:cNvSpPr>
          <p:nvPr>
            <p:ph type="sldNum" sz="quarter" idx="12"/>
          </p:nvPr>
        </p:nvSpPr>
        <p:spPr/>
        <p:txBody>
          <a:bodyPr/>
          <a:lstStyle/>
          <a:p>
            <a:fld id="{E31375A4-56A4-47D6-9801-1991572033F7}" type="slidenum">
              <a:rPr lang="en-US" smtClean="0"/>
              <a:t>11</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16920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Characteristics” Analytes</a:t>
            </a:r>
          </a:p>
        </p:txBody>
      </p:sp>
      <p:sp>
        <p:nvSpPr>
          <p:cNvPr id="3" name="Content Placeholder 2"/>
          <p:cNvSpPr>
            <a:spLocks noGrp="1"/>
          </p:cNvSpPr>
          <p:nvPr>
            <p:ph idx="1"/>
          </p:nvPr>
        </p:nvSpPr>
        <p:spPr/>
        <p:txBody>
          <a:bodyPr>
            <a:normAutofit/>
          </a:bodyPr>
          <a:lstStyle/>
          <a:p>
            <a:r>
              <a:rPr lang="en-US" sz="2400" dirty="0"/>
              <a:t>Include appearance, </a:t>
            </a:r>
            <a:r>
              <a:rPr lang="en-US" sz="2400" dirty="0" err="1"/>
              <a:t>colour</a:t>
            </a:r>
            <a:r>
              <a:rPr lang="en-US" sz="2400" dirty="0"/>
              <a:t>, limpidity (clarity), and stability.</a:t>
            </a:r>
          </a:p>
          <a:p>
            <a:r>
              <a:rPr lang="en-US" sz="2400" dirty="0"/>
              <a:t>Not related to health and safety impacts but are subjective descriptors of wine characteristics. </a:t>
            </a:r>
          </a:p>
          <a:p>
            <a:r>
              <a:rPr lang="en-US" sz="2400" dirty="0"/>
              <a:t>Subject to changing consumer interests, so their use in a regulatory capacity is questionable. They could also create barriers to trade as they have the potential to impact traditional wine styles from some regions.</a:t>
            </a:r>
          </a:p>
        </p:txBody>
      </p:sp>
      <p:sp>
        <p:nvSpPr>
          <p:cNvPr id="4" name="Slide Number Placeholder 3"/>
          <p:cNvSpPr>
            <a:spLocks noGrp="1"/>
          </p:cNvSpPr>
          <p:nvPr>
            <p:ph type="sldNum" sz="quarter" idx="12"/>
          </p:nvPr>
        </p:nvSpPr>
        <p:spPr/>
        <p:txBody>
          <a:bodyPr/>
          <a:lstStyle/>
          <a:p>
            <a:fld id="{E31375A4-56A4-47D6-9801-1991572033F7}" type="slidenum">
              <a:rPr lang="en-US" smtClean="0"/>
              <a:t>12</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496625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Wine Parameters” Analytes</a:t>
            </a:r>
          </a:p>
        </p:txBody>
      </p:sp>
      <p:sp>
        <p:nvSpPr>
          <p:cNvPr id="3" name="Content Placeholder 2"/>
          <p:cNvSpPr>
            <a:spLocks noGrp="1"/>
          </p:cNvSpPr>
          <p:nvPr>
            <p:ph idx="1"/>
          </p:nvPr>
        </p:nvSpPr>
        <p:spPr>
          <a:xfrm>
            <a:off x="971550" y="1779321"/>
            <a:ext cx="7200900" cy="4193967"/>
          </a:xfrm>
        </p:spPr>
        <p:txBody>
          <a:bodyPr>
            <a:normAutofit lnSpcReduction="10000"/>
          </a:bodyPr>
          <a:lstStyle/>
          <a:p>
            <a:r>
              <a:rPr lang="en-US" sz="2400" dirty="0"/>
              <a:t>These include pH, sugars, density, acidity, etc. </a:t>
            </a:r>
          </a:p>
          <a:p>
            <a:r>
              <a:rPr lang="en-US" sz="2400" dirty="0"/>
              <a:t>Since wine is made from natural grapes, the values for these parameters typically fall within a narrow range, unrelated to health and safety.</a:t>
            </a:r>
          </a:p>
          <a:p>
            <a:r>
              <a:rPr lang="en-US" sz="2400" dirty="0"/>
              <a:t>Furthermore, any addition or supplementation of compounds which would affect these parameters would not make the wine of any public health concern. </a:t>
            </a:r>
          </a:p>
          <a:p>
            <a:r>
              <a:rPr lang="en-US" sz="2400" dirty="0"/>
              <a:t>For these reasons, these parameters should be excluded from any testing related to health and safety.</a:t>
            </a:r>
          </a:p>
          <a:p>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13</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4056756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Overall Rationale for Certificates of Analysis</a:t>
            </a:r>
          </a:p>
        </p:txBody>
      </p:sp>
      <p:sp>
        <p:nvSpPr>
          <p:cNvPr id="3" name="Content Placeholder 2"/>
          <p:cNvSpPr>
            <a:spLocks noGrp="1"/>
          </p:cNvSpPr>
          <p:nvPr>
            <p:ph idx="1"/>
          </p:nvPr>
        </p:nvSpPr>
        <p:spPr>
          <a:xfrm>
            <a:off x="558139" y="1981202"/>
            <a:ext cx="8075221" cy="4158341"/>
          </a:xfrm>
        </p:spPr>
        <p:txBody>
          <a:bodyPr>
            <a:normAutofit fontScale="55000" lnSpcReduction="20000"/>
          </a:bodyPr>
          <a:lstStyle/>
          <a:p>
            <a:r>
              <a:rPr lang="en-US" sz="3800" dirty="0"/>
              <a:t>In summary, the test parameters collated from </a:t>
            </a:r>
            <a:r>
              <a:rPr lang="en-US" sz="3800" dirty="0" err="1"/>
              <a:t>CoAs</a:t>
            </a:r>
            <a:r>
              <a:rPr lang="en-US" sz="3800" dirty="0"/>
              <a:t> in markets around the world are either:</a:t>
            </a:r>
          </a:p>
          <a:p>
            <a:pPr lvl="1"/>
            <a:r>
              <a:rPr lang="en-US" sz="3200" dirty="0"/>
              <a:t>not related to public health and safety, or </a:t>
            </a:r>
          </a:p>
          <a:p>
            <a:pPr lvl="1"/>
            <a:r>
              <a:rPr lang="en-US" sz="3200" dirty="0"/>
              <a:t>very unlikely to reach harmful levels in wines produced according to good oenological practices.</a:t>
            </a:r>
          </a:p>
          <a:p>
            <a:pPr marL="171450" lvl="1" indent="-171450">
              <a:spcBef>
                <a:spcPts val="1350"/>
              </a:spcBef>
            </a:pPr>
            <a:r>
              <a:rPr lang="en-US" sz="3800" dirty="0"/>
              <a:t>Analyses required for a CoA would thus have to be related to local regulatory or commercial requirements </a:t>
            </a:r>
          </a:p>
          <a:p>
            <a:pPr marL="171450" lvl="1" indent="-171450">
              <a:spcBef>
                <a:spcPts val="1350"/>
              </a:spcBef>
            </a:pPr>
            <a:r>
              <a:rPr lang="en-US" sz="3800" dirty="0"/>
              <a:t>Even alcohol, which is the sole analytical requirement specified by some international trade destinations, is usually required to be declared on the label of the bottle, as well as in accompanying documentation. </a:t>
            </a:r>
          </a:p>
          <a:p>
            <a:pPr marL="171450" lvl="1" indent="-171450">
              <a:spcBef>
                <a:spcPts val="1350"/>
              </a:spcBef>
            </a:pPr>
            <a:r>
              <a:rPr lang="en-US" sz="3800" dirty="0"/>
              <a:t>The conclusion to this study of analytes requested on Certificates of Analysis for wine would therefore be that, from the perspective of product safety, there is no need for certificates of analysis for international wine trade.</a:t>
            </a:r>
          </a:p>
        </p:txBody>
      </p:sp>
      <p:sp>
        <p:nvSpPr>
          <p:cNvPr id="4" name="Slide Number Placeholder 3"/>
          <p:cNvSpPr>
            <a:spLocks noGrp="1"/>
          </p:cNvSpPr>
          <p:nvPr>
            <p:ph type="sldNum" sz="quarter" idx="12"/>
          </p:nvPr>
        </p:nvSpPr>
        <p:spPr/>
        <p:txBody>
          <a:bodyPr/>
          <a:lstStyle/>
          <a:p>
            <a:fld id="{E31375A4-56A4-47D6-9801-1991572033F7}" type="slidenum">
              <a:rPr lang="en-US" smtClean="0"/>
              <a:t>14</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894335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When certificates of analysis are required…</a:t>
            </a:r>
          </a:p>
        </p:txBody>
      </p:sp>
      <p:sp>
        <p:nvSpPr>
          <p:cNvPr id="3" name="Content Placeholder 2"/>
          <p:cNvSpPr>
            <a:spLocks noGrp="1"/>
          </p:cNvSpPr>
          <p:nvPr>
            <p:ph idx="1"/>
          </p:nvPr>
        </p:nvSpPr>
        <p:spPr>
          <a:xfrm>
            <a:off x="522514" y="1767452"/>
            <a:ext cx="8087096" cy="4170216"/>
          </a:xfrm>
        </p:spPr>
        <p:txBody>
          <a:bodyPr>
            <a:noAutofit/>
          </a:bodyPr>
          <a:lstStyle/>
          <a:p>
            <a:pPr marL="342900" indent="-342900">
              <a:buFont typeface="+mj-lt"/>
              <a:buAutoNum type="arabicPeriod"/>
            </a:pPr>
            <a:r>
              <a:rPr lang="en-US" sz="2000" dirty="0"/>
              <a:t>The specific analyte required should be precisely defined.</a:t>
            </a:r>
          </a:p>
          <a:p>
            <a:pPr marL="0" indent="0">
              <a:lnSpc>
                <a:spcPct val="100000"/>
              </a:lnSpc>
              <a:spcBef>
                <a:spcPts val="0"/>
              </a:spcBef>
              <a:buNone/>
            </a:pPr>
            <a:r>
              <a:rPr lang="en-US" sz="2000" dirty="0"/>
              <a:t>	For example, does “sugar” mean:</a:t>
            </a:r>
          </a:p>
          <a:p>
            <a:pPr marL="1405890" lvl="6" indent="-342900">
              <a:lnSpc>
                <a:spcPct val="100000"/>
              </a:lnSpc>
              <a:spcBef>
                <a:spcPts val="0"/>
              </a:spcBef>
            </a:pPr>
            <a:r>
              <a:rPr lang="en-US" sz="2000" dirty="0"/>
              <a:t>the quantity of compounds capable of reducing an alkaline cupric solution?</a:t>
            </a:r>
          </a:p>
          <a:p>
            <a:pPr marL="1405890" lvl="6" indent="-342900">
              <a:lnSpc>
                <a:spcPct val="100000"/>
              </a:lnSpc>
              <a:spcBef>
                <a:spcPts val="0"/>
              </a:spcBef>
            </a:pPr>
            <a:r>
              <a:rPr lang="en-US" sz="2000" dirty="0"/>
              <a:t>the combined quantities of saccharides and disaccharides?</a:t>
            </a:r>
          </a:p>
          <a:p>
            <a:pPr marL="1405890" lvl="6" indent="-342900">
              <a:lnSpc>
                <a:spcPct val="100000"/>
              </a:lnSpc>
              <a:spcBef>
                <a:spcPts val="0"/>
              </a:spcBef>
            </a:pPr>
            <a:r>
              <a:rPr lang="en-US" sz="2000" dirty="0"/>
              <a:t>the amount of fermentable sugars present, or most simply as the amount of glucose, fructose and sucrose present?</a:t>
            </a:r>
          </a:p>
          <a:p>
            <a:pPr marL="514350" indent="-514350">
              <a:buFont typeface="+mj-lt"/>
              <a:buAutoNum type="arabicPeriod" startAt="2"/>
            </a:pPr>
            <a:r>
              <a:rPr lang="en-US" sz="2000" dirty="0"/>
              <a:t>Analysis performed by internationally accredited laboratories (e.g. ISO 17025) whether of producers, governments or 3</a:t>
            </a:r>
            <a:r>
              <a:rPr lang="en-US" sz="2000" baseline="30000" dirty="0"/>
              <a:t>rd</a:t>
            </a:r>
            <a:r>
              <a:rPr lang="en-US" sz="2000" dirty="0"/>
              <a:t> party laboratories, should gain wide acceptance.</a:t>
            </a:r>
          </a:p>
          <a:p>
            <a:pPr marL="342900" indent="-342900">
              <a:buFont typeface="+mj-lt"/>
              <a:buAutoNum type="arabicPeriod" startAt="2"/>
            </a:pPr>
            <a:r>
              <a:rPr lang="en-US" sz="2000" dirty="0"/>
              <a:t>Measurement uncertainty should be specified by laboratories and taken into account (as recommended within Codex Alimentarius)</a:t>
            </a:r>
          </a:p>
        </p:txBody>
      </p:sp>
      <p:sp>
        <p:nvSpPr>
          <p:cNvPr id="4" name="Slide Number Placeholder 3"/>
          <p:cNvSpPr>
            <a:spLocks noGrp="1"/>
          </p:cNvSpPr>
          <p:nvPr>
            <p:ph type="sldNum" sz="quarter" idx="12"/>
          </p:nvPr>
        </p:nvSpPr>
        <p:spPr/>
        <p:txBody>
          <a:bodyPr/>
          <a:lstStyle/>
          <a:p>
            <a:fld id="{E31375A4-56A4-47D6-9801-1991572033F7}" type="slidenum">
              <a:rPr lang="en-US" smtClean="0"/>
              <a:t>15</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1950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APEC WRF Initiative</a:t>
            </a:r>
          </a:p>
        </p:txBody>
      </p:sp>
      <p:sp>
        <p:nvSpPr>
          <p:cNvPr id="3" name="Content Placeholder 2"/>
          <p:cNvSpPr>
            <a:spLocks noGrp="1"/>
          </p:cNvSpPr>
          <p:nvPr>
            <p:ph idx="1"/>
          </p:nvPr>
        </p:nvSpPr>
        <p:spPr/>
        <p:txBody>
          <a:bodyPr/>
          <a:lstStyle/>
          <a:p>
            <a:r>
              <a:rPr lang="en-US" sz="2400" dirty="0"/>
              <a:t>In keeping with the aims and objectives of the WRF, this seemed like a useful area for an initiative with the following goals:</a:t>
            </a:r>
          </a:p>
          <a:p>
            <a:pPr lvl="1"/>
            <a:r>
              <a:rPr lang="en-US" sz="1800" dirty="0"/>
              <a:t>To identify the current requirements for Certificates of Analysis among APEC economies</a:t>
            </a:r>
          </a:p>
          <a:p>
            <a:pPr lvl="1"/>
            <a:r>
              <a:rPr lang="en-US" sz="1800" dirty="0"/>
              <a:t>To consider the precise purpose these serve and whether they are essential</a:t>
            </a:r>
          </a:p>
          <a:p>
            <a:pPr lvl="1"/>
            <a:r>
              <a:rPr lang="en-US" sz="1800" dirty="0"/>
              <a:t>To contemplate a simplification by the elimination of Certificates of Analysis altogether or some progress towards harmonization for those economies where that may not be possible</a:t>
            </a:r>
            <a:endParaRPr lang="en-US" sz="1600" dirty="0"/>
          </a:p>
        </p:txBody>
      </p:sp>
      <p:sp>
        <p:nvSpPr>
          <p:cNvPr id="4" name="Slide Number Placeholder 3"/>
          <p:cNvSpPr>
            <a:spLocks noGrp="1"/>
          </p:cNvSpPr>
          <p:nvPr>
            <p:ph type="sldNum" sz="quarter" idx="12"/>
          </p:nvPr>
        </p:nvSpPr>
        <p:spPr/>
        <p:txBody>
          <a:bodyPr/>
          <a:lstStyle/>
          <a:p>
            <a:fld id="{E31375A4-56A4-47D6-9801-1991572033F7}" type="slidenum">
              <a:rPr lang="en-US" smtClean="0"/>
              <a:t>16</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099982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APEC WRF Initiative (cont.)</a:t>
            </a:r>
          </a:p>
        </p:txBody>
      </p:sp>
      <p:sp>
        <p:nvSpPr>
          <p:cNvPr id="3" name="Content Placeholder 2"/>
          <p:cNvSpPr>
            <a:spLocks noGrp="1"/>
          </p:cNvSpPr>
          <p:nvPr>
            <p:ph idx="1"/>
          </p:nvPr>
        </p:nvSpPr>
        <p:spPr>
          <a:xfrm>
            <a:off x="971551" y="1779323"/>
            <a:ext cx="7200900" cy="690746"/>
          </a:xfrm>
        </p:spPr>
        <p:txBody>
          <a:bodyPr>
            <a:noAutofit/>
          </a:bodyPr>
          <a:lstStyle/>
          <a:p>
            <a:r>
              <a:rPr lang="en-US" sz="2000" dirty="0"/>
              <a:t>Accordingly, economies received a survey sheet on this subject on April 28, with a request to complete the following table:</a:t>
            </a:r>
          </a:p>
        </p:txBody>
      </p:sp>
      <p:sp>
        <p:nvSpPr>
          <p:cNvPr id="4" name="Slide Number Placeholder 3"/>
          <p:cNvSpPr>
            <a:spLocks noGrp="1"/>
          </p:cNvSpPr>
          <p:nvPr>
            <p:ph type="sldNum" sz="quarter" idx="12"/>
          </p:nvPr>
        </p:nvSpPr>
        <p:spPr/>
        <p:txBody>
          <a:bodyPr/>
          <a:lstStyle/>
          <a:p>
            <a:fld id="{E31375A4-56A4-47D6-9801-1991572033F7}" type="slidenum">
              <a:rPr lang="en-US" smtClean="0"/>
              <a:t>17</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84218991"/>
              </p:ext>
            </p:extLst>
          </p:nvPr>
        </p:nvGraphicFramePr>
        <p:xfrm>
          <a:off x="1235034" y="2712715"/>
          <a:ext cx="6816436" cy="3413760"/>
        </p:xfrm>
        <a:graphic>
          <a:graphicData uri="http://schemas.openxmlformats.org/drawingml/2006/table">
            <a:tbl>
              <a:tblPr firstRow="1" firstCol="1" bandRow="1">
                <a:tableStyleId>{69012ECD-51FC-41F1-AA8D-1B2483CD663E}</a:tableStyleId>
              </a:tblPr>
              <a:tblGrid>
                <a:gridCol w="5276886">
                  <a:extLst>
                    <a:ext uri="{9D8B030D-6E8A-4147-A177-3AD203B41FA5}">
                      <a16:colId xmlns:a16="http://schemas.microsoft.com/office/drawing/2014/main" val="20000"/>
                    </a:ext>
                  </a:extLst>
                </a:gridCol>
                <a:gridCol w="763413">
                  <a:extLst>
                    <a:ext uri="{9D8B030D-6E8A-4147-A177-3AD203B41FA5}">
                      <a16:colId xmlns:a16="http://schemas.microsoft.com/office/drawing/2014/main" val="20001"/>
                    </a:ext>
                  </a:extLst>
                </a:gridCol>
                <a:gridCol w="776137">
                  <a:extLst>
                    <a:ext uri="{9D8B030D-6E8A-4147-A177-3AD203B41FA5}">
                      <a16:colId xmlns:a16="http://schemas.microsoft.com/office/drawing/2014/main" val="20002"/>
                    </a:ext>
                  </a:extLst>
                </a:gridCol>
              </a:tblGrid>
              <a:tr h="486153">
                <a:tc>
                  <a:txBody>
                    <a:bodyPr/>
                    <a:lstStyle/>
                    <a:p>
                      <a:pPr marL="569913" marR="0" indent="-569913">
                        <a:spcBef>
                          <a:spcPts val="0"/>
                        </a:spcBef>
                        <a:spcAft>
                          <a:spcPts val="0"/>
                        </a:spcAft>
                      </a:pPr>
                      <a:r>
                        <a:rPr lang="en-US" sz="1600" b="0" dirty="0">
                          <a:solidFill>
                            <a:schemeClr val="tx2"/>
                          </a:solidFill>
                          <a:effectLst/>
                        </a:rPr>
                        <a:t>1.       Does your economy require certificates of analysis for importation of wine?</a:t>
                      </a:r>
                      <a:endParaRPr lang="en-US" sz="1600" b="0" dirty="0">
                        <a:solidFill>
                          <a:schemeClr val="tx2"/>
                        </a:solidFill>
                        <a:effectLst/>
                        <a:latin typeface="Calibri"/>
                        <a:ea typeface="Calibri"/>
                      </a:endParaRPr>
                    </a:p>
                  </a:txBody>
                  <a:tcPr marL="68580" marR="68580" marT="0" marB="0">
                    <a:noFill/>
                  </a:tcPr>
                </a:tc>
                <a:tc>
                  <a:txBody>
                    <a:bodyPr/>
                    <a:lstStyle/>
                    <a:p>
                      <a:pPr marL="0" marR="0" algn="ctr">
                        <a:spcBef>
                          <a:spcPts val="0"/>
                        </a:spcBef>
                        <a:spcAft>
                          <a:spcPts val="0"/>
                        </a:spcAft>
                      </a:pPr>
                      <a:r>
                        <a:rPr lang="en-US" sz="1600" b="0" dirty="0">
                          <a:solidFill>
                            <a:schemeClr val="tx2"/>
                          </a:solidFill>
                          <a:effectLst/>
                        </a:rPr>
                        <a:t>☐YES</a:t>
                      </a:r>
                      <a:endParaRPr lang="en-US" sz="1600" b="0" dirty="0">
                        <a:solidFill>
                          <a:schemeClr val="tx2"/>
                        </a:solidFill>
                        <a:effectLst/>
                        <a:latin typeface="Calibri"/>
                        <a:ea typeface="Calibri"/>
                      </a:endParaRPr>
                    </a:p>
                  </a:txBody>
                  <a:tcPr marL="68580" marR="68580" marT="0" marB="0" anchor="ctr">
                    <a:noFill/>
                  </a:tcPr>
                </a:tc>
                <a:tc>
                  <a:txBody>
                    <a:bodyPr/>
                    <a:lstStyle/>
                    <a:p>
                      <a:pPr marL="0" marR="0" algn="ctr">
                        <a:spcBef>
                          <a:spcPts val="0"/>
                        </a:spcBef>
                        <a:spcAft>
                          <a:spcPts val="0"/>
                        </a:spcAft>
                      </a:pPr>
                      <a:r>
                        <a:rPr lang="en-US" sz="1600" b="0" dirty="0">
                          <a:solidFill>
                            <a:schemeClr val="tx2"/>
                          </a:solidFill>
                          <a:effectLst/>
                        </a:rPr>
                        <a:t>☐NO</a:t>
                      </a:r>
                      <a:endParaRPr lang="en-US" sz="1600" b="0" dirty="0">
                        <a:solidFill>
                          <a:schemeClr val="tx2"/>
                        </a:solidFill>
                        <a:effectLst/>
                        <a:latin typeface="Calibri"/>
                        <a:ea typeface="Calibri"/>
                      </a:endParaRPr>
                    </a:p>
                  </a:txBody>
                  <a:tcPr marL="68580" marR="68580" marT="0" marB="0" anchor="ctr">
                    <a:noFill/>
                  </a:tcPr>
                </a:tc>
                <a:extLst>
                  <a:ext uri="{0D108BD9-81ED-4DB2-BD59-A6C34878D82A}">
                    <a16:rowId xmlns:a16="http://schemas.microsoft.com/office/drawing/2014/main" val="10000"/>
                  </a:ext>
                </a:extLst>
              </a:tr>
              <a:tr h="486153">
                <a:tc gridSpan="3">
                  <a:txBody>
                    <a:bodyPr/>
                    <a:lstStyle/>
                    <a:p>
                      <a:pPr marL="228600" marR="0" indent="-228600">
                        <a:spcBef>
                          <a:spcPts val="0"/>
                        </a:spcBef>
                        <a:spcAft>
                          <a:spcPts val="0"/>
                        </a:spcAft>
                      </a:pPr>
                      <a:r>
                        <a:rPr lang="en-US" sz="1600" b="0" dirty="0">
                          <a:solidFill>
                            <a:schemeClr val="tx2"/>
                          </a:solidFill>
                          <a:effectLst/>
                        </a:rPr>
                        <a:t>2.       If yes, which of the following analytes are required:</a:t>
                      </a:r>
                    </a:p>
                    <a:p>
                      <a:pPr marL="228600" marR="0">
                        <a:spcBef>
                          <a:spcPts val="0"/>
                        </a:spcBef>
                        <a:spcAft>
                          <a:spcPts val="0"/>
                        </a:spcAft>
                      </a:pPr>
                      <a:r>
                        <a:rPr lang="en-US" sz="1600" b="0" dirty="0">
                          <a:solidFill>
                            <a:schemeClr val="tx2"/>
                          </a:solidFill>
                          <a:effectLst/>
                        </a:rPr>
                        <a:t> </a:t>
                      </a:r>
                      <a:endParaRPr lang="en-US" sz="1600" b="0" dirty="0">
                        <a:solidFill>
                          <a:schemeClr val="tx2"/>
                        </a:solidFill>
                        <a:effectLst/>
                        <a:latin typeface="Calibri"/>
                        <a:ea typeface="Calibri"/>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43077">
                <a:tc>
                  <a:txBody>
                    <a:bodyPr/>
                    <a:lstStyle/>
                    <a:p>
                      <a:pPr marL="228600" marR="0">
                        <a:spcBef>
                          <a:spcPts val="0"/>
                        </a:spcBef>
                        <a:spcAft>
                          <a:spcPts val="0"/>
                        </a:spcAft>
                      </a:pPr>
                      <a:r>
                        <a:rPr lang="en-US" sz="1600" b="0">
                          <a:solidFill>
                            <a:schemeClr val="tx2"/>
                          </a:solidFill>
                          <a:effectLst/>
                        </a:rPr>
                        <a:t>Alcohol by Volume</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a:solidFill>
                            <a:schemeClr val="tx2"/>
                          </a:solidFill>
                          <a:effectLst/>
                        </a:rPr>
                        <a:t>☐YES</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dirty="0">
                          <a:solidFill>
                            <a:schemeClr val="tx2"/>
                          </a:solidFill>
                          <a:effectLst/>
                        </a:rPr>
                        <a:t>☐NO</a:t>
                      </a:r>
                      <a:endParaRPr lang="en-US" sz="1600" b="0" dirty="0">
                        <a:solidFill>
                          <a:schemeClr val="tx2"/>
                        </a:solidFill>
                        <a:effectLst/>
                        <a:latin typeface="Calibri"/>
                        <a:ea typeface="Calibri"/>
                      </a:endParaRPr>
                    </a:p>
                  </a:txBody>
                  <a:tcPr marL="68580" marR="68580" marT="0" marB="0" anchor="ctr"/>
                </a:tc>
                <a:extLst>
                  <a:ext uri="{0D108BD9-81ED-4DB2-BD59-A6C34878D82A}">
                    <a16:rowId xmlns:a16="http://schemas.microsoft.com/office/drawing/2014/main" val="10002"/>
                  </a:ext>
                </a:extLst>
              </a:tr>
              <a:tr h="243077">
                <a:tc>
                  <a:txBody>
                    <a:bodyPr/>
                    <a:lstStyle/>
                    <a:p>
                      <a:pPr marL="228600" marR="0">
                        <a:spcBef>
                          <a:spcPts val="0"/>
                        </a:spcBef>
                        <a:spcAft>
                          <a:spcPts val="0"/>
                        </a:spcAft>
                      </a:pPr>
                      <a:r>
                        <a:rPr lang="en-US" sz="1600" b="0">
                          <a:solidFill>
                            <a:schemeClr val="tx2"/>
                          </a:solidFill>
                          <a:effectLst/>
                        </a:rPr>
                        <a:t>Total Extract</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a:solidFill>
                            <a:schemeClr val="tx2"/>
                          </a:solidFill>
                          <a:effectLst/>
                        </a:rPr>
                        <a:t>☐YES</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dirty="0">
                          <a:solidFill>
                            <a:schemeClr val="tx2"/>
                          </a:solidFill>
                          <a:effectLst/>
                        </a:rPr>
                        <a:t>☐NO</a:t>
                      </a:r>
                      <a:endParaRPr lang="en-US" sz="1600" b="0" dirty="0">
                        <a:solidFill>
                          <a:schemeClr val="tx2"/>
                        </a:solidFill>
                        <a:effectLst/>
                        <a:latin typeface="Calibri"/>
                        <a:ea typeface="Calibri"/>
                      </a:endParaRPr>
                    </a:p>
                  </a:txBody>
                  <a:tcPr marL="68580" marR="68580" marT="0" marB="0" anchor="ctr"/>
                </a:tc>
                <a:extLst>
                  <a:ext uri="{0D108BD9-81ED-4DB2-BD59-A6C34878D82A}">
                    <a16:rowId xmlns:a16="http://schemas.microsoft.com/office/drawing/2014/main" val="10003"/>
                  </a:ext>
                </a:extLst>
              </a:tr>
              <a:tr h="243077">
                <a:tc>
                  <a:txBody>
                    <a:bodyPr/>
                    <a:lstStyle/>
                    <a:p>
                      <a:pPr marL="228600" marR="0">
                        <a:spcBef>
                          <a:spcPts val="0"/>
                        </a:spcBef>
                        <a:spcAft>
                          <a:spcPts val="0"/>
                        </a:spcAft>
                      </a:pPr>
                      <a:r>
                        <a:rPr lang="en-US" sz="1600" b="0">
                          <a:solidFill>
                            <a:schemeClr val="tx2"/>
                          </a:solidFill>
                          <a:effectLst/>
                        </a:rPr>
                        <a:t>Total Acidity expressed as tartaric acid</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a:solidFill>
                            <a:schemeClr val="tx2"/>
                          </a:solidFill>
                          <a:effectLst/>
                        </a:rPr>
                        <a:t>☐YES</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dirty="0">
                          <a:solidFill>
                            <a:schemeClr val="tx2"/>
                          </a:solidFill>
                          <a:effectLst/>
                        </a:rPr>
                        <a:t>☐NO</a:t>
                      </a:r>
                      <a:endParaRPr lang="en-US" sz="1600" b="0" dirty="0">
                        <a:solidFill>
                          <a:schemeClr val="tx2"/>
                        </a:solidFill>
                        <a:effectLst/>
                        <a:latin typeface="Calibri"/>
                        <a:ea typeface="Calibri"/>
                      </a:endParaRPr>
                    </a:p>
                  </a:txBody>
                  <a:tcPr marL="68580" marR="68580" marT="0" marB="0" anchor="ctr"/>
                </a:tc>
                <a:extLst>
                  <a:ext uri="{0D108BD9-81ED-4DB2-BD59-A6C34878D82A}">
                    <a16:rowId xmlns:a16="http://schemas.microsoft.com/office/drawing/2014/main" val="10004"/>
                  </a:ext>
                </a:extLst>
              </a:tr>
              <a:tr h="243077">
                <a:tc>
                  <a:txBody>
                    <a:bodyPr/>
                    <a:lstStyle/>
                    <a:p>
                      <a:pPr marL="228600" marR="0">
                        <a:spcBef>
                          <a:spcPts val="0"/>
                        </a:spcBef>
                        <a:spcAft>
                          <a:spcPts val="0"/>
                        </a:spcAft>
                      </a:pPr>
                      <a:r>
                        <a:rPr lang="en-US" sz="1600" b="0">
                          <a:solidFill>
                            <a:schemeClr val="tx2"/>
                          </a:solidFill>
                          <a:effectLst/>
                        </a:rPr>
                        <a:t>Volatile Acidity</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a:solidFill>
                            <a:schemeClr val="tx2"/>
                          </a:solidFill>
                          <a:effectLst/>
                        </a:rPr>
                        <a:t>☐YES</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dirty="0">
                          <a:solidFill>
                            <a:schemeClr val="tx2"/>
                          </a:solidFill>
                          <a:effectLst/>
                        </a:rPr>
                        <a:t>☐NO</a:t>
                      </a:r>
                      <a:endParaRPr lang="en-US" sz="1600" b="0" dirty="0">
                        <a:solidFill>
                          <a:schemeClr val="tx2"/>
                        </a:solidFill>
                        <a:effectLst/>
                        <a:latin typeface="Calibri"/>
                        <a:ea typeface="Calibri"/>
                      </a:endParaRPr>
                    </a:p>
                  </a:txBody>
                  <a:tcPr marL="68580" marR="68580" marT="0" marB="0" anchor="ctr"/>
                </a:tc>
                <a:extLst>
                  <a:ext uri="{0D108BD9-81ED-4DB2-BD59-A6C34878D82A}">
                    <a16:rowId xmlns:a16="http://schemas.microsoft.com/office/drawing/2014/main" val="10005"/>
                  </a:ext>
                </a:extLst>
              </a:tr>
              <a:tr h="243077">
                <a:tc>
                  <a:txBody>
                    <a:bodyPr/>
                    <a:lstStyle/>
                    <a:p>
                      <a:pPr marL="228600" marR="0">
                        <a:spcBef>
                          <a:spcPts val="0"/>
                        </a:spcBef>
                        <a:spcAft>
                          <a:spcPts val="0"/>
                        </a:spcAft>
                      </a:pPr>
                      <a:r>
                        <a:rPr lang="en-US" sz="1600" b="0">
                          <a:solidFill>
                            <a:schemeClr val="tx2"/>
                          </a:solidFill>
                          <a:effectLst/>
                        </a:rPr>
                        <a:t>Residual Sugars, expressed as glucose + fructose</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a:solidFill>
                            <a:schemeClr val="tx2"/>
                          </a:solidFill>
                          <a:effectLst/>
                        </a:rPr>
                        <a:t>☐YES</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dirty="0">
                          <a:solidFill>
                            <a:schemeClr val="tx2"/>
                          </a:solidFill>
                          <a:effectLst/>
                        </a:rPr>
                        <a:t>☐NO</a:t>
                      </a:r>
                      <a:endParaRPr lang="en-US" sz="1600" b="0" dirty="0">
                        <a:solidFill>
                          <a:schemeClr val="tx2"/>
                        </a:solidFill>
                        <a:effectLst/>
                        <a:latin typeface="Calibri"/>
                        <a:ea typeface="Calibri"/>
                      </a:endParaRPr>
                    </a:p>
                  </a:txBody>
                  <a:tcPr marL="68580" marR="68580" marT="0" marB="0" anchor="ctr"/>
                </a:tc>
                <a:extLst>
                  <a:ext uri="{0D108BD9-81ED-4DB2-BD59-A6C34878D82A}">
                    <a16:rowId xmlns:a16="http://schemas.microsoft.com/office/drawing/2014/main" val="10006"/>
                  </a:ext>
                </a:extLst>
              </a:tr>
              <a:tr h="243077">
                <a:tc>
                  <a:txBody>
                    <a:bodyPr/>
                    <a:lstStyle/>
                    <a:p>
                      <a:pPr marL="228600" marR="0">
                        <a:spcBef>
                          <a:spcPts val="0"/>
                        </a:spcBef>
                        <a:spcAft>
                          <a:spcPts val="0"/>
                        </a:spcAft>
                      </a:pPr>
                      <a:r>
                        <a:rPr lang="en-US" sz="1600" b="0">
                          <a:solidFill>
                            <a:schemeClr val="tx2"/>
                          </a:solidFill>
                          <a:effectLst/>
                        </a:rPr>
                        <a:t>Total Sulfur Dioxide</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a:solidFill>
                            <a:schemeClr val="tx2"/>
                          </a:solidFill>
                          <a:effectLst/>
                        </a:rPr>
                        <a:t>☐YES</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dirty="0">
                          <a:solidFill>
                            <a:schemeClr val="tx2"/>
                          </a:solidFill>
                          <a:effectLst/>
                        </a:rPr>
                        <a:t>☐NO</a:t>
                      </a:r>
                      <a:endParaRPr lang="en-US" sz="1600" b="0" dirty="0">
                        <a:solidFill>
                          <a:schemeClr val="tx2"/>
                        </a:solidFill>
                        <a:effectLst/>
                        <a:latin typeface="Calibri"/>
                        <a:ea typeface="Calibri"/>
                      </a:endParaRPr>
                    </a:p>
                  </a:txBody>
                  <a:tcPr marL="68580" marR="68580" marT="0" marB="0" anchor="ctr"/>
                </a:tc>
                <a:extLst>
                  <a:ext uri="{0D108BD9-81ED-4DB2-BD59-A6C34878D82A}">
                    <a16:rowId xmlns:a16="http://schemas.microsoft.com/office/drawing/2014/main" val="10007"/>
                  </a:ext>
                </a:extLst>
              </a:tr>
              <a:tr h="243077">
                <a:tc>
                  <a:txBody>
                    <a:bodyPr/>
                    <a:lstStyle/>
                    <a:p>
                      <a:pPr marL="228600" marR="0">
                        <a:spcBef>
                          <a:spcPts val="0"/>
                        </a:spcBef>
                        <a:spcAft>
                          <a:spcPts val="0"/>
                        </a:spcAft>
                      </a:pPr>
                      <a:r>
                        <a:rPr lang="en-US" sz="1600" b="0">
                          <a:solidFill>
                            <a:schemeClr val="tx2"/>
                          </a:solidFill>
                          <a:effectLst/>
                        </a:rPr>
                        <a:t>Sorbic Acid (Sorbate)</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a:solidFill>
                            <a:schemeClr val="tx2"/>
                          </a:solidFill>
                          <a:effectLst/>
                        </a:rPr>
                        <a:t>☐YES</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dirty="0">
                          <a:solidFill>
                            <a:schemeClr val="tx2"/>
                          </a:solidFill>
                          <a:effectLst/>
                        </a:rPr>
                        <a:t>☐NO</a:t>
                      </a:r>
                      <a:endParaRPr lang="en-US" sz="1600" b="0" dirty="0">
                        <a:solidFill>
                          <a:schemeClr val="tx2"/>
                        </a:solidFill>
                        <a:effectLst/>
                        <a:latin typeface="Calibri"/>
                        <a:ea typeface="Calibri"/>
                      </a:endParaRPr>
                    </a:p>
                  </a:txBody>
                  <a:tcPr marL="68580" marR="68580" marT="0" marB="0" anchor="ctr"/>
                </a:tc>
                <a:extLst>
                  <a:ext uri="{0D108BD9-81ED-4DB2-BD59-A6C34878D82A}">
                    <a16:rowId xmlns:a16="http://schemas.microsoft.com/office/drawing/2014/main" val="10008"/>
                  </a:ext>
                </a:extLst>
              </a:tr>
              <a:tr h="243077">
                <a:tc>
                  <a:txBody>
                    <a:bodyPr/>
                    <a:lstStyle/>
                    <a:p>
                      <a:pPr marL="228600" marR="0">
                        <a:spcBef>
                          <a:spcPts val="0"/>
                        </a:spcBef>
                        <a:spcAft>
                          <a:spcPts val="0"/>
                        </a:spcAft>
                      </a:pPr>
                      <a:r>
                        <a:rPr lang="en-US" sz="1600" b="0">
                          <a:solidFill>
                            <a:schemeClr val="tx2"/>
                          </a:solidFill>
                          <a:effectLst/>
                        </a:rPr>
                        <a:t>Methanol</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a:solidFill>
                            <a:schemeClr val="tx2"/>
                          </a:solidFill>
                          <a:effectLst/>
                        </a:rPr>
                        <a:t>☐YES</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dirty="0">
                          <a:solidFill>
                            <a:schemeClr val="tx2"/>
                          </a:solidFill>
                          <a:effectLst/>
                        </a:rPr>
                        <a:t>☐NO</a:t>
                      </a:r>
                      <a:endParaRPr lang="en-US" sz="1600" b="0" dirty="0">
                        <a:solidFill>
                          <a:schemeClr val="tx2"/>
                        </a:solidFill>
                        <a:effectLst/>
                        <a:latin typeface="Calibri"/>
                        <a:ea typeface="Calibri"/>
                      </a:endParaRPr>
                    </a:p>
                  </a:txBody>
                  <a:tcPr marL="68580" marR="68580" marT="0" marB="0" anchor="ctr"/>
                </a:tc>
                <a:extLst>
                  <a:ext uri="{0D108BD9-81ED-4DB2-BD59-A6C34878D82A}">
                    <a16:rowId xmlns:a16="http://schemas.microsoft.com/office/drawing/2014/main" val="10009"/>
                  </a:ext>
                </a:extLst>
              </a:tr>
              <a:tr h="486153">
                <a:tc>
                  <a:txBody>
                    <a:bodyPr/>
                    <a:lstStyle/>
                    <a:p>
                      <a:pPr marL="228600" marR="0">
                        <a:spcBef>
                          <a:spcPts val="0"/>
                        </a:spcBef>
                        <a:spcAft>
                          <a:spcPts val="0"/>
                        </a:spcAft>
                      </a:pPr>
                      <a:r>
                        <a:rPr lang="en-US" sz="1600" b="0">
                          <a:solidFill>
                            <a:schemeClr val="tx2"/>
                          </a:solidFill>
                          <a:effectLst/>
                        </a:rPr>
                        <a:t> </a:t>
                      </a:r>
                    </a:p>
                    <a:p>
                      <a:pPr marL="228600" marR="0">
                        <a:spcBef>
                          <a:spcPts val="0"/>
                        </a:spcBef>
                        <a:spcAft>
                          <a:spcPts val="0"/>
                        </a:spcAft>
                      </a:pPr>
                      <a:r>
                        <a:rPr lang="en-US" sz="1600" b="0">
                          <a:solidFill>
                            <a:schemeClr val="tx2"/>
                          </a:solidFill>
                          <a:effectLst/>
                        </a:rPr>
                        <a:t>Other ___________________________________</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a:solidFill>
                            <a:schemeClr val="tx2"/>
                          </a:solidFill>
                          <a:effectLst/>
                        </a:rPr>
                        <a:t>☐YES</a:t>
                      </a:r>
                      <a:endParaRPr lang="en-US" sz="1600" b="0">
                        <a:solidFill>
                          <a:schemeClr val="tx2"/>
                        </a:solidFill>
                        <a:effectLst/>
                        <a:latin typeface="Calibri"/>
                        <a:ea typeface="Calibri"/>
                      </a:endParaRPr>
                    </a:p>
                  </a:txBody>
                  <a:tcPr marL="68580" marR="68580" marT="0" marB="0" anchor="ctr"/>
                </a:tc>
                <a:tc>
                  <a:txBody>
                    <a:bodyPr/>
                    <a:lstStyle/>
                    <a:p>
                      <a:pPr marL="0" marR="0" algn="ctr">
                        <a:spcBef>
                          <a:spcPts val="0"/>
                        </a:spcBef>
                        <a:spcAft>
                          <a:spcPts val="0"/>
                        </a:spcAft>
                      </a:pPr>
                      <a:r>
                        <a:rPr lang="en-US" sz="1600" b="0" dirty="0">
                          <a:solidFill>
                            <a:schemeClr val="tx2"/>
                          </a:solidFill>
                          <a:effectLst/>
                        </a:rPr>
                        <a:t>☐NO</a:t>
                      </a:r>
                      <a:endParaRPr lang="en-US" sz="1600" b="0" dirty="0">
                        <a:solidFill>
                          <a:schemeClr val="tx2"/>
                        </a:solidFill>
                        <a:effectLst/>
                        <a:latin typeface="Calibri"/>
                        <a:ea typeface="Calibri"/>
                      </a:endParaRPr>
                    </a:p>
                  </a:txBody>
                  <a:tcPr marL="68580" marR="68580" marT="0"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146937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APEC WRF Initiative (cont.)</a:t>
            </a:r>
          </a:p>
        </p:txBody>
      </p:sp>
      <p:sp>
        <p:nvSpPr>
          <p:cNvPr id="3" name="Content Placeholder 2"/>
          <p:cNvSpPr>
            <a:spLocks noGrp="1"/>
          </p:cNvSpPr>
          <p:nvPr>
            <p:ph idx="1"/>
          </p:nvPr>
        </p:nvSpPr>
        <p:spPr/>
        <p:txBody>
          <a:bodyPr>
            <a:noAutofit/>
          </a:bodyPr>
          <a:lstStyle/>
          <a:p>
            <a:r>
              <a:rPr lang="en-US" sz="2400" dirty="0"/>
              <a:t>The Compendium Working Group will Collate the responses received</a:t>
            </a:r>
          </a:p>
          <a:p>
            <a:r>
              <a:rPr lang="en-US" sz="2400" b="1" dirty="0"/>
              <a:t>Thank you </a:t>
            </a:r>
            <a:r>
              <a:rPr lang="en-US" sz="2400" dirty="0"/>
              <a:t>to all the economies which have already submitted information!</a:t>
            </a:r>
          </a:p>
          <a:p>
            <a:r>
              <a:rPr lang="en-US" sz="2400" dirty="0"/>
              <a:t>If your economy has not yet responded, please do!</a:t>
            </a:r>
          </a:p>
          <a:p>
            <a:r>
              <a:rPr lang="en-US" sz="2400" dirty="0"/>
              <a:t>The data will be handed to the Export Certificate Working Group for consideration</a:t>
            </a:r>
          </a:p>
          <a:p>
            <a:r>
              <a:rPr lang="en-US" sz="2400" dirty="0"/>
              <a:t>The aim is to review the results and consider potential actions at the meeting in 2018.</a:t>
            </a:r>
          </a:p>
        </p:txBody>
      </p:sp>
      <p:sp>
        <p:nvSpPr>
          <p:cNvPr id="4" name="Slide Number Placeholder 3"/>
          <p:cNvSpPr>
            <a:spLocks noGrp="1"/>
          </p:cNvSpPr>
          <p:nvPr>
            <p:ph type="sldNum" sz="quarter" idx="12"/>
          </p:nvPr>
        </p:nvSpPr>
        <p:spPr/>
        <p:txBody>
          <a:bodyPr/>
          <a:lstStyle/>
          <a:p>
            <a:fld id="{E31375A4-56A4-47D6-9801-1991572033F7}" type="slidenum">
              <a:rPr lang="en-US" smtClean="0"/>
              <a:t>18</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049581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236229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Overview</a:t>
            </a:r>
          </a:p>
        </p:txBody>
      </p:sp>
      <p:sp>
        <p:nvSpPr>
          <p:cNvPr id="3" name="Content Placeholder 2"/>
          <p:cNvSpPr>
            <a:spLocks noGrp="1"/>
          </p:cNvSpPr>
          <p:nvPr>
            <p:ph idx="1"/>
          </p:nvPr>
        </p:nvSpPr>
        <p:spPr/>
        <p:txBody>
          <a:bodyPr/>
          <a:lstStyle/>
          <a:p>
            <a:r>
              <a:rPr lang="en-US" sz="2400" dirty="0"/>
              <a:t>Introduction</a:t>
            </a:r>
          </a:p>
          <a:p>
            <a:r>
              <a:rPr lang="en-US" sz="2400" dirty="0"/>
              <a:t>Is there a need for Certificates of Analysis? </a:t>
            </a:r>
          </a:p>
          <a:p>
            <a:r>
              <a:rPr lang="en-US" sz="2400" dirty="0"/>
              <a:t>Some considerations where it is decided to require certificates</a:t>
            </a:r>
          </a:p>
          <a:p>
            <a:r>
              <a:rPr lang="en-US" sz="2400" dirty="0"/>
              <a:t>The APEC WRF initiative</a:t>
            </a:r>
          </a:p>
        </p:txBody>
      </p:sp>
      <p:sp>
        <p:nvSpPr>
          <p:cNvPr id="6" name="Slide Number Placeholder 5"/>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dirty="0"/>
              <a:t>APEC Wine Regulatory Forum |  May 11-12, 2017</a:t>
            </a:r>
          </a:p>
        </p:txBody>
      </p:sp>
      <p:sp>
        <p:nvSpPr>
          <p:cNvPr id="4" name="Date Placeholder 3"/>
          <p:cNvSpPr>
            <a:spLocks noGrp="1"/>
          </p:cNvSpPr>
          <p:nvPr>
            <p:ph type="dt" sz="half" idx="10"/>
          </p:nvPr>
        </p:nvSpPr>
        <p:spPr/>
        <p:txBody>
          <a:bodyPr/>
          <a:lstStyle/>
          <a:p>
            <a:r>
              <a:rPr lang="en-US" dirty="0"/>
              <a:t>Ha </a:t>
            </a:r>
            <a:r>
              <a:rPr lang="en-US" dirty="0" err="1"/>
              <a:t>Noi</a:t>
            </a:r>
            <a:r>
              <a:rPr lang="en-US" dirty="0"/>
              <a:t>, Viet Nam</a:t>
            </a: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When the APEC WRF began…</a:t>
            </a:r>
          </a:p>
        </p:txBody>
      </p:sp>
      <p:sp>
        <p:nvSpPr>
          <p:cNvPr id="3" name="Content Placeholder 2"/>
          <p:cNvSpPr>
            <a:spLocks noGrp="1"/>
          </p:cNvSpPr>
          <p:nvPr>
            <p:ph idx="1"/>
          </p:nvPr>
        </p:nvSpPr>
        <p:spPr/>
        <p:txBody>
          <a:bodyPr/>
          <a:lstStyle/>
          <a:p>
            <a:r>
              <a:rPr lang="en-US" sz="2400" dirty="0"/>
              <a:t>One aim to reduce the costs of unnecessary testing and certification in the region (estimated at 1 billion USD per annum).</a:t>
            </a:r>
          </a:p>
          <a:p>
            <a:pPr lvl="3">
              <a:buFont typeface="Arial" panose="020B0604020202020204" pitchFamily="34" charset="0"/>
              <a:buChar char="•"/>
            </a:pPr>
            <a:r>
              <a:rPr lang="en-US" sz="2400" dirty="0"/>
              <a:t>Significant progress made on export certification and on harmonization in the case of agrochemical MRLs</a:t>
            </a:r>
          </a:p>
          <a:p>
            <a:pPr lvl="3">
              <a:buFont typeface="Arial" panose="020B0604020202020204" pitchFamily="34" charset="0"/>
              <a:buChar char="•"/>
            </a:pPr>
            <a:r>
              <a:rPr lang="en-US" sz="2400" dirty="0"/>
              <a:t>Facilitated access to regulations in the region through FIVS-Abridge</a:t>
            </a:r>
          </a:p>
          <a:p>
            <a:pPr lvl="3">
              <a:buFont typeface="Arial" panose="020B0604020202020204" pitchFamily="34" charset="0"/>
              <a:buChar char="•"/>
            </a:pPr>
            <a:r>
              <a:rPr lang="en-US" sz="2400" dirty="0"/>
              <a:t>Certificates of Analysis (</a:t>
            </a:r>
            <a:r>
              <a:rPr lang="en-US" sz="2400" dirty="0" err="1"/>
              <a:t>CoAs</a:t>
            </a:r>
            <a:r>
              <a:rPr lang="en-US" sz="2400" dirty="0"/>
              <a:t>) seem to offer another opportunity</a:t>
            </a:r>
          </a:p>
          <a:p>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06567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Certificates of Analysis</a:t>
            </a:r>
          </a:p>
        </p:txBody>
      </p:sp>
      <p:sp>
        <p:nvSpPr>
          <p:cNvPr id="3" name="Content Placeholder 2"/>
          <p:cNvSpPr>
            <a:spLocks noGrp="1"/>
          </p:cNvSpPr>
          <p:nvPr>
            <p:ph idx="1"/>
          </p:nvPr>
        </p:nvSpPr>
        <p:spPr>
          <a:xfrm>
            <a:off x="510639" y="1698171"/>
            <a:ext cx="8122721" cy="4429497"/>
          </a:xfrm>
        </p:spPr>
        <p:txBody>
          <a:bodyPr>
            <a:normAutofit fontScale="85000" lnSpcReduction="10000"/>
          </a:bodyPr>
          <a:lstStyle/>
          <a:p>
            <a:r>
              <a:rPr lang="en-US" sz="2400" dirty="0"/>
              <a:t>Each economy may have different requirements</a:t>
            </a:r>
          </a:p>
          <a:p>
            <a:r>
              <a:rPr lang="en-US" sz="2400" dirty="0"/>
              <a:t>Perhaps even difference requirements at different ports of entry</a:t>
            </a:r>
          </a:p>
          <a:p>
            <a:r>
              <a:rPr lang="en-US" sz="2400" dirty="0"/>
              <a:t>Not always simple to establish what analyses are required for each destination economy</a:t>
            </a:r>
          </a:p>
          <a:p>
            <a:r>
              <a:rPr lang="en-US" sz="2400" dirty="0"/>
              <a:t>Sometimes the reasons for which certain analyses are requested are unclear</a:t>
            </a:r>
          </a:p>
          <a:p>
            <a:r>
              <a:rPr lang="en-US" sz="2400" dirty="0"/>
              <a:t>Sometimes the definition of terms used on </a:t>
            </a:r>
            <a:r>
              <a:rPr lang="en-US" sz="2400" dirty="0" err="1"/>
              <a:t>CoAs</a:t>
            </a:r>
            <a:r>
              <a:rPr lang="en-US" sz="2400" dirty="0"/>
              <a:t> is different or unclear (e.g., “sugar” means different things in different places)</a:t>
            </a:r>
          </a:p>
          <a:p>
            <a:r>
              <a:rPr lang="en-US" sz="2400" dirty="0"/>
              <a:t>Sometimes the requirements in terms of acceptable analysts/laboratories are different</a:t>
            </a:r>
          </a:p>
          <a:p>
            <a:r>
              <a:rPr lang="en-US" sz="2400" dirty="0"/>
              <a:t>All this lack of clarity and the differences between economies creates uncertainty and unnecessary costs for governments and producers.</a:t>
            </a:r>
          </a:p>
        </p:txBody>
      </p:sp>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497542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Why Certificates of Analysis?</a:t>
            </a:r>
          </a:p>
        </p:txBody>
      </p:sp>
      <p:sp>
        <p:nvSpPr>
          <p:cNvPr id="3" name="Content Placeholder 2"/>
          <p:cNvSpPr>
            <a:spLocks noGrp="1"/>
          </p:cNvSpPr>
          <p:nvPr>
            <p:ph idx="1"/>
          </p:nvPr>
        </p:nvSpPr>
        <p:spPr/>
        <p:txBody>
          <a:bodyPr>
            <a:noAutofit/>
          </a:bodyPr>
          <a:lstStyle/>
          <a:p>
            <a:r>
              <a:rPr lang="en-US" sz="2000" dirty="0"/>
              <a:t>Often said to be related to:</a:t>
            </a:r>
          </a:p>
          <a:p>
            <a:pPr lvl="3">
              <a:buFont typeface="Arial" panose="020B0604020202020204" pitchFamily="34" charset="0"/>
              <a:buChar char="•"/>
            </a:pPr>
            <a:r>
              <a:rPr lang="en-US" sz="2000" dirty="0"/>
              <a:t>Public health and safety matters</a:t>
            </a:r>
          </a:p>
          <a:p>
            <a:pPr lvl="3">
              <a:buFont typeface="Arial" panose="020B0604020202020204" pitchFamily="34" charset="0"/>
              <a:buChar char="•"/>
            </a:pPr>
            <a:r>
              <a:rPr lang="en-US" sz="2000" dirty="0"/>
              <a:t>Demonstrating compliance with local regulatory or commercial requirements</a:t>
            </a:r>
          </a:p>
          <a:p>
            <a:r>
              <a:rPr lang="en-US" sz="2000" dirty="0"/>
              <a:t>This paper will examine whether </a:t>
            </a:r>
            <a:r>
              <a:rPr lang="en-US" sz="2000" dirty="0" err="1"/>
              <a:t>CoAs</a:t>
            </a:r>
            <a:r>
              <a:rPr lang="en-US" sz="2000" dirty="0"/>
              <a:t> actually serve a public health requirement. The aim is:</a:t>
            </a:r>
          </a:p>
          <a:p>
            <a:pPr lvl="3">
              <a:buFont typeface="Arial" panose="020B0604020202020204" pitchFamily="34" charset="0"/>
              <a:buChar char="•"/>
            </a:pPr>
            <a:r>
              <a:rPr lang="en-US" sz="2000" dirty="0"/>
              <a:t>To consider possible elimination of </a:t>
            </a:r>
            <a:r>
              <a:rPr lang="en-US" sz="2000" dirty="0" err="1"/>
              <a:t>CoAs</a:t>
            </a:r>
            <a:r>
              <a:rPr lang="en-US" sz="2000" dirty="0"/>
              <a:t> for wine in the APEC region, or else:</a:t>
            </a:r>
          </a:p>
          <a:p>
            <a:pPr lvl="3">
              <a:buFont typeface="Arial" panose="020B0604020202020204" pitchFamily="34" charset="0"/>
              <a:buChar char="•"/>
            </a:pPr>
            <a:r>
              <a:rPr lang="en-US" sz="2000" dirty="0"/>
              <a:t>In the short term, to greatly simplify and harmonize analysis requirements on </a:t>
            </a:r>
            <a:r>
              <a:rPr lang="en-US" sz="2000" dirty="0" err="1"/>
              <a:t>CoAs</a:t>
            </a:r>
            <a:r>
              <a:rPr lang="en-US" sz="2000" dirty="0"/>
              <a:t> for those economies that wish to keep such a certificate for wine.</a:t>
            </a:r>
          </a:p>
        </p:txBody>
      </p:sp>
      <p:sp>
        <p:nvSpPr>
          <p:cNvPr id="4" name="Slide Number Placeholder 3"/>
          <p:cNvSpPr>
            <a:spLocks noGrp="1"/>
          </p:cNvSpPr>
          <p:nvPr>
            <p:ph type="sldNum" sz="quarter" idx="12"/>
          </p:nvPr>
        </p:nvSpPr>
        <p:spPr/>
        <p:txBody>
          <a:bodyPr/>
          <a:lstStyle/>
          <a:p>
            <a:fld id="{E31375A4-56A4-47D6-9801-1991572033F7}" type="slidenum">
              <a:rPr lang="en-US" smtClean="0"/>
              <a:t>5</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512506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382" y="503854"/>
            <a:ext cx="8573984" cy="1142385"/>
          </a:xfrm>
        </p:spPr>
        <p:txBody>
          <a:bodyPr>
            <a:noAutofit/>
          </a:bodyPr>
          <a:lstStyle/>
          <a:p>
            <a:r>
              <a:rPr lang="en-US" sz="3600" dirty="0"/>
              <a:t>36 analytes that are sometimes requested on Certificates of Analysis in different parts of the world.</a:t>
            </a:r>
          </a:p>
        </p:txBody>
      </p:sp>
      <p:sp>
        <p:nvSpPr>
          <p:cNvPr id="3" name="Slide Number Placeholder 2"/>
          <p:cNvSpPr>
            <a:spLocks noGrp="1"/>
          </p:cNvSpPr>
          <p:nvPr>
            <p:ph type="sldNum" sz="quarter" idx="12"/>
          </p:nvPr>
        </p:nvSpPr>
        <p:spPr/>
        <p:txBody>
          <a:bodyPr/>
          <a:lstStyle/>
          <a:p>
            <a:fld id="{E31375A4-56A4-47D6-9801-1991572033F7}" type="slidenum">
              <a:rPr lang="en-US" smtClean="0"/>
              <a:t>6</a:t>
            </a:fld>
            <a:endParaRPr lang="en-US"/>
          </a:p>
        </p:txBody>
      </p:sp>
      <p:sp>
        <p:nvSpPr>
          <p:cNvPr id="4" name="Footer Placeholder 3"/>
          <p:cNvSpPr>
            <a:spLocks noGrp="1"/>
          </p:cNvSpPr>
          <p:nvPr>
            <p:ph type="ftr" sz="quarter" idx="11"/>
          </p:nvPr>
        </p:nvSpPr>
        <p:spPr/>
        <p:txBody>
          <a:bodyPr/>
          <a:lstStyle/>
          <a:p>
            <a:r>
              <a:rPr lang="en-US"/>
              <a:t>APEC Wine Regulatory Forum |  May 11-12, 2017</a:t>
            </a:r>
            <a:endParaRPr lang="en-US" dirty="0"/>
          </a:p>
        </p:txBody>
      </p:sp>
      <p:sp>
        <p:nvSpPr>
          <p:cNvPr id="5" name="Date Placeholder 4"/>
          <p:cNvSpPr>
            <a:spLocks noGrp="1"/>
          </p:cNvSpPr>
          <p:nvPr>
            <p:ph type="dt" sz="half" idx="10"/>
          </p:nvPr>
        </p:nvSpPr>
        <p:spPr/>
        <p:txBody>
          <a:bodyPr/>
          <a:lstStyle/>
          <a:p>
            <a:r>
              <a:rPr lang="en-US"/>
              <a:t>Ha Noi, Viet Nam</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170919277"/>
              </p:ext>
            </p:extLst>
          </p:nvPr>
        </p:nvGraphicFramePr>
        <p:xfrm>
          <a:off x="593766" y="1876300"/>
          <a:ext cx="8051469" cy="3645408"/>
        </p:xfrm>
        <a:graphic>
          <a:graphicData uri="http://schemas.openxmlformats.org/drawingml/2006/table">
            <a:tbl>
              <a:tblPr firstRow="1" firstCol="1" lastRow="1" lastCol="1" bandRow="1" bandCol="1"/>
              <a:tblGrid>
                <a:gridCol w="2398943">
                  <a:extLst>
                    <a:ext uri="{9D8B030D-6E8A-4147-A177-3AD203B41FA5}">
                      <a16:colId xmlns:a16="http://schemas.microsoft.com/office/drawing/2014/main" val="20000"/>
                    </a:ext>
                  </a:extLst>
                </a:gridCol>
                <a:gridCol w="2898121">
                  <a:extLst>
                    <a:ext uri="{9D8B030D-6E8A-4147-A177-3AD203B41FA5}">
                      <a16:colId xmlns:a16="http://schemas.microsoft.com/office/drawing/2014/main" val="20001"/>
                    </a:ext>
                  </a:extLst>
                </a:gridCol>
                <a:gridCol w="2754405">
                  <a:extLst>
                    <a:ext uri="{9D8B030D-6E8A-4147-A177-3AD203B41FA5}">
                      <a16:colId xmlns:a16="http://schemas.microsoft.com/office/drawing/2014/main" val="20002"/>
                    </a:ext>
                  </a:extLst>
                </a:gridCol>
              </a:tblGrid>
              <a:tr h="277700">
                <a:tc>
                  <a:txBody>
                    <a:bodyPr/>
                    <a:lstStyle/>
                    <a:p>
                      <a:pPr marL="0" marR="17145">
                        <a:lnSpc>
                          <a:spcPct val="115000"/>
                        </a:lnSpc>
                        <a:spcBef>
                          <a:spcPts val="0"/>
                        </a:spcBef>
                        <a:spcAft>
                          <a:spcPts val="0"/>
                        </a:spcAft>
                      </a:pPr>
                      <a:r>
                        <a:rPr lang="en-US" sz="1600" dirty="0">
                          <a:effectLst/>
                          <a:latin typeface="Calibri"/>
                          <a:ea typeface="Calibri"/>
                          <a:cs typeface="Calibri"/>
                        </a:rPr>
                        <a:t>Appearance</a:t>
                      </a:r>
                      <a:endParaRPr lang="en-US" sz="1600" dirty="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Hybrids</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Stability at -5°C</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7700">
                <a:tc>
                  <a:txBody>
                    <a:bodyPr/>
                    <a:lstStyle/>
                    <a:p>
                      <a:pPr marL="0" marR="17145">
                        <a:lnSpc>
                          <a:spcPct val="115000"/>
                        </a:lnSpc>
                        <a:spcBef>
                          <a:spcPts val="0"/>
                        </a:spcBef>
                        <a:spcAft>
                          <a:spcPts val="0"/>
                        </a:spcAft>
                      </a:pPr>
                      <a:r>
                        <a:rPr lang="en-US" sz="1600">
                          <a:effectLst/>
                          <a:latin typeface="Calibri"/>
                          <a:ea typeface="Calibri"/>
                          <a:cs typeface="Calibri"/>
                        </a:rPr>
                        <a:t>Bacteria, cultured</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Iron</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Sucrose</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77700">
                <a:tc>
                  <a:txBody>
                    <a:bodyPr/>
                    <a:lstStyle/>
                    <a:p>
                      <a:pPr marL="0" marR="17145">
                        <a:lnSpc>
                          <a:spcPct val="115000"/>
                        </a:lnSpc>
                        <a:spcBef>
                          <a:spcPts val="0"/>
                        </a:spcBef>
                        <a:spcAft>
                          <a:spcPts val="0"/>
                        </a:spcAft>
                      </a:pPr>
                      <a:r>
                        <a:rPr lang="en-US" sz="1600">
                          <a:effectLst/>
                          <a:latin typeface="Calibri"/>
                          <a:ea typeface="Calibri"/>
                          <a:cs typeface="Calibri"/>
                        </a:rPr>
                        <a:t>Calories</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Lead</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Sugar Free Extract</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77700">
                <a:tc>
                  <a:txBody>
                    <a:bodyPr/>
                    <a:lstStyle/>
                    <a:p>
                      <a:pPr marL="0" marR="17145">
                        <a:lnSpc>
                          <a:spcPct val="115000"/>
                        </a:lnSpc>
                        <a:spcBef>
                          <a:spcPts val="0"/>
                        </a:spcBef>
                        <a:spcAft>
                          <a:spcPts val="0"/>
                        </a:spcAft>
                      </a:pPr>
                      <a:r>
                        <a:rPr lang="en-US" sz="1600">
                          <a:effectLst/>
                          <a:latin typeface="Calibri"/>
                          <a:ea typeface="Calibri"/>
                          <a:cs typeface="Calibri"/>
                        </a:rPr>
                        <a:t>Citric Acid</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Limpidity</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Titratable Acidity (TA)</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7700">
                <a:tc>
                  <a:txBody>
                    <a:bodyPr/>
                    <a:lstStyle/>
                    <a:p>
                      <a:pPr marL="0" marR="17145">
                        <a:lnSpc>
                          <a:spcPct val="115000"/>
                        </a:lnSpc>
                        <a:spcBef>
                          <a:spcPts val="0"/>
                        </a:spcBef>
                        <a:spcAft>
                          <a:spcPts val="0"/>
                        </a:spcAft>
                      </a:pPr>
                      <a:r>
                        <a:rPr lang="en-US" sz="1600" dirty="0" err="1">
                          <a:effectLst/>
                          <a:latin typeface="Calibri"/>
                          <a:ea typeface="Calibri"/>
                          <a:cs typeface="Calibri"/>
                        </a:rPr>
                        <a:t>Colour</a:t>
                      </a:r>
                      <a:r>
                        <a:rPr lang="en-US" sz="1600" dirty="0">
                          <a:effectLst/>
                          <a:latin typeface="Calibri"/>
                          <a:ea typeface="Calibri"/>
                          <a:cs typeface="Calibri"/>
                        </a:rPr>
                        <a:t> (sensory evaluation)</a:t>
                      </a:r>
                      <a:endParaRPr lang="en-US" sz="1600" dirty="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Methanol</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Total Alcoholic Strength</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7700">
                <a:tc>
                  <a:txBody>
                    <a:bodyPr/>
                    <a:lstStyle/>
                    <a:p>
                      <a:pPr marL="0" marR="17145">
                        <a:lnSpc>
                          <a:spcPct val="115000"/>
                        </a:lnSpc>
                        <a:spcBef>
                          <a:spcPts val="0"/>
                        </a:spcBef>
                        <a:spcAft>
                          <a:spcPts val="0"/>
                        </a:spcAft>
                      </a:pPr>
                      <a:r>
                        <a:rPr lang="en-US" sz="1600">
                          <a:effectLst/>
                          <a:latin typeface="Calibri"/>
                          <a:ea typeface="Calibri"/>
                          <a:cs typeface="Calibri"/>
                        </a:rPr>
                        <a:t>Copper</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Molecular Sulphur Dioxide (SO2)</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Total Dry Extract</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81354">
                <a:tc>
                  <a:txBody>
                    <a:bodyPr/>
                    <a:lstStyle/>
                    <a:p>
                      <a:pPr marL="0" marR="17145">
                        <a:lnSpc>
                          <a:spcPct val="115000"/>
                        </a:lnSpc>
                        <a:spcBef>
                          <a:spcPts val="0"/>
                        </a:spcBef>
                        <a:spcAft>
                          <a:spcPts val="0"/>
                        </a:spcAft>
                      </a:pPr>
                      <a:r>
                        <a:rPr lang="en-US" sz="1600" dirty="0">
                          <a:effectLst/>
                          <a:latin typeface="Calibri"/>
                          <a:ea typeface="Calibri"/>
                          <a:cs typeface="Calibri"/>
                        </a:rPr>
                        <a:t>Density</a:t>
                      </a:r>
                      <a:endParaRPr lang="en-US" sz="1600" dirty="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dirty="0">
                          <a:effectLst/>
                          <a:latin typeface="Calibri"/>
                          <a:ea typeface="Calibri"/>
                          <a:cs typeface="Calibri"/>
                        </a:rPr>
                        <a:t>pH</a:t>
                      </a:r>
                      <a:endParaRPr lang="en-US" sz="1600" dirty="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dirty="0">
                          <a:effectLst/>
                          <a:latin typeface="Calibri"/>
                          <a:ea typeface="Calibri"/>
                          <a:cs typeface="Calibri"/>
                        </a:rPr>
                        <a:t>Total Sugar (Reducing Sugar - Inverted)</a:t>
                      </a:r>
                      <a:endParaRPr lang="en-US" sz="1600" dirty="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7700">
                <a:tc>
                  <a:txBody>
                    <a:bodyPr/>
                    <a:lstStyle/>
                    <a:p>
                      <a:pPr marL="0" marR="17145">
                        <a:lnSpc>
                          <a:spcPct val="115000"/>
                        </a:lnSpc>
                        <a:spcBef>
                          <a:spcPts val="0"/>
                        </a:spcBef>
                        <a:spcAft>
                          <a:spcPts val="0"/>
                        </a:spcAft>
                      </a:pPr>
                      <a:r>
                        <a:rPr lang="en-US" sz="1600" dirty="0">
                          <a:effectLst/>
                          <a:latin typeface="Calibri"/>
                          <a:ea typeface="Calibri"/>
                          <a:cs typeface="Calibri"/>
                        </a:rPr>
                        <a:t>Ethanol</a:t>
                      </a:r>
                      <a:endParaRPr lang="en-US" sz="1600" dirty="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dirty="0">
                          <a:effectLst/>
                          <a:latin typeface="Calibri"/>
                          <a:ea typeface="Calibri"/>
                          <a:cs typeface="Calibri"/>
                        </a:rPr>
                        <a:t>Reducing Sugar</a:t>
                      </a:r>
                      <a:endParaRPr lang="en-US" sz="1600" dirty="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dirty="0">
                          <a:effectLst/>
                          <a:latin typeface="Calibri"/>
                          <a:ea typeface="Calibri"/>
                          <a:cs typeface="Calibri"/>
                        </a:rPr>
                        <a:t>Total Sugar</a:t>
                      </a:r>
                      <a:endParaRPr lang="en-US" sz="1600" dirty="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77700">
                <a:tc>
                  <a:txBody>
                    <a:bodyPr/>
                    <a:lstStyle/>
                    <a:p>
                      <a:pPr marL="0" marR="17145">
                        <a:lnSpc>
                          <a:spcPct val="115000"/>
                        </a:lnSpc>
                        <a:spcBef>
                          <a:spcPts val="0"/>
                        </a:spcBef>
                        <a:spcAft>
                          <a:spcPts val="0"/>
                        </a:spcAft>
                      </a:pPr>
                      <a:r>
                        <a:rPr lang="en-US" sz="1600">
                          <a:effectLst/>
                          <a:latin typeface="Calibri"/>
                          <a:ea typeface="Calibri"/>
                          <a:cs typeface="Calibri"/>
                        </a:rPr>
                        <a:t>Free Sulphur Dioxide (SO2)</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dirty="0">
                          <a:effectLst/>
                          <a:latin typeface="Calibri"/>
                          <a:ea typeface="Calibri"/>
                          <a:cs typeface="Calibri"/>
                        </a:rPr>
                        <a:t>Remaining Extract</a:t>
                      </a:r>
                      <a:endParaRPr lang="en-US" sz="1600" dirty="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Total Sulphur Dioxide (SO2)</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77700">
                <a:tc>
                  <a:txBody>
                    <a:bodyPr/>
                    <a:lstStyle/>
                    <a:p>
                      <a:pPr marL="0" marR="17145">
                        <a:lnSpc>
                          <a:spcPct val="115000"/>
                        </a:lnSpc>
                        <a:spcBef>
                          <a:spcPts val="0"/>
                        </a:spcBef>
                        <a:spcAft>
                          <a:spcPts val="0"/>
                        </a:spcAft>
                      </a:pPr>
                      <a:r>
                        <a:rPr lang="en-US" sz="1600">
                          <a:effectLst/>
                          <a:latin typeface="Calibri"/>
                          <a:ea typeface="Calibri"/>
                          <a:cs typeface="Calibri"/>
                        </a:rPr>
                        <a:t>Fungus, cultured</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Sorbic Acid</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Volatile Acidity (VA)</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77700">
                <a:tc>
                  <a:txBody>
                    <a:bodyPr/>
                    <a:lstStyle/>
                    <a:p>
                      <a:pPr marL="0" marR="17145">
                        <a:lnSpc>
                          <a:spcPct val="115000"/>
                        </a:lnSpc>
                        <a:spcBef>
                          <a:spcPts val="0"/>
                        </a:spcBef>
                        <a:spcAft>
                          <a:spcPts val="0"/>
                        </a:spcAft>
                      </a:pPr>
                      <a:r>
                        <a:rPr lang="en-US" sz="1600">
                          <a:effectLst/>
                          <a:latin typeface="Calibri"/>
                          <a:ea typeface="Calibri"/>
                          <a:cs typeface="Calibri"/>
                        </a:rPr>
                        <a:t>Gas Pressure at 20°C</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Specific Gravity</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Volume per Bottle</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77700">
                <a:tc>
                  <a:txBody>
                    <a:bodyPr/>
                    <a:lstStyle/>
                    <a:p>
                      <a:pPr marL="0" marR="17145">
                        <a:lnSpc>
                          <a:spcPct val="115000"/>
                        </a:lnSpc>
                        <a:spcBef>
                          <a:spcPts val="0"/>
                        </a:spcBef>
                        <a:spcAft>
                          <a:spcPts val="0"/>
                        </a:spcAft>
                      </a:pPr>
                      <a:r>
                        <a:rPr lang="en-US" sz="1600">
                          <a:effectLst/>
                          <a:latin typeface="Calibri"/>
                          <a:ea typeface="Calibri"/>
                          <a:cs typeface="Calibri"/>
                        </a:rPr>
                        <a:t>Glucose + Fructose (sugars)</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a:effectLst/>
                          <a:latin typeface="Calibri"/>
                          <a:ea typeface="Calibri"/>
                          <a:cs typeface="Calibri"/>
                        </a:rPr>
                        <a:t>Stability at 55°C</a:t>
                      </a:r>
                      <a:endParaRPr lang="en-US" sz="160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7145">
                        <a:lnSpc>
                          <a:spcPct val="115000"/>
                        </a:lnSpc>
                        <a:spcBef>
                          <a:spcPts val="0"/>
                        </a:spcBef>
                        <a:spcAft>
                          <a:spcPts val="0"/>
                        </a:spcAft>
                      </a:pPr>
                      <a:r>
                        <a:rPr lang="en-US" sz="1600" dirty="0">
                          <a:effectLst/>
                          <a:latin typeface="Calibri"/>
                          <a:ea typeface="Calibri"/>
                          <a:cs typeface="Calibri"/>
                        </a:rPr>
                        <a:t>Yeast, cultured</a:t>
                      </a:r>
                      <a:endParaRPr lang="en-US" sz="1600" dirty="0">
                        <a:effectLst/>
                        <a:latin typeface="Calibri"/>
                        <a:ea typeface="Calibri"/>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87121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Analytes on Certificates of Analysis by Groups</a:t>
            </a:r>
          </a:p>
        </p:txBody>
      </p:sp>
      <p:sp>
        <p:nvSpPr>
          <p:cNvPr id="3" name="Content Placeholder 2"/>
          <p:cNvSpPr>
            <a:spLocks noGrp="1"/>
          </p:cNvSpPr>
          <p:nvPr>
            <p:ph idx="1"/>
          </p:nvPr>
        </p:nvSpPr>
        <p:spPr/>
        <p:txBody>
          <a:bodyPr/>
          <a:lstStyle/>
          <a:p>
            <a:r>
              <a:rPr lang="en-US" sz="2400" dirty="0"/>
              <a:t>“Health and Safety”</a:t>
            </a:r>
          </a:p>
          <a:p>
            <a:r>
              <a:rPr lang="en-US" sz="2400" dirty="0"/>
              <a:t>“Wine Quality and Legality”</a:t>
            </a:r>
          </a:p>
          <a:p>
            <a:r>
              <a:rPr lang="en-US" sz="2400" dirty="0"/>
              <a:t>“Additive Levels”</a:t>
            </a:r>
          </a:p>
          <a:p>
            <a:r>
              <a:rPr lang="en-US" sz="2400" dirty="0"/>
              <a:t>“Microbiological”</a:t>
            </a:r>
          </a:p>
          <a:p>
            <a:r>
              <a:rPr lang="en-US" sz="2400" dirty="0"/>
              <a:t>“Physical Characteristics”</a:t>
            </a:r>
          </a:p>
          <a:p>
            <a:r>
              <a:rPr lang="en-US" sz="2400" dirty="0"/>
              <a:t>“Typical Wine Parameters”</a:t>
            </a:r>
          </a:p>
          <a:p>
            <a:endParaRPr lang="en-US" dirty="0"/>
          </a:p>
          <a:p>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7</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656620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“Health and Safety Analytes”</a:t>
            </a:r>
          </a:p>
        </p:txBody>
      </p:sp>
      <p:sp>
        <p:nvSpPr>
          <p:cNvPr id="3" name="Content Placeholder 2"/>
          <p:cNvSpPr>
            <a:spLocks noGrp="1"/>
          </p:cNvSpPr>
          <p:nvPr>
            <p:ph idx="1"/>
          </p:nvPr>
        </p:nvSpPr>
        <p:spPr>
          <a:xfrm>
            <a:off x="748145" y="1981202"/>
            <a:ext cx="7612083" cy="4122715"/>
          </a:xfrm>
        </p:spPr>
        <p:txBody>
          <a:bodyPr>
            <a:normAutofit/>
          </a:bodyPr>
          <a:lstStyle/>
          <a:p>
            <a:r>
              <a:rPr lang="en-US" sz="2400" dirty="0" err="1"/>
              <a:t>Sulphur</a:t>
            </a:r>
            <a:r>
              <a:rPr lang="en-US" sz="2400" dirty="0"/>
              <a:t> Dioxide </a:t>
            </a:r>
          </a:p>
          <a:p>
            <a:pPr lvl="1"/>
            <a:r>
              <a:rPr lang="en-US" sz="1600" dirty="0"/>
              <a:t>Levels in wine are too low to cause problems for most people</a:t>
            </a:r>
          </a:p>
          <a:p>
            <a:pPr lvl="1"/>
            <a:r>
              <a:rPr lang="en-US" sz="1600" dirty="0"/>
              <a:t>At levels that could be a concern, the product would be unpalatable</a:t>
            </a:r>
          </a:p>
          <a:p>
            <a:pPr lvl="1"/>
            <a:r>
              <a:rPr lang="en-US" sz="1600" dirty="0"/>
              <a:t>For susceptible individuals, a </a:t>
            </a:r>
            <a:r>
              <a:rPr lang="en-US" sz="1600" dirty="0" err="1"/>
              <a:t>sulphite</a:t>
            </a:r>
            <a:r>
              <a:rPr lang="en-US" sz="1600" dirty="0"/>
              <a:t> indication is given on the product label</a:t>
            </a:r>
          </a:p>
          <a:p>
            <a:r>
              <a:rPr lang="en-US" sz="2400" dirty="0"/>
              <a:t>Methanol</a:t>
            </a:r>
          </a:p>
          <a:p>
            <a:pPr lvl="1"/>
            <a:r>
              <a:rPr lang="en-US" sz="1600" dirty="0"/>
              <a:t>Often considered a health problem but as the paper presented in Ottawa shows, this is not the case at the levels typically present in wine made according to Good Oenological Practices (GOP).  </a:t>
            </a:r>
          </a:p>
          <a:p>
            <a:r>
              <a:rPr lang="en-US" sz="2400" dirty="0"/>
              <a:t>Heavy Metals</a:t>
            </a:r>
          </a:p>
          <a:p>
            <a:pPr lvl="1"/>
            <a:r>
              <a:rPr lang="en-US" sz="1600" dirty="0"/>
              <a:t>Typical levels found in wine produced according to GOP and consumed in typical quantities do not cause intakes that exceed JECFA acceptable levels.</a:t>
            </a:r>
          </a:p>
        </p:txBody>
      </p:sp>
      <p:sp>
        <p:nvSpPr>
          <p:cNvPr id="4" name="Slide Number Placeholder 3"/>
          <p:cNvSpPr>
            <a:spLocks noGrp="1"/>
          </p:cNvSpPr>
          <p:nvPr>
            <p:ph type="sldNum" sz="quarter" idx="12"/>
          </p:nvPr>
        </p:nvSpPr>
        <p:spPr/>
        <p:txBody>
          <a:bodyPr/>
          <a:lstStyle/>
          <a:p>
            <a:fld id="{E31375A4-56A4-47D6-9801-1991572033F7}" type="slidenum">
              <a:rPr lang="en-US" smtClean="0"/>
              <a:t>8</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183456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“Wine Quality and Legality” Analytes</a:t>
            </a:r>
          </a:p>
        </p:txBody>
      </p:sp>
      <p:sp>
        <p:nvSpPr>
          <p:cNvPr id="3" name="Content Placeholder 2"/>
          <p:cNvSpPr>
            <a:spLocks noGrp="1"/>
          </p:cNvSpPr>
          <p:nvPr>
            <p:ph idx="1"/>
          </p:nvPr>
        </p:nvSpPr>
        <p:spPr>
          <a:xfrm>
            <a:off x="971550" y="1981202"/>
            <a:ext cx="7200900" cy="4027712"/>
          </a:xfrm>
        </p:spPr>
        <p:txBody>
          <a:bodyPr>
            <a:normAutofit lnSpcReduction="10000"/>
          </a:bodyPr>
          <a:lstStyle/>
          <a:p>
            <a:r>
              <a:rPr lang="en-US" sz="2400" dirty="0"/>
              <a:t>Ethanol, gas pressure</a:t>
            </a:r>
          </a:p>
          <a:p>
            <a:pPr lvl="1"/>
            <a:r>
              <a:rPr lang="en-US" sz="1600" dirty="0"/>
              <a:t>May classify wines with regard to their legal status (i.e., tax class).  </a:t>
            </a:r>
            <a:r>
              <a:rPr lang="en-US" sz="1600" dirty="0">
                <a:solidFill>
                  <a:schemeClr val="tx2"/>
                </a:solidFill>
              </a:rPr>
              <a:t>May be addressed in other accompanying documentation.</a:t>
            </a:r>
          </a:p>
          <a:p>
            <a:r>
              <a:rPr lang="en-US" sz="2400" dirty="0"/>
              <a:t>Methanol, volatile acidity</a:t>
            </a:r>
          </a:p>
          <a:p>
            <a:pPr lvl="1"/>
            <a:r>
              <a:rPr lang="en-US" sz="1600" dirty="0"/>
              <a:t>May provide a rough indication of the care taken during winemaking, storage, and bottling.</a:t>
            </a:r>
            <a:br>
              <a:rPr lang="en-US" sz="1600" dirty="0"/>
            </a:br>
            <a:endParaRPr lang="en-US" sz="1600" dirty="0"/>
          </a:p>
          <a:p>
            <a:endParaRPr lang="en-US" sz="1750" dirty="0"/>
          </a:p>
          <a:p>
            <a:endParaRPr lang="en-US" sz="1750" dirty="0"/>
          </a:p>
          <a:p>
            <a:pPr marL="171450" lvl="1" indent="-171450">
              <a:spcBef>
                <a:spcPts val="1350"/>
              </a:spcBef>
            </a:pPr>
            <a:r>
              <a:rPr lang="en-US" sz="2400" dirty="0"/>
              <a:t>None of these poses a health concern at levels typically found in wine produced according to GOP. </a:t>
            </a:r>
          </a:p>
          <a:p>
            <a:endParaRPr lang="en-US" sz="1750" dirty="0"/>
          </a:p>
        </p:txBody>
      </p:sp>
      <p:sp>
        <p:nvSpPr>
          <p:cNvPr id="4" name="Slide Number Placeholder 3"/>
          <p:cNvSpPr>
            <a:spLocks noGrp="1"/>
          </p:cNvSpPr>
          <p:nvPr>
            <p:ph type="sldNum" sz="quarter" idx="12"/>
          </p:nvPr>
        </p:nvSpPr>
        <p:spPr/>
        <p:txBody>
          <a:bodyPr/>
          <a:lstStyle/>
          <a:p>
            <a:fld id="{E31375A4-56A4-47D6-9801-1991572033F7}" type="slidenum">
              <a:rPr lang="en-US" smtClean="0"/>
              <a:t>9</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137406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1777</Words>
  <Application>Microsoft Office PowerPoint</Application>
  <PresentationFormat>On-screen Show (4:3)</PresentationFormat>
  <Paragraphs>223</Paragraphs>
  <Slides>19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Diamond Grid 16x9</vt:lpstr>
      <vt:lpstr>The Purpose of Certificates of Analysis</vt:lpstr>
      <vt:lpstr>Overview</vt:lpstr>
      <vt:lpstr>When the APEC WRF began…</vt:lpstr>
      <vt:lpstr>Certificates of Analysis</vt:lpstr>
      <vt:lpstr>Why Certificates of Analysis?</vt:lpstr>
      <vt:lpstr>36 analytes that are sometimes requested on Certificates of Analysis in different parts of the world.</vt:lpstr>
      <vt:lpstr>Analytes on Certificates of Analysis by Groups</vt:lpstr>
      <vt:lpstr>“Health and Safety Analytes”</vt:lpstr>
      <vt:lpstr>“Wine Quality and Legality” Analytes</vt:lpstr>
      <vt:lpstr>“Additive Levels” Analytes</vt:lpstr>
      <vt:lpstr>“Microbiological” Analytes</vt:lpstr>
      <vt:lpstr>“Physical Characteristics” Analytes</vt:lpstr>
      <vt:lpstr>“Typical Wine Parameters” Analytes</vt:lpstr>
      <vt:lpstr>Overall Rationale for Certificates of Analysis</vt:lpstr>
      <vt:lpstr>When certificates of analysis are required…</vt:lpstr>
      <vt:lpstr>APEC WRF Initiative</vt:lpstr>
      <vt:lpstr>APEC WRF Initiative (cont.)</vt:lpstr>
      <vt:lpstr>APEC WRF Initiative (cont.)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2016-08-31T23:08:32Z</dcterms:created>
  <dcterms:modified xsi:type="dcterms:W3CDTF">2024-10-23T18:00:05Z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