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61" r:id="rId3"/>
    <p:sldId id="276" r:id="rId4"/>
    <p:sldId id="280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6018"/>
  </p:normalViewPr>
  <p:slideViewPr>
    <p:cSldViewPr snapToGrid="0">
      <p:cViewPr varScale="1">
        <p:scale>
          <a:sx n="69" d="100"/>
          <a:sy n="69" d="100"/>
        </p:scale>
        <p:origin x="360" y="72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29339" y="-34707"/>
            <a:ext cx="9144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2901467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0384" y="4810813"/>
            <a:ext cx="72009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Footer Placeholder 56"/>
          <p:cNvSpPr txBox="1">
            <a:spLocks/>
          </p:cNvSpPr>
          <p:nvPr userDrawn="1"/>
        </p:nvSpPr>
        <p:spPr>
          <a:xfrm>
            <a:off x="4731096" y="6389365"/>
            <a:ext cx="3462287" cy="22243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/>
              <a:t>Ha </a:t>
            </a:r>
            <a:r>
              <a:rPr lang="en-US" sz="1200" dirty="0" err="1"/>
              <a:t>Noi</a:t>
            </a:r>
            <a:r>
              <a:rPr lang="en-US" sz="1200" dirty="0"/>
              <a:t>, Viet</a:t>
            </a:r>
            <a:r>
              <a:rPr lang="en-US" sz="1200" baseline="0" dirty="0"/>
              <a:t> Nam</a:t>
            </a:r>
            <a:endParaRPr lang="en-US" sz="1200" dirty="0"/>
          </a:p>
        </p:txBody>
      </p:sp>
      <p:sp>
        <p:nvSpPr>
          <p:cNvPr id="61" name="Rectangle 60"/>
          <p:cNvSpPr/>
          <p:nvPr userDrawn="1"/>
        </p:nvSpPr>
        <p:spPr>
          <a:xfrm>
            <a:off x="922247" y="6359385"/>
            <a:ext cx="357642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APEC Wine Regulatory Forum |  May 11-12, 2017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270" y="319389"/>
            <a:ext cx="4194781" cy="127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6985" y="489857"/>
            <a:ext cx="1265465" cy="530134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49" y="489857"/>
            <a:ext cx="5690508" cy="530134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007902" y="6289679"/>
            <a:ext cx="1370786" cy="22243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2541573"/>
            <a:ext cx="72009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4500" cap="none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5431536"/>
            <a:ext cx="72009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tx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971550" y="5294175"/>
            <a:ext cx="72009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981200"/>
            <a:ext cx="3429000" cy="3810001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15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3450" y="1818322"/>
            <a:ext cx="3429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5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43450" y="2503714"/>
            <a:ext cx="3429000" cy="3287487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864" y="571500"/>
            <a:ext cx="2743200" cy="219710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73" y="571500"/>
            <a:ext cx="4613665" cy="5715000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864" y="2995012"/>
            <a:ext cx="2743200" cy="2285950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  <p:sp>
        <p:nvSpPr>
          <p:cNvPr id="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6" name="Date Placeholder 3"/>
          <p:cNvSpPr>
            <a:spLocks noGrp="1"/>
          </p:cNvSpPr>
          <p:nvPr>
            <p:ph type="dt" sz="half" idx="10"/>
          </p:nvPr>
        </p:nvSpPr>
        <p:spPr>
          <a:xfrm>
            <a:off x="5102605" y="6289679"/>
            <a:ext cx="3276083" cy="22243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54864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09" y="-159"/>
            <a:ext cx="54864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15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5942317" y="2895600"/>
            <a:ext cx="2744483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2170" y="576072"/>
            <a:ext cx="2743200" cy="2194560"/>
          </a:xfrm>
        </p:spPr>
        <p:txBody>
          <a:bodyPr anchor="b">
            <a:normAutofit/>
          </a:bodyPr>
          <a:lstStyle>
            <a:lvl1pPr>
              <a:defRPr sz="195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2170" y="2999232"/>
            <a:ext cx="2743200" cy="2286000"/>
          </a:xfrm>
        </p:spPr>
        <p:txBody>
          <a:bodyPr/>
          <a:lstStyle>
            <a:lvl1pPr marL="0" indent="0">
              <a:spcBef>
                <a:spcPts val="900"/>
              </a:spcBef>
              <a:buNone/>
              <a:defRPr sz="120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0"/>
            <a:ext cx="9144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71550" y="503854"/>
            <a:ext cx="72009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0" y="1981202"/>
            <a:ext cx="72009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457200" y="6172200"/>
            <a:ext cx="8229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8687" y="6289679"/>
            <a:ext cx="309458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289679"/>
            <a:ext cx="4596023" cy="222436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APEC Wine Regulatory Forum |  May 11-12, 2017</a:t>
            </a:r>
          </a:p>
        </p:txBody>
      </p:sp>
      <p:sp>
        <p:nvSpPr>
          <p:cNvPr id="61" name="Date Placeholder 3"/>
          <p:cNvSpPr>
            <a:spLocks noGrp="1"/>
          </p:cNvSpPr>
          <p:nvPr>
            <p:ph type="dt" sz="half" idx="2"/>
          </p:nvPr>
        </p:nvSpPr>
        <p:spPr>
          <a:xfrm>
            <a:off x="5084571" y="6289679"/>
            <a:ext cx="3294118" cy="222436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Ha </a:t>
            </a:r>
            <a:r>
              <a:rPr lang="en-US" dirty="0" err="1"/>
              <a:t>Noi</a:t>
            </a:r>
            <a:r>
              <a:rPr lang="en-US" dirty="0"/>
              <a:t>, Viet Nam</a:t>
            </a:r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1350"/>
        </a:spcBef>
        <a:buClr>
          <a:schemeClr val="accent1"/>
        </a:buClr>
        <a:buSzPct val="100000"/>
        <a:buFont typeface="Arial" pitchFamily="34" charset="0"/>
        <a:buChar char="▪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900"/>
        </a:spcBef>
        <a:buClr>
          <a:schemeClr val="accent1"/>
        </a:buClr>
        <a:buSzPct val="100000"/>
        <a:buFont typeface="Arial" pitchFamily="34" charset="0"/>
        <a:buChar char="▪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indent="-134541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-137160" algn="l" defTabSz="6858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8572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12001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" indent="-137160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indent="-134541" algn="l" defTabSz="685800" rtl="0" eaLnBrk="1" latinLnBrk="0" hangingPunct="1">
        <a:lnSpc>
          <a:spcPct val="90000"/>
        </a:lnSpc>
        <a:spcBef>
          <a:spcPts val="450"/>
        </a:spcBef>
        <a:buClr>
          <a:schemeClr val="accent1"/>
        </a:buClr>
        <a:buSzPct val="100000"/>
        <a:buFont typeface="Arial" pitchFamily="34" charset="0"/>
        <a:buChar char="▪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0384" y="1909347"/>
            <a:ext cx="7203233" cy="1698377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Response for APEC WRF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4245" y="5043514"/>
            <a:ext cx="7203233" cy="7087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Jiao Yang</a:t>
            </a:r>
          </a:p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49" charset="-122"/>
              </a:rPr>
              <a:t>The General Administration for Quality Supervision, Inspection and Quarantine of </a:t>
            </a:r>
          </a:p>
          <a:p>
            <a:pPr>
              <a:defRPr/>
            </a:pPr>
            <a:r>
              <a:rPr lang="en-US" altLang="zh-CN" sz="1600" b="1" dirty="0">
                <a:solidFill>
                  <a:schemeClr val="tx1">
                    <a:lumMod val="50000"/>
                    <a:lumOff val="50000"/>
                  </a:schemeClr>
                </a:solidFill>
                <a:ea typeface="黑体" pitchFamily="49" charset="-122"/>
              </a:rPr>
              <a:t>The People’s Republic of China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Session 6: How should Wine be Tested?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a. Is there a regulatory standard for lab testing enforced on laboratories testing wine in your economy? </a:t>
            </a:r>
            <a:r>
              <a:rPr lang="zh-CN" altLang="zh-CN" dirty="0"/>
              <a:t> </a:t>
            </a:r>
          </a:p>
          <a:p>
            <a:r>
              <a:rPr lang="en-US" altLang="zh-CN" dirty="0"/>
              <a:t>Response</a:t>
            </a:r>
            <a:r>
              <a:rPr lang="zh-CN" altLang="zh-CN" dirty="0"/>
              <a:t>：</a:t>
            </a:r>
            <a:r>
              <a:rPr lang="en-US" altLang="zh-CN" dirty="0"/>
              <a:t>Yes, in China, the regulatory standard for lab testing is ISO 17025.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56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Session 6: How should Wine be Tested?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b. Does it comply / align with ISO 17025? </a:t>
            </a:r>
            <a:r>
              <a:rPr lang="zh-CN" altLang="zh-CN" dirty="0"/>
              <a:t> </a:t>
            </a:r>
          </a:p>
          <a:p>
            <a:r>
              <a:rPr lang="en-US" altLang="zh-CN" dirty="0"/>
              <a:t>Response</a:t>
            </a:r>
            <a:r>
              <a:rPr lang="zh-CN" altLang="en-US" dirty="0"/>
              <a:t>：</a:t>
            </a:r>
            <a:r>
              <a:rPr lang="en-US" altLang="zh-CN" dirty="0"/>
              <a:t> of course, our lab management is based on the Regulatory standard ISO 17025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43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Session 6: How should Wine be Tested?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c. Are the individual analytical methods used in wine testing prescribed by regulation? </a:t>
            </a:r>
            <a:r>
              <a:rPr lang="zh-CN" altLang="zh-CN" dirty="0"/>
              <a:t> </a:t>
            </a:r>
          </a:p>
          <a:p>
            <a:r>
              <a:rPr lang="en-US" altLang="zh-CN" dirty="0"/>
              <a:t>Response: Individual analytical methods should be approved and certificated by the certification authority. In China, the authority is mostly China National Accreditation Service for Conformity Assessment (CNAS)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APEC Wine Regulatory Forum |  May 11-12, 2017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Ha Noi, Viet Nam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0</TotalTime>
  <Words>207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黑体</vt:lpstr>
      <vt:lpstr>Arial</vt:lpstr>
      <vt:lpstr>Diamond Grid 16x9</vt:lpstr>
      <vt:lpstr>Response for APEC WRF</vt:lpstr>
      <vt:lpstr>Session 6: How should Wine be Tested? </vt:lpstr>
      <vt:lpstr>Session 6: How should Wine be Tested? </vt:lpstr>
      <vt:lpstr>Session 6: How should Wine be Tested?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2016-08-31T23:08:32Z</dcterms:created>
  <dcterms:modified xsi:type="dcterms:W3CDTF">2024-10-23T18:02:19Z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