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5"/>
  </p:notesMasterIdLst>
  <p:handoutMasterIdLst>
    <p:handoutMasterId r:id="rId6"/>
  </p:handoutMasterIdLst>
  <p:sldIdLst>
    <p:sldId id="272" r:id="rId3"/>
    <p:sldId id="273" r:id="rId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498" y="72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40" tIns="45719" rIns="91440" bIns="457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440" tIns="45719" rIns="91440" bIns="45719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440" tIns="45719" rIns="91440" bIns="457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1440" tIns="45719" rIns="91440" bIns="45719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40" tIns="45719" rIns="91440" bIns="457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440" tIns="45719" rIns="91440" bIns="45719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19" rIns="91440" bIns="457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350775"/>
          </a:xfrm>
          <a:prstGeom prst="rect">
            <a:avLst/>
          </a:prstGeom>
        </p:spPr>
        <p:txBody>
          <a:bodyPr vert="horz" lIns="91440" tIns="45719" rIns="91440" bIns="4571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440" tIns="45719" rIns="91440" bIns="457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1440" tIns="45719" rIns="91440" bIns="45719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11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51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29339" y="-34707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7"/>
            <a:ext cx="7203233" cy="2901467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0384" y="4810813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ooter Placeholder 56"/>
          <p:cNvSpPr txBox="1">
            <a:spLocks/>
          </p:cNvSpPr>
          <p:nvPr userDrawn="1"/>
        </p:nvSpPr>
        <p:spPr>
          <a:xfrm>
            <a:off x="4731096" y="6389365"/>
            <a:ext cx="3462287" cy="22243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/>
              <a:t>Ha </a:t>
            </a:r>
            <a:r>
              <a:rPr lang="en-US" sz="1200" err="1"/>
              <a:t>Noi</a:t>
            </a:r>
            <a:r>
              <a:rPr lang="en-US" sz="1200"/>
              <a:t>, Viet</a:t>
            </a:r>
            <a:r>
              <a:rPr lang="en-US" sz="1200" baseline="0"/>
              <a:t> Nam</a:t>
            </a:r>
            <a:endParaRPr lang="en-US" sz="1200"/>
          </a:p>
        </p:txBody>
      </p:sp>
      <p:sp>
        <p:nvSpPr>
          <p:cNvPr id="61" name="Rectangle 60"/>
          <p:cNvSpPr/>
          <p:nvPr userDrawn="1"/>
        </p:nvSpPr>
        <p:spPr>
          <a:xfrm>
            <a:off x="922247" y="6359385"/>
            <a:ext cx="35764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bg1">
                    <a:lumMod val="50000"/>
                  </a:schemeClr>
                </a:solidFill>
              </a:rPr>
              <a:t>APEC Wine Regulatory Forum |  May 11-12, 2017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270" y="319389"/>
            <a:ext cx="4194781" cy="127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APEC Wine Regulatory Forum |  May 11-12, 2017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007902" y="6289679"/>
            <a:ext cx="1370786" cy="2224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Ha </a:t>
            </a:r>
            <a:r>
              <a:rPr lang="en-US" err="1"/>
              <a:t>Noi</a:t>
            </a:r>
            <a:r>
              <a:rPr lang="en-US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APEC Wine Regulatory Forum |  May 11-12, 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Ha </a:t>
            </a:r>
            <a:r>
              <a:rPr lang="en-US" err="1"/>
              <a:t>Noi</a:t>
            </a:r>
            <a:r>
              <a:rPr lang="en-US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APEC Wine Regulatory Forum |  May 11-12, 2017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Ha </a:t>
            </a:r>
            <a:r>
              <a:rPr lang="en-US" err="1"/>
              <a:t>Noi</a:t>
            </a:r>
            <a:r>
              <a:rPr lang="en-US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APEC Wine Regulatory Forum |  May 11-12, 2017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Ha </a:t>
            </a:r>
            <a:r>
              <a:rPr lang="en-US" err="1"/>
              <a:t>Noi</a:t>
            </a:r>
            <a:r>
              <a:rPr lang="en-US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APEC Wine Regulatory Forum |  May 11-12, 2017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Ha </a:t>
            </a:r>
            <a:r>
              <a:rPr lang="en-US" err="1"/>
              <a:t>Noi</a:t>
            </a:r>
            <a:r>
              <a:rPr lang="en-US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Ha </a:t>
            </a:r>
            <a:r>
              <a:rPr lang="en-US" err="1"/>
              <a:t>Noi</a:t>
            </a:r>
            <a:r>
              <a:rPr lang="en-US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73" y="571500"/>
            <a:ext cx="4613665" cy="5715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APEC Wine Regulatory Forum |  May 11-12, 2017</a:t>
            </a:r>
          </a:p>
        </p:txBody>
      </p:sp>
      <p:sp>
        <p:nvSpPr>
          <p:cNvPr id="66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Ha </a:t>
            </a:r>
            <a:r>
              <a:rPr lang="en-US" err="1"/>
              <a:t>Noi</a:t>
            </a:r>
            <a:r>
              <a:rPr lang="en-US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2"/>
          </p:nvPr>
        </p:nvSpPr>
        <p:spPr>
          <a:xfrm>
            <a:off x="5084571" y="6289679"/>
            <a:ext cx="3294118" cy="222436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Ha </a:t>
            </a:r>
            <a:r>
              <a:rPr lang="en-US" err="1"/>
              <a:t>Noi</a:t>
            </a:r>
            <a:r>
              <a:rPr lang="en-US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9963" y="1909763"/>
            <a:ext cx="7204075" cy="2730242"/>
          </a:xfrm>
        </p:spPr>
        <p:txBody>
          <a:bodyPr>
            <a:normAutofit/>
          </a:bodyPr>
          <a:lstStyle/>
          <a:p>
            <a:r>
              <a:rPr lang="en-US" altLang="zh-TW"/>
              <a:t>Session 6</a:t>
            </a:r>
            <a:br>
              <a:rPr lang="en-US" altLang="zh-TW"/>
            </a:br>
            <a:r>
              <a:rPr lang="en-US" altLang="zh-TW" sz="4800"/>
              <a:t>Economy Roundtable</a:t>
            </a:r>
            <a:endParaRPr lang="en-US" sz="4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2975" y="4600575"/>
            <a:ext cx="7203233" cy="457200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zh-TW" altLang="en-US"/>
          </a:p>
          <a:p>
            <a:r>
              <a:rPr lang="en-US" altLang="zh-TW" sz="2800" b="1"/>
              <a:t>To what Standard are the Wine Laboratories involved in Wine Import and Export Testing in your Economy Accredited?  (Chinese Taipei)</a:t>
            </a:r>
            <a:endParaRPr lang="en-US" sz="2800" b="1"/>
          </a:p>
        </p:txBody>
      </p:sp>
    </p:spTree>
    <p:extLst>
      <p:ext uri="{BB962C8B-B14F-4D97-AF65-F5344CB8AC3E}">
        <p14:creationId xmlns:p14="http://schemas.microsoft.com/office/powerpoint/2010/main" val="31265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098" y="276225"/>
            <a:ext cx="7200900" cy="632641"/>
          </a:xfrm>
        </p:spPr>
        <p:txBody>
          <a:bodyPr>
            <a:normAutofit/>
          </a:bodyPr>
          <a:lstStyle/>
          <a:p>
            <a:r>
              <a:rPr lang="en-US" sz="3200"/>
              <a:t>Question &amp; Answer</a:t>
            </a:r>
            <a:endParaRPr lang="en-US" sz="3200">
              <a:solidFill>
                <a:srgbClr val="D15A3E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098" y="952500"/>
            <a:ext cx="8544140" cy="521652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altLang="zh-TW" sz="2400">
                <a:cs typeface="Arial"/>
              </a:rPr>
              <a:t>Is there a regulatory standard for lab testing enforced on laboratories testing wine in your economy?</a:t>
            </a:r>
          </a:p>
          <a:p>
            <a:pPr marL="0" indent="0">
              <a:buNone/>
            </a:pPr>
            <a:r>
              <a:rPr lang="en-US" altLang="zh-TW" sz="2400">
                <a:latin typeface="Wingdings"/>
                <a:cs typeface="Arial"/>
                <a:sym typeface="Wingdings"/>
              </a:rPr>
              <a:t></a:t>
            </a:r>
            <a:r>
              <a:rPr lang="en-US" altLang="zh-TW" sz="2400">
                <a:solidFill>
                  <a:srgbClr val="FF0000"/>
                </a:solidFill>
                <a:cs typeface="Arial"/>
              </a:rPr>
              <a:t>The laboratories recognized by the Ministry of Finance are as below:</a:t>
            </a:r>
          </a:p>
          <a:p>
            <a:r>
              <a:rPr lang="en-US" altLang="zh-TW" sz="2400">
                <a:solidFill>
                  <a:srgbClr val="FF0000"/>
                </a:solidFill>
                <a:cs typeface="Arial"/>
              </a:rPr>
              <a:t>labs specified by the Ministry of Finance</a:t>
            </a:r>
          </a:p>
          <a:p>
            <a:r>
              <a:rPr lang="en-US" altLang="zh-TW" sz="2400">
                <a:solidFill>
                  <a:srgbClr val="FF0000"/>
                </a:solidFill>
                <a:cs typeface="Arial"/>
              </a:rPr>
              <a:t>laboratories certified by Taiwan Accreditation Foundation under specified testing method</a:t>
            </a:r>
          </a:p>
          <a:p>
            <a:pPr marL="0" indent="0">
              <a:buNone/>
            </a:pPr>
            <a:r>
              <a:rPr lang="en-US" altLang="zh-TW" sz="2400">
                <a:cs typeface="Arial"/>
              </a:rPr>
              <a:t>Does</a:t>
            </a:r>
            <a:r>
              <a:rPr lang="en-US" altLang="zh-TW" sz="2400"/>
              <a:t> it comply / align with ISO 17025</a:t>
            </a:r>
            <a:r>
              <a:rPr lang="en-US" altLang="zh-TW" sz="2400">
                <a:cs typeface="Arial"/>
              </a:rPr>
              <a:t>?</a:t>
            </a:r>
          </a:p>
          <a:p>
            <a:pPr marL="0" indent="0">
              <a:buNone/>
            </a:pPr>
            <a:r>
              <a:rPr lang="en-US" altLang="zh-TW" sz="2400">
                <a:latin typeface="Wingdings"/>
                <a:cs typeface="Arial"/>
                <a:sym typeface="Wingdings"/>
              </a:rPr>
              <a:t></a:t>
            </a:r>
            <a:r>
              <a:rPr lang="en-US" altLang="zh-TW" sz="2400">
                <a:cs typeface="Arial"/>
              </a:rPr>
              <a:t> </a:t>
            </a:r>
            <a:r>
              <a:rPr lang="en-US" altLang="zh-TW" sz="2400">
                <a:solidFill>
                  <a:srgbClr val="FF0000"/>
                </a:solidFill>
                <a:cs typeface="Arial"/>
              </a:rPr>
              <a:t>The labs certified by TAF comply with ISO 17025.</a:t>
            </a:r>
          </a:p>
          <a:p>
            <a:pPr marL="0" indent="0">
              <a:buNone/>
            </a:pPr>
            <a:r>
              <a:rPr lang="en-US" altLang="zh-TW" sz="2400">
                <a:cs typeface="Arial"/>
              </a:rPr>
              <a:t>Are the individual analytical methods used in wine testing     prescribed by regulation?</a:t>
            </a:r>
          </a:p>
          <a:p>
            <a:pPr marL="0" indent="0">
              <a:buNone/>
            </a:pPr>
            <a:r>
              <a:rPr lang="en-US" altLang="zh-TW" sz="2400">
                <a:latin typeface="Wingdings"/>
                <a:cs typeface="Arial"/>
                <a:sym typeface="Wingdings"/>
              </a:rPr>
              <a:t></a:t>
            </a:r>
            <a:r>
              <a:rPr lang="en-US" altLang="zh-TW" sz="2400">
                <a:solidFill>
                  <a:srgbClr val="FF0000"/>
                </a:solidFill>
                <a:latin typeface="Arial"/>
                <a:cs typeface="Arial"/>
                <a:sym typeface="Wingdings"/>
              </a:rPr>
              <a:t>Yes</a:t>
            </a:r>
            <a:endParaRPr lang="en-US" altLang="zh-TW" sz="2400">
              <a:solidFill>
                <a:srgbClr val="FF0000"/>
              </a:solidFill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</a:t>
            </a:r>
            <a:r>
              <a:rPr lang="en-US" err="1"/>
              <a:t>Noi</a:t>
            </a:r>
            <a:r>
              <a:rPr lang="en-US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394070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On-screen Show 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Wingdings</vt:lpstr>
      <vt:lpstr>Diamond Grid 16x9</vt:lpstr>
      <vt:lpstr>Session 6 Economy Roundtable</vt:lpstr>
      <vt:lpstr>Question &amp; Answer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6 Economy Roundtable</dc:title>
  <cp:revision>1</cp:revision>
  <dcterms:modified xsi:type="dcterms:W3CDTF">2024-10-23T18:02:40Z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