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6"/>
  </p:notesMasterIdLst>
  <p:handoutMasterIdLst>
    <p:handoutMasterId r:id="rId7"/>
  </p:handoutMasterIdLst>
  <p:sldIdLst>
    <p:sldId id="261" r:id="rId3"/>
    <p:sldId id="265" r:id="rId4"/>
    <p:sldId id="27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0" y="78"/>
      </p:cViewPr>
      <p:guideLst>
        <p:guide pos="288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29339" y="-34707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7"/>
            <a:ext cx="7203233" cy="2901467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245" y="504351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0384" y="4810813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ooter Placeholder 56"/>
          <p:cNvSpPr txBox="1">
            <a:spLocks/>
          </p:cNvSpPr>
          <p:nvPr userDrawn="1"/>
        </p:nvSpPr>
        <p:spPr>
          <a:xfrm>
            <a:off x="4731096" y="6389365"/>
            <a:ext cx="3462287" cy="22243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Ha </a:t>
            </a:r>
            <a:r>
              <a:rPr lang="en-US" sz="1200" dirty="0" err="1"/>
              <a:t>Noi</a:t>
            </a:r>
            <a:r>
              <a:rPr lang="en-US" sz="1200" dirty="0"/>
              <a:t>, Viet</a:t>
            </a:r>
            <a:r>
              <a:rPr lang="en-US" sz="1200" baseline="0" dirty="0"/>
              <a:t> Nam</a:t>
            </a:r>
            <a:endParaRPr lang="en-US" sz="1200" dirty="0"/>
          </a:p>
        </p:txBody>
      </p:sp>
      <p:sp>
        <p:nvSpPr>
          <p:cNvPr id="61" name="Rectangle 60"/>
          <p:cNvSpPr/>
          <p:nvPr userDrawn="1"/>
        </p:nvSpPr>
        <p:spPr>
          <a:xfrm>
            <a:off x="922247" y="6359385"/>
            <a:ext cx="35764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APEC Wine Regulatory Forum |  May 11-12, 2017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270" y="319389"/>
            <a:ext cx="4194781" cy="127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007902" y="6289679"/>
            <a:ext cx="1370786" cy="2224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73" y="571500"/>
            <a:ext cx="4613665" cy="57150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6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2"/>
          </p:nvPr>
        </p:nvSpPr>
        <p:spPr>
          <a:xfrm>
            <a:off x="5084571" y="6289679"/>
            <a:ext cx="3294118" cy="222436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Answers for Roundtables </a:t>
            </a:r>
            <a:br>
              <a:rPr lang="en-US" dirty="0"/>
            </a:br>
            <a:r>
              <a:rPr lang="en-US" dirty="0"/>
              <a:t>from Korea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May 12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Section 5.2 : Wine Laboratories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a.  </a:t>
            </a:r>
            <a:r>
              <a:rPr lang="en-US" altLang="ko-KR" dirty="0">
                <a:solidFill>
                  <a:srgbClr val="0070C0"/>
                </a:solidFill>
              </a:rPr>
              <a:t>Yes. </a:t>
            </a:r>
            <a:r>
              <a:rPr lang="en-US" altLang="ko-KR" dirty="0"/>
              <a:t>The laboratories have designated by the Ministry of Food and Drug Safety according to an Act on Testing and Inspection in the Food and Drug industry of Korea.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b. It </a:t>
            </a:r>
            <a:r>
              <a:rPr lang="en-US" altLang="ko-KR" dirty="0">
                <a:solidFill>
                  <a:srgbClr val="0070C0"/>
                </a:solidFill>
              </a:rPr>
              <a:t>aligns with ISO 17025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c. Wine testing followed </a:t>
            </a:r>
            <a:r>
              <a:rPr lang="en-US" altLang="ko-KR" dirty="0">
                <a:solidFill>
                  <a:srgbClr val="0070C0"/>
                </a:solidFill>
              </a:rPr>
              <a:t>analytical methods prescribed by Korea Food Standards Code.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85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Diamond Grid 16x9</vt:lpstr>
      <vt:lpstr>Answers for Roundtables  from Korea</vt:lpstr>
      <vt:lpstr>Friday May 12</vt:lpstr>
      <vt:lpstr>Section 5.2 : Wine Laboratories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2016-08-31T23:08:32Z</dcterms:created>
  <dcterms:modified xsi:type="dcterms:W3CDTF">2024-10-23T21:42:32Z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