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saveSubsetFonts="1">
  <p:sldMasterIdLst>
    <p:sldMasterId id="2147483648" r:id="rId2"/>
  </p:sldMasterIdLst>
  <p:notesMasterIdLst>
    <p:notesMasterId r:id="rId11"/>
  </p:notesMasterIdLst>
  <p:handoutMasterIdLst>
    <p:handoutMasterId r:id="rId12"/>
  </p:handoutMasterIdLst>
  <p:sldIdLst>
    <p:sldId id="261" r:id="rId3"/>
    <p:sldId id="257" r:id="rId4"/>
    <p:sldId id="262" r:id="rId5"/>
    <p:sldId id="271" r:id="rId6"/>
    <p:sldId id="263" r:id="rId7"/>
    <p:sldId id="264" r:id="rId8"/>
    <p:sldId id="266" r:id="rId9"/>
    <p:sldId id="272" r:id="rId10"/>
  </p:sldIdLst>
  <p:sldSz cx="9144000" cy="6858000" type="screen4x3"/>
  <p:notesSz cx="6858000" cy="9144000"/>
  <p:embeddedFontLst>
    <p:embeddedFont>
      <p:font typeface="Century Gothic" panose="020B0502020202020204" pitchFamily="34" charset="0"/>
      <p:regular r:id="rId13"/>
      <p:bold r:id="rId14"/>
      <p:italic r:id="rId15"/>
      <p:boldItalic r:id="rId1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73" d="100"/>
          <a:sy n="73" d="100"/>
        </p:scale>
        <p:origin x="240" y="78"/>
      </p:cViewPr>
      <p:guideLst>
        <p:guide pos="2880"/>
        <p:guide orient="horz" pos="216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1.fntdata"/><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font" Target="fonts/font4.fntdata"/><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font" Target="fonts/font3.fntdata"/><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2.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10/23/2024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10/23/2024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29339" y="-34707"/>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1096" y="6389365"/>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t>Ha </a:t>
            </a:r>
            <a:r>
              <a:rPr lang="en-US" sz="1200" dirty="0" err="1"/>
              <a:t>Noi</a:t>
            </a:r>
            <a:r>
              <a:rPr lang="en-US" sz="1200" dirty="0"/>
              <a:t>, Viet</a:t>
            </a:r>
            <a:r>
              <a:rPr lang="en-US" sz="1200" baseline="0" dirty="0"/>
              <a:t> Nam</a:t>
            </a:r>
            <a:endParaRPr lang="en-US" sz="1200" dirty="0"/>
          </a:p>
        </p:txBody>
      </p:sp>
      <p:sp>
        <p:nvSpPr>
          <p:cNvPr id="61" name="Rectangle 60"/>
          <p:cNvSpPr/>
          <p:nvPr userDrawn="1"/>
        </p:nvSpPr>
        <p:spPr>
          <a:xfrm>
            <a:off x="922247" y="6359385"/>
            <a:ext cx="3576428" cy="276999"/>
          </a:xfrm>
          <a:prstGeom prst="rect">
            <a:avLst/>
          </a:prstGeom>
        </p:spPr>
        <p:txBody>
          <a:bodyPr wrap="none">
            <a:spAutoFit/>
          </a:bodyPr>
          <a:lstStyle/>
          <a:p>
            <a:r>
              <a:rPr lang="en-US" sz="1200" dirty="0">
                <a:solidFill>
                  <a:schemeClr val="bg1">
                    <a:lumMod val="50000"/>
                  </a:schemeClr>
                </a:solidFill>
              </a:rPr>
              <a:t>APEC Wine Regulatory Forum |  May 11-12, 2017</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76270" y="319389"/>
            <a:ext cx="4194781" cy="1274165"/>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9" name="Date Placeholder 3"/>
          <p:cNvSpPr>
            <a:spLocks noGrp="1"/>
          </p:cNvSpPr>
          <p:nvPr>
            <p:ph type="dt" sz="half" idx="10"/>
          </p:nvPr>
        </p:nvSpPr>
        <p:spPr>
          <a:xfrm>
            <a:off x="7007902" y="6289679"/>
            <a:ext cx="1370786" cy="222436"/>
          </a:xfrm>
          <a:prstGeom prst="rect">
            <a:avLst/>
          </a:prstGeom>
        </p:spPr>
        <p:txBody>
          <a:bodyPr/>
          <a:lstStyle>
            <a:lvl1pP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solidFill>
                  <a:schemeClr val="bg1">
                    <a:lumMod val="75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699" y="1909347"/>
            <a:ext cx="8183301" cy="2901467"/>
          </a:xfrm>
        </p:spPr>
        <p:txBody>
          <a:bodyPr>
            <a:normAutofit/>
          </a:bodyPr>
          <a:lstStyle/>
          <a:p>
            <a:r>
              <a:rPr lang="en-US" sz="2800" dirty="0"/>
              <a:t>RUSACCREDITATION </a:t>
            </a:r>
            <a:br>
              <a:rPr lang="en-US" sz="2800" dirty="0"/>
            </a:br>
            <a:r>
              <a:rPr lang="en-US" sz="2800" dirty="0"/>
              <a:t>PEER EVALUATION BY APLAC</a:t>
            </a:r>
          </a:p>
        </p:txBody>
      </p:sp>
      <p:sp>
        <p:nvSpPr>
          <p:cNvPr id="3" name="Subtitle 2"/>
          <p:cNvSpPr>
            <a:spLocks noGrp="1"/>
          </p:cNvSpPr>
          <p:nvPr>
            <p:ph type="subTitle" idx="1"/>
          </p:nvPr>
        </p:nvSpPr>
        <p:spPr>
          <a:xfrm>
            <a:off x="1982972" y="5000555"/>
            <a:ext cx="5099025" cy="457200"/>
          </a:xfrm>
        </p:spPr>
        <p:txBody>
          <a:bodyPr/>
          <a:lstStyle/>
          <a:p>
            <a:r>
              <a:rPr lang="en-US" dirty="0"/>
              <a:t>Federal Service for Accreditation (RUSACCREDITATION)</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6210" y="4810814"/>
            <a:ext cx="2812649" cy="1189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of Peer Evaluation</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Procedures of APLAC Peer Evaluation are reflected in the following APLAC documents: </a:t>
            </a:r>
          </a:p>
          <a:p>
            <a:pPr>
              <a:buFont typeface="Wingdings" panose="05000000000000000000" pitchFamily="2" charset="2"/>
              <a:buChar char="Ø"/>
            </a:pPr>
            <a:r>
              <a:rPr lang="en-US" dirty="0"/>
              <a:t>APLAC MR 001 Procedures for Establishing and Maintaining the APLAC Mutual Recognition Arrangement amongst Accreditation Bodies </a:t>
            </a:r>
          </a:p>
          <a:p>
            <a:pPr>
              <a:buFont typeface="Wingdings" panose="05000000000000000000" pitchFamily="2" charset="2"/>
              <a:buChar char="Ø"/>
            </a:pPr>
            <a:r>
              <a:rPr lang="en-US" dirty="0"/>
              <a:t>APLAC MR 003 APLAC Application to Enter the APLAC MRA or to Extend Scope </a:t>
            </a:r>
          </a:p>
          <a:p>
            <a:pPr>
              <a:buFont typeface="Wingdings" panose="05000000000000000000" pitchFamily="2" charset="2"/>
              <a:buChar char="Ø"/>
            </a:pPr>
            <a:r>
              <a:rPr lang="en-US" dirty="0"/>
              <a:t>APLAC MR 007 APLAC Evaluation Checklist </a:t>
            </a:r>
          </a:p>
          <a:p>
            <a:pPr>
              <a:buFont typeface="Wingdings" panose="05000000000000000000" pitchFamily="2" charset="2"/>
              <a:buChar char="Ø"/>
            </a:pPr>
            <a:r>
              <a:rPr lang="en-US" dirty="0"/>
              <a:t>APLAC MR 011 A Guide for APLAC Evaluation Teams for the Planning and Conduct of Evaluations</a:t>
            </a:r>
          </a:p>
        </p:txBody>
      </p:sp>
      <p:sp>
        <p:nvSpPr>
          <p:cNvPr id="6" name="Slide Number Placeholder 5"/>
          <p:cNvSpPr>
            <a:spLocks noGrp="1"/>
          </p:cNvSpPr>
          <p:nvPr>
            <p:ph type="sldNum" sz="quarter" idx="12"/>
          </p:nvPr>
        </p:nvSpPr>
        <p:spPr/>
        <p:txBody>
          <a:bodyPr/>
          <a:lstStyle/>
          <a:p>
            <a:fld id="{E31375A4-56A4-47D6-9801-1991572033F7}" type="slidenum">
              <a:rPr lang="en-US" smtClean="0"/>
              <a:t>2</a:t>
            </a:fld>
            <a:endParaRPr lang="en-US"/>
          </a:p>
        </p:txBody>
      </p:sp>
      <p:sp>
        <p:nvSpPr>
          <p:cNvPr id="5" name="Footer Placeholder 4"/>
          <p:cNvSpPr>
            <a:spLocks noGrp="1"/>
          </p:cNvSpPr>
          <p:nvPr>
            <p:ph type="ftr" sz="quarter" idx="11"/>
          </p:nvPr>
        </p:nvSpPr>
        <p:spPr/>
        <p:txBody>
          <a:bodyPr/>
          <a:lstStyle/>
          <a:p>
            <a:r>
              <a:rPr lang="en-US" dirty="0"/>
              <a:t>APEC Wine Regulatory Forum |  May 11-12, 2017</a:t>
            </a:r>
          </a:p>
        </p:txBody>
      </p:sp>
      <p:sp>
        <p:nvSpPr>
          <p:cNvPr id="4" name="Date Placeholder 3"/>
          <p:cNvSpPr>
            <a:spLocks noGrp="1"/>
          </p:cNvSpPr>
          <p:nvPr>
            <p:ph type="dt" sz="half" idx="10"/>
          </p:nvPr>
        </p:nvSpPr>
        <p:spPr/>
        <p:txBody>
          <a:bodyPr/>
          <a:lstStyle/>
          <a:p>
            <a:r>
              <a:rPr lang="en-US" dirty="0"/>
              <a:t>Ha </a:t>
            </a:r>
            <a:r>
              <a:rPr lang="en-US" dirty="0" err="1"/>
              <a:t>Noi</a:t>
            </a:r>
            <a:r>
              <a:rPr lang="en-US" dirty="0"/>
              <a:t>, Viet Nam</a:t>
            </a:r>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Purposes of Rusaccreditation</a:t>
            </a:r>
            <a:br>
              <a:rPr lang="en-US" dirty="0"/>
            </a:br>
            <a:r>
              <a:rPr lang="en-US" dirty="0"/>
              <a:t>Peer Evaluation process by APLAC</a:t>
            </a:r>
          </a:p>
        </p:txBody>
      </p:sp>
      <p:sp>
        <p:nvSpPr>
          <p:cNvPr id="3" name="Date Placeholder 2"/>
          <p:cNvSpPr>
            <a:spLocks noGrp="1"/>
          </p:cNvSpPr>
          <p:nvPr>
            <p:ph type="dt" sz="half" idx="10"/>
          </p:nvPr>
        </p:nvSpPr>
        <p:spPr/>
        <p:txBody>
          <a:bodyPr/>
          <a:lstStyle/>
          <a:p>
            <a:r>
              <a:rPr lang="en-US" dirty="0"/>
              <a:t>Ha </a:t>
            </a:r>
            <a:r>
              <a:rPr lang="en-US" dirty="0" err="1"/>
              <a:t>Noi</a:t>
            </a:r>
            <a:r>
              <a:rPr lang="en-US" dirty="0"/>
              <a:t>, Viet Nam</a:t>
            </a:r>
          </a:p>
        </p:txBody>
      </p:sp>
      <p:sp>
        <p:nvSpPr>
          <p:cNvPr id="4" name="Footer Placeholder 3"/>
          <p:cNvSpPr>
            <a:spLocks noGrp="1"/>
          </p:cNvSpPr>
          <p:nvPr>
            <p:ph type="ftr" sz="quarter" idx="11"/>
          </p:nvPr>
        </p:nvSpPr>
        <p:spPr/>
        <p:txBody>
          <a:bodyPr/>
          <a:lstStyle/>
          <a:p>
            <a:r>
              <a:rPr lang="en-US" dirty="0"/>
              <a:t>APEC Wine Regulatory Forum |  May 11-12, 2017</a:t>
            </a:r>
          </a:p>
        </p:txBody>
      </p:sp>
      <p:sp>
        <p:nvSpPr>
          <p:cNvPr id="5" name="Slide Number Placeholder 4"/>
          <p:cNvSpPr>
            <a:spLocks noGrp="1"/>
          </p:cNvSpPr>
          <p:nvPr>
            <p:ph type="sldNum" sz="quarter" idx="12"/>
          </p:nvPr>
        </p:nvSpPr>
        <p:spPr/>
        <p:txBody>
          <a:bodyPr/>
          <a:lstStyle/>
          <a:p>
            <a:fld id="{E31375A4-56A4-47D6-9801-1991572033F7}" type="slidenum">
              <a:rPr lang="en-US" smtClean="0"/>
              <a:t>3</a:t>
            </a:fld>
            <a:endParaRPr lang="en-US"/>
          </a:p>
        </p:txBody>
      </p:sp>
      <p:sp>
        <p:nvSpPr>
          <p:cNvPr id="7" name="Объект 6"/>
          <p:cNvSpPr>
            <a:spLocks noGrp="1"/>
          </p:cNvSpPr>
          <p:nvPr>
            <p:ph idx="1"/>
          </p:nvPr>
        </p:nvSpPr>
        <p:spPr>
          <a:xfrm>
            <a:off x="971550" y="1876875"/>
            <a:ext cx="7200900" cy="3809999"/>
          </a:xfrm>
        </p:spPr>
        <p:txBody>
          <a:bodyPr>
            <a:normAutofit/>
          </a:bodyPr>
          <a:lstStyle/>
          <a:p>
            <a:pPr>
              <a:buFont typeface="Wingdings" panose="05000000000000000000" pitchFamily="2" charset="2"/>
              <a:buChar char="Ø"/>
            </a:pPr>
            <a:r>
              <a:rPr lang="en-US" dirty="0"/>
              <a:t>To prove that the Rusaccreditation acts in accordance with requirements stated in APLAC MR 001 Procedures for Establishing and Maintaining the APLAC Mutual Recognition Arrangement amongst Accreditation Bodies including:</a:t>
            </a:r>
          </a:p>
          <a:p>
            <a:pPr marL="0" indent="0">
              <a:buNone/>
            </a:pPr>
            <a:endParaRPr lang="en-US" dirty="0"/>
          </a:p>
          <a:p>
            <a:pPr marL="0" indent="0">
              <a:lnSpc>
                <a:spcPct val="100000"/>
              </a:lnSpc>
              <a:spcBef>
                <a:spcPts val="0"/>
              </a:spcBef>
              <a:buNone/>
            </a:pPr>
            <a:r>
              <a:rPr lang="en-US" dirty="0"/>
              <a:t>    - ISO/IEC 17011 General requirements for accreditation bodies accrediting </a:t>
            </a:r>
          </a:p>
          <a:p>
            <a:pPr marL="0" indent="0">
              <a:lnSpc>
                <a:spcPct val="100000"/>
              </a:lnSpc>
              <a:spcBef>
                <a:spcPts val="0"/>
              </a:spcBef>
              <a:buNone/>
            </a:pPr>
            <a:r>
              <a:rPr lang="en-US" dirty="0"/>
              <a:t>      conformity assessment bodies</a:t>
            </a:r>
          </a:p>
          <a:p>
            <a:pPr marL="0" indent="0">
              <a:lnSpc>
                <a:spcPct val="100000"/>
              </a:lnSpc>
              <a:spcBef>
                <a:spcPts val="0"/>
              </a:spcBef>
              <a:buNone/>
            </a:pPr>
            <a:endParaRPr lang="en-US" dirty="0"/>
          </a:p>
          <a:p>
            <a:pPr marL="0" indent="0">
              <a:lnSpc>
                <a:spcPct val="100000"/>
              </a:lnSpc>
              <a:spcBef>
                <a:spcPts val="0"/>
              </a:spcBef>
              <a:buNone/>
            </a:pPr>
            <a:r>
              <a:rPr lang="en-US" dirty="0"/>
              <a:t>    - ISO/IEC 17025 General requirements for the competence of testing and  </a:t>
            </a:r>
          </a:p>
          <a:p>
            <a:pPr marL="0" indent="0">
              <a:lnSpc>
                <a:spcPct val="100000"/>
              </a:lnSpc>
              <a:spcBef>
                <a:spcPts val="0"/>
              </a:spcBef>
              <a:buNone/>
            </a:pPr>
            <a:r>
              <a:rPr lang="en-US" dirty="0"/>
              <a:t>      calibration laboratories</a:t>
            </a:r>
          </a:p>
          <a:p>
            <a:pPr marL="0" indent="0">
              <a:lnSpc>
                <a:spcPct val="100000"/>
              </a:lnSpc>
              <a:spcBef>
                <a:spcPts val="0"/>
              </a:spcBef>
              <a:buNone/>
            </a:pPr>
            <a:endParaRPr lang="en-US" dirty="0"/>
          </a:p>
          <a:p>
            <a:pPr marL="0" indent="0">
              <a:lnSpc>
                <a:spcPct val="100000"/>
              </a:lnSpc>
              <a:spcBef>
                <a:spcPts val="0"/>
              </a:spcBef>
              <a:buNone/>
            </a:pPr>
            <a:r>
              <a:rPr lang="en-US" dirty="0"/>
              <a:t>    - </a:t>
            </a:r>
            <a:r>
              <a:rPr lang="en-US" dirty="0" err="1"/>
              <a:t>Rusaccreditation</a:t>
            </a:r>
            <a:r>
              <a:rPr lang="en-US" dirty="0"/>
              <a:t> uses ILAC Policy on the Traceability of Measurement Results </a:t>
            </a:r>
          </a:p>
          <a:p>
            <a:pPr marL="0" indent="0">
              <a:lnSpc>
                <a:spcPct val="100000"/>
              </a:lnSpc>
              <a:spcBef>
                <a:spcPts val="0"/>
              </a:spcBef>
              <a:buNone/>
            </a:pPr>
            <a:r>
              <a:rPr lang="en-US" dirty="0"/>
              <a:t>      ILAC P10 and the national measurements system of the Russian Federation </a:t>
            </a:r>
          </a:p>
          <a:p>
            <a:pPr marL="0" indent="0">
              <a:lnSpc>
                <a:spcPct val="100000"/>
              </a:lnSpc>
              <a:spcBef>
                <a:spcPts val="0"/>
              </a:spcBef>
              <a:buNone/>
            </a:pPr>
            <a:r>
              <a:rPr lang="en-US" dirty="0"/>
              <a:t>      provides the support of measurements in basic physical units in laboratories  </a:t>
            </a:r>
          </a:p>
          <a:p>
            <a:pPr marL="0" indent="0">
              <a:lnSpc>
                <a:spcPct val="100000"/>
              </a:lnSpc>
              <a:spcBef>
                <a:spcPts val="0"/>
              </a:spcBef>
              <a:buNone/>
            </a:pPr>
            <a:r>
              <a:rPr lang="en-US" dirty="0"/>
              <a:t>      accredited by </a:t>
            </a:r>
            <a:r>
              <a:rPr lang="en-US" dirty="0" err="1"/>
              <a:t>RusAccreditation</a:t>
            </a:r>
            <a:endParaRPr lang="en-US" dirty="0"/>
          </a:p>
          <a:p>
            <a:endParaRPr lang="ru-RU" dirty="0"/>
          </a:p>
        </p:txBody>
      </p:sp>
    </p:spTree>
    <p:extLst>
      <p:ext uri="{BB962C8B-B14F-4D97-AF65-F5344CB8AC3E}">
        <p14:creationId xmlns:p14="http://schemas.microsoft.com/office/powerpoint/2010/main" val="1476019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Stages of Peer Evaluation by APLAC</a:t>
            </a:r>
          </a:p>
        </p:txBody>
      </p:sp>
      <p:sp>
        <p:nvSpPr>
          <p:cNvPr id="3" name="Date Placeholder 2"/>
          <p:cNvSpPr>
            <a:spLocks noGrp="1"/>
          </p:cNvSpPr>
          <p:nvPr>
            <p:ph type="dt" sz="half" idx="10"/>
          </p:nvPr>
        </p:nvSpPr>
        <p:spPr/>
        <p:txBody>
          <a:bodyPr/>
          <a:lstStyle/>
          <a:p>
            <a:r>
              <a:rPr lang="en-US" dirty="0"/>
              <a:t>Ha </a:t>
            </a:r>
            <a:r>
              <a:rPr lang="en-US" dirty="0" err="1"/>
              <a:t>Noi</a:t>
            </a:r>
            <a:r>
              <a:rPr lang="en-US" dirty="0"/>
              <a:t>, Viet Nam</a:t>
            </a:r>
          </a:p>
        </p:txBody>
      </p:sp>
      <p:sp>
        <p:nvSpPr>
          <p:cNvPr id="4" name="Footer Placeholder 3"/>
          <p:cNvSpPr>
            <a:spLocks noGrp="1"/>
          </p:cNvSpPr>
          <p:nvPr>
            <p:ph type="ftr" sz="quarter" idx="11"/>
          </p:nvPr>
        </p:nvSpPr>
        <p:spPr/>
        <p:txBody>
          <a:bodyPr/>
          <a:lstStyle/>
          <a:p>
            <a:r>
              <a:rPr lang="en-US" dirty="0"/>
              <a:t>APEC Wine Regulatory Forum |  May 11-12, 2017</a:t>
            </a:r>
          </a:p>
        </p:txBody>
      </p:sp>
      <p:sp>
        <p:nvSpPr>
          <p:cNvPr id="5" name="Slide Number Placeholder 4"/>
          <p:cNvSpPr>
            <a:spLocks noGrp="1"/>
          </p:cNvSpPr>
          <p:nvPr>
            <p:ph type="sldNum" sz="quarter" idx="12"/>
          </p:nvPr>
        </p:nvSpPr>
        <p:spPr/>
        <p:txBody>
          <a:bodyPr/>
          <a:lstStyle/>
          <a:p>
            <a:fld id="{E31375A4-56A4-47D6-9801-1991572033F7}" type="slidenum">
              <a:rPr lang="en-US" smtClean="0"/>
              <a:t>4</a:t>
            </a:fld>
            <a:endParaRPr lang="en-US"/>
          </a:p>
        </p:txBody>
      </p:sp>
      <p:sp>
        <p:nvSpPr>
          <p:cNvPr id="7" name="Объект 6"/>
          <p:cNvSpPr>
            <a:spLocks noGrp="1"/>
          </p:cNvSpPr>
          <p:nvPr>
            <p:ph idx="1"/>
          </p:nvPr>
        </p:nvSpPr>
        <p:spPr/>
        <p:txBody>
          <a:bodyPr/>
          <a:lstStyle/>
          <a:p>
            <a:pPr>
              <a:buFont typeface="Wingdings" panose="05000000000000000000" pitchFamily="2" charset="2"/>
              <a:buChar char="Ø"/>
            </a:pPr>
            <a:r>
              <a:rPr lang="en-US" dirty="0"/>
              <a:t> Application</a:t>
            </a:r>
          </a:p>
          <a:p>
            <a:pPr>
              <a:buFont typeface="Wingdings" panose="05000000000000000000" pitchFamily="2" charset="2"/>
              <a:buChar char="Ø"/>
            </a:pPr>
            <a:r>
              <a:rPr lang="en-US" dirty="0"/>
              <a:t> Preliminary evaluation</a:t>
            </a:r>
          </a:p>
          <a:p>
            <a:pPr>
              <a:buFont typeface="Wingdings" panose="05000000000000000000" pitchFamily="2" charset="2"/>
              <a:buChar char="Ø"/>
            </a:pPr>
            <a:r>
              <a:rPr lang="en-US" dirty="0"/>
              <a:t> Peer Evaluation</a:t>
            </a:r>
          </a:p>
          <a:p>
            <a:pPr>
              <a:buFont typeface="Wingdings" panose="05000000000000000000" pitchFamily="2" charset="2"/>
              <a:buChar char="Ø"/>
            </a:pPr>
            <a:r>
              <a:rPr lang="en-US" dirty="0"/>
              <a:t> Decision Making</a:t>
            </a:r>
          </a:p>
          <a:p>
            <a:pPr>
              <a:buFont typeface="Wingdings" panose="05000000000000000000" pitchFamily="2" charset="2"/>
              <a:buChar char="Ø"/>
            </a:pPr>
            <a:r>
              <a:rPr lang="en-US" dirty="0"/>
              <a:t> Reassessment</a:t>
            </a:r>
          </a:p>
          <a:p>
            <a:endParaRPr lang="ru-RU" dirty="0"/>
          </a:p>
        </p:txBody>
      </p:sp>
    </p:spTree>
    <p:extLst>
      <p:ext uri="{BB962C8B-B14F-4D97-AF65-F5344CB8AC3E}">
        <p14:creationId xmlns:p14="http://schemas.microsoft.com/office/powerpoint/2010/main" val="2772038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362" y="246525"/>
            <a:ext cx="7200900" cy="549442"/>
          </a:xfrm>
        </p:spPr>
        <p:txBody>
          <a:bodyPr/>
          <a:lstStyle/>
          <a:p>
            <a:r>
              <a:rPr lang="en-US" dirty="0"/>
              <a:t>Peer Evaluation</a:t>
            </a:r>
          </a:p>
        </p:txBody>
      </p:sp>
      <p:sp>
        <p:nvSpPr>
          <p:cNvPr id="7" name="Slide Number Placeholder 6"/>
          <p:cNvSpPr>
            <a:spLocks noGrp="1"/>
          </p:cNvSpPr>
          <p:nvPr>
            <p:ph type="sldNum" sz="quarter" idx="12"/>
          </p:nvPr>
        </p:nvSpPr>
        <p:spPr/>
        <p:txBody>
          <a:bodyPr/>
          <a:lstStyle/>
          <a:p>
            <a:fld id="{E31375A4-56A4-47D6-9801-1991572033F7}" type="slidenum">
              <a:rPr lang="en-US" smtClean="0"/>
              <a:t>5</a:t>
            </a:fld>
            <a:endParaRPr lang="en-US"/>
          </a:p>
        </p:txBody>
      </p:sp>
      <p:sp>
        <p:nvSpPr>
          <p:cNvPr id="6" name="Footer Placeholder 5"/>
          <p:cNvSpPr>
            <a:spLocks noGrp="1"/>
          </p:cNvSpPr>
          <p:nvPr>
            <p:ph type="ftr" sz="quarter" idx="11"/>
          </p:nvPr>
        </p:nvSpPr>
        <p:spPr/>
        <p:txBody>
          <a:bodyPr/>
          <a:lstStyle/>
          <a:p>
            <a:r>
              <a:rPr lang="en-US" dirty="0"/>
              <a:t>APEC Wine Regulatory Forum |  May 11-12, 2017</a:t>
            </a:r>
          </a:p>
        </p:txBody>
      </p:sp>
      <p:sp>
        <p:nvSpPr>
          <p:cNvPr id="4" name="Date Placeholder 3"/>
          <p:cNvSpPr>
            <a:spLocks noGrp="1"/>
          </p:cNvSpPr>
          <p:nvPr>
            <p:ph type="dt" sz="half" idx="10"/>
          </p:nvPr>
        </p:nvSpPr>
        <p:spPr/>
        <p:txBody>
          <a:bodyPr/>
          <a:lstStyle/>
          <a:p>
            <a:r>
              <a:rPr lang="en-US" dirty="0"/>
              <a:t>Ha </a:t>
            </a:r>
            <a:r>
              <a:rPr lang="en-US" dirty="0" err="1"/>
              <a:t>Noi</a:t>
            </a:r>
            <a:r>
              <a:rPr lang="en-US" dirty="0"/>
              <a:t>, Viet Nam</a:t>
            </a:r>
          </a:p>
        </p:txBody>
      </p:sp>
      <p:graphicFrame>
        <p:nvGraphicFramePr>
          <p:cNvPr id="11" name="Объект 10"/>
          <p:cNvGraphicFramePr>
            <a:graphicFrameLocks noGrp="1"/>
          </p:cNvGraphicFramePr>
          <p:nvPr>
            <p:ph sz="half" idx="1"/>
            <p:extLst>
              <p:ext uri="{D42A27DB-BD31-4B8C-83A1-F6EECF244321}">
                <p14:modId xmlns:p14="http://schemas.microsoft.com/office/powerpoint/2010/main" val="3825109827"/>
              </p:ext>
            </p:extLst>
          </p:nvPr>
        </p:nvGraphicFramePr>
        <p:xfrm>
          <a:off x="558459" y="1755159"/>
          <a:ext cx="7974957" cy="4204354"/>
        </p:xfrm>
        <a:graphic>
          <a:graphicData uri="http://schemas.openxmlformats.org/drawingml/2006/table">
            <a:tbl>
              <a:tblPr firstRow="1" bandRow="1">
                <a:tableStyleId>{69012ECD-51FC-41F1-AA8D-1B2483CD663E}</a:tableStyleId>
              </a:tblPr>
              <a:tblGrid>
                <a:gridCol w="1099595">
                  <a:extLst>
                    <a:ext uri="{9D8B030D-6E8A-4147-A177-3AD203B41FA5}">
                      <a16:colId xmlns:a16="http://schemas.microsoft.com/office/drawing/2014/main" val="20000"/>
                    </a:ext>
                  </a:extLst>
                </a:gridCol>
                <a:gridCol w="1594960">
                  <a:extLst>
                    <a:ext uri="{9D8B030D-6E8A-4147-A177-3AD203B41FA5}">
                      <a16:colId xmlns:a16="http://schemas.microsoft.com/office/drawing/2014/main" val="20001"/>
                    </a:ext>
                  </a:extLst>
                </a:gridCol>
                <a:gridCol w="958997">
                  <a:extLst>
                    <a:ext uri="{9D8B030D-6E8A-4147-A177-3AD203B41FA5}">
                      <a16:colId xmlns:a16="http://schemas.microsoft.com/office/drawing/2014/main" val="20002"/>
                    </a:ext>
                  </a:extLst>
                </a:gridCol>
                <a:gridCol w="4321405">
                  <a:extLst>
                    <a:ext uri="{9D8B030D-6E8A-4147-A177-3AD203B41FA5}">
                      <a16:colId xmlns:a16="http://schemas.microsoft.com/office/drawing/2014/main" val="20003"/>
                    </a:ext>
                  </a:extLst>
                </a:gridCol>
              </a:tblGrid>
              <a:tr h="866794">
                <a:tc rowSpan="8">
                  <a:txBody>
                    <a:bodyPr/>
                    <a:lstStyle/>
                    <a:p>
                      <a:r>
                        <a:rPr lang="en-US" dirty="0"/>
                        <a:t>Testing </a:t>
                      </a:r>
                    </a:p>
                    <a:p>
                      <a:endParaRPr lang="ru-RU" dirty="0"/>
                    </a:p>
                  </a:txBody>
                  <a:tcPr>
                    <a:solidFill>
                      <a:schemeClr val="accent5">
                        <a:lumMod val="75000"/>
                      </a:schemeClr>
                    </a:solidFill>
                  </a:tcPr>
                </a:tc>
                <a:tc>
                  <a:txBody>
                    <a:bodyPr/>
                    <a:lstStyle/>
                    <a:p>
                      <a:pPr algn="ctr"/>
                      <a:r>
                        <a:rPr lang="en-US" dirty="0"/>
                        <a:t>Surveillance &amp; Reassessment,</a:t>
                      </a:r>
                      <a:r>
                        <a:rPr lang="en-US" baseline="0" dirty="0"/>
                        <a:t> </a:t>
                      </a:r>
                      <a:endParaRPr lang="en-US" dirty="0"/>
                    </a:p>
                    <a:p>
                      <a:pPr algn="ctr"/>
                      <a:r>
                        <a:rPr lang="en-US" dirty="0"/>
                        <a:t>Scope extension</a:t>
                      </a:r>
                      <a:endParaRPr lang="ru-RU" dirty="0"/>
                    </a:p>
                  </a:txBody>
                  <a:tcPr/>
                </a:tc>
                <a:tc>
                  <a:txBody>
                    <a:bodyPr/>
                    <a:lstStyle/>
                    <a:p>
                      <a:pPr algn="ctr"/>
                      <a:r>
                        <a:rPr lang="en-US" dirty="0"/>
                        <a:t>Duration</a:t>
                      </a:r>
                    </a:p>
                    <a:p>
                      <a:pPr algn="ctr"/>
                      <a:r>
                        <a:rPr lang="en-US" dirty="0"/>
                        <a:t>(days)</a:t>
                      </a:r>
                      <a:endParaRPr lang="ru-RU" dirty="0"/>
                    </a:p>
                  </a:txBody>
                  <a:tcPr/>
                </a:tc>
                <a:tc>
                  <a:txBody>
                    <a:bodyPr/>
                    <a:lstStyle/>
                    <a:p>
                      <a:pPr algn="ctr"/>
                      <a:r>
                        <a:rPr lang="en-US" dirty="0"/>
                        <a:t>Category</a:t>
                      </a:r>
                    </a:p>
                    <a:p>
                      <a:pPr algn="ctr"/>
                      <a:r>
                        <a:rPr lang="en-US" dirty="0"/>
                        <a:t>Food / animal feed, chemistry / microbiology</a:t>
                      </a:r>
                    </a:p>
                    <a:p>
                      <a:pPr algn="ctr"/>
                      <a:endParaRPr lang="en-US" dirty="0"/>
                    </a:p>
                  </a:txBody>
                  <a:tcPr/>
                </a:tc>
                <a:extLst>
                  <a:ext uri="{0D108BD9-81ED-4DB2-BD59-A6C34878D82A}">
                    <a16:rowId xmlns:a16="http://schemas.microsoft.com/office/drawing/2014/main" val="10000"/>
                  </a:ext>
                </a:extLst>
              </a:tr>
              <a:tr h="370840">
                <a:tc vMerge="1">
                  <a:txBody>
                    <a:bodyPr/>
                    <a:lstStyle/>
                    <a:p>
                      <a:endParaRPr lang="ru-RU" dirty="0"/>
                    </a:p>
                  </a:txBody>
                  <a:tcPr/>
                </a:tc>
                <a:tc>
                  <a:txBody>
                    <a:bodyPr/>
                    <a:lstStyle/>
                    <a:p>
                      <a:r>
                        <a:rPr lang="en-US" dirty="0"/>
                        <a:t>Surveillance </a:t>
                      </a:r>
                    </a:p>
                  </a:txBody>
                  <a:tcPr marL="68580" marR="68580" marT="0" marB="0"/>
                </a:tc>
                <a:tc>
                  <a:txBody>
                    <a:bodyPr/>
                    <a:lstStyle/>
                    <a:p>
                      <a:pPr algn="ctr"/>
                      <a:r>
                        <a:rPr lang="en-US" dirty="0"/>
                        <a:t>2</a:t>
                      </a:r>
                      <a:endParaRPr lang="ru-RU" dirty="0"/>
                    </a:p>
                  </a:txBody>
                  <a:tcPr/>
                </a:tc>
                <a:tc>
                  <a:txBody>
                    <a:bodyPr/>
                    <a:lstStyle/>
                    <a:p>
                      <a:r>
                        <a:rPr lang="en-US" dirty="0"/>
                        <a:t>Alcohol/packaging, chemical/physical testing</a:t>
                      </a:r>
                    </a:p>
                  </a:txBody>
                  <a:tcPr/>
                </a:tc>
                <a:extLst>
                  <a:ext uri="{0D108BD9-81ED-4DB2-BD59-A6C34878D82A}">
                    <a16:rowId xmlns:a16="http://schemas.microsoft.com/office/drawing/2014/main" val="10001"/>
                  </a:ext>
                </a:extLst>
              </a:tr>
              <a:tr h="370840">
                <a:tc vMerge="1">
                  <a:txBody>
                    <a:bodyPr/>
                    <a:lstStyle/>
                    <a:p>
                      <a:endParaRPr lang="ru-RU" dirty="0"/>
                    </a:p>
                  </a:txBody>
                  <a:tcPr/>
                </a:tc>
                <a:tc>
                  <a:txBody>
                    <a:bodyPr/>
                    <a:lstStyle/>
                    <a:p>
                      <a:r>
                        <a:rPr lang="en-US" dirty="0"/>
                        <a:t>Initial assessment</a:t>
                      </a:r>
                      <a:endParaRPr lang="ru-RU" dirty="0"/>
                    </a:p>
                  </a:txBody>
                  <a:tcPr marL="68580" marR="68580" marT="0" marB="0"/>
                </a:tc>
                <a:tc>
                  <a:txBody>
                    <a:bodyPr/>
                    <a:lstStyle/>
                    <a:p>
                      <a:pPr algn="ctr"/>
                      <a:r>
                        <a:rPr lang="en-US" dirty="0"/>
                        <a:t>1</a:t>
                      </a:r>
                      <a:endParaRPr lang="ru-RU" dirty="0"/>
                    </a:p>
                  </a:txBody>
                  <a:tcPr/>
                </a:tc>
                <a:tc>
                  <a:txBody>
                    <a:bodyPr/>
                    <a:lstStyle/>
                    <a:p>
                      <a:r>
                        <a:rPr lang="en-US" dirty="0"/>
                        <a:t>Fire safety</a:t>
                      </a:r>
                    </a:p>
                  </a:txBody>
                  <a:tcPr/>
                </a:tc>
                <a:extLst>
                  <a:ext uri="{0D108BD9-81ED-4DB2-BD59-A6C34878D82A}">
                    <a16:rowId xmlns:a16="http://schemas.microsoft.com/office/drawing/2014/main" val="10002"/>
                  </a:ext>
                </a:extLst>
              </a:tr>
              <a:tr h="370840">
                <a:tc vMerge="1">
                  <a:txBody>
                    <a:bodyPr/>
                    <a:lstStyle/>
                    <a:p>
                      <a:endParaRPr lang="ru-RU" dirty="0"/>
                    </a:p>
                  </a:txBody>
                  <a:tcPr/>
                </a:tc>
                <a:tc>
                  <a:txBody>
                    <a:bodyPr/>
                    <a:lstStyle/>
                    <a:p>
                      <a:r>
                        <a:rPr lang="en-US" dirty="0"/>
                        <a:t>Surveillance </a:t>
                      </a:r>
                    </a:p>
                  </a:txBody>
                  <a:tcPr marL="68580" marR="68580" marT="0" marB="0"/>
                </a:tc>
                <a:tc>
                  <a:txBody>
                    <a:bodyPr/>
                    <a:lstStyle/>
                    <a:p>
                      <a:pPr algn="ctr"/>
                      <a:r>
                        <a:rPr lang="en-US" dirty="0"/>
                        <a:t>2</a:t>
                      </a:r>
                      <a:endParaRPr lang="ru-RU" dirty="0"/>
                    </a:p>
                  </a:txBody>
                  <a:tcPr/>
                </a:tc>
                <a:tc>
                  <a:txBody>
                    <a:bodyPr/>
                    <a:lstStyle/>
                    <a:p>
                      <a:r>
                        <a:rPr lang="en-US" dirty="0"/>
                        <a:t>Oil/petroleum products, chemistry</a:t>
                      </a:r>
                    </a:p>
                  </a:txBody>
                  <a:tcPr/>
                </a:tc>
                <a:extLst>
                  <a:ext uri="{0D108BD9-81ED-4DB2-BD59-A6C34878D82A}">
                    <a16:rowId xmlns:a16="http://schemas.microsoft.com/office/drawing/2014/main" val="10003"/>
                  </a:ext>
                </a:extLst>
              </a:tr>
              <a:tr h="370840">
                <a:tc vMerge="1">
                  <a:txBody>
                    <a:bodyPr/>
                    <a:lstStyle/>
                    <a:p>
                      <a:endParaRPr lang="ru-RU" dirty="0"/>
                    </a:p>
                  </a:txBody>
                  <a:tcPr/>
                </a:tc>
                <a:tc>
                  <a:txBody>
                    <a:bodyPr/>
                    <a:lstStyle/>
                    <a:p>
                      <a:r>
                        <a:rPr lang="en-US" dirty="0"/>
                        <a:t>Surveillance </a:t>
                      </a:r>
                      <a:endParaRPr lang="ru-RU" dirty="0"/>
                    </a:p>
                  </a:txBody>
                  <a:tcPr marL="68580" marR="68580" marT="0" marB="0"/>
                </a:tc>
                <a:tc>
                  <a:txBody>
                    <a:bodyPr/>
                    <a:lstStyle/>
                    <a:p>
                      <a:pPr algn="ctr"/>
                      <a:r>
                        <a:rPr lang="en-US" dirty="0"/>
                        <a:t>1</a:t>
                      </a:r>
                      <a:endParaRPr lang="ru-RU" dirty="0"/>
                    </a:p>
                  </a:txBody>
                  <a:tcPr/>
                </a:tc>
                <a:tc>
                  <a:txBody>
                    <a:bodyPr/>
                    <a:lstStyle/>
                    <a:p>
                      <a:r>
                        <a:rPr lang="en-US" dirty="0"/>
                        <a:t>Foodstuffs, microbiology/chemistry</a:t>
                      </a:r>
                    </a:p>
                  </a:txBody>
                  <a:tcPr/>
                </a:tc>
                <a:extLst>
                  <a:ext uri="{0D108BD9-81ED-4DB2-BD59-A6C34878D82A}">
                    <a16:rowId xmlns:a16="http://schemas.microsoft.com/office/drawing/2014/main" val="10004"/>
                  </a:ext>
                </a:extLst>
              </a:tr>
              <a:tr h="370840">
                <a:tc vMerge="1">
                  <a:txBody>
                    <a:bodyPr/>
                    <a:lstStyle/>
                    <a:p>
                      <a:endParaRPr lang="ru-RU" dirty="0"/>
                    </a:p>
                  </a:txBody>
                  <a:tcPr/>
                </a:tc>
                <a:tc>
                  <a:txBody>
                    <a:bodyPr/>
                    <a:lstStyle/>
                    <a:p>
                      <a:r>
                        <a:rPr lang="en-US" dirty="0"/>
                        <a:t>Surveillance </a:t>
                      </a:r>
                    </a:p>
                  </a:txBody>
                  <a:tcPr marL="68580" marR="68580" marT="0" marB="0"/>
                </a:tc>
                <a:tc>
                  <a:txBody>
                    <a:bodyPr/>
                    <a:lstStyle/>
                    <a:p>
                      <a:pPr algn="ctr"/>
                      <a:r>
                        <a:rPr lang="en-US" dirty="0"/>
                        <a:t>1</a:t>
                      </a:r>
                      <a:endParaRPr lang="ru-RU" dirty="0"/>
                    </a:p>
                  </a:txBody>
                  <a:tcPr/>
                </a:tc>
                <a:tc>
                  <a:txBody>
                    <a:bodyPr/>
                    <a:lstStyle/>
                    <a:p>
                      <a:r>
                        <a:rPr lang="en-US" dirty="0"/>
                        <a:t>Personal protective equipment</a:t>
                      </a:r>
                    </a:p>
                  </a:txBody>
                  <a:tcPr/>
                </a:tc>
                <a:extLst>
                  <a:ext uri="{0D108BD9-81ED-4DB2-BD59-A6C34878D82A}">
                    <a16:rowId xmlns:a16="http://schemas.microsoft.com/office/drawing/2014/main" val="10005"/>
                  </a:ext>
                </a:extLst>
              </a:tr>
              <a:tr h="370840">
                <a:tc vMerge="1">
                  <a:txBody>
                    <a:bodyPr/>
                    <a:lstStyle/>
                    <a:p>
                      <a:endParaRPr lang="ru-RU" dirty="0"/>
                    </a:p>
                  </a:txBody>
                  <a:tcPr/>
                </a:tc>
                <a:tc>
                  <a:txBody>
                    <a:bodyPr/>
                    <a:lstStyle/>
                    <a:p>
                      <a:r>
                        <a:rPr lang="en-US" dirty="0"/>
                        <a:t>Surveillance </a:t>
                      </a:r>
                    </a:p>
                  </a:txBody>
                  <a:tcPr marL="68580" marR="68580" marT="0" marB="0"/>
                </a:tc>
                <a:tc>
                  <a:txBody>
                    <a:bodyPr/>
                    <a:lstStyle/>
                    <a:p>
                      <a:pPr algn="ctr"/>
                      <a:r>
                        <a:rPr lang="en-US" dirty="0"/>
                        <a:t>1</a:t>
                      </a:r>
                      <a:endParaRPr lang="ru-RU" dirty="0"/>
                    </a:p>
                  </a:txBody>
                  <a:tcPr/>
                </a:tc>
                <a:tc>
                  <a:txBody>
                    <a:bodyPr/>
                    <a:lstStyle/>
                    <a:p>
                      <a:r>
                        <a:rPr lang="en-US" dirty="0"/>
                        <a:t>Air Quality Monitoring</a:t>
                      </a:r>
                    </a:p>
                  </a:txBody>
                  <a:tcPr/>
                </a:tc>
                <a:extLst>
                  <a:ext uri="{0D108BD9-81ED-4DB2-BD59-A6C34878D82A}">
                    <a16:rowId xmlns:a16="http://schemas.microsoft.com/office/drawing/2014/main" val="10006"/>
                  </a:ext>
                </a:extLst>
              </a:tr>
              <a:tr h="370840">
                <a:tc vMerge="1">
                  <a:txBody>
                    <a:bodyPr/>
                    <a:lstStyle/>
                    <a:p>
                      <a:endParaRPr lang="ru-RU" dirty="0"/>
                    </a:p>
                  </a:txBody>
                  <a:tcPr/>
                </a:tc>
                <a:tc>
                  <a:txBody>
                    <a:bodyPr/>
                    <a:lstStyle/>
                    <a:p>
                      <a:r>
                        <a:rPr lang="en-US" dirty="0"/>
                        <a:t>Initial assessment</a:t>
                      </a:r>
                    </a:p>
                  </a:txBody>
                  <a:tcPr marL="68580" marR="68580" marT="0" marB="0"/>
                </a:tc>
                <a:tc>
                  <a:txBody>
                    <a:bodyPr/>
                    <a:lstStyle/>
                    <a:p>
                      <a:pPr algn="ctr"/>
                      <a:r>
                        <a:rPr lang="en-US" dirty="0"/>
                        <a:t>1</a:t>
                      </a:r>
                      <a:endParaRPr lang="ru-RU" dirty="0"/>
                    </a:p>
                  </a:txBody>
                  <a:tcPr/>
                </a:tc>
                <a:tc>
                  <a:txBody>
                    <a:bodyPr/>
                    <a:lstStyle/>
                    <a:p>
                      <a:r>
                        <a:rPr lang="en-US" dirty="0"/>
                        <a:t>Wine/brandy, sensory tests</a:t>
                      </a:r>
                    </a:p>
                  </a:txBody>
                  <a:tcPr/>
                </a:tc>
                <a:extLst>
                  <a:ext uri="{0D108BD9-81ED-4DB2-BD59-A6C34878D82A}">
                    <a16:rowId xmlns:a16="http://schemas.microsoft.com/office/drawing/2014/main" val="10007"/>
                  </a:ext>
                </a:extLst>
              </a:tr>
              <a:tr h="370840">
                <a:tc rowSpan="2">
                  <a:txBody>
                    <a:bodyPr/>
                    <a:lstStyle/>
                    <a:p>
                      <a:r>
                        <a:rPr lang="en-US" b="1" dirty="0">
                          <a:solidFill>
                            <a:schemeClr val="bg1"/>
                          </a:solidFill>
                        </a:rPr>
                        <a:t>Calibration</a:t>
                      </a:r>
                      <a:endParaRPr lang="ru-RU" b="1" dirty="0">
                        <a:solidFill>
                          <a:schemeClr val="bg1"/>
                        </a:solidFill>
                      </a:endParaRPr>
                    </a:p>
                  </a:txBody>
                  <a:tcPr>
                    <a:solidFill>
                      <a:schemeClr val="accent1"/>
                    </a:solidFill>
                  </a:tcPr>
                </a:tc>
                <a:tc>
                  <a:txBody>
                    <a:bodyPr/>
                    <a:lstStyle/>
                    <a:p>
                      <a:r>
                        <a:rPr lang="en-US" dirty="0"/>
                        <a:t>Initial assessment</a:t>
                      </a:r>
                    </a:p>
                  </a:txBody>
                  <a:tcPr marL="68580" marR="68580" marT="0" marB="0"/>
                </a:tc>
                <a:tc>
                  <a:txBody>
                    <a:bodyPr/>
                    <a:lstStyle/>
                    <a:p>
                      <a:pPr algn="ctr"/>
                      <a:r>
                        <a:rPr lang="en-US" dirty="0"/>
                        <a:t>2</a:t>
                      </a:r>
                      <a:endParaRPr lang="ru-RU" dirty="0"/>
                    </a:p>
                  </a:txBody>
                  <a:tcPr/>
                </a:tc>
                <a:tc>
                  <a:txBody>
                    <a:bodyPr/>
                    <a:lstStyle/>
                    <a:p>
                      <a:r>
                        <a:rPr lang="en-US" dirty="0"/>
                        <a:t>Length, mass, flow, pressure, temperature, time, etc.</a:t>
                      </a:r>
                    </a:p>
                  </a:txBody>
                  <a:tcPr/>
                </a:tc>
                <a:extLst>
                  <a:ext uri="{0D108BD9-81ED-4DB2-BD59-A6C34878D82A}">
                    <a16:rowId xmlns:a16="http://schemas.microsoft.com/office/drawing/2014/main" val="10008"/>
                  </a:ext>
                </a:extLst>
              </a:tr>
              <a:tr h="370840">
                <a:tc vMerge="1">
                  <a:txBody>
                    <a:bodyPr/>
                    <a:lstStyle/>
                    <a:p>
                      <a:endParaRPr lang="ru-RU" dirty="0"/>
                    </a:p>
                  </a:txBody>
                  <a:tcPr/>
                </a:tc>
                <a:tc>
                  <a:txBody>
                    <a:bodyPr/>
                    <a:lstStyle/>
                    <a:p>
                      <a:r>
                        <a:rPr lang="en-US" dirty="0"/>
                        <a:t>Initial assessment</a:t>
                      </a:r>
                    </a:p>
                  </a:txBody>
                  <a:tcPr marL="68580" marR="68580" marT="0" marB="0"/>
                </a:tc>
                <a:tc>
                  <a:txBody>
                    <a:bodyPr/>
                    <a:lstStyle/>
                    <a:p>
                      <a:pPr algn="ctr"/>
                      <a:r>
                        <a:rPr lang="en-US" dirty="0"/>
                        <a:t>1</a:t>
                      </a:r>
                      <a:endParaRPr lang="ru-RU" dirty="0"/>
                    </a:p>
                  </a:txBody>
                  <a:tcPr/>
                </a:tc>
                <a:tc>
                  <a:txBody>
                    <a:bodyPr/>
                    <a:lstStyle/>
                    <a:p>
                      <a:r>
                        <a:rPr lang="en-US" dirty="0"/>
                        <a:t>GPS, temperature, optics, time/part, etc.</a:t>
                      </a:r>
                    </a:p>
                  </a:txBody>
                  <a:tcPr/>
                </a:tc>
                <a:extLst>
                  <a:ext uri="{0D108BD9-81ED-4DB2-BD59-A6C34878D82A}">
                    <a16:rowId xmlns:a16="http://schemas.microsoft.com/office/drawing/2014/main" val="10009"/>
                  </a:ext>
                </a:extLst>
              </a:tr>
            </a:tbl>
          </a:graphicData>
        </a:graphic>
      </p:graphicFrame>
      <p:sp>
        <p:nvSpPr>
          <p:cNvPr id="10" name="Прямоугольник 9"/>
          <p:cNvSpPr/>
          <p:nvPr/>
        </p:nvSpPr>
        <p:spPr>
          <a:xfrm>
            <a:off x="606362" y="851412"/>
            <a:ext cx="7454926" cy="738664"/>
          </a:xfrm>
          <a:prstGeom prst="rect">
            <a:avLst/>
          </a:prstGeom>
        </p:spPr>
        <p:txBody>
          <a:bodyPr wrap="none">
            <a:spAutoFit/>
          </a:bodyPr>
          <a:lstStyle/>
          <a:p>
            <a:r>
              <a:rPr lang="en-US" sz="1400" dirty="0"/>
              <a:t>Dates: November 9-19, 2016</a:t>
            </a:r>
          </a:p>
          <a:p>
            <a:r>
              <a:rPr lang="en-US" sz="1400" dirty="0"/>
              <a:t>Peer Evaluation Team: 6 experts (Australia, USA - 2 people, Canada, Singapore, Mongolia)</a:t>
            </a:r>
          </a:p>
          <a:p>
            <a:r>
              <a:rPr lang="en-US" sz="1400" dirty="0"/>
              <a:t>Location: Moscow, St. Petersburg, Kazan, Orel and Tula regions</a:t>
            </a:r>
          </a:p>
        </p:txBody>
      </p:sp>
    </p:spTree>
    <p:extLst>
      <p:ext uri="{BB962C8B-B14F-4D97-AF65-F5344CB8AC3E}">
        <p14:creationId xmlns:p14="http://schemas.microsoft.com/office/powerpoint/2010/main" val="2475092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1043903"/>
            <a:ext cx="7200900" cy="549442"/>
          </a:xfrm>
        </p:spPr>
        <p:txBody>
          <a:bodyPr/>
          <a:lstStyle/>
          <a:p>
            <a:r>
              <a:rPr lang="en-US" dirty="0"/>
              <a:t>APLAC SUMMARY OF FINDINGS</a:t>
            </a:r>
          </a:p>
        </p:txBody>
      </p:sp>
      <p:sp>
        <p:nvSpPr>
          <p:cNvPr id="6" name="Slide Number Placeholder 5"/>
          <p:cNvSpPr>
            <a:spLocks noGrp="1"/>
          </p:cNvSpPr>
          <p:nvPr>
            <p:ph type="sldNum" sz="quarter" idx="12"/>
          </p:nvPr>
        </p:nvSpPr>
        <p:spPr/>
        <p:txBody>
          <a:bodyPr/>
          <a:lstStyle/>
          <a:p>
            <a:fld id="{E31375A4-56A4-47D6-9801-1991572033F7}" type="slidenum">
              <a:rPr lang="en-US" smtClean="0"/>
              <a:t>6</a:t>
            </a:fld>
            <a:endParaRPr lang="en-US"/>
          </a:p>
        </p:txBody>
      </p:sp>
      <p:sp>
        <p:nvSpPr>
          <p:cNvPr id="5" name="Footer Placeholder 4"/>
          <p:cNvSpPr>
            <a:spLocks noGrp="1"/>
          </p:cNvSpPr>
          <p:nvPr>
            <p:ph type="ftr" sz="quarter" idx="11"/>
          </p:nvPr>
        </p:nvSpPr>
        <p:spPr/>
        <p:txBody>
          <a:bodyPr/>
          <a:lstStyle/>
          <a:p>
            <a:r>
              <a:rPr lang="en-US" dirty="0"/>
              <a:t>APEC Wine Regulatory Forum |  May 11-12, 2017</a:t>
            </a:r>
          </a:p>
        </p:txBody>
      </p:sp>
      <p:sp>
        <p:nvSpPr>
          <p:cNvPr id="3" name="Date Placeholder 2"/>
          <p:cNvSpPr>
            <a:spLocks noGrp="1"/>
          </p:cNvSpPr>
          <p:nvPr>
            <p:ph type="dt" sz="half" idx="10"/>
          </p:nvPr>
        </p:nvSpPr>
        <p:spPr/>
        <p:txBody>
          <a:bodyPr/>
          <a:lstStyle/>
          <a:p>
            <a:r>
              <a:rPr lang="en-US" dirty="0"/>
              <a:t>Ha </a:t>
            </a:r>
            <a:r>
              <a:rPr lang="en-US" dirty="0" err="1"/>
              <a:t>Noi</a:t>
            </a:r>
            <a:r>
              <a:rPr lang="en-US" dirty="0"/>
              <a:t>, Viet Nam</a:t>
            </a:r>
          </a:p>
        </p:txBody>
      </p:sp>
      <p:sp>
        <p:nvSpPr>
          <p:cNvPr id="7" name="Объект 6"/>
          <p:cNvSpPr>
            <a:spLocks noGrp="1"/>
          </p:cNvSpPr>
          <p:nvPr>
            <p:ph idx="1"/>
          </p:nvPr>
        </p:nvSpPr>
        <p:spPr/>
        <p:txBody>
          <a:bodyPr/>
          <a:lstStyle/>
          <a:p>
            <a:pPr>
              <a:buFont typeface="Wingdings" panose="05000000000000000000" pitchFamily="2" charset="2"/>
              <a:buChar char="Ø"/>
            </a:pPr>
            <a:r>
              <a:rPr lang="en-US" dirty="0"/>
              <a:t>RusAccreditation carries out activities that will comply with the requirements of the Mutual Recognition Arrangement in accordance with APLAC MR 002 Asia Pacific Laboratory Accreditation Cooperation Mutual Recognition Arrangement and policy IAF/ILAC-A5:11/2013 IAF/ILAC Multi-Lateral Mutual Recognition Arrangements (Arrangements): Application of ISO/IEC 17011:2004 </a:t>
            </a:r>
          </a:p>
          <a:p>
            <a:pPr>
              <a:buFont typeface="Wingdings" panose="05000000000000000000" pitchFamily="2" charset="2"/>
              <a:buChar char="Ø"/>
            </a:pPr>
            <a:r>
              <a:rPr lang="en-US" dirty="0"/>
              <a:t>Activity on assessment and attestation of RusAccreditation provides a reasonable level of assurance that the results and data obtained by accredited by RusAccreditation organizations are equivalent to data obtained by organizations accredited by other potential partners under the APLAC MRA.</a:t>
            </a:r>
          </a:p>
          <a:p>
            <a:pPr>
              <a:buFont typeface="Wingdings" panose="05000000000000000000" pitchFamily="2" charset="2"/>
              <a:buChar char="Ø"/>
            </a:pPr>
            <a:r>
              <a:rPr lang="en-US" dirty="0"/>
              <a:t>Three inconsistencies and three questions of concern were revealed, and three comments (recommendations) were given.</a:t>
            </a:r>
          </a:p>
          <a:p>
            <a:endParaRPr lang="ru-RU" dirty="0"/>
          </a:p>
        </p:txBody>
      </p:sp>
    </p:spTree>
    <p:extLst>
      <p:ext uri="{BB962C8B-B14F-4D97-AF65-F5344CB8AC3E}">
        <p14:creationId xmlns:p14="http://schemas.microsoft.com/office/powerpoint/2010/main" val="2761515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E31375A4-56A4-47D6-9801-1991572033F7}" type="slidenum">
              <a:rPr lang="en-US" smtClean="0"/>
              <a:t>7</a:t>
            </a:fld>
            <a:endParaRPr lang="en-US"/>
          </a:p>
        </p:txBody>
      </p:sp>
      <p:sp>
        <p:nvSpPr>
          <p:cNvPr id="8" name="Footer Placeholder 7"/>
          <p:cNvSpPr>
            <a:spLocks noGrp="1"/>
          </p:cNvSpPr>
          <p:nvPr>
            <p:ph type="ftr" sz="quarter" idx="11"/>
          </p:nvPr>
        </p:nvSpPr>
        <p:spPr/>
        <p:txBody>
          <a:bodyPr/>
          <a:lstStyle/>
          <a:p>
            <a:r>
              <a:rPr lang="en-US" dirty="0"/>
              <a:t>APEC Wine Regulatory Forum |  May 11-12, 2017</a:t>
            </a:r>
          </a:p>
        </p:txBody>
      </p:sp>
      <p:sp>
        <p:nvSpPr>
          <p:cNvPr id="7" name="Date Placeholder 6"/>
          <p:cNvSpPr>
            <a:spLocks noGrp="1"/>
          </p:cNvSpPr>
          <p:nvPr>
            <p:ph type="dt" sz="half" idx="10"/>
          </p:nvPr>
        </p:nvSpPr>
        <p:spPr/>
        <p:txBody>
          <a:bodyPr/>
          <a:lstStyle/>
          <a:p>
            <a:r>
              <a:rPr lang="en-US" dirty="0"/>
              <a:t>Ha </a:t>
            </a:r>
            <a:r>
              <a:rPr lang="en-US" dirty="0" err="1"/>
              <a:t>Noi</a:t>
            </a:r>
            <a:r>
              <a:rPr lang="en-US" dirty="0"/>
              <a:t>, Viet Nam</a:t>
            </a:r>
          </a:p>
        </p:txBody>
      </p:sp>
      <p:sp>
        <p:nvSpPr>
          <p:cNvPr id="10" name="Скругленный прямоугольник 9"/>
          <p:cNvSpPr/>
          <p:nvPr/>
        </p:nvSpPr>
        <p:spPr>
          <a:xfrm>
            <a:off x="920552" y="567159"/>
            <a:ext cx="2952328" cy="2645817"/>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effectLst>
                  <a:outerShdw blurRad="38100" dist="38100" dir="2700000" algn="tl">
                    <a:srgbClr val="000000">
                      <a:alpha val="43137"/>
                    </a:srgbClr>
                  </a:outerShdw>
                </a:effectLst>
              </a:rPr>
              <a:t>PEER </a:t>
            </a:r>
          </a:p>
          <a:p>
            <a:pPr algn="ctr"/>
            <a:r>
              <a:rPr lang="en-US" sz="2800" b="1" dirty="0">
                <a:solidFill>
                  <a:srgbClr val="FF0000"/>
                </a:solidFill>
                <a:effectLst>
                  <a:outerShdw blurRad="38100" dist="38100" dir="2700000" algn="tl">
                    <a:srgbClr val="000000">
                      <a:alpha val="43137"/>
                    </a:srgbClr>
                  </a:outerShdw>
                </a:effectLst>
              </a:rPr>
              <a:t>EVALUATION </a:t>
            </a:r>
          </a:p>
          <a:p>
            <a:pPr algn="ctr"/>
            <a:r>
              <a:rPr lang="en-US" sz="2800" b="1" dirty="0">
                <a:solidFill>
                  <a:srgbClr val="FF0000"/>
                </a:solidFill>
                <a:effectLst>
                  <a:outerShdw blurRad="38100" dist="38100" dir="2700000" algn="tl">
                    <a:srgbClr val="000000">
                      <a:alpha val="43137"/>
                    </a:srgbClr>
                  </a:outerShdw>
                </a:effectLst>
              </a:rPr>
              <a:t>TEAM</a:t>
            </a:r>
            <a:endParaRPr lang="ru-RU" sz="2800" b="1" dirty="0">
              <a:solidFill>
                <a:srgbClr val="FF0000"/>
              </a:solidFill>
              <a:effectLst>
                <a:outerShdw blurRad="38100" dist="38100" dir="2700000" algn="tl">
                  <a:srgbClr val="000000">
                    <a:alpha val="43137"/>
                  </a:srgbClr>
                </a:outerShdw>
              </a:effectLst>
            </a:endParaRPr>
          </a:p>
        </p:txBody>
      </p:sp>
      <p:sp>
        <p:nvSpPr>
          <p:cNvPr id="11" name="Стрелка вправо 10"/>
          <p:cNvSpPr/>
          <p:nvPr/>
        </p:nvSpPr>
        <p:spPr>
          <a:xfrm>
            <a:off x="3888760" y="925976"/>
            <a:ext cx="2900443" cy="10445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accent3">
                    <a:lumMod val="20000"/>
                    <a:lumOff val="80000"/>
                  </a:schemeClr>
                </a:solidFill>
                <a:effectLst>
                  <a:outerShdw blurRad="38100" dist="38100" dir="2700000" algn="tl">
                    <a:srgbClr val="000000">
                      <a:alpha val="43137"/>
                    </a:srgbClr>
                  </a:outerShdw>
                </a:effectLst>
              </a:rPr>
              <a:t>Summery of findings</a:t>
            </a:r>
          </a:p>
          <a:p>
            <a:pPr algn="ctr"/>
            <a:r>
              <a:rPr lang="ru-RU" sz="1600" b="1" dirty="0">
                <a:solidFill>
                  <a:schemeClr val="accent3">
                    <a:lumMod val="20000"/>
                    <a:lumOff val="80000"/>
                  </a:schemeClr>
                </a:solidFill>
                <a:effectLst>
                  <a:outerShdw blurRad="38100" dist="38100" dir="2700000" algn="tl">
                    <a:srgbClr val="000000">
                      <a:alpha val="43137"/>
                    </a:srgbClr>
                  </a:outerShdw>
                </a:effectLst>
              </a:rPr>
              <a:t>12.12.2016</a:t>
            </a:r>
          </a:p>
        </p:txBody>
      </p:sp>
      <p:sp>
        <p:nvSpPr>
          <p:cNvPr id="12" name="Стрелка вниз 11"/>
          <p:cNvSpPr/>
          <p:nvPr/>
        </p:nvSpPr>
        <p:spPr>
          <a:xfrm>
            <a:off x="683663" y="3215569"/>
            <a:ext cx="3426106" cy="1689954"/>
          </a:xfrm>
          <a:prstGeom prst="downArrow">
            <a:avLst>
              <a:gd name="adj1" fmla="val 50000"/>
              <a:gd name="adj2" fmla="val 478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a:p>
            <a:pPr algn="ctr"/>
            <a:r>
              <a:rPr lang="en-US" sz="1200" b="1" dirty="0">
                <a:solidFill>
                  <a:schemeClr val="accent3">
                    <a:lumMod val="20000"/>
                    <a:lumOff val="80000"/>
                  </a:schemeClr>
                </a:solidFill>
                <a:effectLst>
                  <a:outerShdw blurRad="38100" dist="38100" dir="2700000" algn="tl">
                    <a:srgbClr val="000000">
                      <a:alpha val="43137"/>
                    </a:srgbClr>
                  </a:outerShdw>
                </a:effectLst>
                <a:latin typeface="Century Gothic" panose="020B0502020202020204" pitchFamily="34" charset="0"/>
              </a:rPr>
              <a:t>Recommendations</a:t>
            </a:r>
            <a:endParaRPr lang="ru-RU" sz="1200" b="1" dirty="0">
              <a:solidFill>
                <a:schemeClr val="accent3">
                  <a:lumMod val="20000"/>
                  <a:lumOff val="80000"/>
                </a:schemeClr>
              </a:solidFill>
              <a:effectLst>
                <a:outerShdw blurRad="38100" dist="38100" dir="2700000" algn="tl">
                  <a:srgbClr val="000000">
                    <a:alpha val="43137"/>
                  </a:srgbClr>
                </a:outerShdw>
              </a:effectLst>
              <a:latin typeface="Century Gothic" panose="020B0502020202020204" pitchFamily="34" charset="0"/>
            </a:endParaRPr>
          </a:p>
          <a:p>
            <a:pPr algn="ctr"/>
            <a:endParaRPr lang="ru-RU" sz="1200" b="1" dirty="0">
              <a:effectLst>
                <a:outerShdw blurRad="38100" dist="38100" dir="2700000" algn="tl">
                  <a:srgbClr val="000000">
                    <a:alpha val="43137"/>
                  </a:srgbClr>
                </a:outerShdw>
              </a:effectLst>
            </a:endParaRPr>
          </a:p>
          <a:p>
            <a:pPr algn="ctr"/>
            <a:endParaRPr lang="ru-RU" sz="1200" b="1" dirty="0">
              <a:effectLst>
                <a:outerShdw blurRad="38100" dist="38100" dir="2700000" algn="tl">
                  <a:srgbClr val="000000">
                    <a:alpha val="43137"/>
                  </a:srgbClr>
                </a:outerShdw>
              </a:effectLst>
            </a:endParaRPr>
          </a:p>
          <a:p>
            <a:pPr algn="ctr"/>
            <a:endParaRPr lang="ru-RU" sz="1200" b="1" dirty="0">
              <a:effectLst>
                <a:outerShdw blurRad="38100" dist="38100" dir="2700000" algn="tl">
                  <a:srgbClr val="000000">
                    <a:alpha val="43137"/>
                  </a:srgbClr>
                </a:outerShdw>
              </a:effectLst>
              <a:latin typeface="Century Gothic" panose="020B0502020202020204" pitchFamily="34" charset="0"/>
            </a:endParaRPr>
          </a:p>
        </p:txBody>
      </p:sp>
      <p:pic>
        <p:nvPicPr>
          <p:cNvPr id="1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3944886" y="1970486"/>
            <a:ext cx="5109307" cy="1409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6132118" y="1890067"/>
            <a:ext cx="2922075" cy="400110"/>
          </a:xfrm>
          <a:prstGeom prst="rect">
            <a:avLst/>
          </a:prstGeom>
          <a:noFill/>
        </p:spPr>
        <p:txBody>
          <a:bodyPr wrap="square" rtlCol="0">
            <a:spAutoFit/>
          </a:bodyPr>
          <a:lstStyle/>
          <a:p>
            <a:pPr algn="ctr"/>
            <a:r>
              <a:rPr lang="en-US" sz="2000" b="1" dirty="0">
                <a:solidFill>
                  <a:srgbClr val="0070C0"/>
                </a:solidFill>
                <a:effectLst>
                  <a:outerShdw blurRad="38100" dist="38100" dir="2700000" algn="tl">
                    <a:srgbClr val="000000">
                      <a:alpha val="43137"/>
                    </a:srgbClr>
                  </a:outerShdw>
                </a:effectLst>
                <a:latin typeface="Century Gothic" panose="020B0502020202020204" pitchFamily="34" charset="0"/>
              </a:rPr>
              <a:t>RUSACCREDITATION</a:t>
            </a:r>
            <a:endParaRPr lang="ru-RU" sz="2000" b="1" dirty="0">
              <a:solidFill>
                <a:srgbClr val="0070C0"/>
              </a:solidFill>
              <a:effectLst>
                <a:outerShdw blurRad="38100" dist="38100" dir="2700000" algn="tl">
                  <a:srgbClr val="000000">
                    <a:alpha val="43137"/>
                  </a:srgbClr>
                </a:outerShdw>
              </a:effectLst>
              <a:latin typeface="Century Gothic" panose="020B0502020202020204" pitchFamily="34" charset="0"/>
            </a:endParaRPr>
          </a:p>
        </p:txBody>
      </p:sp>
      <p:sp>
        <p:nvSpPr>
          <p:cNvPr id="15" name="TextBox 14"/>
          <p:cNvSpPr txBox="1"/>
          <p:nvPr/>
        </p:nvSpPr>
        <p:spPr>
          <a:xfrm>
            <a:off x="3944888" y="2348880"/>
            <a:ext cx="5109306" cy="584775"/>
          </a:xfrm>
          <a:prstGeom prst="rect">
            <a:avLst/>
          </a:prstGeom>
          <a:noFill/>
        </p:spPr>
        <p:txBody>
          <a:bodyPr wrap="square" rtlCol="0">
            <a:spAutoFit/>
          </a:bodyPr>
          <a:lstStyle/>
          <a:p>
            <a:pPr algn="ctr"/>
            <a:r>
              <a:rPr lang="ru-RU" sz="1600" b="1" dirty="0">
                <a:effectLst>
                  <a:outerShdw blurRad="38100" dist="38100" dir="2700000" algn="tl">
                    <a:srgbClr val="000000">
                      <a:alpha val="43137"/>
                    </a:srgbClr>
                  </a:outerShdw>
                </a:effectLst>
              </a:rPr>
              <a:t>     </a:t>
            </a:r>
            <a:r>
              <a:rPr lang="en-US" sz="1600" b="1" dirty="0">
                <a:solidFill>
                  <a:schemeClr val="bg1"/>
                </a:solidFill>
                <a:effectLst>
                  <a:outerShdw blurRad="38100" dist="38100" dir="2700000" algn="tl">
                    <a:srgbClr val="000000">
                      <a:alpha val="43137"/>
                    </a:srgbClr>
                  </a:outerShdw>
                </a:effectLst>
              </a:rPr>
              <a:t>Report on corrections made on summery of findings</a:t>
            </a:r>
            <a:r>
              <a:rPr lang="ru-RU" sz="1600" b="1" dirty="0">
                <a:solidFill>
                  <a:schemeClr val="bg1"/>
                </a:solidFill>
                <a:effectLst>
                  <a:outerShdw blurRad="38100" dist="38100" dir="2700000" algn="tl">
                    <a:srgbClr val="000000">
                      <a:alpha val="43137"/>
                    </a:srgbClr>
                  </a:outerShdw>
                </a:effectLst>
              </a:rPr>
              <a:t> </a:t>
            </a:r>
            <a:r>
              <a:rPr lang="ru-RU" sz="1400" b="1" dirty="0">
                <a:solidFill>
                  <a:schemeClr val="bg1"/>
                </a:solidFill>
                <a:effectLst>
                  <a:outerShdw blurRad="38100" dist="38100" dir="2700000" algn="tl">
                    <a:srgbClr val="000000">
                      <a:alpha val="43137"/>
                    </a:srgbClr>
                  </a:outerShdw>
                </a:effectLst>
              </a:rPr>
              <a:t>12.03.2017 </a:t>
            </a:r>
            <a:endParaRPr lang="ru-RU" sz="2000" b="1" dirty="0">
              <a:solidFill>
                <a:schemeClr val="bg1"/>
              </a:solidFill>
              <a:effectLst>
                <a:outerShdw blurRad="38100" dist="38100" dir="2700000" algn="tl">
                  <a:srgbClr val="000000">
                    <a:alpha val="43137"/>
                  </a:srgbClr>
                </a:outerShdw>
              </a:effectLst>
            </a:endParaRPr>
          </a:p>
        </p:txBody>
      </p:sp>
      <p:sp>
        <p:nvSpPr>
          <p:cNvPr id="16" name="Скругленный прямоугольник 15"/>
          <p:cNvSpPr/>
          <p:nvPr/>
        </p:nvSpPr>
        <p:spPr>
          <a:xfrm>
            <a:off x="973786" y="4941167"/>
            <a:ext cx="3040216" cy="1100817"/>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accent3">
                    <a:lumMod val="20000"/>
                    <a:lumOff val="80000"/>
                  </a:schemeClr>
                </a:solidFill>
                <a:effectLst>
                  <a:outerShdw blurRad="38100" dist="38100" dir="2700000" algn="tl">
                    <a:srgbClr val="000000">
                      <a:alpha val="43137"/>
                    </a:srgbClr>
                  </a:outerShdw>
                </a:effectLst>
                <a:latin typeface="Century Gothic" panose="020B0502020202020204" pitchFamily="34" charset="0"/>
              </a:rPr>
              <a:t>APLAC MRA COUNSIL </a:t>
            </a:r>
            <a:endParaRPr lang="ru-RU" sz="2800" b="1" dirty="0">
              <a:solidFill>
                <a:schemeClr val="accent3">
                  <a:lumMod val="20000"/>
                  <a:lumOff val="80000"/>
                </a:schemeClr>
              </a:solidFill>
              <a:effectLst>
                <a:outerShdw blurRad="38100" dist="38100" dir="2700000" algn="tl">
                  <a:srgbClr val="000000">
                    <a:alpha val="43137"/>
                  </a:srgbClr>
                </a:outerShdw>
              </a:effectLst>
              <a:latin typeface="Century Gothic" panose="020B0502020202020204" pitchFamily="34" charset="0"/>
            </a:endParaRPr>
          </a:p>
        </p:txBody>
      </p:sp>
      <p:sp>
        <p:nvSpPr>
          <p:cNvPr id="17" name="TextBox 16"/>
          <p:cNvSpPr txBox="1"/>
          <p:nvPr/>
        </p:nvSpPr>
        <p:spPr>
          <a:xfrm>
            <a:off x="4376936" y="3861048"/>
            <a:ext cx="4677257" cy="2031325"/>
          </a:xfrm>
          <a:prstGeom prst="rect">
            <a:avLst/>
          </a:prstGeom>
          <a:noFill/>
        </p:spPr>
        <p:txBody>
          <a:bodyPr wrap="square" rtlCol="0">
            <a:spAutoFit/>
          </a:bodyPr>
          <a:lstStyle/>
          <a:p>
            <a:r>
              <a:rPr lang="en-US" dirty="0"/>
              <a:t>In case of Positive decision:</a:t>
            </a:r>
          </a:p>
          <a:p>
            <a:r>
              <a:rPr lang="en-US" dirty="0"/>
              <a:t>Formalization of  joining the APLAC MRA at GA APAC 2017 in Bangkok, Thailand</a:t>
            </a:r>
          </a:p>
          <a:p>
            <a:endParaRPr lang="en-US" dirty="0"/>
          </a:p>
          <a:p>
            <a:r>
              <a:rPr lang="en-US" dirty="0"/>
              <a:t>ILAC MRA at GA ILAC in October 2017 in Vancouver, Canada</a:t>
            </a:r>
          </a:p>
          <a:p>
            <a:endParaRPr lang="ru-RU" dirty="0"/>
          </a:p>
        </p:txBody>
      </p:sp>
    </p:spTree>
    <p:extLst>
      <p:ext uri="{BB962C8B-B14F-4D97-AF65-F5344CB8AC3E}">
        <p14:creationId xmlns:p14="http://schemas.microsoft.com/office/powerpoint/2010/main" val="3229171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425" y="2842019"/>
            <a:ext cx="7200900" cy="549442"/>
          </a:xfrm>
        </p:spPr>
        <p:txBody>
          <a:bodyPr/>
          <a:lstStyle/>
          <a:p>
            <a:pPr algn="ctr"/>
            <a:r>
              <a:rPr lang="en-US" dirty="0">
                <a:effectLst>
                  <a:outerShdw blurRad="38100" dist="38100" dir="2700000" algn="tl">
                    <a:srgbClr val="000000">
                      <a:alpha val="43137"/>
                    </a:srgbClr>
                  </a:outerShdw>
                </a:effectLst>
              </a:rPr>
              <a:t>THANK YOU FOR ATTENTION</a:t>
            </a:r>
          </a:p>
        </p:txBody>
      </p:sp>
      <p:sp>
        <p:nvSpPr>
          <p:cNvPr id="6" name="Slide Number Placeholder 5"/>
          <p:cNvSpPr>
            <a:spLocks noGrp="1"/>
          </p:cNvSpPr>
          <p:nvPr>
            <p:ph type="sldNum" sz="quarter" idx="12"/>
          </p:nvPr>
        </p:nvSpPr>
        <p:spPr/>
        <p:txBody>
          <a:bodyPr/>
          <a:lstStyle/>
          <a:p>
            <a:fld id="{E31375A4-56A4-47D6-9801-1991572033F7}" type="slidenum">
              <a:rPr lang="en-US" smtClean="0"/>
              <a:t>8</a:t>
            </a:fld>
            <a:endParaRPr lang="en-US"/>
          </a:p>
        </p:txBody>
      </p:sp>
      <p:sp>
        <p:nvSpPr>
          <p:cNvPr id="5" name="Footer Placeholder 4"/>
          <p:cNvSpPr>
            <a:spLocks noGrp="1"/>
          </p:cNvSpPr>
          <p:nvPr>
            <p:ph type="ftr" sz="quarter" idx="11"/>
          </p:nvPr>
        </p:nvSpPr>
        <p:spPr/>
        <p:txBody>
          <a:bodyPr/>
          <a:lstStyle/>
          <a:p>
            <a:r>
              <a:rPr lang="en-US" dirty="0"/>
              <a:t>APEC Wine Regulatory Forum |  May 11-12, 2017</a:t>
            </a:r>
          </a:p>
        </p:txBody>
      </p:sp>
      <p:sp>
        <p:nvSpPr>
          <p:cNvPr id="3" name="Date Placeholder 2"/>
          <p:cNvSpPr>
            <a:spLocks noGrp="1"/>
          </p:cNvSpPr>
          <p:nvPr>
            <p:ph type="dt" sz="half" idx="10"/>
          </p:nvPr>
        </p:nvSpPr>
        <p:spPr/>
        <p:txBody>
          <a:bodyPr/>
          <a:lstStyle/>
          <a:p>
            <a:r>
              <a:rPr lang="en-US" dirty="0"/>
              <a:t>Ha </a:t>
            </a:r>
            <a:r>
              <a:rPr lang="en-US" dirty="0" err="1"/>
              <a:t>Noi</a:t>
            </a:r>
            <a:r>
              <a:rPr lang="en-US" dirty="0"/>
              <a:t>, Viet Nam</a:t>
            </a:r>
          </a:p>
        </p:txBody>
      </p:sp>
    </p:spTree>
    <p:extLst>
      <p:ext uri="{BB962C8B-B14F-4D97-AF65-F5344CB8AC3E}">
        <p14:creationId xmlns:p14="http://schemas.microsoft.com/office/powerpoint/2010/main" val="3784284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635</Words>
  <Application>Microsoft Office PowerPoint</Application>
  <PresentationFormat>On-screen Show (4:3)</PresentationFormat>
  <Paragraphs>108</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Wingdings</vt:lpstr>
      <vt:lpstr>Arial</vt:lpstr>
      <vt:lpstr>Century Gothic</vt:lpstr>
      <vt:lpstr>Diamond Grid 16x9</vt:lpstr>
      <vt:lpstr>RUSACCREDITATION  PEER EVALUATION BY APLAC</vt:lpstr>
      <vt:lpstr>Process of Peer Evaluation</vt:lpstr>
      <vt:lpstr>Purposes of Rusaccreditation Peer Evaluation process by APLAC</vt:lpstr>
      <vt:lpstr>Stages of Peer Evaluation by APLAC</vt:lpstr>
      <vt:lpstr>Peer Evaluation</vt:lpstr>
      <vt:lpstr>APLAC SUMMARY OF FINDINGS</vt:lpstr>
      <vt:lpstr>PowerPoint Presentation</vt:lpstr>
      <vt:lpstr>THANK YOU FOR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6, 12.05.2017</dc:title>
  <dc:subject>APEC WRF, Ha Noi, Viet Nam</dc:subject>
  <dc:creator/>
  <cp:lastModifiedBy/>
  <cp:revision>1</cp:revision>
  <dcterms:created xsi:type="dcterms:W3CDTF">2016-08-31T23:08:32Z</dcterms:created>
  <dcterms:modified xsi:type="dcterms:W3CDTF">2024-10-23T18:04:11Z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