
<file path=[Content_Types].xml><?xml version="1.0" encoding="utf-8"?>
<Types xmlns="http://schemas.openxmlformats.org/package/2006/content-types">
  <Default Extension="fntdata" ContentType="application/x-fontdata"/>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embedTrueTypeFonts="1" saveSubsetFonts="1">
  <p:sldMasterIdLst>
    <p:sldMasterId id="2147483648" r:id="rId2"/>
  </p:sldMasterIdLst>
  <p:notesMasterIdLst>
    <p:notesMasterId r:id="rId14"/>
  </p:notesMasterIdLst>
  <p:handoutMasterIdLst>
    <p:handoutMasterId r:id="rId15"/>
  </p:handoutMasterIdLst>
  <p:sldIdLst>
    <p:sldId id="261" r:id="rId3"/>
    <p:sldId id="280" r:id="rId4"/>
    <p:sldId id="281" r:id="rId5"/>
    <p:sldId id="283" r:id="rId6"/>
    <p:sldId id="284" r:id="rId7"/>
    <p:sldId id="274" r:id="rId8"/>
    <p:sldId id="275" r:id="rId9"/>
    <p:sldId id="276" r:id="rId10"/>
    <p:sldId id="277" r:id="rId11"/>
    <p:sldId id="278" r:id="rId12"/>
    <p:sldId id="269" r:id="rId13"/>
  </p:sldIdLst>
  <p:sldSz cx="9144000" cy="6858000" type="screen4x3"/>
  <p:notesSz cx="6669088" cy="9926638"/>
  <p:embeddedFontLst>
    <p:embeddedFont>
      <p:font typeface="Gill Sans MT" panose="020B0502020104020203" pitchFamily="34" charset="0"/>
      <p:regular r:id="rId16"/>
      <p:bold r:id="rId17"/>
      <p:italic r:id="rId18"/>
      <p:boldItalic r:id="rId19"/>
    </p:embeddedFont>
    <p:embeddedFont>
      <p:font typeface="MS PGothic" panose="020B0600070205080204" pitchFamily="34" charset="-128"/>
      <p:regular r:id="rId20"/>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288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8000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7" autoAdjust="0"/>
    <p:restoredTop sz="94660"/>
  </p:normalViewPr>
  <p:slideViewPr>
    <p:cSldViewPr snapToGrid="0">
      <p:cViewPr varScale="1">
        <p:scale>
          <a:sx n="73" d="100"/>
          <a:sy n="73" d="100"/>
        </p:scale>
        <p:origin x="240" y="78"/>
      </p:cViewPr>
      <p:guideLst>
        <p:guide pos="2880"/>
        <p:guide orient="horz" pos="2160"/>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82" d="100"/>
          <a:sy n="82" d="100"/>
        </p:scale>
        <p:origin x="3852"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font" Target="fonts/font3.fntdata"/><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font" Target="fonts/font2.fntdata"/><Relationship Id="rId2" Type="http://schemas.openxmlformats.org/officeDocument/2006/relationships/slideMaster" Target="slideMasters/slideMaster1.xml"/><Relationship Id="rId16" Type="http://schemas.openxmlformats.org/officeDocument/2006/relationships/font" Target="fonts/font1.fntdata"/><Relationship Id="rId20" Type="http://schemas.openxmlformats.org/officeDocument/2006/relationships/font" Target="fonts/font5.fntdata"/><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handoutMaster" Target="handoutMasters/handoutMaster1.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font" Target="fonts/font4.fntdata"/><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805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777607" y="0"/>
            <a:ext cx="2889938" cy="498056"/>
          </a:xfrm>
          <a:prstGeom prst="rect">
            <a:avLst/>
          </a:prstGeom>
        </p:spPr>
        <p:txBody>
          <a:bodyPr vert="horz" lIns="91440" tIns="45720" rIns="91440" bIns="45720" rtlCol="0"/>
          <a:lstStyle>
            <a:lvl1pPr algn="r">
              <a:defRPr sz="1200"/>
            </a:lvl1pPr>
          </a:lstStyle>
          <a:p>
            <a:fld id="{59041DB8-B66F-4DC8-A96E-33677E0F90FF}" type="datetimeFigureOut">
              <a:rPr lang="en-US" smtClean="0"/>
              <a:t>10/23/2024</a:t>
            </a:fld>
            <a:endParaRPr lang="en-US"/>
          </a:p>
        </p:txBody>
      </p:sp>
      <p:sp>
        <p:nvSpPr>
          <p:cNvPr id="4" name="Footer Placeholder 3"/>
          <p:cNvSpPr>
            <a:spLocks noGrp="1"/>
          </p:cNvSpPr>
          <p:nvPr>
            <p:ph type="ftr" sz="quarter" idx="2"/>
          </p:nvPr>
        </p:nvSpPr>
        <p:spPr>
          <a:xfrm>
            <a:off x="0" y="9428584"/>
            <a:ext cx="2889938" cy="49805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777607" y="9428584"/>
            <a:ext cx="2889938" cy="498055"/>
          </a:xfrm>
          <a:prstGeom prst="rect">
            <a:avLst/>
          </a:prstGeom>
        </p:spPr>
        <p:txBody>
          <a:bodyPr vert="horz" lIns="91440" tIns="45720" rIns="91440" bIns="45720" rtlCol="0" anchor="b"/>
          <a:lstStyle>
            <a:lvl1pPr algn="r">
              <a:defRPr sz="1200"/>
            </a:lvl1pPr>
          </a:lstStyle>
          <a:p>
            <a:fld id="{1604A0D4-B89B-4ADD-AF9E-38636B40EE4E}" type="slidenum">
              <a:rPr lang="en-US" smtClean="0"/>
              <a:t>‹#›</a:t>
            </a:fld>
            <a:endParaRPr lang="en-US"/>
          </a:p>
        </p:txBody>
      </p:sp>
    </p:spTree>
    <p:extLst>
      <p:ext uri="{BB962C8B-B14F-4D97-AF65-F5344CB8AC3E}">
        <p14:creationId xmlns:p14="http://schemas.microsoft.com/office/powerpoint/2010/main" val="42473891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805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777607" y="0"/>
            <a:ext cx="2889938" cy="498056"/>
          </a:xfrm>
          <a:prstGeom prst="rect">
            <a:avLst/>
          </a:prstGeom>
        </p:spPr>
        <p:txBody>
          <a:bodyPr vert="horz" lIns="91440" tIns="45720" rIns="91440" bIns="45720" rtlCol="0"/>
          <a:lstStyle>
            <a:lvl1pPr algn="r">
              <a:defRPr sz="1200"/>
            </a:lvl1pPr>
          </a:lstStyle>
          <a:p>
            <a:fld id="{DEB49C4A-65AC-492D-9701-81B46C3AD0E4}" type="datetimeFigureOut">
              <a:rPr lang="en-US" smtClean="0"/>
              <a:t>10/23/2024</a:t>
            </a:fld>
            <a:endParaRPr lang="en-US"/>
          </a:p>
        </p:txBody>
      </p:sp>
      <p:sp>
        <p:nvSpPr>
          <p:cNvPr id="4" name="Slide Image Placeholder 3"/>
          <p:cNvSpPr>
            <a:spLocks noGrp="1" noRot="1" noChangeAspect="1"/>
          </p:cNvSpPr>
          <p:nvPr>
            <p:ph type="sldImg" idx="2"/>
          </p:nvPr>
        </p:nvSpPr>
        <p:spPr>
          <a:xfrm>
            <a:off x="1101725" y="1241425"/>
            <a:ext cx="4465638"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66909" y="4777195"/>
            <a:ext cx="5335270" cy="335024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9428584"/>
            <a:ext cx="2889938" cy="49805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777607" y="9428584"/>
            <a:ext cx="2889938" cy="498055"/>
          </a:xfrm>
          <a:prstGeom prst="rect">
            <a:avLst/>
          </a:prstGeom>
        </p:spPr>
        <p:txBody>
          <a:bodyPr vert="horz" lIns="91440" tIns="45720" rIns="91440" bIns="45720" rtlCol="0" anchor="b"/>
          <a:lstStyle>
            <a:lvl1pPr algn="r">
              <a:defRPr sz="1200"/>
            </a:lvl1pPr>
          </a:lstStyle>
          <a:p>
            <a:fld id="{82869989-EB00-4EE7-BCB5-25BDC5BB29F8}" type="slidenum">
              <a:rPr lang="en-US" smtClean="0"/>
              <a:t>‹#›</a:t>
            </a:fld>
            <a:endParaRPr lang="en-US"/>
          </a:p>
        </p:txBody>
      </p:sp>
    </p:spTree>
    <p:extLst>
      <p:ext uri="{BB962C8B-B14F-4D97-AF65-F5344CB8AC3E}">
        <p14:creationId xmlns:p14="http://schemas.microsoft.com/office/powerpoint/2010/main" val="21936361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1725" y="1241425"/>
            <a:ext cx="4465638" cy="334962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2</a:t>
            </a:fld>
            <a:endParaRPr lang="en-US"/>
          </a:p>
        </p:txBody>
      </p:sp>
    </p:spTree>
    <p:extLst>
      <p:ext uri="{BB962C8B-B14F-4D97-AF65-F5344CB8AC3E}">
        <p14:creationId xmlns:p14="http://schemas.microsoft.com/office/powerpoint/2010/main" val="39925113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1725" y="1241425"/>
            <a:ext cx="4465638" cy="334962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3</a:t>
            </a:fld>
            <a:endParaRPr lang="en-US"/>
          </a:p>
        </p:txBody>
      </p:sp>
    </p:spTree>
    <p:extLst>
      <p:ext uri="{BB962C8B-B14F-4D97-AF65-F5344CB8AC3E}">
        <p14:creationId xmlns:p14="http://schemas.microsoft.com/office/powerpoint/2010/main" val="13669136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1725" y="1241425"/>
            <a:ext cx="4465638" cy="334962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4</a:t>
            </a:fld>
            <a:endParaRPr lang="en-US"/>
          </a:p>
        </p:txBody>
      </p:sp>
    </p:spTree>
    <p:extLst>
      <p:ext uri="{BB962C8B-B14F-4D97-AF65-F5344CB8AC3E}">
        <p14:creationId xmlns:p14="http://schemas.microsoft.com/office/powerpoint/2010/main" val="36016136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1725" y="1241425"/>
            <a:ext cx="4465638" cy="334962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5</a:t>
            </a:fld>
            <a:endParaRPr lang="en-US"/>
          </a:p>
        </p:txBody>
      </p:sp>
    </p:spTree>
    <p:extLst>
      <p:ext uri="{BB962C8B-B14F-4D97-AF65-F5344CB8AC3E}">
        <p14:creationId xmlns:p14="http://schemas.microsoft.com/office/powerpoint/2010/main" val="22675135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1725" y="1241425"/>
            <a:ext cx="4465638" cy="3349625"/>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11</a:t>
            </a:fld>
            <a:endParaRPr lang="en-US"/>
          </a:p>
        </p:txBody>
      </p:sp>
    </p:spTree>
    <p:extLst>
      <p:ext uri="{BB962C8B-B14F-4D97-AF65-F5344CB8AC3E}">
        <p14:creationId xmlns:p14="http://schemas.microsoft.com/office/powerpoint/2010/main" val="1730300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 name="Group 4"/>
          <p:cNvGrpSpPr/>
          <p:nvPr userDrawn="1"/>
        </p:nvGrpSpPr>
        <p:grpSpPr bwMode="hidden">
          <a:xfrm>
            <a:off x="-129339" y="-34707"/>
            <a:ext cx="9144002" cy="6858000"/>
            <a:chOff x="-1" y="0"/>
            <a:chExt cx="12192002" cy="6858000"/>
          </a:xfrm>
        </p:grpSpPr>
        <p:cxnSp>
          <p:nvCxnSpPr>
            <p:cNvPr id="6" name="Straight Connector 5"/>
            <p:cNvCxnSpPr/>
            <p:nvPr/>
          </p:nvCxnSpPr>
          <p:spPr bwMode="hidden">
            <a:xfrm>
              <a:off x="61019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bwMode="hidden">
            <a:xfrm>
              <a:off x="182933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hidden">
            <a:xfrm>
              <a:off x="304847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426760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548674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670588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792502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914416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1036329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1158243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2819" y="38648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2819" y="1611181"/>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2835877"/>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4060573"/>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5285269"/>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650996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23" name="Group 22"/>
            <p:cNvGrpSpPr/>
            <p:nvPr userDrawn="1"/>
          </p:nvGrpSpPr>
          <p:grpSpPr bwMode="hidden">
            <a:xfrm>
              <a:off x="-1" y="0"/>
              <a:ext cx="12192001" cy="6858000"/>
              <a:chOff x="-1" y="0"/>
              <a:chExt cx="12192001" cy="6858000"/>
            </a:xfrm>
          </p:grpSpPr>
          <p:cxnSp>
            <p:nvCxnSpPr>
              <p:cNvPr id="41" name="Straight Connector 40"/>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510650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46" name="Group 45"/>
              <p:cNvGrpSpPr/>
              <p:nvPr/>
            </p:nvGrpSpPr>
            <p:grpSpPr bwMode="hidden">
              <a:xfrm>
                <a:off x="6327885" y="0"/>
                <a:ext cx="5864115" cy="5898673"/>
                <a:chOff x="6327885" y="0"/>
                <a:chExt cx="5864115" cy="5898673"/>
              </a:xfrm>
            </p:grpSpPr>
            <p:cxnSp>
              <p:nvCxnSpPr>
                <p:cNvPr id="52" name="Straight Connector 51"/>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47" name="Straight Connector 46"/>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nvGrpSpPr>
            <p:cNvPr id="24" name="Group 23"/>
            <p:cNvGrpSpPr/>
            <p:nvPr userDrawn="1"/>
          </p:nvGrpSpPr>
          <p:grpSpPr bwMode="hidden">
            <a:xfrm flipH="1">
              <a:off x="0" y="0"/>
              <a:ext cx="12192001" cy="6858000"/>
              <a:chOff x="-1" y="0"/>
              <a:chExt cx="12192001" cy="6858000"/>
            </a:xfrm>
          </p:grpSpPr>
          <p:cxnSp>
            <p:nvCxnSpPr>
              <p:cNvPr id="25" name="Straight Connector 24"/>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515064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30" name="Group 29"/>
              <p:cNvGrpSpPr/>
              <p:nvPr/>
            </p:nvGrpSpPr>
            <p:grpSpPr bwMode="hidden">
              <a:xfrm>
                <a:off x="6327885" y="0"/>
                <a:ext cx="5864115" cy="5898673"/>
                <a:chOff x="6327885" y="0"/>
                <a:chExt cx="5864115" cy="5898673"/>
              </a:xfrm>
            </p:grpSpPr>
            <p:cxnSp>
              <p:nvCxnSpPr>
                <p:cNvPr id="36" name="Straight Connector 35"/>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31" name="Straight Connector 30"/>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ctrTitle"/>
          </p:nvPr>
        </p:nvSpPr>
        <p:spPr>
          <a:xfrm>
            <a:off x="970384" y="1909347"/>
            <a:ext cx="7203233" cy="2901467"/>
          </a:xfrm>
        </p:spPr>
        <p:txBody>
          <a:bodyPr anchor="b">
            <a:normAutofit/>
          </a:bodyPr>
          <a:lstStyle>
            <a:lvl1pPr algn="l">
              <a:lnSpc>
                <a:spcPct val="76000"/>
              </a:lnSpc>
              <a:defRPr sz="6000" cap="none" baseline="0">
                <a:solidFill>
                  <a:schemeClr val="tx1"/>
                </a:solidFill>
              </a:defRPr>
            </a:lvl1pPr>
          </a:lstStyle>
          <a:p>
            <a:r>
              <a:rPr lang="en-US" dirty="0"/>
              <a:t>Click to edit Master title style</a:t>
            </a:r>
          </a:p>
        </p:txBody>
      </p:sp>
      <p:sp>
        <p:nvSpPr>
          <p:cNvPr id="3" name="Subtitle 2"/>
          <p:cNvSpPr>
            <a:spLocks noGrp="1"/>
          </p:cNvSpPr>
          <p:nvPr>
            <p:ph type="subTitle" idx="1"/>
          </p:nvPr>
        </p:nvSpPr>
        <p:spPr>
          <a:xfrm>
            <a:off x="964245" y="5043514"/>
            <a:ext cx="7203233" cy="457200"/>
          </a:xfrm>
        </p:spPr>
        <p:txBody>
          <a:bodyPr>
            <a:normAutofit/>
          </a:bodyPr>
          <a:lstStyle>
            <a:lvl1pPr marL="0" indent="0" algn="l">
              <a:spcBef>
                <a:spcPts val="0"/>
              </a:spcBef>
              <a:buNone/>
              <a:defRPr sz="1500" b="0">
                <a:solidFill>
                  <a:schemeClr val="accent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cxnSp>
        <p:nvCxnSpPr>
          <p:cNvPr id="58" name="Straight Connector 57"/>
          <p:cNvCxnSpPr/>
          <p:nvPr userDrawn="1"/>
        </p:nvCxnSpPr>
        <p:spPr>
          <a:xfrm>
            <a:off x="970384" y="4810813"/>
            <a:ext cx="720090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60" name="Footer Placeholder 56"/>
          <p:cNvSpPr txBox="1">
            <a:spLocks/>
          </p:cNvSpPr>
          <p:nvPr userDrawn="1"/>
        </p:nvSpPr>
        <p:spPr>
          <a:xfrm>
            <a:off x="4731096" y="6389365"/>
            <a:ext cx="3462287" cy="222436"/>
          </a:xfrm>
          <a:prstGeom prst="rect">
            <a:avLst/>
          </a:prstGeom>
        </p:spPr>
        <p:txBody>
          <a:bodyPr vert="horz" lIns="68580" tIns="34290" rIns="68580" bIns="34290" rtlCol="0" anchor="ctr"/>
          <a:lstStyle>
            <a:defPPr>
              <a:defRPr lang="en-US"/>
            </a:defPPr>
            <a:lvl1pPr marL="0" algn="l" defTabSz="914400" rtl="0" eaLnBrk="1" latinLnBrk="0" hangingPunct="1">
              <a:defRPr sz="800"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200" dirty="0"/>
              <a:t>Ha </a:t>
            </a:r>
            <a:r>
              <a:rPr lang="en-US" sz="1200" dirty="0" err="1"/>
              <a:t>Noi</a:t>
            </a:r>
            <a:r>
              <a:rPr lang="en-US" sz="1200" dirty="0"/>
              <a:t>, Viet</a:t>
            </a:r>
            <a:r>
              <a:rPr lang="en-US" sz="1200" baseline="0" dirty="0"/>
              <a:t> Nam</a:t>
            </a:r>
            <a:endParaRPr lang="en-US" sz="1200" dirty="0"/>
          </a:p>
        </p:txBody>
      </p:sp>
      <p:sp>
        <p:nvSpPr>
          <p:cNvPr id="61" name="Rectangle 60"/>
          <p:cNvSpPr/>
          <p:nvPr userDrawn="1"/>
        </p:nvSpPr>
        <p:spPr>
          <a:xfrm>
            <a:off x="922247" y="6359385"/>
            <a:ext cx="3576428" cy="276999"/>
          </a:xfrm>
          <a:prstGeom prst="rect">
            <a:avLst/>
          </a:prstGeom>
        </p:spPr>
        <p:txBody>
          <a:bodyPr wrap="none">
            <a:spAutoFit/>
          </a:bodyPr>
          <a:lstStyle/>
          <a:p>
            <a:r>
              <a:rPr lang="en-US" sz="1200" dirty="0">
                <a:solidFill>
                  <a:schemeClr val="bg1">
                    <a:lumMod val="50000"/>
                  </a:schemeClr>
                </a:solidFill>
              </a:rPr>
              <a:t>APEC Wine Regulatory Forum |  May 11-12, 2017</a:t>
            </a: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476270" y="319389"/>
            <a:ext cx="4194781" cy="1274165"/>
          </a:xfrm>
          <a:prstGeom prst="rect">
            <a:avLst/>
          </a:prstGeom>
        </p:spPr>
      </p:pic>
    </p:spTree>
    <p:extLst>
      <p:ext uri="{BB962C8B-B14F-4D97-AF65-F5344CB8AC3E}">
        <p14:creationId xmlns:p14="http://schemas.microsoft.com/office/powerpoint/2010/main" val="798862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77154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06985" y="489857"/>
            <a:ext cx="1265465" cy="530134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971549" y="489857"/>
            <a:ext cx="5690508" cy="530134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5"/>
          <p:cNvSpPr>
            <a:spLocks noGrp="1"/>
          </p:cNvSpPr>
          <p:nvPr>
            <p:ph type="sldNum" sz="quarter" idx="12"/>
          </p:nvPr>
        </p:nvSpPr>
        <p:spPr>
          <a:xfrm>
            <a:off x="8378687" y="6289679"/>
            <a:ext cx="309458" cy="222436"/>
          </a:xfrm>
          <a:prstGeom prst="rect">
            <a:avLst/>
          </a:prstGeom>
        </p:spPr>
        <p:txBody>
          <a:bodyPr/>
          <a:lstStyle/>
          <a:p>
            <a:fld id="{E31375A4-56A4-47D6-9801-1991572033F7}" type="slidenum">
              <a:rPr lang="en-US" smtClean="0"/>
              <a:t>‹#›</a:t>
            </a:fld>
            <a:endParaRPr lang="en-US"/>
          </a:p>
        </p:txBody>
      </p:sp>
      <p:sp>
        <p:nvSpPr>
          <p:cNvPr id="8" name="Footer Placeholder 4"/>
          <p:cNvSpPr>
            <a:spLocks noGrp="1"/>
          </p:cNvSpPr>
          <p:nvPr>
            <p:ph type="ftr" sz="quarter" idx="11"/>
          </p:nvPr>
        </p:nvSpPr>
        <p:spPr>
          <a:xfrm>
            <a:off x="457201" y="6289679"/>
            <a:ext cx="4596023" cy="222436"/>
          </a:xfrm>
          <a:prstGeom prst="rect">
            <a:avLst/>
          </a:prstGeom>
        </p:spPr>
        <p:txBody>
          <a:bodyPr/>
          <a:lstStyle>
            <a:lvl1pPr>
              <a:defRPr>
                <a:solidFill>
                  <a:schemeClr val="bg1">
                    <a:lumMod val="50000"/>
                  </a:schemeClr>
                </a:solidFill>
              </a:defRPr>
            </a:lvl1pPr>
          </a:lstStyle>
          <a:p>
            <a:r>
              <a:rPr lang="en-US" dirty="0"/>
              <a:t>APEC Wine Regulatory Forum |  May 11-12, 2017</a:t>
            </a:r>
          </a:p>
        </p:txBody>
      </p:sp>
      <p:sp>
        <p:nvSpPr>
          <p:cNvPr id="9" name="Date Placeholder 3"/>
          <p:cNvSpPr>
            <a:spLocks noGrp="1"/>
          </p:cNvSpPr>
          <p:nvPr>
            <p:ph type="dt" sz="half" idx="10"/>
          </p:nvPr>
        </p:nvSpPr>
        <p:spPr>
          <a:xfrm>
            <a:off x="7007902" y="6289679"/>
            <a:ext cx="1370786" cy="222436"/>
          </a:xfrm>
          <a:prstGeom prst="rect">
            <a:avLst/>
          </a:prstGeom>
        </p:spPr>
        <p:txBody>
          <a:bodyPr/>
          <a:lstStyle>
            <a:lvl1pPr>
              <a:defRPr/>
            </a:lvl1pPr>
          </a:lstStyle>
          <a:p>
            <a:r>
              <a:rPr lang="en-US" dirty="0"/>
              <a:t>Ha </a:t>
            </a:r>
            <a:r>
              <a:rPr lang="en-US" dirty="0" err="1"/>
              <a:t>Noi</a:t>
            </a:r>
            <a:r>
              <a:rPr lang="en-US" dirty="0"/>
              <a:t>, Viet Nam</a:t>
            </a:r>
          </a:p>
        </p:txBody>
      </p:sp>
    </p:spTree>
    <p:extLst>
      <p:ext uri="{BB962C8B-B14F-4D97-AF65-F5344CB8AC3E}">
        <p14:creationId xmlns:p14="http://schemas.microsoft.com/office/powerpoint/2010/main" val="2524635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8378687" y="6289679"/>
            <a:ext cx="309458" cy="222436"/>
          </a:xfrm>
          <a:prstGeom prst="rect">
            <a:avLst/>
          </a:prstGeom>
        </p:spPr>
        <p:txBody>
          <a:bodyPr/>
          <a:lstStyle/>
          <a:p>
            <a:fld id="{E31375A4-56A4-47D6-9801-1991572033F7}" type="slidenum">
              <a:rPr lang="en-US" smtClean="0"/>
              <a:t>‹#›</a:t>
            </a:fld>
            <a:endParaRPr lang="en-US"/>
          </a:p>
        </p:txBody>
      </p:sp>
      <p:sp>
        <p:nvSpPr>
          <p:cNvPr id="5" name="Footer Placeholder 4"/>
          <p:cNvSpPr>
            <a:spLocks noGrp="1"/>
          </p:cNvSpPr>
          <p:nvPr>
            <p:ph type="ftr" sz="quarter" idx="11"/>
          </p:nvPr>
        </p:nvSpPr>
        <p:spPr>
          <a:xfrm>
            <a:off x="457201" y="6289679"/>
            <a:ext cx="4596023" cy="222436"/>
          </a:xfrm>
          <a:prstGeom prst="rect">
            <a:avLst/>
          </a:prstGeom>
        </p:spPr>
        <p:txBody>
          <a:bodyPr/>
          <a:lstStyle>
            <a:lvl1pPr>
              <a:defRPr>
                <a:solidFill>
                  <a:schemeClr val="bg1">
                    <a:lumMod val="50000"/>
                  </a:schemeClr>
                </a:solidFill>
              </a:defRPr>
            </a:lvl1pPr>
          </a:lstStyle>
          <a:p>
            <a:r>
              <a:rPr lang="en-US" dirty="0"/>
              <a:t>APEC Wine Regulatory Forum |  May 11-12, 2017</a:t>
            </a:r>
          </a:p>
        </p:txBody>
      </p:sp>
      <p:sp>
        <p:nvSpPr>
          <p:cNvPr id="4" name="Date Placeholder 3"/>
          <p:cNvSpPr>
            <a:spLocks noGrp="1"/>
          </p:cNvSpPr>
          <p:nvPr>
            <p:ph type="dt" sz="half" idx="10"/>
          </p:nvPr>
        </p:nvSpPr>
        <p:spPr>
          <a:xfrm>
            <a:off x="5102605" y="6289679"/>
            <a:ext cx="3276083" cy="222436"/>
          </a:xfrm>
          <a:prstGeom prst="rect">
            <a:avLst/>
          </a:prstGeom>
        </p:spPr>
        <p:txBody>
          <a:bodyPr/>
          <a:lstStyle>
            <a:lvl1pPr algn="r">
              <a:defRPr/>
            </a:lvl1pPr>
          </a:lstStyle>
          <a:p>
            <a:r>
              <a:rPr lang="en-US" dirty="0"/>
              <a:t>Ha </a:t>
            </a:r>
            <a:r>
              <a:rPr lang="en-US" dirty="0" err="1"/>
              <a:t>Noi</a:t>
            </a:r>
            <a:r>
              <a:rPr lang="en-US" dirty="0"/>
              <a:t>, Viet Nam</a:t>
            </a:r>
          </a:p>
        </p:txBody>
      </p:sp>
    </p:spTree>
    <p:extLst>
      <p:ext uri="{BB962C8B-B14F-4D97-AF65-F5344CB8AC3E}">
        <p14:creationId xmlns:p14="http://schemas.microsoft.com/office/powerpoint/2010/main" val="3112444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gradFill flip="none" rotWithShape="1">
          <a:gsLst>
            <a:gs pos="0">
              <a:schemeClr val="accent1"/>
            </a:gs>
            <a:gs pos="97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7" name="Group 6"/>
          <p:cNvGrpSpPr/>
          <p:nvPr userDrawn="1"/>
        </p:nvGrpSpPr>
        <p:grpSpPr bwMode="hidden">
          <a:xfrm>
            <a:off x="-1" y="0"/>
            <a:ext cx="9144002" cy="6858000"/>
            <a:chOff x="-1" y="0"/>
            <a:chExt cx="12192002" cy="6858000"/>
          </a:xfrm>
        </p:grpSpPr>
        <p:cxnSp>
          <p:nvCxnSpPr>
            <p:cNvPr id="8" name="Straight Connector 7"/>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4" name="Group 23"/>
            <p:cNvGrpSpPr/>
            <p:nvPr userDrawn="1"/>
          </p:nvGrpSpPr>
          <p:grpSpPr bwMode="hidden">
            <a:xfrm>
              <a:off x="-1" y="0"/>
              <a:ext cx="12192001" cy="6858000"/>
              <a:chOff x="-1" y="0"/>
              <a:chExt cx="12192001" cy="6858000"/>
            </a:xfrm>
          </p:grpSpPr>
          <p:cxnSp>
            <p:nvCxnSpPr>
              <p:cNvPr id="42" name="Straight Connector 41"/>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7" name="Group 46"/>
              <p:cNvGrpSpPr/>
              <p:nvPr/>
            </p:nvGrpSpPr>
            <p:grpSpPr bwMode="hidden">
              <a:xfrm>
                <a:off x="6327885" y="0"/>
                <a:ext cx="5864115" cy="5898673"/>
                <a:chOff x="6327885" y="0"/>
                <a:chExt cx="5864115" cy="5898673"/>
              </a:xfrm>
            </p:grpSpPr>
            <p:cxnSp>
              <p:nvCxnSpPr>
                <p:cNvPr id="53" name="Straight Connector 52"/>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8" name="Straight Connector 47"/>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5" name="Group 24"/>
            <p:cNvGrpSpPr/>
            <p:nvPr userDrawn="1"/>
          </p:nvGrpSpPr>
          <p:grpSpPr bwMode="hidden">
            <a:xfrm flipH="1">
              <a:off x="0" y="0"/>
              <a:ext cx="12192001" cy="6858000"/>
              <a:chOff x="-1" y="0"/>
              <a:chExt cx="12192001" cy="6858000"/>
            </a:xfrm>
          </p:grpSpPr>
          <p:cxnSp>
            <p:nvCxnSpPr>
              <p:cNvPr id="26" name="Straight Connector 25"/>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1" name="Group 30"/>
              <p:cNvGrpSpPr/>
              <p:nvPr/>
            </p:nvGrpSpPr>
            <p:grpSpPr bwMode="hidden">
              <a:xfrm>
                <a:off x="6327885" y="0"/>
                <a:ext cx="5864115" cy="5898673"/>
                <a:chOff x="6327885" y="0"/>
                <a:chExt cx="5864115" cy="5898673"/>
              </a:xfrm>
            </p:grpSpPr>
            <p:cxnSp>
              <p:nvCxnSpPr>
                <p:cNvPr id="37" name="Straight Connector 36"/>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2" name="Straight Connector 31"/>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title"/>
          </p:nvPr>
        </p:nvSpPr>
        <p:spPr>
          <a:xfrm>
            <a:off x="971550" y="2541573"/>
            <a:ext cx="7200900" cy="2743200"/>
          </a:xfrm>
        </p:spPr>
        <p:txBody>
          <a:bodyPr anchor="b">
            <a:normAutofit/>
          </a:bodyPr>
          <a:lstStyle>
            <a:lvl1pPr>
              <a:lnSpc>
                <a:spcPct val="85000"/>
              </a:lnSpc>
              <a:defRPr sz="4500" cap="none" baseline="0">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971550" y="5431536"/>
            <a:ext cx="7200900" cy="457200"/>
          </a:xfrm>
        </p:spPr>
        <p:txBody>
          <a:bodyPr>
            <a:normAutofit/>
          </a:bodyPr>
          <a:lstStyle>
            <a:lvl1pPr marL="0" indent="0">
              <a:spcBef>
                <a:spcPts val="0"/>
              </a:spcBef>
              <a:buNone/>
              <a:defRPr sz="1500" b="0">
                <a:solidFill>
                  <a:schemeClr val="tx1"/>
                </a:solidFill>
              </a:defRPr>
            </a:lvl1pPr>
            <a:lvl2pPr marL="342900" indent="0">
              <a:buNone/>
              <a:defRPr sz="1500"/>
            </a:lvl2pPr>
            <a:lvl3pPr marL="685800" indent="0">
              <a:buNone/>
              <a:defRPr sz="135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pPr lvl="0"/>
            <a:r>
              <a:rPr lang="en-US"/>
              <a:t>Edit Master text styles</a:t>
            </a:r>
          </a:p>
        </p:txBody>
      </p:sp>
      <p:cxnSp>
        <p:nvCxnSpPr>
          <p:cNvPr id="58" name="Straight Connector 57"/>
          <p:cNvCxnSpPr/>
          <p:nvPr userDrawn="1"/>
        </p:nvCxnSpPr>
        <p:spPr>
          <a:xfrm>
            <a:off x="971550" y="5294175"/>
            <a:ext cx="72009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677804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71550" y="1981200"/>
            <a:ext cx="3429000" cy="3810001"/>
          </a:xfrm>
        </p:spPr>
        <p:txBody>
          <a:bodyPr>
            <a:normAutofit/>
          </a:bodyPr>
          <a:lstStyle>
            <a:lvl1pPr>
              <a:defRPr sz="1500"/>
            </a:lvl1pPr>
            <a:lvl2pPr>
              <a:defRPr sz="1350"/>
            </a:lvl2pPr>
            <a:lvl3pPr>
              <a:defRPr sz="1200"/>
            </a:lvl3pPr>
            <a:lvl4pPr>
              <a:defRPr sz="1050"/>
            </a:lvl4pPr>
            <a:lvl5pPr>
              <a:defRPr sz="10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43450" y="1981200"/>
            <a:ext cx="3429000" cy="3810001"/>
          </a:xfrm>
        </p:spPr>
        <p:txBody>
          <a:bodyPr>
            <a:normAutofit/>
          </a:bodyPr>
          <a:lstStyle>
            <a:lvl1pPr>
              <a:defRPr sz="1500"/>
            </a:lvl1pPr>
            <a:lvl2pPr>
              <a:defRPr sz="1350"/>
            </a:lvl2pPr>
            <a:lvl3pPr>
              <a:defRPr sz="1200"/>
            </a:lvl3pPr>
            <a:lvl4pPr>
              <a:defRPr sz="1050"/>
            </a:lvl4pPr>
            <a:lvl5pPr>
              <a:defRPr sz="10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Slide Number Placeholder 5"/>
          <p:cNvSpPr>
            <a:spLocks noGrp="1"/>
          </p:cNvSpPr>
          <p:nvPr>
            <p:ph type="sldNum" sz="quarter" idx="12"/>
          </p:nvPr>
        </p:nvSpPr>
        <p:spPr>
          <a:xfrm>
            <a:off x="8378687" y="6289679"/>
            <a:ext cx="309458" cy="222436"/>
          </a:xfrm>
          <a:prstGeom prst="rect">
            <a:avLst/>
          </a:prstGeom>
        </p:spPr>
        <p:txBody>
          <a:bodyPr/>
          <a:lstStyle/>
          <a:p>
            <a:fld id="{E31375A4-56A4-47D6-9801-1991572033F7}" type="slidenum">
              <a:rPr lang="en-US" smtClean="0"/>
              <a:t>‹#›</a:t>
            </a:fld>
            <a:endParaRPr lang="en-US"/>
          </a:p>
        </p:txBody>
      </p:sp>
      <p:sp>
        <p:nvSpPr>
          <p:cNvPr id="12" name="Footer Placeholder 4"/>
          <p:cNvSpPr>
            <a:spLocks noGrp="1"/>
          </p:cNvSpPr>
          <p:nvPr>
            <p:ph type="ftr" sz="quarter" idx="11"/>
          </p:nvPr>
        </p:nvSpPr>
        <p:spPr>
          <a:xfrm>
            <a:off x="457201" y="6289679"/>
            <a:ext cx="4596023" cy="222436"/>
          </a:xfrm>
          <a:prstGeom prst="rect">
            <a:avLst/>
          </a:prstGeom>
        </p:spPr>
        <p:txBody>
          <a:bodyPr/>
          <a:lstStyle>
            <a:lvl1pPr>
              <a:defRPr>
                <a:solidFill>
                  <a:schemeClr val="bg1">
                    <a:lumMod val="50000"/>
                  </a:schemeClr>
                </a:solidFill>
              </a:defRPr>
            </a:lvl1pPr>
          </a:lstStyle>
          <a:p>
            <a:r>
              <a:rPr lang="en-US" dirty="0"/>
              <a:t>APEC Wine Regulatory Forum |  May 11-12, 2017</a:t>
            </a:r>
          </a:p>
        </p:txBody>
      </p:sp>
      <p:sp>
        <p:nvSpPr>
          <p:cNvPr id="13" name="Date Placeholder 3"/>
          <p:cNvSpPr>
            <a:spLocks noGrp="1"/>
          </p:cNvSpPr>
          <p:nvPr>
            <p:ph type="dt" sz="half" idx="10"/>
          </p:nvPr>
        </p:nvSpPr>
        <p:spPr>
          <a:xfrm>
            <a:off x="5102605" y="6289679"/>
            <a:ext cx="3276083" cy="222436"/>
          </a:xfrm>
          <a:prstGeom prst="rect">
            <a:avLst/>
          </a:prstGeom>
        </p:spPr>
        <p:txBody>
          <a:bodyPr/>
          <a:lstStyle>
            <a:lvl1pPr algn="r">
              <a:defRPr/>
            </a:lvl1pPr>
          </a:lstStyle>
          <a:p>
            <a:r>
              <a:rPr lang="en-US" dirty="0"/>
              <a:t>Ha </a:t>
            </a:r>
            <a:r>
              <a:rPr lang="en-US" dirty="0" err="1"/>
              <a:t>Noi</a:t>
            </a:r>
            <a:r>
              <a:rPr lang="en-US" dirty="0"/>
              <a:t>, Viet Nam</a:t>
            </a:r>
          </a:p>
        </p:txBody>
      </p:sp>
    </p:spTree>
    <p:extLst>
      <p:ext uri="{BB962C8B-B14F-4D97-AF65-F5344CB8AC3E}">
        <p14:creationId xmlns:p14="http://schemas.microsoft.com/office/powerpoint/2010/main" val="4044567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971550" y="1818322"/>
            <a:ext cx="3429000" cy="641350"/>
          </a:xfrm>
        </p:spPr>
        <p:txBody>
          <a:bodyPr anchor="ctr">
            <a:normAutofit/>
          </a:bodyPr>
          <a:lstStyle>
            <a:lvl1pPr marL="0" indent="0">
              <a:spcBef>
                <a:spcPts val="0"/>
              </a:spcBef>
              <a:buNone/>
              <a:defRPr sz="1500" b="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971550" y="2503714"/>
            <a:ext cx="3429000" cy="3287487"/>
          </a:xfrm>
        </p:spPr>
        <p:txBody>
          <a:bodyPr>
            <a:normAutofit/>
          </a:bodyPr>
          <a:lstStyle>
            <a:lvl1pPr>
              <a:defRPr sz="1500"/>
            </a:lvl1pPr>
            <a:lvl2pPr>
              <a:defRPr sz="1350"/>
            </a:lvl2pPr>
            <a:lvl3pPr>
              <a:defRPr sz="1200"/>
            </a:lvl3pPr>
            <a:lvl4pPr>
              <a:defRPr sz="1050"/>
            </a:lvl4pPr>
            <a:lvl5pPr>
              <a:defRPr sz="105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43450" y="1818322"/>
            <a:ext cx="3429000" cy="641350"/>
          </a:xfrm>
        </p:spPr>
        <p:txBody>
          <a:bodyPr anchor="ctr">
            <a:normAutofit/>
          </a:bodyPr>
          <a:lstStyle>
            <a:lvl1pPr marL="0" indent="0">
              <a:spcBef>
                <a:spcPts val="0"/>
              </a:spcBef>
              <a:buNone/>
              <a:defRPr sz="1500" b="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743450" y="2503714"/>
            <a:ext cx="3429000" cy="3287487"/>
          </a:xfrm>
        </p:spPr>
        <p:txBody>
          <a:bodyPr>
            <a:normAutofit/>
          </a:bodyPr>
          <a:lstStyle>
            <a:lvl1pPr>
              <a:defRPr sz="1500"/>
            </a:lvl1pPr>
            <a:lvl2pPr>
              <a:defRPr sz="1350"/>
            </a:lvl2pPr>
            <a:lvl3pPr>
              <a:defRPr sz="1200"/>
            </a:lvl3pPr>
            <a:lvl4pPr>
              <a:defRPr sz="1050"/>
            </a:lvl4pPr>
            <a:lvl5pPr>
              <a:defRPr sz="105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Slide Number Placeholder 5"/>
          <p:cNvSpPr>
            <a:spLocks noGrp="1"/>
          </p:cNvSpPr>
          <p:nvPr>
            <p:ph type="sldNum" sz="quarter" idx="12"/>
          </p:nvPr>
        </p:nvSpPr>
        <p:spPr>
          <a:xfrm>
            <a:off x="8378687" y="6289679"/>
            <a:ext cx="309458" cy="222436"/>
          </a:xfrm>
          <a:prstGeom prst="rect">
            <a:avLst/>
          </a:prstGeom>
        </p:spPr>
        <p:txBody>
          <a:bodyPr/>
          <a:lstStyle/>
          <a:p>
            <a:fld id="{E31375A4-56A4-47D6-9801-1991572033F7}" type="slidenum">
              <a:rPr lang="en-US" smtClean="0"/>
              <a:t>‹#›</a:t>
            </a:fld>
            <a:endParaRPr lang="en-US"/>
          </a:p>
        </p:txBody>
      </p:sp>
      <p:sp>
        <p:nvSpPr>
          <p:cNvPr id="17" name="Footer Placeholder 4"/>
          <p:cNvSpPr>
            <a:spLocks noGrp="1"/>
          </p:cNvSpPr>
          <p:nvPr>
            <p:ph type="ftr" sz="quarter" idx="11"/>
          </p:nvPr>
        </p:nvSpPr>
        <p:spPr>
          <a:xfrm>
            <a:off x="457201" y="6289679"/>
            <a:ext cx="4596023" cy="222436"/>
          </a:xfrm>
          <a:prstGeom prst="rect">
            <a:avLst/>
          </a:prstGeom>
        </p:spPr>
        <p:txBody>
          <a:bodyPr/>
          <a:lstStyle>
            <a:lvl1pPr>
              <a:defRPr>
                <a:solidFill>
                  <a:schemeClr val="bg1">
                    <a:lumMod val="50000"/>
                  </a:schemeClr>
                </a:solidFill>
              </a:defRPr>
            </a:lvl1pPr>
          </a:lstStyle>
          <a:p>
            <a:r>
              <a:rPr lang="en-US" dirty="0"/>
              <a:t>APEC Wine Regulatory Forum |  May 11-12, 2017</a:t>
            </a:r>
          </a:p>
        </p:txBody>
      </p:sp>
      <p:sp>
        <p:nvSpPr>
          <p:cNvPr id="18" name="Date Placeholder 3"/>
          <p:cNvSpPr>
            <a:spLocks noGrp="1"/>
          </p:cNvSpPr>
          <p:nvPr>
            <p:ph type="dt" sz="half" idx="10"/>
          </p:nvPr>
        </p:nvSpPr>
        <p:spPr>
          <a:xfrm>
            <a:off x="5102605" y="6289679"/>
            <a:ext cx="3276083" cy="222436"/>
          </a:xfrm>
          <a:prstGeom prst="rect">
            <a:avLst/>
          </a:prstGeom>
        </p:spPr>
        <p:txBody>
          <a:bodyPr/>
          <a:lstStyle>
            <a:lvl1pPr algn="r">
              <a:defRPr/>
            </a:lvl1pPr>
          </a:lstStyle>
          <a:p>
            <a:r>
              <a:rPr lang="en-US" dirty="0"/>
              <a:t>Ha </a:t>
            </a:r>
            <a:r>
              <a:rPr lang="en-US" dirty="0" err="1"/>
              <a:t>Noi</a:t>
            </a:r>
            <a:r>
              <a:rPr lang="en-US" dirty="0"/>
              <a:t>, Viet Nam</a:t>
            </a:r>
          </a:p>
        </p:txBody>
      </p:sp>
    </p:spTree>
    <p:extLst>
      <p:ext uri="{BB962C8B-B14F-4D97-AF65-F5344CB8AC3E}">
        <p14:creationId xmlns:p14="http://schemas.microsoft.com/office/powerpoint/2010/main" val="3397906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2" name="Slide Number Placeholder 5"/>
          <p:cNvSpPr>
            <a:spLocks noGrp="1"/>
          </p:cNvSpPr>
          <p:nvPr>
            <p:ph type="sldNum" sz="quarter" idx="12"/>
          </p:nvPr>
        </p:nvSpPr>
        <p:spPr>
          <a:xfrm>
            <a:off x="8378687" y="6289679"/>
            <a:ext cx="309458" cy="222436"/>
          </a:xfrm>
          <a:prstGeom prst="rect">
            <a:avLst/>
          </a:prstGeom>
        </p:spPr>
        <p:txBody>
          <a:bodyPr/>
          <a:lstStyle/>
          <a:p>
            <a:fld id="{E31375A4-56A4-47D6-9801-1991572033F7}" type="slidenum">
              <a:rPr lang="en-US" smtClean="0"/>
              <a:t>‹#›</a:t>
            </a:fld>
            <a:endParaRPr lang="en-US"/>
          </a:p>
        </p:txBody>
      </p:sp>
      <p:sp>
        <p:nvSpPr>
          <p:cNvPr id="13" name="Footer Placeholder 4"/>
          <p:cNvSpPr>
            <a:spLocks noGrp="1"/>
          </p:cNvSpPr>
          <p:nvPr>
            <p:ph type="ftr" sz="quarter" idx="11"/>
          </p:nvPr>
        </p:nvSpPr>
        <p:spPr>
          <a:xfrm>
            <a:off x="457201" y="6289679"/>
            <a:ext cx="4596023" cy="222436"/>
          </a:xfrm>
          <a:prstGeom prst="rect">
            <a:avLst/>
          </a:prstGeom>
        </p:spPr>
        <p:txBody>
          <a:bodyPr/>
          <a:lstStyle>
            <a:lvl1pPr>
              <a:defRPr>
                <a:solidFill>
                  <a:schemeClr val="bg1">
                    <a:lumMod val="50000"/>
                  </a:schemeClr>
                </a:solidFill>
              </a:defRPr>
            </a:lvl1pPr>
          </a:lstStyle>
          <a:p>
            <a:r>
              <a:rPr lang="en-US" dirty="0"/>
              <a:t>APEC Wine Regulatory Forum |  May 11-12, 2017</a:t>
            </a:r>
          </a:p>
        </p:txBody>
      </p:sp>
      <p:sp>
        <p:nvSpPr>
          <p:cNvPr id="14" name="Date Placeholder 3"/>
          <p:cNvSpPr>
            <a:spLocks noGrp="1"/>
          </p:cNvSpPr>
          <p:nvPr>
            <p:ph type="dt" sz="half" idx="10"/>
          </p:nvPr>
        </p:nvSpPr>
        <p:spPr>
          <a:xfrm>
            <a:off x="5102605" y="6289679"/>
            <a:ext cx="3276083" cy="222436"/>
          </a:xfrm>
          <a:prstGeom prst="rect">
            <a:avLst/>
          </a:prstGeom>
        </p:spPr>
        <p:txBody>
          <a:bodyPr/>
          <a:lstStyle>
            <a:lvl1pPr algn="r">
              <a:defRPr/>
            </a:lvl1pPr>
          </a:lstStyle>
          <a:p>
            <a:r>
              <a:rPr lang="en-US" dirty="0"/>
              <a:t>Ha </a:t>
            </a:r>
            <a:r>
              <a:rPr lang="en-US" dirty="0" err="1"/>
              <a:t>Noi</a:t>
            </a:r>
            <a:r>
              <a:rPr lang="en-US" dirty="0"/>
              <a:t>, Viet Nam</a:t>
            </a:r>
          </a:p>
        </p:txBody>
      </p:sp>
    </p:spTree>
    <p:extLst>
      <p:ext uri="{BB962C8B-B14F-4D97-AF65-F5344CB8AC3E}">
        <p14:creationId xmlns:p14="http://schemas.microsoft.com/office/powerpoint/2010/main" val="3238976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161" name="Group 160"/>
          <p:cNvGrpSpPr/>
          <p:nvPr userDrawn="1"/>
        </p:nvGrpSpPr>
        <p:grpSpPr bwMode="hidden">
          <a:xfrm>
            <a:off x="-1" y="0"/>
            <a:ext cx="9144002" cy="6858000"/>
            <a:chOff x="-1" y="0"/>
            <a:chExt cx="12192002" cy="6858000"/>
          </a:xfrm>
        </p:grpSpPr>
        <p:cxnSp>
          <p:nvCxnSpPr>
            <p:cNvPr id="162" name="Straight Connector 161"/>
            <p:cNvCxnSpPr/>
            <p:nvPr/>
          </p:nvCxnSpPr>
          <p:spPr bwMode="hidden">
            <a:xfrm>
              <a:off x="61019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3" name="Straight Connector 162"/>
            <p:cNvCxnSpPr/>
            <p:nvPr/>
          </p:nvCxnSpPr>
          <p:spPr bwMode="hidden">
            <a:xfrm>
              <a:off x="182933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4" name="Straight Connector 163"/>
            <p:cNvCxnSpPr/>
            <p:nvPr/>
          </p:nvCxnSpPr>
          <p:spPr bwMode="hidden">
            <a:xfrm>
              <a:off x="304847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bwMode="hidden">
            <a:xfrm>
              <a:off x="426760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bwMode="hidden">
            <a:xfrm>
              <a:off x="548674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7" name="Straight Connector 166"/>
            <p:cNvCxnSpPr/>
            <p:nvPr/>
          </p:nvCxnSpPr>
          <p:spPr bwMode="hidden">
            <a:xfrm>
              <a:off x="670588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8" name="Straight Connector 167"/>
            <p:cNvCxnSpPr/>
            <p:nvPr/>
          </p:nvCxnSpPr>
          <p:spPr bwMode="hidden">
            <a:xfrm>
              <a:off x="792502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bwMode="hidden">
            <a:xfrm>
              <a:off x="914416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p:cNvCxnSpPr/>
            <p:nvPr/>
          </p:nvCxnSpPr>
          <p:spPr bwMode="hidden">
            <a:xfrm>
              <a:off x="1036329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1" name="Straight Connector 170"/>
            <p:cNvCxnSpPr/>
            <p:nvPr/>
          </p:nvCxnSpPr>
          <p:spPr bwMode="hidden">
            <a:xfrm>
              <a:off x="1158243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bwMode="hidden">
            <a:xfrm>
              <a:off x="2819" y="38648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bwMode="hidden">
            <a:xfrm>
              <a:off x="2819" y="1611181"/>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4" name="Straight Connector 173"/>
            <p:cNvCxnSpPr/>
            <p:nvPr/>
          </p:nvCxnSpPr>
          <p:spPr bwMode="hidden">
            <a:xfrm>
              <a:off x="2819" y="2835877"/>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5" name="Straight Connector 174"/>
            <p:cNvCxnSpPr/>
            <p:nvPr/>
          </p:nvCxnSpPr>
          <p:spPr bwMode="hidden">
            <a:xfrm>
              <a:off x="2819" y="4060573"/>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6" name="Straight Connector 175"/>
            <p:cNvCxnSpPr/>
            <p:nvPr/>
          </p:nvCxnSpPr>
          <p:spPr bwMode="hidden">
            <a:xfrm>
              <a:off x="2819" y="5285269"/>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bwMode="hidden">
            <a:xfrm>
              <a:off x="2819" y="650996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78" name="Group 177"/>
            <p:cNvGrpSpPr/>
            <p:nvPr userDrawn="1"/>
          </p:nvGrpSpPr>
          <p:grpSpPr bwMode="hidden">
            <a:xfrm>
              <a:off x="-1" y="0"/>
              <a:ext cx="12192001" cy="6858000"/>
              <a:chOff x="-1" y="0"/>
              <a:chExt cx="12192001" cy="6858000"/>
            </a:xfrm>
          </p:grpSpPr>
          <p:cxnSp>
            <p:nvCxnSpPr>
              <p:cNvPr id="196" name="Straight Connector 195"/>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7" name="Straight Connector 196"/>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8" name="Straight Connector 197"/>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9" name="Straight Connector 198"/>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0" name="Straight Connector 199"/>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201" name="Group 200"/>
              <p:cNvGrpSpPr/>
              <p:nvPr/>
            </p:nvGrpSpPr>
            <p:grpSpPr bwMode="hidden">
              <a:xfrm>
                <a:off x="6327885" y="0"/>
                <a:ext cx="5864115" cy="5898673"/>
                <a:chOff x="6327885" y="0"/>
                <a:chExt cx="5864115" cy="5898673"/>
              </a:xfrm>
            </p:grpSpPr>
            <p:cxnSp>
              <p:nvCxnSpPr>
                <p:cNvPr id="207" name="Straight Connector 206"/>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8" name="Straight Connector 207"/>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202" name="Straight Connector 201"/>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3" name="Straight Connector 202"/>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4" name="Straight Connector 203"/>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6" name="Straight Connector 205"/>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nvGrpSpPr>
            <p:cNvPr id="179" name="Group 178"/>
            <p:cNvGrpSpPr/>
            <p:nvPr userDrawn="1"/>
          </p:nvGrpSpPr>
          <p:grpSpPr bwMode="hidden">
            <a:xfrm flipH="1">
              <a:off x="0" y="0"/>
              <a:ext cx="12192001" cy="6858000"/>
              <a:chOff x="-1" y="0"/>
              <a:chExt cx="12192001" cy="6858000"/>
            </a:xfrm>
          </p:grpSpPr>
          <p:cxnSp>
            <p:nvCxnSpPr>
              <p:cNvPr id="180" name="Straight Connector 179"/>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85" name="Group 184"/>
              <p:cNvGrpSpPr/>
              <p:nvPr/>
            </p:nvGrpSpPr>
            <p:grpSpPr bwMode="hidden">
              <a:xfrm>
                <a:off x="6327885" y="0"/>
                <a:ext cx="5864115" cy="5898673"/>
                <a:chOff x="6327885" y="0"/>
                <a:chExt cx="5864115" cy="5898673"/>
              </a:xfrm>
            </p:grpSpPr>
            <p:cxnSp>
              <p:nvCxnSpPr>
                <p:cNvPr id="191" name="Straight Connector 190"/>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3" name="Straight Connector 192"/>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4" name="Straight Connector 193"/>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5" name="Straight Connector 194"/>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186" name="Straight Connector 185"/>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sp>
        <p:nvSpPr>
          <p:cNvPr id="59" name="Slide Number Placeholder 5"/>
          <p:cNvSpPr>
            <a:spLocks noGrp="1"/>
          </p:cNvSpPr>
          <p:nvPr>
            <p:ph type="sldNum" sz="quarter" idx="12"/>
          </p:nvPr>
        </p:nvSpPr>
        <p:spPr>
          <a:xfrm>
            <a:off x="8378687" y="6289679"/>
            <a:ext cx="309458" cy="222436"/>
          </a:xfrm>
          <a:prstGeom prst="rect">
            <a:avLst/>
          </a:prstGeom>
        </p:spPr>
        <p:txBody>
          <a:bodyPr/>
          <a:lstStyle/>
          <a:p>
            <a:fld id="{E31375A4-56A4-47D6-9801-1991572033F7}" type="slidenum">
              <a:rPr lang="en-US" smtClean="0"/>
              <a:t>‹#›</a:t>
            </a:fld>
            <a:endParaRPr lang="en-US"/>
          </a:p>
        </p:txBody>
      </p:sp>
      <p:sp>
        <p:nvSpPr>
          <p:cNvPr id="60" name="Footer Placeholder 4"/>
          <p:cNvSpPr>
            <a:spLocks noGrp="1"/>
          </p:cNvSpPr>
          <p:nvPr>
            <p:ph type="ftr" sz="quarter" idx="11"/>
          </p:nvPr>
        </p:nvSpPr>
        <p:spPr>
          <a:xfrm>
            <a:off x="457201" y="6289679"/>
            <a:ext cx="4596023" cy="222436"/>
          </a:xfrm>
          <a:prstGeom prst="rect">
            <a:avLst/>
          </a:prstGeom>
        </p:spPr>
        <p:txBody>
          <a:bodyPr/>
          <a:lstStyle>
            <a:lvl1pPr>
              <a:defRPr>
                <a:solidFill>
                  <a:schemeClr val="bg1">
                    <a:lumMod val="50000"/>
                  </a:schemeClr>
                </a:solidFill>
              </a:defRPr>
            </a:lvl1pPr>
          </a:lstStyle>
          <a:p>
            <a:r>
              <a:rPr lang="en-US" dirty="0"/>
              <a:t>APEC Wine Regulatory Forum |  May 11-12, 2017</a:t>
            </a:r>
          </a:p>
        </p:txBody>
      </p:sp>
      <p:sp>
        <p:nvSpPr>
          <p:cNvPr id="61" name="Date Placeholder 3"/>
          <p:cNvSpPr>
            <a:spLocks noGrp="1"/>
          </p:cNvSpPr>
          <p:nvPr>
            <p:ph type="dt" sz="half" idx="10"/>
          </p:nvPr>
        </p:nvSpPr>
        <p:spPr>
          <a:xfrm>
            <a:off x="5102605" y="6289679"/>
            <a:ext cx="3276083" cy="222436"/>
          </a:xfrm>
          <a:prstGeom prst="rect">
            <a:avLst/>
          </a:prstGeom>
        </p:spPr>
        <p:txBody>
          <a:bodyPr/>
          <a:lstStyle>
            <a:lvl1pPr algn="r">
              <a:defRPr/>
            </a:lvl1pPr>
          </a:lstStyle>
          <a:p>
            <a:r>
              <a:rPr lang="en-US" dirty="0"/>
              <a:t>Ha </a:t>
            </a:r>
            <a:r>
              <a:rPr lang="en-US" dirty="0" err="1"/>
              <a:t>Noi</a:t>
            </a:r>
            <a:r>
              <a:rPr lang="en-US" dirty="0"/>
              <a:t>, Viet Nam</a:t>
            </a:r>
          </a:p>
        </p:txBody>
      </p:sp>
    </p:spTree>
    <p:extLst>
      <p:ext uri="{BB962C8B-B14F-4D97-AF65-F5344CB8AC3E}">
        <p14:creationId xmlns:p14="http://schemas.microsoft.com/office/powerpoint/2010/main" val="214681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9" name="Group 8"/>
          <p:cNvGrpSpPr/>
          <p:nvPr userDrawn="1"/>
        </p:nvGrpSpPr>
        <p:grpSpPr bwMode="hidden">
          <a:xfrm>
            <a:off x="-1" y="0"/>
            <a:ext cx="9144002" cy="6858000"/>
            <a:chOff x="-1" y="0"/>
            <a:chExt cx="12192002" cy="6858000"/>
          </a:xfrm>
        </p:grpSpPr>
        <p:cxnSp>
          <p:nvCxnSpPr>
            <p:cNvPr id="10" name="Straight Connector 9"/>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6" name="Group 25"/>
            <p:cNvGrpSpPr/>
            <p:nvPr userDrawn="1"/>
          </p:nvGrpSpPr>
          <p:grpSpPr bwMode="hidden">
            <a:xfrm>
              <a:off x="-1" y="0"/>
              <a:ext cx="12192001" cy="6858000"/>
              <a:chOff x="-1" y="0"/>
              <a:chExt cx="12192001" cy="6858000"/>
            </a:xfrm>
          </p:grpSpPr>
          <p:cxnSp>
            <p:nvCxnSpPr>
              <p:cNvPr id="44" name="Straight Connector 43"/>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9" name="Group 48"/>
              <p:cNvGrpSpPr/>
              <p:nvPr/>
            </p:nvGrpSpPr>
            <p:grpSpPr bwMode="hidden">
              <a:xfrm>
                <a:off x="6327885" y="0"/>
                <a:ext cx="5864115" cy="5898673"/>
                <a:chOff x="6327885" y="0"/>
                <a:chExt cx="5864115" cy="5898673"/>
              </a:xfrm>
            </p:grpSpPr>
            <p:cxnSp>
              <p:nvCxnSpPr>
                <p:cNvPr id="55" name="Straight Connector 54"/>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50" name="Straight Connector 49"/>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7" name="Group 26"/>
            <p:cNvGrpSpPr/>
            <p:nvPr userDrawn="1"/>
          </p:nvGrpSpPr>
          <p:grpSpPr bwMode="hidden">
            <a:xfrm flipH="1">
              <a:off x="0" y="0"/>
              <a:ext cx="12192001" cy="6858000"/>
              <a:chOff x="-1" y="0"/>
              <a:chExt cx="12192001" cy="6858000"/>
            </a:xfrm>
          </p:grpSpPr>
          <p:cxnSp>
            <p:nvCxnSpPr>
              <p:cNvPr id="28" name="Straight Connector 27"/>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3" name="Group 32"/>
              <p:cNvGrpSpPr/>
              <p:nvPr/>
            </p:nvGrpSpPr>
            <p:grpSpPr bwMode="hidden">
              <a:xfrm>
                <a:off x="6327885" y="0"/>
                <a:ext cx="5864115" cy="5898673"/>
                <a:chOff x="6327885" y="0"/>
                <a:chExt cx="5864115" cy="5898673"/>
              </a:xfrm>
            </p:grpSpPr>
            <p:cxnSp>
              <p:nvCxnSpPr>
                <p:cNvPr id="39" name="Straight Connector 38"/>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4" name="Straight Connector 33"/>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7" name="Rectangle 6"/>
          <p:cNvSpPr/>
          <p:nvPr userDrawn="1"/>
        </p:nvSpPr>
        <p:spPr>
          <a:xfrm>
            <a:off x="0" y="0"/>
            <a:ext cx="54864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5934864" y="571500"/>
            <a:ext cx="2743200" cy="2197100"/>
          </a:xfrm>
        </p:spPr>
        <p:txBody>
          <a:bodyPr anchor="b">
            <a:normAutofit/>
          </a:bodyPr>
          <a:lstStyle>
            <a:lvl1pPr>
              <a:defRPr sz="1950">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457173" y="571500"/>
            <a:ext cx="4613665" cy="5715000"/>
          </a:xfrm>
        </p:spPr>
        <p:txBody>
          <a:bodyPr>
            <a:normAutofit/>
          </a:bodyPr>
          <a:lstStyle>
            <a:lvl1pPr>
              <a:defRPr sz="1500"/>
            </a:lvl1pPr>
            <a:lvl2pPr>
              <a:defRPr sz="1350"/>
            </a:lvl2pPr>
            <a:lvl3pPr>
              <a:defRPr sz="1200"/>
            </a:lvl3pPr>
            <a:lvl4pPr>
              <a:defRPr sz="1050"/>
            </a:lvl4pPr>
            <a:lvl5pPr>
              <a:defRPr sz="1050"/>
            </a:lvl5pPr>
            <a:lvl6pPr>
              <a:defRPr sz="1500"/>
            </a:lvl6pPr>
            <a:lvl7pPr>
              <a:defRPr sz="1500"/>
            </a:lvl7pPr>
            <a:lvl8pPr>
              <a:defRPr sz="1500"/>
            </a:lvl8pPr>
            <a:lvl9pPr>
              <a:defRPr sz="15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5934864" y="2995012"/>
            <a:ext cx="2743200" cy="2285950"/>
          </a:xfrm>
        </p:spPr>
        <p:txBody>
          <a:bodyPr>
            <a:normAutofit/>
          </a:bodyPr>
          <a:lstStyle>
            <a:lvl1pPr marL="0" indent="0">
              <a:spcBef>
                <a:spcPts val="900"/>
              </a:spcBef>
              <a:buNone/>
              <a:defRPr sz="120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cxnSp>
        <p:nvCxnSpPr>
          <p:cNvPr id="60" name="Straight Connector 59"/>
          <p:cNvCxnSpPr/>
          <p:nvPr userDrawn="1"/>
        </p:nvCxnSpPr>
        <p:spPr>
          <a:xfrm>
            <a:off x="5942317" y="2895600"/>
            <a:ext cx="2744483"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64" name="Slide Number Placeholder 5"/>
          <p:cNvSpPr>
            <a:spLocks noGrp="1"/>
          </p:cNvSpPr>
          <p:nvPr>
            <p:ph type="sldNum" sz="quarter" idx="12"/>
          </p:nvPr>
        </p:nvSpPr>
        <p:spPr>
          <a:xfrm>
            <a:off x="8378687" y="6289679"/>
            <a:ext cx="309458" cy="222436"/>
          </a:xfrm>
          <a:prstGeom prst="rect">
            <a:avLst/>
          </a:prstGeom>
        </p:spPr>
        <p:txBody>
          <a:bodyPr/>
          <a:lstStyle/>
          <a:p>
            <a:fld id="{E31375A4-56A4-47D6-9801-1991572033F7}" type="slidenum">
              <a:rPr lang="en-US" smtClean="0"/>
              <a:t>‹#›</a:t>
            </a:fld>
            <a:endParaRPr lang="en-US"/>
          </a:p>
        </p:txBody>
      </p:sp>
      <p:sp>
        <p:nvSpPr>
          <p:cNvPr id="65" name="Footer Placeholder 4"/>
          <p:cNvSpPr>
            <a:spLocks noGrp="1"/>
          </p:cNvSpPr>
          <p:nvPr>
            <p:ph type="ftr" sz="quarter" idx="11"/>
          </p:nvPr>
        </p:nvSpPr>
        <p:spPr>
          <a:xfrm>
            <a:off x="457201" y="6289679"/>
            <a:ext cx="4596023" cy="222436"/>
          </a:xfrm>
          <a:prstGeom prst="rect">
            <a:avLst/>
          </a:prstGeom>
        </p:spPr>
        <p:txBody>
          <a:bodyPr/>
          <a:lstStyle>
            <a:lvl1pPr>
              <a:defRPr>
                <a:solidFill>
                  <a:schemeClr val="bg1">
                    <a:lumMod val="50000"/>
                  </a:schemeClr>
                </a:solidFill>
              </a:defRPr>
            </a:lvl1pPr>
          </a:lstStyle>
          <a:p>
            <a:r>
              <a:rPr lang="en-US" dirty="0"/>
              <a:t>APEC Wine Regulatory Forum |  May 11-12, 2017</a:t>
            </a:r>
          </a:p>
        </p:txBody>
      </p:sp>
      <p:sp>
        <p:nvSpPr>
          <p:cNvPr id="66" name="Date Placeholder 3"/>
          <p:cNvSpPr>
            <a:spLocks noGrp="1"/>
          </p:cNvSpPr>
          <p:nvPr>
            <p:ph type="dt" sz="half" idx="10"/>
          </p:nvPr>
        </p:nvSpPr>
        <p:spPr>
          <a:xfrm>
            <a:off x="5102605" y="6289679"/>
            <a:ext cx="3276083" cy="222436"/>
          </a:xfrm>
          <a:prstGeom prst="rect">
            <a:avLst/>
          </a:prstGeom>
        </p:spPr>
        <p:txBody>
          <a:bodyPr/>
          <a:lstStyle>
            <a:lvl1pPr algn="r">
              <a:defRPr>
                <a:solidFill>
                  <a:schemeClr val="bg1">
                    <a:lumMod val="75000"/>
                  </a:schemeClr>
                </a:solidFill>
              </a:defRPr>
            </a:lvl1pPr>
          </a:lstStyle>
          <a:p>
            <a:r>
              <a:rPr lang="en-US" dirty="0"/>
              <a:t>Ha </a:t>
            </a:r>
            <a:r>
              <a:rPr lang="en-US" dirty="0" err="1"/>
              <a:t>Noi</a:t>
            </a:r>
            <a:r>
              <a:rPr lang="en-US" dirty="0"/>
              <a:t>, Viet Nam</a:t>
            </a:r>
          </a:p>
        </p:txBody>
      </p:sp>
    </p:spTree>
    <p:extLst>
      <p:ext uri="{BB962C8B-B14F-4D97-AF65-F5344CB8AC3E}">
        <p14:creationId xmlns:p14="http://schemas.microsoft.com/office/powerpoint/2010/main" val="166737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8" name="Group 7"/>
          <p:cNvGrpSpPr/>
          <p:nvPr/>
        </p:nvGrpSpPr>
        <p:grpSpPr bwMode="hidden">
          <a:xfrm>
            <a:off x="-1" y="0"/>
            <a:ext cx="9144002" cy="6858000"/>
            <a:chOff x="-1" y="0"/>
            <a:chExt cx="12192002" cy="6858000"/>
          </a:xfrm>
        </p:grpSpPr>
        <p:cxnSp>
          <p:nvCxnSpPr>
            <p:cNvPr id="9" name="Straight Connector 8"/>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5" name="Group 24"/>
            <p:cNvGrpSpPr/>
            <p:nvPr/>
          </p:nvGrpSpPr>
          <p:grpSpPr bwMode="hidden">
            <a:xfrm>
              <a:off x="-1" y="0"/>
              <a:ext cx="12192001" cy="6858000"/>
              <a:chOff x="-1" y="0"/>
              <a:chExt cx="12192001" cy="6858000"/>
            </a:xfrm>
          </p:grpSpPr>
          <p:cxnSp>
            <p:nvCxnSpPr>
              <p:cNvPr id="43" name="Straight Connector 42"/>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8" name="Group 47"/>
              <p:cNvGrpSpPr/>
              <p:nvPr/>
            </p:nvGrpSpPr>
            <p:grpSpPr bwMode="hidden">
              <a:xfrm>
                <a:off x="6327885" y="0"/>
                <a:ext cx="5864115" cy="5898673"/>
                <a:chOff x="6327885" y="0"/>
                <a:chExt cx="5864115" cy="5898673"/>
              </a:xfrm>
            </p:grpSpPr>
            <p:cxnSp>
              <p:nvCxnSpPr>
                <p:cNvPr id="54" name="Straight Connector 53"/>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9" name="Straight Connector 48"/>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6" name="Group 25"/>
            <p:cNvGrpSpPr/>
            <p:nvPr/>
          </p:nvGrpSpPr>
          <p:grpSpPr bwMode="hidden">
            <a:xfrm flipH="1">
              <a:off x="0" y="0"/>
              <a:ext cx="12192001" cy="6858000"/>
              <a:chOff x="-1" y="0"/>
              <a:chExt cx="12192001" cy="6858000"/>
            </a:xfrm>
          </p:grpSpPr>
          <p:cxnSp>
            <p:nvCxnSpPr>
              <p:cNvPr id="27" name="Straight Connector 26"/>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2" name="Group 31"/>
              <p:cNvGrpSpPr/>
              <p:nvPr/>
            </p:nvGrpSpPr>
            <p:grpSpPr bwMode="hidden">
              <a:xfrm>
                <a:off x="6327885" y="0"/>
                <a:ext cx="5864115" cy="5898673"/>
                <a:chOff x="6327885" y="0"/>
                <a:chExt cx="5864115" cy="5898673"/>
              </a:xfrm>
            </p:grpSpPr>
            <p:cxnSp>
              <p:nvCxnSpPr>
                <p:cNvPr id="38" name="Straight Connector 37"/>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3" name="Straight Connector 32"/>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60" name="Rectangle 59"/>
          <p:cNvSpPr/>
          <p:nvPr/>
        </p:nvSpPr>
        <p:spPr>
          <a:xfrm>
            <a:off x="0" y="0"/>
            <a:ext cx="54864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Picture Placeholder 2"/>
          <p:cNvSpPr>
            <a:spLocks noGrp="1"/>
          </p:cNvSpPr>
          <p:nvPr>
            <p:ph type="pic" idx="1"/>
          </p:nvPr>
        </p:nvSpPr>
        <p:spPr>
          <a:xfrm>
            <a:off x="3309" y="-159"/>
            <a:ext cx="5486400" cy="6858000"/>
          </a:xfrm>
        </p:spPr>
        <p:txBody>
          <a:bodyPr tIns="457200">
            <a:normAutofit/>
          </a:bodyPr>
          <a:lstStyle>
            <a:lvl1pPr marL="0" indent="0" algn="ctr">
              <a:buNone/>
              <a:defRPr sz="15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cxnSp>
        <p:nvCxnSpPr>
          <p:cNvPr id="59" name="Straight Connector 58"/>
          <p:cNvCxnSpPr/>
          <p:nvPr/>
        </p:nvCxnSpPr>
        <p:spPr>
          <a:xfrm>
            <a:off x="5942317" y="2895600"/>
            <a:ext cx="2744483"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5932170" y="576072"/>
            <a:ext cx="2743200" cy="2194560"/>
          </a:xfrm>
        </p:spPr>
        <p:txBody>
          <a:bodyPr anchor="b">
            <a:normAutofit/>
          </a:bodyPr>
          <a:lstStyle>
            <a:lvl1pPr>
              <a:defRPr sz="1950">
                <a:solidFill>
                  <a:schemeClr val="bg1"/>
                </a:solidFill>
              </a:defRPr>
            </a:lvl1pPr>
          </a:lstStyle>
          <a:p>
            <a:r>
              <a:rPr lang="en-US"/>
              <a:t>Click to edit Master title style</a:t>
            </a:r>
          </a:p>
        </p:txBody>
      </p:sp>
      <p:sp>
        <p:nvSpPr>
          <p:cNvPr id="4" name="Text Placeholder 3"/>
          <p:cNvSpPr>
            <a:spLocks noGrp="1"/>
          </p:cNvSpPr>
          <p:nvPr>
            <p:ph type="body" sz="half" idx="2"/>
          </p:nvPr>
        </p:nvSpPr>
        <p:spPr>
          <a:xfrm>
            <a:off x="5932170" y="2999232"/>
            <a:ext cx="2743200" cy="2286000"/>
          </a:xfrm>
        </p:spPr>
        <p:txBody>
          <a:bodyPr/>
          <a:lstStyle>
            <a:lvl1pPr marL="0" indent="0">
              <a:spcBef>
                <a:spcPts val="900"/>
              </a:spcBef>
              <a:buNone/>
              <a:defRPr sz="120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Tree>
    <p:extLst>
      <p:ext uri="{BB962C8B-B14F-4D97-AF65-F5344CB8AC3E}">
        <p14:creationId xmlns:p14="http://schemas.microsoft.com/office/powerpoint/2010/main" val="620318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3000">
              <a:schemeClr val="bg1"/>
            </a:gs>
            <a:gs pos="0">
              <a:schemeClr val="bg1">
                <a:lumMod val="100000"/>
              </a:schemeClr>
            </a:gs>
            <a:gs pos="100000">
              <a:schemeClr val="bg1">
                <a:lumMod val="95000"/>
                <a:alpha val="65000"/>
              </a:schemeClr>
            </a:gs>
          </a:gsLst>
          <a:lin ang="5400000" scaled="1"/>
          <a:tileRect/>
        </a:gradFill>
        <a:effectLst/>
      </p:bgPr>
    </p:bg>
    <p:spTree>
      <p:nvGrpSpPr>
        <p:cNvPr id="1" name=""/>
        <p:cNvGrpSpPr/>
        <p:nvPr/>
      </p:nvGrpSpPr>
      <p:grpSpPr>
        <a:xfrm>
          <a:off x="0" y="0"/>
          <a:ext cx="0" cy="0"/>
          <a:chOff x="0" y="0"/>
          <a:chExt cx="0" cy="0"/>
        </a:xfrm>
      </p:grpSpPr>
      <p:grpSp>
        <p:nvGrpSpPr>
          <p:cNvPr id="96" name="Group 95"/>
          <p:cNvGrpSpPr/>
          <p:nvPr userDrawn="1"/>
        </p:nvGrpSpPr>
        <p:grpSpPr bwMode="hidden">
          <a:xfrm>
            <a:off x="-1" y="0"/>
            <a:ext cx="9144002" cy="6858000"/>
            <a:chOff x="-1" y="0"/>
            <a:chExt cx="12192002" cy="6858000"/>
          </a:xfrm>
        </p:grpSpPr>
        <p:cxnSp>
          <p:nvCxnSpPr>
            <p:cNvPr id="97" name="Straight Connector 96"/>
            <p:cNvCxnSpPr/>
            <p:nvPr/>
          </p:nvCxnSpPr>
          <p:spPr bwMode="hidden">
            <a:xfrm>
              <a:off x="61019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bwMode="hidden">
            <a:xfrm>
              <a:off x="182933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bwMode="hidden">
            <a:xfrm>
              <a:off x="304847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bwMode="hidden">
            <a:xfrm>
              <a:off x="426760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bwMode="hidden">
            <a:xfrm>
              <a:off x="548674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bwMode="hidden">
            <a:xfrm>
              <a:off x="670588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bwMode="hidden">
            <a:xfrm>
              <a:off x="792502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bwMode="hidden">
            <a:xfrm>
              <a:off x="914416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bwMode="hidden">
            <a:xfrm>
              <a:off x="1036329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bwMode="hidden">
            <a:xfrm>
              <a:off x="1158243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bwMode="hidden">
            <a:xfrm>
              <a:off x="2819" y="38648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bwMode="hidden">
            <a:xfrm>
              <a:off x="2819" y="1611181"/>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bwMode="hidden">
            <a:xfrm>
              <a:off x="2819" y="2835877"/>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bwMode="hidden">
            <a:xfrm>
              <a:off x="2819" y="4060573"/>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bwMode="hidden">
            <a:xfrm>
              <a:off x="2819" y="5285269"/>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bwMode="hidden">
            <a:xfrm>
              <a:off x="2819" y="650996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13" name="Group 112"/>
            <p:cNvGrpSpPr/>
            <p:nvPr userDrawn="1"/>
          </p:nvGrpSpPr>
          <p:grpSpPr bwMode="hidden">
            <a:xfrm>
              <a:off x="-1" y="0"/>
              <a:ext cx="12192001" cy="6858000"/>
              <a:chOff x="-1" y="0"/>
              <a:chExt cx="12192001" cy="6858000"/>
            </a:xfrm>
          </p:grpSpPr>
          <p:cxnSp>
            <p:nvCxnSpPr>
              <p:cNvPr id="131" name="Straight Connector 130"/>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36" name="Group 135"/>
              <p:cNvGrpSpPr/>
              <p:nvPr/>
            </p:nvGrpSpPr>
            <p:grpSpPr bwMode="hidden">
              <a:xfrm>
                <a:off x="6327885" y="0"/>
                <a:ext cx="5864115" cy="5898673"/>
                <a:chOff x="6327885" y="0"/>
                <a:chExt cx="5864115" cy="5898673"/>
              </a:xfrm>
            </p:grpSpPr>
            <p:cxnSp>
              <p:nvCxnSpPr>
                <p:cNvPr id="142" name="Straight Connector 141"/>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4" name="Straight Connector 143"/>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37" name="Straight Connector 136"/>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1" name="Straight Connector 140"/>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114" name="Group 113"/>
            <p:cNvGrpSpPr/>
            <p:nvPr userDrawn="1"/>
          </p:nvGrpSpPr>
          <p:grpSpPr bwMode="hidden">
            <a:xfrm flipH="1">
              <a:off x="0" y="0"/>
              <a:ext cx="12192001" cy="6858000"/>
              <a:chOff x="-1" y="0"/>
              <a:chExt cx="12192001" cy="6858000"/>
            </a:xfrm>
          </p:grpSpPr>
          <p:cxnSp>
            <p:nvCxnSpPr>
              <p:cNvPr id="115" name="Straight Connector 114"/>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20" name="Group 119"/>
              <p:cNvGrpSpPr/>
              <p:nvPr/>
            </p:nvGrpSpPr>
            <p:grpSpPr bwMode="hidden">
              <a:xfrm>
                <a:off x="6327885" y="0"/>
                <a:ext cx="5864115" cy="5898673"/>
                <a:chOff x="6327885" y="0"/>
                <a:chExt cx="5864115" cy="5898673"/>
              </a:xfrm>
            </p:grpSpPr>
            <p:cxnSp>
              <p:nvCxnSpPr>
                <p:cNvPr id="126" name="Straight Connector 125"/>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21" name="Straight Connector 120"/>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Placeholder 1"/>
          <p:cNvSpPr>
            <a:spLocks noGrp="1"/>
          </p:cNvSpPr>
          <p:nvPr>
            <p:ph type="title"/>
          </p:nvPr>
        </p:nvSpPr>
        <p:spPr>
          <a:xfrm>
            <a:off x="971550" y="503854"/>
            <a:ext cx="7200900" cy="1142385"/>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971550" y="1981202"/>
            <a:ext cx="7200900" cy="3809999"/>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48" name="Straight Connector 147"/>
          <p:cNvCxnSpPr/>
          <p:nvPr userDrawn="1"/>
        </p:nvCxnSpPr>
        <p:spPr>
          <a:xfrm>
            <a:off x="457200" y="6172200"/>
            <a:ext cx="822960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59" name="Slide Number Placeholder 5"/>
          <p:cNvSpPr>
            <a:spLocks noGrp="1"/>
          </p:cNvSpPr>
          <p:nvPr>
            <p:ph type="sldNum" sz="quarter" idx="4"/>
          </p:nvPr>
        </p:nvSpPr>
        <p:spPr>
          <a:xfrm>
            <a:off x="8378687" y="6289679"/>
            <a:ext cx="309458" cy="222436"/>
          </a:xfrm>
          <a:prstGeom prst="rect">
            <a:avLst/>
          </a:prstGeom>
        </p:spPr>
        <p:txBody>
          <a:bodyPr/>
          <a:lstStyle>
            <a:lvl1pPr>
              <a:defRPr sz="900">
                <a:solidFill>
                  <a:schemeClr val="bg1">
                    <a:lumMod val="50000"/>
                  </a:schemeClr>
                </a:solidFill>
              </a:defRPr>
            </a:lvl1pPr>
          </a:lstStyle>
          <a:p>
            <a:fld id="{E31375A4-56A4-47D6-9801-1991572033F7}" type="slidenum">
              <a:rPr lang="en-US" smtClean="0"/>
              <a:pPr/>
              <a:t>‹#›</a:t>
            </a:fld>
            <a:endParaRPr lang="en-US" dirty="0"/>
          </a:p>
        </p:txBody>
      </p:sp>
      <p:sp>
        <p:nvSpPr>
          <p:cNvPr id="60" name="Footer Placeholder 4"/>
          <p:cNvSpPr>
            <a:spLocks noGrp="1"/>
          </p:cNvSpPr>
          <p:nvPr>
            <p:ph type="ftr" sz="quarter" idx="3"/>
          </p:nvPr>
        </p:nvSpPr>
        <p:spPr>
          <a:xfrm>
            <a:off x="457201" y="6289679"/>
            <a:ext cx="4596023" cy="222436"/>
          </a:xfrm>
          <a:prstGeom prst="rect">
            <a:avLst/>
          </a:prstGeom>
        </p:spPr>
        <p:txBody>
          <a:bodyPr/>
          <a:lstStyle>
            <a:lvl1pPr>
              <a:defRPr sz="900">
                <a:solidFill>
                  <a:schemeClr val="bg1">
                    <a:lumMod val="50000"/>
                  </a:schemeClr>
                </a:solidFill>
              </a:defRPr>
            </a:lvl1pPr>
          </a:lstStyle>
          <a:p>
            <a:r>
              <a:rPr lang="en-US" dirty="0"/>
              <a:t>APEC Wine Regulatory Forum |  May 11-12, 2017</a:t>
            </a:r>
          </a:p>
        </p:txBody>
      </p:sp>
      <p:sp>
        <p:nvSpPr>
          <p:cNvPr id="61" name="Date Placeholder 3"/>
          <p:cNvSpPr>
            <a:spLocks noGrp="1"/>
          </p:cNvSpPr>
          <p:nvPr>
            <p:ph type="dt" sz="half" idx="2"/>
          </p:nvPr>
        </p:nvSpPr>
        <p:spPr>
          <a:xfrm>
            <a:off x="5084571" y="6289679"/>
            <a:ext cx="3294118" cy="222436"/>
          </a:xfrm>
          <a:prstGeom prst="rect">
            <a:avLst/>
          </a:prstGeom>
        </p:spPr>
        <p:txBody>
          <a:bodyPr/>
          <a:lstStyle>
            <a:lvl1pPr algn="r">
              <a:defRPr sz="900">
                <a:solidFill>
                  <a:schemeClr val="bg1">
                    <a:lumMod val="50000"/>
                  </a:schemeClr>
                </a:solidFill>
              </a:defRPr>
            </a:lvl1pPr>
          </a:lstStyle>
          <a:p>
            <a:r>
              <a:rPr lang="en-US" dirty="0"/>
              <a:t>Ha </a:t>
            </a:r>
            <a:r>
              <a:rPr lang="en-US" dirty="0" err="1"/>
              <a:t>Noi</a:t>
            </a:r>
            <a:r>
              <a:rPr lang="en-US" dirty="0"/>
              <a:t>, Viet Nam</a:t>
            </a:r>
          </a:p>
        </p:txBody>
      </p:sp>
    </p:spTree>
    <p:extLst>
      <p:ext uri="{BB962C8B-B14F-4D97-AF65-F5344CB8AC3E}">
        <p14:creationId xmlns:p14="http://schemas.microsoft.com/office/powerpoint/2010/main" val="1943259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9"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p:txStyles>
    <p:titleStyle>
      <a:lvl1pPr algn="l" defTabSz="685800" rtl="0" eaLnBrk="1" latinLnBrk="0" hangingPunct="1">
        <a:lnSpc>
          <a:spcPct val="90000"/>
        </a:lnSpc>
        <a:spcBef>
          <a:spcPct val="0"/>
        </a:spcBef>
        <a:buNone/>
        <a:defRPr sz="2400" b="1" kern="1200">
          <a:solidFill>
            <a:schemeClr val="accent1"/>
          </a:solidFill>
          <a:latin typeface="+mj-lt"/>
          <a:ea typeface="+mj-ea"/>
          <a:cs typeface="+mj-cs"/>
        </a:defRPr>
      </a:lvl1pPr>
    </p:titleStyle>
    <p:bodyStyle>
      <a:lvl1pPr marL="171450" indent="-171450" algn="l" defTabSz="685800" rtl="0" eaLnBrk="1" latinLnBrk="0" hangingPunct="1">
        <a:lnSpc>
          <a:spcPct val="90000"/>
        </a:lnSpc>
        <a:spcBef>
          <a:spcPts val="1350"/>
        </a:spcBef>
        <a:buClr>
          <a:schemeClr val="accent1"/>
        </a:buClr>
        <a:buSzPct val="100000"/>
        <a:buFont typeface="Arial" pitchFamily="34" charset="0"/>
        <a:buChar char="▪"/>
        <a:defRPr sz="1500" kern="1200">
          <a:solidFill>
            <a:schemeClr val="tx1"/>
          </a:solidFill>
          <a:latin typeface="+mn-lt"/>
          <a:ea typeface="+mn-ea"/>
          <a:cs typeface="+mn-cs"/>
        </a:defRPr>
      </a:lvl1pPr>
      <a:lvl2pPr marL="342900" indent="-137160" algn="l" defTabSz="685800" rtl="0" eaLnBrk="1" latinLnBrk="0" hangingPunct="1">
        <a:lnSpc>
          <a:spcPct val="90000"/>
        </a:lnSpc>
        <a:spcBef>
          <a:spcPts val="900"/>
        </a:spcBef>
        <a:buClr>
          <a:schemeClr val="accent1"/>
        </a:buClr>
        <a:buSzPct val="100000"/>
        <a:buFont typeface="Arial" pitchFamily="34" charset="0"/>
        <a:buChar char="▪"/>
        <a:defRPr sz="1350" kern="1200">
          <a:solidFill>
            <a:schemeClr val="tx1"/>
          </a:solidFill>
          <a:latin typeface="+mn-lt"/>
          <a:ea typeface="+mn-ea"/>
          <a:cs typeface="+mn-cs"/>
        </a:defRPr>
      </a:lvl2pPr>
      <a:lvl3pPr marL="514350" indent="-134541" algn="l" defTabSz="685800" rtl="0" eaLnBrk="1" latinLnBrk="0" hangingPunct="1">
        <a:lnSpc>
          <a:spcPct val="90000"/>
        </a:lnSpc>
        <a:spcBef>
          <a:spcPts val="600"/>
        </a:spcBef>
        <a:buClr>
          <a:schemeClr val="accent1"/>
        </a:buClr>
        <a:buSzPct val="100000"/>
        <a:buFont typeface="Arial" pitchFamily="34" charset="0"/>
        <a:buChar char="▪"/>
        <a:defRPr sz="1200" kern="1200">
          <a:solidFill>
            <a:schemeClr val="tx1"/>
          </a:solidFill>
          <a:latin typeface="+mn-lt"/>
          <a:ea typeface="+mn-ea"/>
          <a:cs typeface="+mn-cs"/>
        </a:defRPr>
      </a:lvl3pPr>
      <a:lvl4pPr marL="685800" indent="-137160" algn="l" defTabSz="685800" rtl="0" eaLnBrk="1" latinLnBrk="0" hangingPunct="1">
        <a:lnSpc>
          <a:spcPct val="90000"/>
        </a:lnSpc>
        <a:spcBef>
          <a:spcPts val="600"/>
        </a:spcBef>
        <a:buClr>
          <a:schemeClr val="accent1"/>
        </a:buClr>
        <a:buSzPct val="100000"/>
        <a:buFont typeface="Arial" pitchFamily="34" charset="0"/>
        <a:buChar char="▪"/>
        <a:defRPr sz="1050" kern="1200">
          <a:solidFill>
            <a:schemeClr val="tx1"/>
          </a:solidFill>
          <a:latin typeface="+mn-lt"/>
          <a:ea typeface="+mn-ea"/>
          <a:cs typeface="+mn-cs"/>
        </a:defRPr>
      </a:lvl4pPr>
      <a:lvl5pPr marL="857250" indent="-134541" algn="l" defTabSz="685800" rtl="0" eaLnBrk="1" latinLnBrk="0" hangingPunct="1">
        <a:lnSpc>
          <a:spcPct val="90000"/>
        </a:lnSpc>
        <a:spcBef>
          <a:spcPts val="450"/>
        </a:spcBef>
        <a:buClr>
          <a:schemeClr val="accent1"/>
        </a:buClr>
        <a:buSzPct val="100000"/>
        <a:buFont typeface="Arial" pitchFamily="34" charset="0"/>
        <a:buChar char="▪"/>
        <a:defRPr sz="1050" kern="1200">
          <a:solidFill>
            <a:schemeClr val="tx1"/>
          </a:solidFill>
          <a:latin typeface="+mn-lt"/>
          <a:ea typeface="+mn-ea"/>
          <a:cs typeface="+mn-cs"/>
        </a:defRPr>
      </a:lvl5pPr>
      <a:lvl6pPr marL="1028700" indent="-137160" algn="l" defTabSz="685800" rtl="0" eaLnBrk="1" latinLnBrk="0" hangingPunct="1">
        <a:lnSpc>
          <a:spcPct val="90000"/>
        </a:lnSpc>
        <a:spcBef>
          <a:spcPts val="450"/>
        </a:spcBef>
        <a:buClr>
          <a:schemeClr val="accent1"/>
        </a:buClr>
        <a:buSzPct val="100000"/>
        <a:buFont typeface="Arial" pitchFamily="34" charset="0"/>
        <a:buChar char="▪"/>
        <a:defRPr sz="1050" kern="1200">
          <a:solidFill>
            <a:schemeClr val="tx1"/>
          </a:solidFill>
          <a:latin typeface="+mn-lt"/>
          <a:ea typeface="+mn-ea"/>
          <a:cs typeface="+mn-cs"/>
        </a:defRPr>
      </a:lvl6pPr>
      <a:lvl7pPr marL="1200150" indent="-134541" algn="l" defTabSz="685800" rtl="0" eaLnBrk="1" latinLnBrk="0" hangingPunct="1">
        <a:lnSpc>
          <a:spcPct val="90000"/>
        </a:lnSpc>
        <a:spcBef>
          <a:spcPts val="450"/>
        </a:spcBef>
        <a:buClr>
          <a:schemeClr val="accent1"/>
        </a:buClr>
        <a:buSzPct val="100000"/>
        <a:buFont typeface="Arial" pitchFamily="34" charset="0"/>
        <a:buChar char="▪"/>
        <a:defRPr sz="1050" kern="1200">
          <a:solidFill>
            <a:schemeClr val="tx1"/>
          </a:solidFill>
          <a:latin typeface="+mn-lt"/>
          <a:ea typeface="+mn-ea"/>
          <a:cs typeface="+mn-cs"/>
        </a:defRPr>
      </a:lvl7pPr>
      <a:lvl8pPr marL="1371600" indent="-137160" algn="l" defTabSz="685800" rtl="0" eaLnBrk="1" latinLnBrk="0" hangingPunct="1">
        <a:lnSpc>
          <a:spcPct val="90000"/>
        </a:lnSpc>
        <a:spcBef>
          <a:spcPts val="450"/>
        </a:spcBef>
        <a:buClr>
          <a:schemeClr val="accent1"/>
        </a:buClr>
        <a:buSzPct val="100000"/>
        <a:buFont typeface="Arial" pitchFamily="34" charset="0"/>
        <a:buChar char="▪"/>
        <a:defRPr sz="1050" kern="1200">
          <a:solidFill>
            <a:schemeClr val="tx1"/>
          </a:solidFill>
          <a:latin typeface="+mn-lt"/>
          <a:ea typeface="+mn-ea"/>
          <a:cs typeface="+mn-cs"/>
        </a:defRPr>
      </a:lvl8pPr>
      <a:lvl9pPr marL="1543050" indent="-134541" algn="l" defTabSz="685800" rtl="0" eaLnBrk="1" latinLnBrk="0" hangingPunct="1">
        <a:lnSpc>
          <a:spcPct val="90000"/>
        </a:lnSpc>
        <a:spcBef>
          <a:spcPts val="450"/>
        </a:spcBef>
        <a:buClr>
          <a:schemeClr val="accent1"/>
        </a:buClr>
        <a:buSzPct val="100000"/>
        <a:buFont typeface="Arial" pitchFamily="34" charset="0"/>
        <a:buChar char="▪"/>
        <a:defRPr sz="10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70384" y="4954304"/>
            <a:ext cx="7203233" cy="1082223"/>
          </a:xfrm>
        </p:spPr>
        <p:txBody>
          <a:bodyPr>
            <a:noAutofit/>
          </a:bodyPr>
          <a:lstStyle/>
          <a:p>
            <a:r>
              <a:rPr lang="en-US" sz="1800" dirty="0">
                <a:latin typeface="Gill Sans MT" panose="020B0502020104020203" pitchFamily="34" charset="0"/>
              </a:rPr>
              <a:t>Session 6:  Roundtable “To what Standard  are the Wine Laboratories involved in Wine Import and Export Testing in your Economy Accredited”</a:t>
            </a:r>
          </a:p>
          <a:p>
            <a:r>
              <a:rPr lang="en-US" sz="1800" dirty="0">
                <a:latin typeface="Gill Sans MT" panose="020B0502020104020203" pitchFamily="34" charset="0"/>
              </a:rPr>
              <a:t>National Convention Center”</a:t>
            </a:r>
          </a:p>
          <a:p>
            <a:r>
              <a:rPr lang="en-US" sz="1800" dirty="0">
                <a:latin typeface="Gill Sans MT" panose="020B0502020104020203" pitchFamily="34" charset="0"/>
              </a:rPr>
              <a:t>May 12, 2017</a:t>
            </a:r>
          </a:p>
          <a:p>
            <a:endParaRPr lang="en-US" sz="1800" dirty="0"/>
          </a:p>
        </p:txBody>
      </p:sp>
      <p:sp>
        <p:nvSpPr>
          <p:cNvPr id="5" name="Title 1"/>
          <p:cNvSpPr>
            <a:spLocks noGrp="1"/>
          </p:cNvSpPr>
          <p:nvPr>
            <p:ph type="ctrTitle"/>
          </p:nvPr>
        </p:nvSpPr>
        <p:spPr>
          <a:xfrm>
            <a:off x="970384" y="1909347"/>
            <a:ext cx="7323223" cy="2270767"/>
          </a:xfrm>
        </p:spPr>
        <p:txBody>
          <a:bodyPr>
            <a:normAutofit/>
          </a:bodyPr>
          <a:lstStyle/>
          <a:p>
            <a:pPr>
              <a:lnSpc>
                <a:spcPct val="100000"/>
              </a:lnSpc>
            </a:pPr>
            <a:r>
              <a:rPr lang="en-US" sz="3200" dirty="0">
                <a:solidFill>
                  <a:srgbClr val="800000"/>
                </a:solidFill>
                <a:effectLst>
                  <a:outerShdw blurRad="38100" dist="38100" dir="2700000" algn="tl">
                    <a:srgbClr val="000000">
                      <a:alpha val="43137"/>
                    </a:srgbClr>
                  </a:outerShdw>
                </a:effectLst>
                <a:latin typeface="Gill Sans MT" panose="020B0502020104020203" pitchFamily="34" charset="0"/>
              </a:rPr>
              <a:t>Russian Federation:</a:t>
            </a:r>
            <a:br>
              <a:rPr lang="en-US" sz="3200" dirty="0">
                <a:solidFill>
                  <a:srgbClr val="800000"/>
                </a:solidFill>
                <a:effectLst>
                  <a:outerShdw blurRad="38100" dist="38100" dir="2700000" algn="tl">
                    <a:srgbClr val="000000">
                      <a:alpha val="43137"/>
                    </a:srgbClr>
                  </a:outerShdw>
                </a:effectLst>
                <a:latin typeface="Gill Sans MT" panose="020B0502020104020203" pitchFamily="34" charset="0"/>
              </a:rPr>
            </a:br>
            <a:r>
              <a:rPr lang="en-US" sz="3200" dirty="0">
                <a:solidFill>
                  <a:srgbClr val="800000"/>
                </a:solidFill>
                <a:latin typeface="Gill Sans MT" panose="020B0502020104020203" pitchFamily="34" charset="0"/>
              </a:rPr>
              <a:t>wine testing</a:t>
            </a:r>
          </a:p>
        </p:txBody>
      </p:sp>
    </p:spTree>
    <p:extLst>
      <p:ext uri="{BB962C8B-B14F-4D97-AF65-F5344CB8AC3E}">
        <p14:creationId xmlns:p14="http://schemas.microsoft.com/office/powerpoint/2010/main" val="106904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905730" y="1538381"/>
            <a:ext cx="7344816" cy="3312368"/>
          </a:xfrm>
          <a:prstGeom prst="rect">
            <a:avLst/>
          </a:prstGeom>
        </p:spPr>
        <p:txBody>
          <a:bodyPr vert="horz" wrap="square" lIns="91440" tIns="45720" rIns="91440" bIns="45720" numCol="1" rtlCol="0" anchor="ctr" anchorCtr="0" compatLnSpc="1">
            <a:prstTxWarp prst="textNoShape">
              <a:avLst/>
            </a:prstTxWarp>
            <a:normAutofit/>
          </a:bodyPr>
          <a:lstStyle>
            <a:lvl1pPr algn="ctr" defTabSz="914400" rtl="0" eaLnBrk="1" latinLnBrk="0" hangingPunct="1">
              <a:spcBef>
                <a:spcPct val="0"/>
              </a:spcBef>
              <a:buNone/>
              <a:defRPr sz="4000" kern="1200">
                <a:solidFill>
                  <a:schemeClr val="tx1"/>
                </a:solidFill>
                <a:latin typeface="Gill Sans MT" panose="020B0502020104020203" pitchFamily="34" charset="0"/>
                <a:ea typeface="+mj-ea"/>
                <a:cs typeface="+mj-cs"/>
              </a:defRPr>
            </a:lvl1pPr>
          </a:lstStyle>
          <a:p>
            <a:pPr algn="l">
              <a:defRPr/>
            </a:pPr>
            <a:r>
              <a:rPr lang="en-US" sz="1800" b="1" dirty="0">
                <a:solidFill>
                  <a:srgbClr val="800000"/>
                </a:solidFill>
                <a:effectLst>
                  <a:outerShdw blurRad="38100" dist="38100" dir="2700000" algn="tl">
                    <a:srgbClr val="DDDDDD"/>
                  </a:outerShdw>
                </a:effectLst>
                <a:ea typeface="ＭＳ Ｐゴシック" charset="0"/>
              </a:rPr>
              <a:t>Acceptance of test reports of Russian Labs accredited according to the standard GOST ISO/MEK 17025-2009:</a:t>
            </a:r>
          </a:p>
          <a:p>
            <a:pPr algn="l">
              <a:defRPr/>
            </a:pPr>
            <a:endParaRPr lang="en-US" sz="1400" b="1" dirty="0">
              <a:solidFill>
                <a:srgbClr val="800000"/>
              </a:solidFill>
              <a:effectLst>
                <a:outerShdw blurRad="38100" dist="38100" dir="2700000" algn="tl">
                  <a:srgbClr val="DDDDDD"/>
                </a:outerShdw>
              </a:effectLst>
              <a:ea typeface="ＭＳ Ｐゴシック" charset="0"/>
            </a:endParaRPr>
          </a:p>
          <a:p>
            <a:pPr marL="285750" indent="-285750" algn="l">
              <a:buFont typeface="Wingdings" panose="05000000000000000000" pitchFamily="2" charset="2"/>
              <a:buChar char="Ø"/>
              <a:defRPr/>
            </a:pPr>
            <a:r>
              <a:rPr lang="en-US" sz="1600" dirty="0">
                <a:solidFill>
                  <a:srgbClr val="800000"/>
                </a:solidFill>
                <a:ea typeface="ＭＳ Ｐゴシック" charset="0"/>
              </a:rPr>
              <a:t>actual state - acceptance of test reports of ISO accredited labs from the EAEU only</a:t>
            </a:r>
          </a:p>
          <a:p>
            <a:pPr marL="285750" indent="-285750" algn="l">
              <a:buFont typeface="Wingdings" panose="05000000000000000000" pitchFamily="2" charset="2"/>
              <a:buChar char="Ø"/>
              <a:defRPr/>
            </a:pPr>
            <a:endParaRPr lang="en-US" sz="1600" dirty="0">
              <a:solidFill>
                <a:srgbClr val="800000"/>
              </a:solidFill>
              <a:ea typeface="ＭＳ Ｐゴシック" charset="0"/>
            </a:endParaRPr>
          </a:p>
          <a:p>
            <a:pPr marL="285750" indent="-285750" algn="l">
              <a:buFont typeface="Wingdings" panose="05000000000000000000" pitchFamily="2" charset="2"/>
              <a:buChar char="Ø"/>
              <a:defRPr/>
            </a:pPr>
            <a:r>
              <a:rPr lang="en-US" sz="1600" dirty="0">
                <a:solidFill>
                  <a:srgbClr val="800000"/>
                </a:solidFill>
                <a:ea typeface="ＭＳ Ｐゴシック" charset="0"/>
              </a:rPr>
              <a:t>Federal Service for Accreditation (Rosakkreditazya):</a:t>
            </a:r>
          </a:p>
          <a:p>
            <a:pPr algn="l">
              <a:defRPr/>
            </a:pPr>
            <a:r>
              <a:rPr lang="en-US" sz="1600" dirty="0">
                <a:solidFill>
                  <a:srgbClr val="800000"/>
                </a:solidFill>
                <a:ea typeface="ＭＳ Ｐゴシック" charset="0"/>
              </a:rPr>
              <a:t>      • since Mai 201</a:t>
            </a:r>
            <a:r>
              <a:rPr lang="ru-RU" sz="1600" dirty="0">
                <a:solidFill>
                  <a:srgbClr val="800000"/>
                </a:solidFill>
                <a:ea typeface="ＭＳ Ｐゴシック" charset="0"/>
              </a:rPr>
              <a:t>3</a:t>
            </a:r>
            <a:r>
              <a:rPr lang="en-US" sz="1600" dirty="0">
                <a:solidFill>
                  <a:srgbClr val="800000"/>
                </a:solidFill>
                <a:ea typeface="ＭＳ Ｐゴシック" charset="0"/>
              </a:rPr>
              <a:t> – associated member in the ILAC</a:t>
            </a:r>
          </a:p>
          <a:p>
            <a:pPr algn="l">
              <a:defRPr/>
            </a:pPr>
            <a:r>
              <a:rPr lang="en-US" sz="1600" dirty="0">
                <a:solidFill>
                  <a:srgbClr val="800000"/>
                </a:solidFill>
                <a:ea typeface="ＭＳ Ｐゴシック" charset="0"/>
              </a:rPr>
              <a:t>      • since December 2015 - member in the APLAC</a:t>
            </a:r>
          </a:p>
          <a:p>
            <a:pPr algn="l">
              <a:defRPr/>
            </a:pPr>
            <a:endParaRPr lang="en-US" sz="1600" dirty="0">
              <a:solidFill>
                <a:srgbClr val="800000"/>
              </a:solidFill>
              <a:ea typeface="ＭＳ Ｐゴシック" charset="0"/>
            </a:endParaRPr>
          </a:p>
          <a:p>
            <a:pPr marL="285750" indent="-285750" algn="l">
              <a:buFont typeface="Wingdings" panose="05000000000000000000" pitchFamily="2" charset="2"/>
              <a:buChar char="Ø"/>
              <a:defRPr/>
            </a:pPr>
            <a:r>
              <a:rPr lang="en-US" sz="1600" dirty="0">
                <a:solidFill>
                  <a:srgbClr val="800000"/>
                </a:solidFill>
                <a:ea typeface="ＭＳ Ｐゴシック" charset="0"/>
              </a:rPr>
              <a:t>bilateral memorandums of cooperation with 1</a:t>
            </a:r>
            <a:r>
              <a:rPr lang="ru-RU" sz="1600" dirty="0">
                <a:solidFill>
                  <a:srgbClr val="800000"/>
                </a:solidFill>
                <a:ea typeface="ＭＳ Ｐゴシック" charset="0"/>
              </a:rPr>
              <a:t>4</a:t>
            </a:r>
            <a:r>
              <a:rPr lang="en-US" sz="1600" dirty="0">
                <a:solidFill>
                  <a:srgbClr val="800000"/>
                </a:solidFill>
                <a:ea typeface="ＭＳ Ｐゴシック" charset="0"/>
              </a:rPr>
              <a:t> countries, including one APEC economy – </a:t>
            </a:r>
            <a:r>
              <a:rPr lang="en-US" sz="1600" dirty="0" err="1">
                <a:solidFill>
                  <a:srgbClr val="800000"/>
                </a:solidFill>
                <a:ea typeface="ＭＳ Ｐゴシック" charset="0"/>
              </a:rPr>
              <a:t>Viet</a:t>
            </a:r>
            <a:r>
              <a:rPr lang="en-US" sz="1600" dirty="0">
                <a:solidFill>
                  <a:srgbClr val="800000"/>
                </a:solidFill>
                <a:ea typeface="ＭＳ Ｐゴシック" charset="0"/>
              </a:rPr>
              <a:t> Nam (main topics of the cooperation - informational and analytical exchange, training and skills development)</a:t>
            </a:r>
          </a:p>
        </p:txBody>
      </p:sp>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25254" y="140829"/>
            <a:ext cx="2875028" cy="769282"/>
          </a:xfrm>
          <a:prstGeom prst="rect">
            <a:avLst/>
          </a:prstGeom>
        </p:spPr>
      </p:pic>
      <p:sp>
        <p:nvSpPr>
          <p:cNvPr id="4" name="Footer Placeholder 4"/>
          <p:cNvSpPr>
            <a:spLocks noGrp="1"/>
          </p:cNvSpPr>
          <p:nvPr>
            <p:ph type="ftr" sz="quarter" idx="11"/>
          </p:nvPr>
        </p:nvSpPr>
        <p:spPr>
          <a:xfrm>
            <a:off x="457201" y="6289679"/>
            <a:ext cx="4596023" cy="222436"/>
          </a:xfrm>
        </p:spPr>
        <p:txBody>
          <a:bodyPr/>
          <a:lstStyle/>
          <a:p>
            <a:r>
              <a:rPr lang="en-US" dirty="0"/>
              <a:t>APEC Wine Regulatory Forum |  May 11-12, 2017</a:t>
            </a:r>
          </a:p>
        </p:txBody>
      </p:sp>
      <p:sp>
        <p:nvSpPr>
          <p:cNvPr id="5" name="Date Placeholder 3"/>
          <p:cNvSpPr>
            <a:spLocks noGrp="1"/>
          </p:cNvSpPr>
          <p:nvPr>
            <p:ph type="dt" sz="half" idx="10"/>
          </p:nvPr>
        </p:nvSpPr>
        <p:spPr>
          <a:xfrm>
            <a:off x="5102605" y="6289679"/>
            <a:ext cx="3276083" cy="222436"/>
          </a:xfrm>
        </p:spPr>
        <p:txBody>
          <a:bodyPr/>
          <a:lstStyle/>
          <a:p>
            <a:r>
              <a:rPr lang="en-US" dirty="0"/>
              <a:t>Ha </a:t>
            </a:r>
            <a:r>
              <a:rPr lang="en-US" dirty="0" err="1"/>
              <a:t>Noi</a:t>
            </a:r>
            <a:r>
              <a:rPr lang="en-US" dirty="0"/>
              <a:t>, Viet Nam</a:t>
            </a:r>
          </a:p>
        </p:txBody>
      </p:sp>
      <p:sp>
        <p:nvSpPr>
          <p:cNvPr id="6" name="Slide Number Placeholder 5"/>
          <p:cNvSpPr>
            <a:spLocks noGrp="1"/>
          </p:cNvSpPr>
          <p:nvPr>
            <p:ph type="sldNum" sz="quarter" idx="12"/>
          </p:nvPr>
        </p:nvSpPr>
        <p:spPr>
          <a:xfrm>
            <a:off x="8378686" y="6289679"/>
            <a:ext cx="372551" cy="222436"/>
          </a:xfrm>
        </p:spPr>
        <p:txBody>
          <a:bodyPr/>
          <a:lstStyle/>
          <a:p>
            <a:r>
              <a:rPr lang="en-US" dirty="0"/>
              <a:t>10</a:t>
            </a:r>
          </a:p>
        </p:txBody>
      </p:sp>
      <p:sp>
        <p:nvSpPr>
          <p:cNvPr id="8" name="Text Box 10"/>
          <p:cNvSpPr txBox="1">
            <a:spLocks noChangeArrowheads="1"/>
          </p:cNvSpPr>
          <p:nvPr/>
        </p:nvSpPr>
        <p:spPr bwMode="auto">
          <a:xfrm>
            <a:off x="799316" y="5202020"/>
            <a:ext cx="7765645"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fontAlgn="auto" hangingPunct="1">
              <a:spcBef>
                <a:spcPts val="0"/>
              </a:spcBef>
              <a:spcAft>
                <a:spcPts val="0"/>
              </a:spcAft>
              <a:defRPr/>
            </a:pPr>
            <a:r>
              <a:rPr lang="en-US" sz="1400" dirty="0">
                <a:solidFill>
                  <a:srgbClr val="800000"/>
                </a:solidFill>
                <a:latin typeface="Gill Sans MT" panose="020B0502020104020203" pitchFamily="34" charset="0"/>
              </a:rPr>
              <a:t>Databases</a:t>
            </a:r>
            <a:r>
              <a:rPr lang="ru-RU" sz="1400" dirty="0">
                <a:solidFill>
                  <a:srgbClr val="800000"/>
                </a:solidFill>
                <a:latin typeface="Gill Sans MT" panose="020B0502020104020203" pitchFamily="34" charset="0"/>
              </a:rPr>
              <a:t> </a:t>
            </a:r>
            <a:r>
              <a:rPr lang="en-US" sz="1400" dirty="0">
                <a:solidFill>
                  <a:srgbClr val="800000"/>
                </a:solidFill>
                <a:latin typeface="Gill Sans MT" panose="020B0502020104020203" pitchFamily="34" charset="0"/>
              </a:rPr>
              <a:t>at the web pages of the Federal Agency for Accreditation </a:t>
            </a:r>
            <a:r>
              <a:rPr lang="ru-RU" sz="1400" dirty="0">
                <a:solidFill>
                  <a:srgbClr val="800000"/>
                </a:solidFill>
                <a:latin typeface="Gill Sans MT" panose="020B0502020104020203" pitchFamily="34" charset="0"/>
              </a:rPr>
              <a:t>(</a:t>
            </a:r>
            <a:r>
              <a:rPr lang="en-US" sz="1400" dirty="0">
                <a:solidFill>
                  <a:srgbClr val="800000"/>
                </a:solidFill>
                <a:latin typeface="Gill Sans MT" panose="020B0502020104020203" pitchFamily="34" charset="0"/>
              </a:rPr>
              <a:t>Rosakkreditazya), ILAC &amp; APLAC:  </a:t>
            </a:r>
            <a:r>
              <a:rPr lang="en-US" sz="1400" dirty="0">
                <a:solidFill>
                  <a:srgbClr val="0000FF"/>
                </a:solidFill>
                <a:latin typeface="Gill Sans MT" panose="020B0502020104020203" pitchFamily="34" charset="0"/>
              </a:rPr>
              <a:t>http://fsa.gov.ru/index/staticview/id/268/,  </a:t>
            </a:r>
            <a:r>
              <a:rPr lang="de-DE" sz="1400" dirty="0">
                <a:solidFill>
                  <a:srgbClr val="0000FF"/>
                </a:solidFill>
                <a:latin typeface="Gill Sans MT" panose="020B0502020104020203" pitchFamily="34" charset="0"/>
              </a:rPr>
              <a:t>http://ilac.org/ilac-membership/members-by-category/, </a:t>
            </a:r>
          </a:p>
          <a:p>
            <a:pPr eaLnBrk="1" fontAlgn="auto" hangingPunct="1">
              <a:spcBef>
                <a:spcPts val="0"/>
              </a:spcBef>
              <a:spcAft>
                <a:spcPts val="0"/>
              </a:spcAft>
              <a:defRPr/>
            </a:pPr>
            <a:r>
              <a:rPr lang="de-DE" sz="1400" dirty="0">
                <a:solidFill>
                  <a:srgbClr val="0000FF"/>
                </a:solidFill>
                <a:latin typeface="Gill Sans MT" panose="020B0502020104020203" pitchFamily="34" charset="0"/>
              </a:rPr>
              <a:t>https://aplac.org/membership_by_category.html</a:t>
            </a:r>
            <a:r>
              <a:rPr lang="en-US" sz="1400" dirty="0">
                <a:solidFill>
                  <a:srgbClr val="0000FF"/>
                </a:solidFill>
                <a:latin typeface="Gill Sans MT" panose="020B0502020104020203" pitchFamily="34" charset="0"/>
              </a:rPr>
              <a:t>      </a:t>
            </a:r>
            <a:r>
              <a:rPr lang="en-US" sz="1600" dirty="0">
                <a:solidFill>
                  <a:srgbClr val="0000FF"/>
                </a:solidFill>
                <a:latin typeface="Gill Sans MT" panose="020B0502020104020203" pitchFamily="34" charset="0"/>
              </a:rPr>
              <a:t>                   </a:t>
            </a:r>
          </a:p>
        </p:txBody>
      </p:sp>
    </p:spTree>
    <p:extLst>
      <p:ext uri="{BB962C8B-B14F-4D97-AF65-F5344CB8AC3E}">
        <p14:creationId xmlns:p14="http://schemas.microsoft.com/office/powerpoint/2010/main" val="13299102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8378686" y="6289679"/>
            <a:ext cx="335729" cy="222436"/>
          </a:xfrm>
        </p:spPr>
        <p:txBody>
          <a:bodyPr/>
          <a:lstStyle/>
          <a:p>
            <a:fld id="{E31375A4-56A4-47D6-9801-1991572033F7}" type="slidenum">
              <a:rPr lang="en-US" smtClean="0"/>
              <a:t>11</a:t>
            </a:fld>
            <a:endParaRPr lang="en-US" dirty="0"/>
          </a:p>
        </p:txBody>
      </p:sp>
      <p:sp>
        <p:nvSpPr>
          <p:cNvPr id="5" name="Footer Placeholder 4"/>
          <p:cNvSpPr>
            <a:spLocks noGrp="1"/>
          </p:cNvSpPr>
          <p:nvPr>
            <p:ph type="ftr" sz="quarter" idx="11"/>
          </p:nvPr>
        </p:nvSpPr>
        <p:spPr/>
        <p:txBody>
          <a:bodyPr/>
          <a:lstStyle/>
          <a:p>
            <a:r>
              <a:rPr lang="en-US" dirty="0"/>
              <a:t>APEC Wine Regulatory Forum |  May 11-12, 2017</a:t>
            </a:r>
          </a:p>
        </p:txBody>
      </p:sp>
      <p:sp>
        <p:nvSpPr>
          <p:cNvPr id="4" name="Date Placeholder 3"/>
          <p:cNvSpPr>
            <a:spLocks noGrp="1"/>
          </p:cNvSpPr>
          <p:nvPr>
            <p:ph type="dt" sz="half" idx="10"/>
          </p:nvPr>
        </p:nvSpPr>
        <p:spPr/>
        <p:txBody>
          <a:bodyPr/>
          <a:lstStyle/>
          <a:p>
            <a:r>
              <a:rPr lang="en-US" dirty="0"/>
              <a:t>Ha </a:t>
            </a:r>
            <a:r>
              <a:rPr lang="en-US" dirty="0" err="1"/>
              <a:t>Noi</a:t>
            </a:r>
            <a:r>
              <a:rPr lang="en-US" dirty="0"/>
              <a:t>, Viet Nam</a:t>
            </a:r>
          </a:p>
        </p:txBody>
      </p:sp>
      <p:sp>
        <p:nvSpPr>
          <p:cNvPr id="7" name="Text Box 2"/>
          <p:cNvSpPr txBox="1">
            <a:spLocks noChangeArrowheads="1"/>
          </p:cNvSpPr>
          <p:nvPr/>
        </p:nvSpPr>
        <p:spPr bwMode="auto">
          <a:xfrm>
            <a:off x="1222045" y="2973198"/>
            <a:ext cx="661229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000">
                <a:solidFill>
                  <a:schemeClr val="tx1"/>
                </a:solidFill>
                <a:latin typeface="Cambria" pitchFamily="18" charset="0"/>
              </a:defRPr>
            </a:lvl1pPr>
            <a:lvl2pPr marL="742950" indent="-285750">
              <a:defRPr>
                <a:solidFill>
                  <a:schemeClr val="tx1"/>
                </a:solidFill>
                <a:latin typeface="Cambria" pitchFamily="18" charset="0"/>
              </a:defRPr>
            </a:lvl2pPr>
            <a:lvl3pPr marL="1143000">
              <a:defRPr sz="1600">
                <a:solidFill>
                  <a:schemeClr val="tx1"/>
                </a:solidFill>
                <a:latin typeface="Cambria" pitchFamily="18" charset="0"/>
              </a:defRPr>
            </a:lvl3pPr>
            <a:lvl4pPr marL="1600200">
              <a:defRPr sz="1400">
                <a:solidFill>
                  <a:schemeClr val="tx1"/>
                </a:solidFill>
                <a:latin typeface="Cambria" pitchFamily="18" charset="0"/>
              </a:defRPr>
            </a:lvl4pPr>
            <a:lvl5pPr marL="2057400">
              <a:defRPr sz="1400">
                <a:solidFill>
                  <a:schemeClr val="tx1"/>
                </a:solidFill>
                <a:latin typeface="Cambria" pitchFamily="18" charset="0"/>
              </a:defRPr>
            </a:lvl5pPr>
            <a:lvl6pPr marL="2514600" eaLnBrk="0" fontAlgn="base" hangingPunct="0">
              <a:spcAft>
                <a:spcPct val="0"/>
              </a:spcAft>
              <a:defRPr sz="1400">
                <a:solidFill>
                  <a:schemeClr val="tx1"/>
                </a:solidFill>
                <a:latin typeface="Cambria" pitchFamily="18" charset="0"/>
              </a:defRPr>
            </a:lvl6pPr>
            <a:lvl7pPr marL="2971800" eaLnBrk="0" fontAlgn="base" hangingPunct="0">
              <a:spcAft>
                <a:spcPct val="0"/>
              </a:spcAft>
              <a:defRPr sz="1400">
                <a:solidFill>
                  <a:schemeClr val="tx1"/>
                </a:solidFill>
                <a:latin typeface="Cambria" pitchFamily="18" charset="0"/>
              </a:defRPr>
            </a:lvl7pPr>
            <a:lvl8pPr marL="3429000" eaLnBrk="0" fontAlgn="base" hangingPunct="0">
              <a:spcAft>
                <a:spcPct val="0"/>
              </a:spcAft>
              <a:defRPr sz="1400">
                <a:solidFill>
                  <a:schemeClr val="tx1"/>
                </a:solidFill>
                <a:latin typeface="Cambria" pitchFamily="18" charset="0"/>
              </a:defRPr>
            </a:lvl8pPr>
            <a:lvl9pPr marL="3886200" eaLnBrk="0" fontAlgn="base" hangingPunct="0">
              <a:spcAft>
                <a:spcPct val="0"/>
              </a:spcAft>
              <a:defRPr sz="1400">
                <a:solidFill>
                  <a:schemeClr val="tx1"/>
                </a:solidFill>
                <a:latin typeface="Cambria" pitchFamily="18" charset="0"/>
              </a:defRPr>
            </a:lvl9pPr>
          </a:lstStyle>
          <a:p>
            <a:pPr algn="ctr" eaLnBrk="1" hangingPunct="1">
              <a:defRPr/>
            </a:pPr>
            <a:r>
              <a:rPr lang="en-US" sz="2800" b="1" dirty="0">
                <a:solidFill>
                  <a:srgbClr val="800000"/>
                </a:solidFill>
                <a:effectLst>
                  <a:outerShdw blurRad="38100" dist="38100" dir="2700000" algn="tl">
                    <a:srgbClr val="C0C0C0"/>
                  </a:outerShdw>
                </a:effectLst>
                <a:latin typeface="Gill Sans MT" panose="020B0502020104020203" pitchFamily="34" charset="0"/>
              </a:rPr>
              <a:t>THANK YOU FOR ATTENTION</a:t>
            </a:r>
            <a:endParaRPr lang="ru-RU" sz="2800" b="1" dirty="0">
              <a:solidFill>
                <a:srgbClr val="800000"/>
              </a:solidFill>
              <a:effectLst>
                <a:outerShdw blurRad="38100" dist="38100" dir="2700000" algn="tl">
                  <a:srgbClr val="C0C0C0"/>
                </a:outerShdw>
              </a:effectLst>
              <a:latin typeface="+mn-lt"/>
            </a:endParaRPr>
          </a:p>
        </p:txBody>
      </p:sp>
      <p:pic>
        <p:nvPicPr>
          <p:cNvPr id="8" name="Рисунок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25254" y="140829"/>
            <a:ext cx="2875028" cy="769282"/>
          </a:xfrm>
          <a:prstGeom prst="rect">
            <a:avLst/>
          </a:prstGeom>
        </p:spPr>
      </p:pic>
    </p:spTree>
    <p:extLst>
      <p:ext uri="{BB962C8B-B14F-4D97-AF65-F5344CB8AC3E}">
        <p14:creationId xmlns:p14="http://schemas.microsoft.com/office/powerpoint/2010/main" val="12285799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Effect transition="in" filter="fade">
                                      <p:cBhvr>
                                        <p:cTn id="9"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E31375A4-56A4-47D6-9801-1991572033F7}" type="slidenum">
              <a:rPr lang="en-US" smtClean="0"/>
              <a:t>2</a:t>
            </a:fld>
            <a:endParaRPr lang="en-US"/>
          </a:p>
        </p:txBody>
      </p:sp>
      <p:sp>
        <p:nvSpPr>
          <p:cNvPr id="5" name="Footer Placeholder 4"/>
          <p:cNvSpPr>
            <a:spLocks noGrp="1"/>
          </p:cNvSpPr>
          <p:nvPr>
            <p:ph type="ftr" sz="quarter" idx="11"/>
          </p:nvPr>
        </p:nvSpPr>
        <p:spPr/>
        <p:txBody>
          <a:bodyPr/>
          <a:lstStyle/>
          <a:p>
            <a:r>
              <a:rPr lang="en-US" dirty="0"/>
              <a:t>APEC Wine Regulatory Forum |  May 11-12, 2017</a:t>
            </a:r>
          </a:p>
        </p:txBody>
      </p:sp>
      <p:sp>
        <p:nvSpPr>
          <p:cNvPr id="4" name="Date Placeholder 3"/>
          <p:cNvSpPr>
            <a:spLocks noGrp="1"/>
          </p:cNvSpPr>
          <p:nvPr>
            <p:ph type="dt" sz="half" idx="10"/>
          </p:nvPr>
        </p:nvSpPr>
        <p:spPr/>
        <p:txBody>
          <a:bodyPr/>
          <a:lstStyle/>
          <a:p>
            <a:r>
              <a:rPr lang="en-US" dirty="0"/>
              <a:t>Ha </a:t>
            </a:r>
            <a:r>
              <a:rPr lang="en-US" dirty="0" err="1"/>
              <a:t>Noi</a:t>
            </a:r>
            <a:r>
              <a:rPr lang="en-US" dirty="0"/>
              <a:t>, Viet Nam</a:t>
            </a:r>
          </a:p>
        </p:txBody>
      </p:sp>
      <p:pic>
        <p:nvPicPr>
          <p:cNvPr id="7" name="Рисунок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25254" y="140829"/>
            <a:ext cx="2875028" cy="769282"/>
          </a:xfrm>
          <a:prstGeom prst="rect">
            <a:avLst/>
          </a:prstGeom>
        </p:spPr>
      </p:pic>
      <p:sp>
        <p:nvSpPr>
          <p:cNvPr id="8" name="Text Box 10"/>
          <p:cNvSpPr txBox="1">
            <a:spLocks noChangeArrowheads="1"/>
          </p:cNvSpPr>
          <p:nvPr/>
        </p:nvSpPr>
        <p:spPr bwMode="auto">
          <a:xfrm>
            <a:off x="733979" y="2379120"/>
            <a:ext cx="7543800"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marL="285750" indent="-285750" eaLnBrk="1" fontAlgn="auto" hangingPunct="1">
              <a:spcBef>
                <a:spcPts val="0"/>
              </a:spcBef>
              <a:spcAft>
                <a:spcPts val="0"/>
              </a:spcAft>
              <a:buFont typeface="Wingdings" panose="05000000000000000000" pitchFamily="2" charset="2"/>
              <a:buChar char="Ø"/>
              <a:defRPr/>
            </a:pPr>
            <a:r>
              <a:rPr lang="en-US" sz="1600" dirty="0">
                <a:solidFill>
                  <a:srgbClr val="800000"/>
                </a:solidFill>
                <a:latin typeface="Gill Sans MT" panose="020B0502020104020203" pitchFamily="34" charset="0"/>
              </a:rPr>
              <a:t>National accreditation body of the Russian Federation:</a:t>
            </a:r>
          </a:p>
          <a:p>
            <a:pPr eaLnBrk="1" fontAlgn="auto" hangingPunct="1">
              <a:spcBef>
                <a:spcPts val="0"/>
              </a:spcBef>
              <a:spcAft>
                <a:spcPts val="0"/>
              </a:spcAft>
              <a:defRPr/>
            </a:pPr>
            <a:r>
              <a:rPr lang="en-US" sz="1600" dirty="0">
                <a:solidFill>
                  <a:srgbClr val="800000"/>
                </a:solidFill>
                <a:latin typeface="Gill Sans MT" panose="020B0502020104020203" pitchFamily="34" charset="0"/>
              </a:rPr>
              <a:t>     Federal Service for Accreditation (</a:t>
            </a:r>
            <a:r>
              <a:rPr lang="en-US" sz="1600" dirty="0" err="1">
                <a:solidFill>
                  <a:srgbClr val="800000"/>
                </a:solidFill>
                <a:latin typeface="Gill Sans MT" panose="020B0502020104020203" pitchFamily="34" charset="0"/>
              </a:rPr>
              <a:t>RusAccreditation</a:t>
            </a:r>
            <a:r>
              <a:rPr lang="en-US" sz="1600" dirty="0">
                <a:solidFill>
                  <a:srgbClr val="800000"/>
                </a:solidFill>
                <a:latin typeface="Gill Sans MT" panose="020B0502020104020203" pitchFamily="34" charset="0"/>
              </a:rPr>
              <a:t>) - </a:t>
            </a:r>
            <a:r>
              <a:rPr lang="en-US" sz="1600" dirty="0">
                <a:solidFill>
                  <a:srgbClr val="0000FF"/>
                </a:solidFill>
                <a:latin typeface="Gill Sans MT" panose="020B0502020104020203" pitchFamily="34" charset="0"/>
              </a:rPr>
              <a:t>http://www.fsa.gov.ru</a:t>
            </a:r>
          </a:p>
          <a:p>
            <a:pPr eaLnBrk="1" fontAlgn="auto" hangingPunct="1">
              <a:spcBef>
                <a:spcPts val="0"/>
              </a:spcBef>
              <a:spcAft>
                <a:spcPts val="0"/>
              </a:spcAft>
              <a:defRPr/>
            </a:pPr>
            <a:endParaRPr lang="en-US" sz="1600" dirty="0">
              <a:solidFill>
                <a:srgbClr val="0000FF"/>
              </a:solidFill>
              <a:latin typeface="Gill Sans MT" panose="020B0502020104020203" pitchFamily="34" charset="0"/>
            </a:endParaRPr>
          </a:p>
          <a:p>
            <a:pPr marL="285750" indent="-285750" eaLnBrk="1" fontAlgn="auto" hangingPunct="1">
              <a:spcBef>
                <a:spcPts val="0"/>
              </a:spcBef>
              <a:spcAft>
                <a:spcPts val="0"/>
              </a:spcAft>
              <a:buFont typeface="Wingdings" panose="05000000000000000000" pitchFamily="2" charset="2"/>
              <a:buChar char="Ø"/>
              <a:defRPr/>
            </a:pPr>
            <a:r>
              <a:rPr lang="en-US" sz="1600" dirty="0">
                <a:solidFill>
                  <a:srgbClr val="800000"/>
                </a:solidFill>
                <a:latin typeface="Gill Sans MT" panose="020B0502020104020203" pitchFamily="34" charset="0"/>
              </a:rPr>
              <a:t>Accreditation of an laboratory is necessary only for the performing of work in the</a:t>
            </a:r>
          </a:p>
          <a:p>
            <a:pPr eaLnBrk="1" fontAlgn="auto" hangingPunct="1">
              <a:spcBef>
                <a:spcPts val="0"/>
              </a:spcBef>
              <a:spcAft>
                <a:spcPts val="0"/>
              </a:spcAft>
              <a:defRPr/>
            </a:pPr>
            <a:r>
              <a:rPr lang="en-US" sz="1600" dirty="0">
                <a:solidFill>
                  <a:srgbClr val="800000"/>
                </a:solidFill>
                <a:latin typeface="Gill Sans MT" panose="020B0502020104020203" pitchFamily="34" charset="0"/>
              </a:rPr>
              <a:t>     field of confirmation of compliance</a:t>
            </a:r>
          </a:p>
          <a:p>
            <a:pPr eaLnBrk="1" fontAlgn="auto" hangingPunct="1">
              <a:spcBef>
                <a:spcPts val="0"/>
              </a:spcBef>
              <a:spcAft>
                <a:spcPts val="0"/>
              </a:spcAft>
              <a:defRPr/>
            </a:pPr>
            <a:endParaRPr lang="en-US" sz="1600" dirty="0">
              <a:solidFill>
                <a:srgbClr val="800000"/>
              </a:solidFill>
              <a:latin typeface="Gill Sans MT" panose="020B0502020104020203" pitchFamily="34" charset="0"/>
            </a:endParaRPr>
          </a:p>
          <a:p>
            <a:pPr marL="285750" indent="-285750" eaLnBrk="1" fontAlgn="auto" hangingPunct="1">
              <a:spcBef>
                <a:spcPts val="0"/>
              </a:spcBef>
              <a:spcAft>
                <a:spcPts val="0"/>
              </a:spcAft>
              <a:buFont typeface="Wingdings" panose="05000000000000000000" pitchFamily="2" charset="2"/>
              <a:buChar char="Ø"/>
              <a:defRPr/>
            </a:pPr>
            <a:r>
              <a:rPr lang="en-US" sz="1600" dirty="0">
                <a:solidFill>
                  <a:srgbClr val="800000"/>
                </a:solidFill>
                <a:latin typeface="Gill Sans MT" panose="020B0502020104020203" pitchFamily="34" charset="0"/>
              </a:rPr>
              <a:t>For activity implementation in the field of confirmation of wine compliance the scope of accreditation of laboratory should include wine, analysis methods which extend on wine and alcoholic products as well as links to relevant legislative documents</a:t>
            </a:r>
          </a:p>
          <a:p>
            <a:pPr eaLnBrk="1" fontAlgn="auto" hangingPunct="1">
              <a:spcBef>
                <a:spcPts val="0"/>
              </a:spcBef>
              <a:spcAft>
                <a:spcPts val="0"/>
              </a:spcAft>
              <a:defRPr/>
            </a:pPr>
            <a:r>
              <a:rPr lang="en-US" sz="1600" dirty="0">
                <a:solidFill>
                  <a:schemeClr val="tx2"/>
                </a:solidFill>
                <a:latin typeface="+mn-lt"/>
              </a:rPr>
              <a:t>                           </a:t>
            </a:r>
          </a:p>
        </p:txBody>
      </p:sp>
      <p:sp>
        <p:nvSpPr>
          <p:cNvPr id="9" name="Text Box 10"/>
          <p:cNvSpPr txBox="1">
            <a:spLocks noChangeArrowheads="1"/>
          </p:cNvSpPr>
          <p:nvPr/>
        </p:nvSpPr>
        <p:spPr bwMode="auto">
          <a:xfrm>
            <a:off x="733979" y="1140365"/>
            <a:ext cx="769302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fontAlgn="auto" hangingPunct="1">
              <a:spcBef>
                <a:spcPts val="0"/>
              </a:spcBef>
              <a:spcAft>
                <a:spcPts val="0"/>
              </a:spcAft>
              <a:defRPr/>
            </a:pPr>
            <a:r>
              <a:rPr lang="en-US" sz="2000" b="1" dirty="0">
                <a:solidFill>
                  <a:srgbClr val="800000"/>
                </a:solidFill>
                <a:effectLst>
                  <a:outerShdw blurRad="38100" dist="38100" dir="2700000" algn="tl">
                    <a:srgbClr val="000000">
                      <a:alpha val="43137"/>
                    </a:srgbClr>
                  </a:outerShdw>
                </a:effectLst>
                <a:latin typeface="Gill Sans MT" panose="020B0502020104020203" pitchFamily="34" charset="0"/>
              </a:rPr>
              <a:t>Accreditation and function of testing laboratories</a:t>
            </a:r>
          </a:p>
        </p:txBody>
      </p:sp>
    </p:spTree>
    <p:extLst>
      <p:ext uri="{BB962C8B-B14F-4D97-AF65-F5344CB8AC3E}">
        <p14:creationId xmlns:p14="http://schemas.microsoft.com/office/powerpoint/2010/main" val="11054825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E31375A4-56A4-47D6-9801-1991572033F7}" type="slidenum">
              <a:rPr lang="en-US" smtClean="0"/>
              <a:t>3</a:t>
            </a:fld>
            <a:endParaRPr lang="en-US"/>
          </a:p>
        </p:txBody>
      </p:sp>
      <p:sp>
        <p:nvSpPr>
          <p:cNvPr id="5" name="Footer Placeholder 4"/>
          <p:cNvSpPr>
            <a:spLocks noGrp="1"/>
          </p:cNvSpPr>
          <p:nvPr>
            <p:ph type="ftr" sz="quarter" idx="11"/>
          </p:nvPr>
        </p:nvSpPr>
        <p:spPr/>
        <p:txBody>
          <a:bodyPr/>
          <a:lstStyle/>
          <a:p>
            <a:r>
              <a:rPr lang="en-US" dirty="0"/>
              <a:t>APEC Wine Regulatory Forum |  May 11-12, 2017</a:t>
            </a:r>
          </a:p>
        </p:txBody>
      </p:sp>
      <p:sp>
        <p:nvSpPr>
          <p:cNvPr id="4" name="Date Placeholder 3"/>
          <p:cNvSpPr>
            <a:spLocks noGrp="1"/>
          </p:cNvSpPr>
          <p:nvPr>
            <p:ph type="dt" sz="half" idx="10"/>
          </p:nvPr>
        </p:nvSpPr>
        <p:spPr/>
        <p:txBody>
          <a:bodyPr/>
          <a:lstStyle/>
          <a:p>
            <a:r>
              <a:rPr lang="en-US" dirty="0"/>
              <a:t>Ha </a:t>
            </a:r>
            <a:r>
              <a:rPr lang="en-US" dirty="0" err="1"/>
              <a:t>Noi</a:t>
            </a:r>
            <a:r>
              <a:rPr lang="en-US" dirty="0"/>
              <a:t>, Viet Nam</a:t>
            </a:r>
          </a:p>
        </p:txBody>
      </p:sp>
      <p:pic>
        <p:nvPicPr>
          <p:cNvPr id="7" name="Рисунок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25254" y="140829"/>
            <a:ext cx="2875028" cy="769282"/>
          </a:xfrm>
          <a:prstGeom prst="rect">
            <a:avLst/>
          </a:prstGeom>
        </p:spPr>
      </p:pic>
      <p:sp>
        <p:nvSpPr>
          <p:cNvPr id="8" name="Text Box 10"/>
          <p:cNvSpPr txBox="1">
            <a:spLocks noChangeArrowheads="1"/>
          </p:cNvSpPr>
          <p:nvPr/>
        </p:nvSpPr>
        <p:spPr bwMode="auto">
          <a:xfrm>
            <a:off x="733979" y="2103770"/>
            <a:ext cx="7543800"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fontAlgn="auto" hangingPunct="1">
              <a:spcBef>
                <a:spcPts val="0"/>
              </a:spcBef>
              <a:spcAft>
                <a:spcPts val="0"/>
              </a:spcAft>
              <a:defRPr/>
            </a:pPr>
            <a:endParaRPr lang="en-US" sz="1600" dirty="0">
              <a:solidFill>
                <a:srgbClr val="800000"/>
              </a:solidFill>
              <a:latin typeface="Gill Sans MT" panose="020B0502020104020203" pitchFamily="34" charset="0"/>
            </a:endParaRPr>
          </a:p>
          <a:p>
            <a:pPr marL="285750" indent="-285750" eaLnBrk="1" fontAlgn="auto" hangingPunct="1">
              <a:spcBef>
                <a:spcPts val="0"/>
              </a:spcBef>
              <a:spcAft>
                <a:spcPts val="0"/>
              </a:spcAft>
              <a:buFont typeface="Wingdings" panose="05000000000000000000" pitchFamily="2" charset="2"/>
              <a:buChar char="Ø"/>
              <a:defRPr/>
            </a:pPr>
            <a:r>
              <a:rPr lang="en-US" sz="1600" dirty="0">
                <a:solidFill>
                  <a:srgbClr val="800000"/>
                </a:solidFill>
                <a:latin typeface="Gill Sans MT" panose="020B0502020104020203" pitchFamily="34" charset="0"/>
              </a:rPr>
              <a:t>Accreditation and function at the national level in accordance with the Interstate Standard GOST ISO/IEC 17025-2009</a:t>
            </a:r>
          </a:p>
          <a:p>
            <a:pPr marL="285750" indent="-285750" eaLnBrk="1" fontAlgn="auto" hangingPunct="1">
              <a:spcBef>
                <a:spcPts val="0"/>
              </a:spcBef>
              <a:spcAft>
                <a:spcPts val="0"/>
              </a:spcAft>
              <a:buFont typeface="Wingdings" panose="05000000000000000000" pitchFamily="2" charset="2"/>
              <a:buChar char="Ø"/>
              <a:defRPr/>
            </a:pPr>
            <a:r>
              <a:rPr lang="en-US" sz="1600" dirty="0">
                <a:solidFill>
                  <a:srgbClr val="800000"/>
                </a:solidFill>
                <a:latin typeface="Gill Sans MT" panose="020B0502020104020203" pitchFamily="34" charset="0"/>
              </a:rPr>
              <a:t>Acts of the Eurasian Economic Union (EAEU)</a:t>
            </a:r>
          </a:p>
          <a:p>
            <a:pPr marL="285750" indent="-285750" eaLnBrk="1" fontAlgn="auto" hangingPunct="1">
              <a:spcBef>
                <a:spcPts val="0"/>
              </a:spcBef>
              <a:spcAft>
                <a:spcPts val="0"/>
              </a:spcAft>
              <a:buFont typeface="Wingdings" panose="05000000000000000000" pitchFamily="2" charset="2"/>
              <a:buChar char="Ø"/>
              <a:defRPr/>
            </a:pPr>
            <a:r>
              <a:rPr lang="en-US" sz="1600" dirty="0">
                <a:solidFill>
                  <a:srgbClr val="800000"/>
                </a:solidFill>
                <a:latin typeface="Gill Sans MT" panose="020B0502020104020203" pitchFamily="34" charset="0"/>
              </a:rPr>
              <a:t>Federal Laws of the Russian Federation (basic law – “On accreditation in National System of Accreditation” of December 28, 2013, # 412-</a:t>
            </a:r>
            <a:r>
              <a:rPr lang="ru-RU" sz="1600" dirty="0">
                <a:solidFill>
                  <a:srgbClr val="800000"/>
                </a:solidFill>
                <a:latin typeface="Gill Sans MT" panose="020B0502020104020203" pitchFamily="34" charset="0"/>
              </a:rPr>
              <a:t>ФЗ)</a:t>
            </a:r>
            <a:endParaRPr lang="en-US" sz="1600" dirty="0">
              <a:solidFill>
                <a:srgbClr val="800000"/>
              </a:solidFill>
              <a:latin typeface="Gill Sans MT" panose="020B0502020104020203" pitchFamily="34" charset="0"/>
            </a:endParaRPr>
          </a:p>
          <a:p>
            <a:pPr marL="285750" indent="-285750" eaLnBrk="1" hangingPunct="1">
              <a:buFont typeface="Wingdings" panose="05000000000000000000" pitchFamily="2" charset="2"/>
              <a:buChar char="Ø"/>
              <a:defRPr/>
            </a:pPr>
            <a:r>
              <a:rPr lang="en-US" sz="1600" dirty="0">
                <a:solidFill>
                  <a:srgbClr val="800000"/>
                </a:solidFill>
                <a:latin typeface="Gill Sans MT" panose="020B0502020104020203" pitchFamily="34" charset="0"/>
              </a:rPr>
              <a:t>Decrees of the President of the Russian Federation</a:t>
            </a:r>
            <a:r>
              <a:rPr lang="ru-RU" sz="1600" dirty="0">
                <a:solidFill>
                  <a:srgbClr val="800000"/>
                </a:solidFill>
                <a:latin typeface="Gill Sans MT" panose="020B0502020104020203" pitchFamily="34" charset="0"/>
              </a:rPr>
              <a:t> (</a:t>
            </a:r>
            <a:r>
              <a:rPr lang="en-US" sz="1600" dirty="0">
                <a:solidFill>
                  <a:srgbClr val="800000"/>
                </a:solidFill>
                <a:latin typeface="Gill Sans MT" panose="020B0502020104020203" pitchFamily="34" charset="0"/>
              </a:rPr>
              <a:t>basic decree – “On Unified National System of Accreditation” of January 24, 2011, # 86)</a:t>
            </a:r>
          </a:p>
          <a:p>
            <a:pPr marL="285750" indent="-285750" eaLnBrk="1" fontAlgn="auto" hangingPunct="1">
              <a:spcBef>
                <a:spcPts val="0"/>
              </a:spcBef>
              <a:spcAft>
                <a:spcPts val="0"/>
              </a:spcAft>
              <a:buFont typeface="Wingdings" panose="05000000000000000000" pitchFamily="2" charset="2"/>
              <a:buChar char="Ø"/>
              <a:defRPr/>
            </a:pPr>
            <a:r>
              <a:rPr lang="en-US" sz="1600" dirty="0">
                <a:solidFill>
                  <a:srgbClr val="800000"/>
                </a:solidFill>
                <a:latin typeface="Gill Sans MT" panose="020B0502020104020203" pitchFamily="34" charset="0"/>
              </a:rPr>
              <a:t>Resolutions of the Government of the Russian Federation (14 normative acts)</a:t>
            </a:r>
          </a:p>
          <a:p>
            <a:pPr marL="285750" indent="-285750" eaLnBrk="1" fontAlgn="auto" hangingPunct="1">
              <a:spcBef>
                <a:spcPts val="0"/>
              </a:spcBef>
              <a:spcAft>
                <a:spcPts val="0"/>
              </a:spcAft>
              <a:buFont typeface="Wingdings" panose="05000000000000000000" pitchFamily="2" charset="2"/>
              <a:buChar char="Ø"/>
              <a:defRPr/>
            </a:pPr>
            <a:r>
              <a:rPr lang="en-US" sz="1600" dirty="0">
                <a:solidFill>
                  <a:srgbClr val="800000"/>
                </a:solidFill>
                <a:latin typeface="Gill Sans MT" panose="020B0502020104020203" pitchFamily="34" charset="0"/>
              </a:rPr>
              <a:t>Orders of the Ministry of Economy and Development of the Russian Federation (34 normative orders)</a:t>
            </a:r>
          </a:p>
          <a:p>
            <a:pPr eaLnBrk="1" fontAlgn="auto" hangingPunct="1">
              <a:spcBef>
                <a:spcPts val="0"/>
              </a:spcBef>
              <a:spcAft>
                <a:spcPts val="0"/>
              </a:spcAft>
              <a:defRPr/>
            </a:pPr>
            <a:r>
              <a:rPr lang="en-US" sz="1600" dirty="0">
                <a:solidFill>
                  <a:schemeClr val="tx2"/>
                </a:solidFill>
                <a:latin typeface="+mn-lt"/>
              </a:rPr>
              <a:t>                           </a:t>
            </a:r>
          </a:p>
        </p:txBody>
      </p:sp>
      <p:sp>
        <p:nvSpPr>
          <p:cNvPr id="9" name="Text Box 10"/>
          <p:cNvSpPr txBox="1">
            <a:spLocks noChangeArrowheads="1"/>
          </p:cNvSpPr>
          <p:nvPr/>
        </p:nvSpPr>
        <p:spPr bwMode="auto">
          <a:xfrm>
            <a:off x="733979" y="1140365"/>
            <a:ext cx="7693025"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fontAlgn="auto" hangingPunct="1">
              <a:spcBef>
                <a:spcPts val="0"/>
              </a:spcBef>
              <a:spcAft>
                <a:spcPts val="0"/>
              </a:spcAft>
              <a:defRPr/>
            </a:pPr>
            <a:r>
              <a:rPr lang="en-US" sz="2000" b="1" dirty="0">
                <a:solidFill>
                  <a:srgbClr val="800000"/>
                </a:solidFill>
                <a:effectLst>
                  <a:outerShdw blurRad="38100" dist="38100" dir="2700000" algn="tl">
                    <a:srgbClr val="000000">
                      <a:alpha val="43137"/>
                    </a:srgbClr>
                  </a:outerShdw>
                </a:effectLst>
                <a:latin typeface="Gill Sans MT" panose="020B0502020104020203" pitchFamily="34" charset="0"/>
              </a:rPr>
              <a:t>Accreditation and function of testing laboratories: </a:t>
            </a:r>
          </a:p>
          <a:p>
            <a:pPr eaLnBrk="1" fontAlgn="auto" hangingPunct="1">
              <a:spcBef>
                <a:spcPts val="0"/>
              </a:spcBef>
              <a:spcAft>
                <a:spcPts val="0"/>
              </a:spcAft>
              <a:defRPr/>
            </a:pPr>
            <a:r>
              <a:rPr lang="en-US" b="1" dirty="0">
                <a:solidFill>
                  <a:srgbClr val="800000"/>
                </a:solidFill>
                <a:latin typeface="Gill Sans MT" panose="020B0502020104020203" pitchFamily="34" charset="0"/>
              </a:rPr>
              <a:t>basic documents</a:t>
            </a:r>
            <a:endParaRPr lang="en-US" sz="2000" b="1" dirty="0">
              <a:solidFill>
                <a:srgbClr val="800000"/>
              </a:solidFill>
              <a:latin typeface="Gill Sans MT" panose="020B0502020104020203" pitchFamily="34" charset="0"/>
            </a:endParaRPr>
          </a:p>
        </p:txBody>
      </p:sp>
      <p:sp>
        <p:nvSpPr>
          <p:cNvPr id="10" name="Text Box 10"/>
          <p:cNvSpPr txBox="1">
            <a:spLocks noChangeArrowheads="1"/>
          </p:cNvSpPr>
          <p:nvPr/>
        </p:nvSpPr>
        <p:spPr bwMode="auto">
          <a:xfrm>
            <a:off x="733979" y="5382317"/>
            <a:ext cx="754380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fontAlgn="auto" hangingPunct="1">
              <a:spcBef>
                <a:spcPts val="0"/>
              </a:spcBef>
              <a:spcAft>
                <a:spcPts val="0"/>
              </a:spcAft>
              <a:defRPr/>
            </a:pPr>
            <a:r>
              <a:rPr lang="en-US" sz="1400" dirty="0">
                <a:solidFill>
                  <a:srgbClr val="800000"/>
                </a:solidFill>
                <a:latin typeface="Gill Sans MT" panose="020B0502020104020203" pitchFamily="34" charset="0"/>
              </a:rPr>
              <a:t>Document’s database</a:t>
            </a:r>
            <a:r>
              <a:rPr lang="ru-RU" sz="1400" dirty="0">
                <a:solidFill>
                  <a:srgbClr val="800000"/>
                </a:solidFill>
                <a:latin typeface="Gill Sans MT" panose="020B0502020104020203" pitchFamily="34" charset="0"/>
              </a:rPr>
              <a:t> </a:t>
            </a:r>
            <a:r>
              <a:rPr lang="en-US" sz="1400" dirty="0">
                <a:solidFill>
                  <a:srgbClr val="800000"/>
                </a:solidFill>
                <a:latin typeface="Gill Sans MT" panose="020B0502020104020203" pitchFamily="34" charset="0"/>
              </a:rPr>
              <a:t>at the web page of the Federal Service for Accreditation (Rosakkreditazya):  </a:t>
            </a:r>
            <a:r>
              <a:rPr lang="en-US" sz="1400" dirty="0">
                <a:solidFill>
                  <a:srgbClr val="0000FF"/>
                </a:solidFill>
                <a:latin typeface="Gill Sans MT" panose="020B0502020104020203" pitchFamily="34" charset="0"/>
              </a:rPr>
              <a:t>http://fsa.gov.ru/index/staticview/id/49/</a:t>
            </a:r>
            <a:r>
              <a:rPr lang="en-US" sz="1400" dirty="0">
                <a:solidFill>
                  <a:srgbClr val="800000"/>
                </a:solidFill>
                <a:latin typeface="Gill Sans MT" panose="020B0502020104020203" pitchFamily="34" charset="0"/>
              </a:rPr>
              <a:t>       </a:t>
            </a:r>
            <a:r>
              <a:rPr lang="en-US" sz="1600" dirty="0">
                <a:solidFill>
                  <a:schemeClr val="tx2"/>
                </a:solidFill>
                <a:latin typeface="+mn-lt"/>
              </a:rPr>
              <a:t>                   </a:t>
            </a:r>
          </a:p>
        </p:txBody>
      </p:sp>
    </p:spTree>
    <p:extLst>
      <p:ext uri="{BB962C8B-B14F-4D97-AF65-F5344CB8AC3E}">
        <p14:creationId xmlns:p14="http://schemas.microsoft.com/office/powerpoint/2010/main" val="5860829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E31375A4-56A4-47D6-9801-1991572033F7}" type="slidenum">
              <a:rPr lang="en-US" smtClean="0"/>
              <a:t>4</a:t>
            </a:fld>
            <a:endParaRPr lang="en-US" dirty="0"/>
          </a:p>
        </p:txBody>
      </p:sp>
      <p:sp>
        <p:nvSpPr>
          <p:cNvPr id="5" name="Footer Placeholder 4"/>
          <p:cNvSpPr>
            <a:spLocks noGrp="1"/>
          </p:cNvSpPr>
          <p:nvPr>
            <p:ph type="ftr" sz="quarter" idx="11"/>
          </p:nvPr>
        </p:nvSpPr>
        <p:spPr/>
        <p:txBody>
          <a:bodyPr/>
          <a:lstStyle/>
          <a:p>
            <a:r>
              <a:rPr lang="en-US" dirty="0"/>
              <a:t>APEC Wine Regulatory Forum |  May 11-12, 2017</a:t>
            </a:r>
          </a:p>
        </p:txBody>
      </p:sp>
      <p:sp>
        <p:nvSpPr>
          <p:cNvPr id="4" name="Date Placeholder 3"/>
          <p:cNvSpPr>
            <a:spLocks noGrp="1"/>
          </p:cNvSpPr>
          <p:nvPr>
            <p:ph type="dt" sz="half" idx="10"/>
          </p:nvPr>
        </p:nvSpPr>
        <p:spPr/>
        <p:txBody>
          <a:bodyPr/>
          <a:lstStyle/>
          <a:p>
            <a:r>
              <a:rPr lang="en-US" dirty="0"/>
              <a:t>Ha </a:t>
            </a:r>
            <a:r>
              <a:rPr lang="en-US" dirty="0" err="1"/>
              <a:t>Noi</a:t>
            </a:r>
            <a:r>
              <a:rPr lang="en-US" dirty="0"/>
              <a:t>, Viet Nam</a:t>
            </a:r>
          </a:p>
        </p:txBody>
      </p:sp>
      <p:pic>
        <p:nvPicPr>
          <p:cNvPr id="7" name="Рисунок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25254" y="140829"/>
            <a:ext cx="2875028" cy="769282"/>
          </a:xfrm>
          <a:prstGeom prst="rect">
            <a:avLst/>
          </a:prstGeom>
        </p:spPr>
      </p:pic>
      <p:sp>
        <p:nvSpPr>
          <p:cNvPr id="8" name="Text Box 10"/>
          <p:cNvSpPr txBox="1">
            <a:spLocks noChangeArrowheads="1"/>
          </p:cNvSpPr>
          <p:nvPr/>
        </p:nvSpPr>
        <p:spPr bwMode="auto">
          <a:xfrm>
            <a:off x="733979" y="1913526"/>
            <a:ext cx="7543800" cy="3293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fontAlgn="auto" hangingPunct="1">
              <a:spcBef>
                <a:spcPts val="0"/>
              </a:spcBef>
              <a:spcAft>
                <a:spcPts val="0"/>
              </a:spcAft>
              <a:defRPr/>
            </a:pPr>
            <a:endParaRPr lang="en-US" sz="1600" dirty="0">
              <a:solidFill>
                <a:srgbClr val="800000"/>
              </a:solidFill>
              <a:latin typeface="Gill Sans MT" panose="020B0502020104020203" pitchFamily="34" charset="0"/>
            </a:endParaRPr>
          </a:p>
          <a:p>
            <a:pPr marL="285750" indent="-285750" eaLnBrk="1" fontAlgn="auto" hangingPunct="1">
              <a:spcBef>
                <a:spcPts val="0"/>
              </a:spcBef>
              <a:spcAft>
                <a:spcPts val="0"/>
              </a:spcAft>
              <a:buFont typeface="Wingdings" panose="05000000000000000000" pitchFamily="2" charset="2"/>
              <a:buChar char="Ø"/>
              <a:defRPr/>
            </a:pPr>
            <a:r>
              <a:rPr lang="en-US" sz="1600" dirty="0">
                <a:solidFill>
                  <a:srgbClr val="800000"/>
                </a:solidFill>
                <a:latin typeface="Gill Sans MT" panose="020B0502020104020203" pitchFamily="34" charset="0"/>
              </a:rPr>
              <a:t>Accredited laboratory performs the wine testing according to the requirements of the Technical Regulations of the EAEU:</a:t>
            </a:r>
          </a:p>
          <a:p>
            <a:pPr eaLnBrk="1" fontAlgn="auto" hangingPunct="1">
              <a:spcBef>
                <a:spcPts val="0"/>
              </a:spcBef>
              <a:spcAft>
                <a:spcPts val="0"/>
              </a:spcAft>
              <a:defRPr/>
            </a:pPr>
            <a:r>
              <a:rPr lang="en-US" sz="1600" dirty="0">
                <a:solidFill>
                  <a:srgbClr val="800000"/>
                </a:solidFill>
                <a:latin typeface="Gill Sans MT" panose="020B0502020104020203" pitchFamily="34" charset="0"/>
              </a:rPr>
              <a:t>     • TP TC 021/2011 “Food Safety”</a:t>
            </a:r>
          </a:p>
          <a:p>
            <a:pPr eaLnBrk="1" fontAlgn="auto" hangingPunct="1">
              <a:spcBef>
                <a:spcPts val="0"/>
              </a:spcBef>
              <a:spcAft>
                <a:spcPts val="0"/>
              </a:spcAft>
              <a:defRPr/>
            </a:pPr>
            <a:r>
              <a:rPr lang="en-US" sz="1600" dirty="0">
                <a:solidFill>
                  <a:srgbClr val="800000"/>
                </a:solidFill>
                <a:latin typeface="Gill Sans MT" panose="020B0502020104020203" pitchFamily="34" charset="0"/>
              </a:rPr>
              <a:t>     • TP TC 029/2012) “Food additives, flavourings &amp; processing aids”</a:t>
            </a:r>
          </a:p>
          <a:p>
            <a:pPr eaLnBrk="1" fontAlgn="auto" hangingPunct="1">
              <a:spcBef>
                <a:spcPts val="0"/>
              </a:spcBef>
              <a:spcAft>
                <a:spcPts val="0"/>
              </a:spcAft>
              <a:defRPr/>
            </a:pPr>
            <a:endParaRPr lang="en-US" sz="1600" dirty="0">
              <a:solidFill>
                <a:srgbClr val="800000"/>
              </a:solidFill>
              <a:latin typeface="Gill Sans MT" panose="020B0502020104020203" pitchFamily="34" charset="0"/>
            </a:endParaRPr>
          </a:p>
          <a:p>
            <a:pPr marL="285750" indent="-285750" eaLnBrk="1" fontAlgn="auto" hangingPunct="1">
              <a:spcBef>
                <a:spcPts val="0"/>
              </a:spcBef>
              <a:spcAft>
                <a:spcPts val="0"/>
              </a:spcAft>
              <a:buFont typeface="Wingdings" panose="05000000000000000000" pitchFamily="2" charset="2"/>
              <a:buChar char="Ø"/>
              <a:defRPr/>
            </a:pPr>
            <a:r>
              <a:rPr lang="en-US" sz="1600" dirty="0">
                <a:solidFill>
                  <a:srgbClr val="800000"/>
                </a:solidFill>
                <a:latin typeface="Gill Sans MT" panose="020B0502020104020203" pitchFamily="34" charset="0"/>
              </a:rPr>
              <a:t>There are lists of prescribed methods for each Technical Regulations (including methods for wine testing:</a:t>
            </a:r>
          </a:p>
          <a:p>
            <a:pPr eaLnBrk="1" fontAlgn="auto" hangingPunct="1">
              <a:spcBef>
                <a:spcPts val="0"/>
              </a:spcBef>
              <a:spcAft>
                <a:spcPts val="0"/>
              </a:spcAft>
              <a:defRPr/>
            </a:pPr>
            <a:r>
              <a:rPr lang="en-US" sz="1600" dirty="0">
                <a:solidFill>
                  <a:srgbClr val="800000"/>
                </a:solidFill>
                <a:latin typeface="Gill Sans MT" panose="020B0502020104020203" pitchFamily="34" charset="0"/>
              </a:rPr>
              <a:t>     • List with methods for the TP TC 021/2011 according to the Decision of the </a:t>
            </a:r>
          </a:p>
          <a:p>
            <a:pPr eaLnBrk="1" fontAlgn="auto" hangingPunct="1">
              <a:spcBef>
                <a:spcPts val="0"/>
              </a:spcBef>
              <a:spcAft>
                <a:spcPts val="0"/>
              </a:spcAft>
              <a:defRPr/>
            </a:pPr>
            <a:r>
              <a:rPr lang="en-US" sz="1600" dirty="0">
                <a:solidFill>
                  <a:srgbClr val="800000"/>
                </a:solidFill>
                <a:latin typeface="Gill Sans MT" panose="020B0502020104020203" pitchFamily="34" charset="0"/>
              </a:rPr>
              <a:t>       Commission of the Customs Union of December 09, 2011, # 880 (Moscow),</a:t>
            </a:r>
          </a:p>
          <a:p>
            <a:pPr eaLnBrk="1" fontAlgn="auto" hangingPunct="1">
              <a:spcBef>
                <a:spcPts val="0"/>
              </a:spcBef>
              <a:spcAft>
                <a:spcPts val="0"/>
              </a:spcAft>
              <a:defRPr/>
            </a:pPr>
            <a:r>
              <a:rPr lang="en-US" sz="1600" dirty="0">
                <a:solidFill>
                  <a:srgbClr val="800000"/>
                </a:solidFill>
                <a:latin typeface="Gill Sans MT" panose="020B0502020104020203" pitchFamily="34" charset="0"/>
              </a:rPr>
              <a:t>     • List with methods for the TP TC 029/2012 according to the Decision of the </a:t>
            </a:r>
          </a:p>
          <a:p>
            <a:pPr eaLnBrk="1" fontAlgn="auto" hangingPunct="1">
              <a:spcBef>
                <a:spcPts val="0"/>
              </a:spcBef>
              <a:spcAft>
                <a:spcPts val="0"/>
              </a:spcAft>
              <a:defRPr/>
            </a:pPr>
            <a:r>
              <a:rPr lang="en-US" sz="1600" dirty="0">
                <a:solidFill>
                  <a:srgbClr val="800000"/>
                </a:solidFill>
                <a:latin typeface="Gill Sans MT" panose="020B0502020104020203" pitchFamily="34" charset="0"/>
              </a:rPr>
              <a:t>       Eurasian Economic Commission of October 02, 2012, # 258 (Moscow).</a:t>
            </a:r>
          </a:p>
          <a:p>
            <a:pPr eaLnBrk="1" fontAlgn="auto" hangingPunct="1">
              <a:spcBef>
                <a:spcPts val="0"/>
              </a:spcBef>
              <a:spcAft>
                <a:spcPts val="0"/>
              </a:spcAft>
              <a:defRPr/>
            </a:pPr>
            <a:r>
              <a:rPr lang="en-US" sz="1600" dirty="0">
                <a:solidFill>
                  <a:srgbClr val="800000"/>
                </a:solidFill>
                <a:latin typeface="Gill Sans MT" panose="020B0502020104020203" pitchFamily="34" charset="0"/>
              </a:rPr>
              <a:t>     </a:t>
            </a:r>
          </a:p>
        </p:txBody>
      </p:sp>
      <p:sp>
        <p:nvSpPr>
          <p:cNvPr id="9" name="Text Box 10"/>
          <p:cNvSpPr txBox="1">
            <a:spLocks noChangeArrowheads="1"/>
          </p:cNvSpPr>
          <p:nvPr/>
        </p:nvSpPr>
        <p:spPr bwMode="auto">
          <a:xfrm>
            <a:off x="733979" y="1140365"/>
            <a:ext cx="7693025"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fontAlgn="auto" hangingPunct="1">
              <a:spcBef>
                <a:spcPts val="0"/>
              </a:spcBef>
              <a:spcAft>
                <a:spcPts val="0"/>
              </a:spcAft>
              <a:defRPr/>
            </a:pPr>
            <a:r>
              <a:rPr lang="en-US" sz="2000" b="1" dirty="0">
                <a:solidFill>
                  <a:srgbClr val="800000"/>
                </a:solidFill>
                <a:effectLst>
                  <a:outerShdw blurRad="38100" dist="38100" dir="2700000" algn="tl">
                    <a:srgbClr val="000000">
                      <a:alpha val="43137"/>
                    </a:srgbClr>
                  </a:outerShdw>
                </a:effectLst>
                <a:latin typeface="Gill Sans MT" panose="020B0502020104020203" pitchFamily="34" charset="0"/>
              </a:rPr>
              <a:t>Wine testing:</a:t>
            </a:r>
          </a:p>
          <a:p>
            <a:pPr eaLnBrk="1" fontAlgn="auto" hangingPunct="1">
              <a:spcBef>
                <a:spcPts val="0"/>
              </a:spcBef>
              <a:spcAft>
                <a:spcPts val="0"/>
              </a:spcAft>
              <a:defRPr/>
            </a:pPr>
            <a:r>
              <a:rPr lang="en-US" b="1" dirty="0">
                <a:solidFill>
                  <a:srgbClr val="800000"/>
                </a:solidFill>
                <a:latin typeface="Gill Sans MT" panose="020B0502020104020203" pitchFamily="34" charset="0"/>
              </a:rPr>
              <a:t>basic documents</a:t>
            </a:r>
            <a:endParaRPr lang="en-US" sz="2000" b="1" dirty="0">
              <a:solidFill>
                <a:srgbClr val="800000"/>
              </a:solidFill>
              <a:latin typeface="Gill Sans MT" panose="020B0502020104020203" pitchFamily="34" charset="0"/>
            </a:endParaRPr>
          </a:p>
        </p:txBody>
      </p:sp>
      <p:sp>
        <p:nvSpPr>
          <p:cNvPr id="10" name="Text Box 10"/>
          <p:cNvSpPr txBox="1">
            <a:spLocks noChangeArrowheads="1"/>
          </p:cNvSpPr>
          <p:nvPr/>
        </p:nvSpPr>
        <p:spPr bwMode="auto">
          <a:xfrm>
            <a:off x="733979" y="5382317"/>
            <a:ext cx="754380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fontAlgn="auto" hangingPunct="1">
              <a:spcBef>
                <a:spcPts val="0"/>
              </a:spcBef>
              <a:spcAft>
                <a:spcPts val="0"/>
              </a:spcAft>
              <a:defRPr/>
            </a:pPr>
            <a:r>
              <a:rPr lang="en-US" sz="1400" dirty="0">
                <a:solidFill>
                  <a:srgbClr val="800000"/>
                </a:solidFill>
                <a:latin typeface="Gill Sans MT" panose="020B0502020104020203" pitchFamily="34" charset="0"/>
              </a:rPr>
              <a:t>Document’s database</a:t>
            </a:r>
            <a:r>
              <a:rPr lang="ru-RU" sz="1400" dirty="0">
                <a:solidFill>
                  <a:srgbClr val="800000"/>
                </a:solidFill>
                <a:latin typeface="Gill Sans MT" panose="020B0502020104020203" pitchFamily="34" charset="0"/>
              </a:rPr>
              <a:t> </a:t>
            </a:r>
            <a:r>
              <a:rPr lang="en-US" sz="1400" dirty="0">
                <a:solidFill>
                  <a:srgbClr val="800000"/>
                </a:solidFill>
                <a:latin typeface="Gill Sans MT" panose="020B0502020104020203" pitchFamily="34" charset="0"/>
              </a:rPr>
              <a:t>at the web page of the Eurasian Economic Commission (EEK):  </a:t>
            </a:r>
            <a:r>
              <a:rPr lang="en-US" sz="1400" dirty="0">
                <a:solidFill>
                  <a:srgbClr val="0000FF"/>
                </a:solidFill>
                <a:latin typeface="Gill Sans MT" panose="020B0502020104020203" pitchFamily="34" charset="0"/>
              </a:rPr>
              <a:t>http://eec.eaeunion.org/ru/act/texnreg/deptexreg/tr/Pages/TRVsily.aspx</a:t>
            </a:r>
            <a:r>
              <a:rPr lang="en-US" sz="1400" dirty="0">
                <a:solidFill>
                  <a:srgbClr val="800000"/>
                </a:solidFill>
                <a:latin typeface="Gill Sans MT" panose="020B0502020104020203" pitchFamily="34" charset="0"/>
              </a:rPr>
              <a:t>       </a:t>
            </a:r>
            <a:r>
              <a:rPr lang="en-US" sz="1600" dirty="0">
                <a:solidFill>
                  <a:schemeClr val="tx2"/>
                </a:solidFill>
                <a:latin typeface="+mn-lt"/>
              </a:rPr>
              <a:t>                   </a:t>
            </a:r>
          </a:p>
        </p:txBody>
      </p:sp>
    </p:spTree>
    <p:extLst>
      <p:ext uri="{BB962C8B-B14F-4D97-AF65-F5344CB8AC3E}">
        <p14:creationId xmlns:p14="http://schemas.microsoft.com/office/powerpoint/2010/main" val="35425974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E31375A4-56A4-47D6-9801-1991572033F7}" type="slidenum">
              <a:rPr lang="en-US" smtClean="0"/>
              <a:t>5</a:t>
            </a:fld>
            <a:endParaRPr lang="en-US" dirty="0"/>
          </a:p>
        </p:txBody>
      </p:sp>
      <p:sp>
        <p:nvSpPr>
          <p:cNvPr id="5" name="Footer Placeholder 4"/>
          <p:cNvSpPr>
            <a:spLocks noGrp="1"/>
          </p:cNvSpPr>
          <p:nvPr>
            <p:ph type="ftr" sz="quarter" idx="11"/>
          </p:nvPr>
        </p:nvSpPr>
        <p:spPr/>
        <p:txBody>
          <a:bodyPr/>
          <a:lstStyle/>
          <a:p>
            <a:r>
              <a:rPr lang="en-US" dirty="0"/>
              <a:t>APEC Wine Regulatory Forum |  May 11-12, 2017</a:t>
            </a:r>
          </a:p>
        </p:txBody>
      </p:sp>
      <p:sp>
        <p:nvSpPr>
          <p:cNvPr id="4" name="Date Placeholder 3"/>
          <p:cNvSpPr>
            <a:spLocks noGrp="1"/>
          </p:cNvSpPr>
          <p:nvPr>
            <p:ph type="dt" sz="half" idx="10"/>
          </p:nvPr>
        </p:nvSpPr>
        <p:spPr/>
        <p:txBody>
          <a:bodyPr/>
          <a:lstStyle/>
          <a:p>
            <a:r>
              <a:rPr lang="en-US" dirty="0"/>
              <a:t>Ha </a:t>
            </a:r>
            <a:r>
              <a:rPr lang="en-US" dirty="0" err="1"/>
              <a:t>Noi</a:t>
            </a:r>
            <a:r>
              <a:rPr lang="en-US" dirty="0"/>
              <a:t>, Viet Nam</a:t>
            </a:r>
          </a:p>
        </p:txBody>
      </p:sp>
      <p:pic>
        <p:nvPicPr>
          <p:cNvPr id="7" name="Рисунок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25254" y="140829"/>
            <a:ext cx="2875028" cy="769282"/>
          </a:xfrm>
          <a:prstGeom prst="rect">
            <a:avLst/>
          </a:prstGeom>
        </p:spPr>
      </p:pic>
      <p:sp>
        <p:nvSpPr>
          <p:cNvPr id="8" name="Text Box 10"/>
          <p:cNvSpPr txBox="1">
            <a:spLocks noChangeArrowheads="1"/>
          </p:cNvSpPr>
          <p:nvPr/>
        </p:nvSpPr>
        <p:spPr bwMode="auto">
          <a:xfrm>
            <a:off x="733979" y="1912649"/>
            <a:ext cx="7543800"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fontAlgn="auto" hangingPunct="1">
              <a:spcBef>
                <a:spcPts val="0"/>
              </a:spcBef>
              <a:spcAft>
                <a:spcPts val="0"/>
              </a:spcAft>
              <a:defRPr/>
            </a:pPr>
            <a:endParaRPr lang="en-US" sz="1600" dirty="0">
              <a:solidFill>
                <a:srgbClr val="800000"/>
              </a:solidFill>
              <a:latin typeface="Gill Sans MT" panose="020B0502020104020203" pitchFamily="34" charset="0"/>
            </a:endParaRPr>
          </a:p>
          <a:p>
            <a:pPr marL="285750" indent="-285750" eaLnBrk="1" fontAlgn="auto" hangingPunct="1">
              <a:spcBef>
                <a:spcPts val="0"/>
              </a:spcBef>
              <a:spcAft>
                <a:spcPts val="0"/>
              </a:spcAft>
              <a:buFont typeface="Wingdings" panose="05000000000000000000" pitchFamily="2" charset="2"/>
              <a:buChar char="Ø"/>
              <a:defRPr/>
            </a:pPr>
            <a:r>
              <a:rPr lang="en-US" sz="1600" dirty="0">
                <a:solidFill>
                  <a:srgbClr val="800000"/>
                </a:solidFill>
                <a:latin typeface="Gill Sans MT" panose="020B0502020104020203" pitchFamily="34" charset="0"/>
              </a:rPr>
              <a:t>Analytical methods should have the status of national standards of the Members of the EAEU </a:t>
            </a:r>
            <a:r>
              <a:rPr lang="de-DE" sz="1600" dirty="0">
                <a:solidFill>
                  <a:srgbClr val="800000"/>
                </a:solidFill>
                <a:latin typeface="Gill Sans MT" panose="020B0502020104020203" pitchFamily="34" charset="0"/>
              </a:rPr>
              <a:t>or</a:t>
            </a:r>
            <a:r>
              <a:rPr lang="en-US" sz="1600" dirty="0">
                <a:solidFill>
                  <a:srgbClr val="800000"/>
                </a:solidFill>
                <a:latin typeface="Gill Sans MT" panose="020B0502020104020203" pitchFamily="34" charset="0"/>
              </a:rPr>
              <a:t> the status of the CIS interstate standards (e.g. GOST R – National standard of the Russian Federation; GOST – Interstate CIS standard)</a:t>
            </a:r>
            <a:endParaRPr lang="ru-RU" sz="1600" dirty="0">
              <a:solidFill>
                <a:srgbClr val="800000"/>
              </a:solidFill>
              <a:latin typeface="Gill Sans MT" panose="020B0502020104020203" pitchFamily="34" charset="0"/>
            </a:endParaRPr>
          </a:p>
          <a:p>
            <a:pPr marL="285750" indent="-285750" eaLnBrk="1" fontAlgn="auto" hangingPunct="1">
              <a:spcBef>
                <a:spcPts val="0"/>
              </a:spcBef>
              <a:spcAft>
                <a:spcPts val="0"/>
              </a:spcAft>
              <a:buFont typeface="Wingdings" panose="05000000000000000000" pitchFamily="2" charset="2"/>
              <a:buChar char="Ø"/>
              <a:defRPr/>
            </a:pPr>
            <a:endParaRPr lang="en-US" sz="1600" dirty="0">
              <a:solidFill>
                <a:srgbClr val="800000"/>
              </a:solidFill>
              <a:latin typeface="Gill Sans MT" panose="020B0502020104020203" pitchFamily="34" charset="0"/>
            </a:endParaRPr>
          </a:p>
          <a:p>
            <a:pPr marL="285750" indent="-285750" eaLnBrk="1" fontAlgn="auto" hangingPunct="1">
              <a:spcBef>
                <a:spcPts val="0"/>
              </a:spcBef>
              <a:spcAft>
                <a:spcPts val="0"/>
              </a:spcAft>
              <a:buFont typeface="Wingdings" panose="05000000000000000000" pitchFamily="2" charset="2"/>
              <a:buChar char="Ø"/>
              <a:defRPr/>
            </a:pPr>
            <a:r>
              <a:rPr lang="en-US" sz="1600" dirty="0">
                <a:solidFill>
                  <a:srgbClr val="800000"/>
                </a:solidFill>
                <a:latin typeface="Gill Sans MT" panose="020B0502020104020203" pitchFamily="34" charset="0"/>
              </a:rPr>
              <a:t>Accredited laboratory performs the wine testing for following obligatory minimum list of parameters</a:t>
            </a:r>
            <a:r>
              <a:rPr lang="ru-RU" sz="1600" dirty="0">
                <a:solidFill>
                  <a:srgbClr val="800000"/>
                </a:solidFill>
                <a:latin typeface="Gill Sans MT" panose="020B0502020104020203" pitchFamily="34" charset="0"/>
              </a:rPr>
              <a:t> (</a:t>
            </a:r>
            <a:r>
              <a:rPr lang="en-US" sz="1600" dirty="0">
                <a:solidFill>
                  <a:srgbClr val="800000"/>
                </a:solidFill>
                <a:latin typeface="Gill Sans MT" panose="020B0502020104020203" pitchFamily="34" charset="0"/>
              </a:rPr>
              <a:t>“Testing of wine safety”): </a:t>
            </a:r>
            <a:endParaRPr lang="ru-RU" sz="1600" dirty="0">
              <a:solidFill>
                <a:srgbClr val="800000"/>
              </a:solidFill>
              <a:latin typeface="Gill Sans MT" panose="020B0502020104020203" pitchFamily="34" charset="0"/>
            </a:endParaRPr>
          </a:p>
          <a:p>
            <a:pPr eaLnBrk="1" fontAlgn="auto" hangingPunct="1">
              <a:spcBef>
                <a:spcPts val="0"/>
              </a:spcBef>
              <a:spcAft>
                <a:spcPts val="0"/>
              </a:spcAft>
              <a:defRPr/>
            </a:pPr>
            <a:r>
              <a:rPr lang="ru-RU" sz="1600" dirty="0">
                <a:solidFill>
                  <a:srgbClr val="800000"/>
                </a:solidFill>
                <a:latin typeface="Gill Sans MT" panose="020B0502020104020203" pitchFamily="34" charset="0"/>
              </a:rPr>
              <a:t>     </a:t>
            </a:r>
            <a:r>
              <a:rPr lang="en-US" sz="1600" b="1" dirty="0">
                <a:solidFill>
                  <a:srgbClr val="800000"/>
                </a:solidFill>
                <a:latin typeface="Gill Sans MT" panose="020B0502020104020203" pitchFamily="34" charset="0"/>
              </a:rPr>
              <a:t>lead</a:t>
            </a:r>
            <a:r>
              <a:rPr lang="ru-RU" sz="1600" b="1" dirty="0">
                <a:solidFill>
                  <a:srgbClr val="800000"/>
                </a:solidFill>
                <a:latin typeface="Gill Sans MT" panose="020B0502020104020203" pitchFamily="34" charset="0"/>
              </a:rPr>
              <a:t>,</a:t>
            </a:r>
            <a:r>
              <a:rPr lang="en-US" sz="1600" b="1" dirty="0">
                <a:solidFill>
                  <a:srgbClr val="800000"/>
                </a:solidFill>
                <a:latin typeface="Gill Sans MT" panose="020B0502020104020203" pitchFamily="34" charset="0"/>
              </a:rPr>
              <a:t> cadmium</a:t>
            </a:r>
            <a:r>
              <a:rPr lang="ru-RU" sz="1600" b="1" dirty="0">
                <a:solidFill>
                  <a:srgbClr val="800000"/>
                </a:solidFill>
                <a:latin typeface="Gill Sans MT" panose="020B0502020104020203" pitchFamily="34" charset="0"/>
              </a:rPr>
              <a:t>,</a:t>
            </a:r>
            <a:r>
              <a:rPr lang="en-US" sz="1600" b="1" dirty="0">
                <a:solidFill>
                  <a:srgbClr val="800000"/>
                </a:solidFill>
                <a:latin typeface="Gill Sans MT" panose="020B0502020104020203" pitchFamily="34" charset="0"/>
              </a:rPr>
              <a:t> arsenic</a:t>
            </a:r>
            <a:r>
              <a:rPr lang="ru-RU" sz="1600" b="1" dirty="0">
                <a:solidFill>
                  <a:srgbClr val="800000"/>
                </a:solidFill>
                <a:latin typeface="Gill Sans MT" panose="020B0502020104020203" pitchFamily="34" charset="0"/>
              </a:rPr>
              <a:t>,</a:t>
            </a:r>
            <a:r>
              <a:rPr lang="en-US" sz="1600" b="1" dirty="0">
                <a:solidFill>
                  <a:srgbClr val="800000"/>
                </a:solidFill>
                <a:latin typeface="Gill Sans MT" panose="020B0502020104020203" pitchFamily="34" charset="0"/>
              </a:rPr>
              <a:t> mercury</a:t>
            </a:r>
            <a:r>
              <a:rPr lang="ru-RU" sz="1600" b="1" dirty="0">
                <a:solidFill>
                  <a:srgbClr val="800000"/>
                </a:solidFill>
                <a:latin typeface="Gill Sans MT" panose="020B0502020104020203" pitchFamily="34" charset="0"/>
              </a:rPr>
              <a:t>,</a:t>
            </a:r>
            <a:r>
              <a:rPr lang="en-US" sz="1600" b="1" dirty="0">
                <a:solidFill>
                  <a:srgbClr val="800000"/>
                </a:solidFill>
                <a:latin typeface="Gill Sans MT" panose="020B0502020104020203" pitchFamily="34" charset="0"/>
              </a:rPr>
              <a:t> total sulfur dioxide</a:t>
            </a:r>
            <a:r>
              <a:rPr lang="ru-RU" sz="1600" b="1" dirty="0">
                <a:solidFill>
                  <a:srgbClr val="800000"/>
                </a:solidFill>
                <a:latin typeface="Gill Sans MT" panose="020B0502020104020203" pitchFamily="34" charset="0"/>
              </a:rPr>
              <a:t>,</a:t>
            </a:r>
            <a:r>
              <a:rPr lang="en-US" sz="1600" b="1" dirty="0">
                <a:solidFill>
                  <a:srgbClr val="800000"/>
                </a:solidFill>
                <a:latin typeface="Gill Sans MT" panose="020B0502020104020203" pitchFamily="34" charset="0"/>
              </a:rPr>
              <a:t> sorbic acid/sorbates</a:t>
            </a:r>
          </a:p>
          <a:p>
            <a:pPr marL="285750" indent="-285750" eaLnBrk="1" fontAlgn="auto" hangingPunct="1">
              <a:spcBef>
                <a:spcPts val="0"/>
              </a:spcBef>
              <a:spcAft>
                <a:spcPts val="0"/>
              </a:spcAft>
              <a:buFont typeface="Wingdings" panose="05000000000000000000" pitchFamily="2" charset="2"/>
              <a:buChar char="Ø"/>
              <a:defRPr/>
            </a:pPr>
            <a:endParaRPr lang="en-US" sz="1600" dirty="0">
              <a:solidFill>
                <a:srgbClr val="800000"/>
              </a:solidFill>
              <a:latin typeface="Gill Sans MT" panose="020B0502020104020203" pitchFamily="34" charset="0"/>
            </a:endParaRPr>
          </a:p>
          <a:p>
            <a:pPr marL="285750" indent="-285750" eaLnBrk="1" fontAlgn="auto" hangingPunct="1">
              <a:spcBef>
                <a:spcPts val="0"/>
              </a:spcBef>
              <a:spcAft>
                <a:spcPts val="0"/>
              </a:spcAft>
              <a:buFont typeface="Wingdings" panose="05000000000000000000" pitchFamily="2" charset="2"/>
              <a:buChar char="Ø"/>
              <a:defRPr/>
            </a:pPr>
            <a:r>
              <a:rPr lang="en-US" sz="1600" dirty="0">
                <a:solidFill>
                  <a:srgbClr val="800000"/>
                </a:solidFill>
                <a:latin typeface="Gill Sans MT" panose="020B0502020104020203" pitchFamily="34" charset="0"/>
              </a:rPr>
              <a:t>Test report used for registration of Declaration of compliance should contain the results of the analysis of the parameters specified by the obligatory minimum list</a:t>
            </a:r>
          </a:p>
          <a:p>
            <a:pPr eaLnBrk="1" fontAlgn="auto" hangingPunct="1">
              <a:spcBef>
                <a:spcPts val="0"/>
              </a:spcBef>
              <a:spcAft>
                <a:spcPts val="0"/>
              </a:spcAft>
              <a:defRPr/>
            </a:pPr>
            <a:r>
              <a:rPr lang="en-US" sz="1600" dirty="0">
                <a:solidFill>
                  <a:srgbClr val="800000"/>
                </a:solidFill>
                <a:latin typeface="Gill Sans MT" panose="020B0502020104020203" pitchFamily="34" charset="0"/>
              </a:rPr>
              <a:t>     </a:t>
            </a:r>
          </a:p>
        </p:txBody>
      </p:sp>
      <p:sp>
        <p:nvSpPr>
          <p:cNvPr id="9" name="Text Box 10"/>
          <p:cNvSpPr txBox="1">
            <a:spLocks noChangeArrowheads="1"/>
          </p:cNvSpPr>
          <p:nvPr/>
        </p:nvSpPr>
        <p:spPr bwMode="auto">
          <a:xfrm>
            <a:off x="733979" y="1140365"/>
            <a:ext cx="7693025" cy="6771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fontAlgn="auto" hangingPunct="1">
              <a:spcBef>
                <a:spcPts val="0"/>
              </a:spcBef>
              <a:spcAft>
                <a:spcPts val="0"/>
              </a:spcAft>
              <a:defRPr/>
            </a:pPr>
            <a:r>
              <a:rPr lang="en-US" sz="2000" b="1" dirty="0">
                <a:solidFill>
                  <a:srgbClr val="800000"/>
                </a:solidFill>
                <a:effectLst>
                  <a:outerShdw blurRad="38100" dist="38100" dir="2700000" algn="tl">
                    <a:srgbClr val="000000">
                      <a:alpha val="43137"/>
                    </a:srgbClr>
                  </a:outerShdw>
                </a:effectLst>
                <a:latin typeface="Gill Sans MT" panose="020B0502020104020203" pitchFamily="34" charset="0"/>
              </a:rPr>
              <a:t>Wine testing:</a:t>
            </a:r>
          </a:p>
          <a:p>
            <a:pPr eaLnBrk="1" fontAlgn="auto" hangingPunct="1">
              <a:spcBef>
                <a:spcPts val="0"/>
              </a:spcBef>
              <a:spcAft>
                <a:spcPts val="0"/>
              </a:spcAft>
              <a:defRPr/>
            </a:pPr>
            <a:r>
              <a:rPr lang="en-US" b="1" dirty="0">
                <a:solidFill>
                  <a:srgbClr val="800000"/>
                </a:solidFill>
                <a:latin typeface="Gill Sans MT" panose="020B0502020104020203" pitchFamily="34" charset="0"/>
              </a:rPr>
              <a:t>basic methods</a:t>
            </a:r>
            <a:endParaRPr lang="en-US" sz="2000" b="1" dirty="0">
              <a:solidFill>
                <a:srgbClr val="800000"/>
              </a:solidFill>
              <a:latin typeface="Gill Sans MT" panose="020B0502020104020203" pitchFamily="34" charset="0"/>
            </a:endParaRPr>
          </a:p>
        </p:txBody>
      </p:sp>
      <p:sp>
        <p:nvSpPr>
          <p:cNvPr id="10" name="Text Box 10"/>
          <p:cNvSpPr txBox="1">
            <a:spLocks noChangeArrowheads="1"/>
          </p:cNvSpPr>
          <p:nvPr/>
        </p:nvSpPr>
        <p:spPr bwMode="auto">
          <a:xfrm>
            <a:off x="733979" y="5382317"/>
            <a:ext cx="754380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fontAlgn="auto" hangingPunct="1">
              <a:spcBef>
                <a:spcPts val="0"/>
              </a:spcBef>
              <a:spcAft>
                <a:spcPts val="0"/>
              </a:spcAft>
              <a:defRPr/>
            </a:pPr>
            <a:r>
              <a:rPr lang="en-US" sz="1400" dirty="0">
                <a:solidFill>
                  <a:srgbClr val="800000"/>
                </a:solidFill>
                <a:latin typeface="Gill Sans MT" panose="020B0502020104020203" pitchFamily="34" charset="0"/>
              </a:rPr>
              <a:t>Document’s database</a:t>
            </a:r>
            <a:r>
              <a:rPr lang="ru-RU" sz="1400" dirty="0">
                <a:solidFill>
                  <a:srgbClr val="800000"/>
                </a:solidFill>
                <a:latin typeface="Gill Sans MT" panose="020B0502020104020203" pitchFamily="34" charset="0"/>
              </a:rPr>
              <a:t> </a:t>
            </a:r>
            <a:r>
              <a:rPr lang="en-US" sz="1400" dirty="0">
                <a:solidFill>
                  <a:srgbClr val="800000"/>
                </a:solidFill>
                <a:latin typeface="Gill Sans MT" panose="020B0502020104020203" pitchFamily="34" charset="0"/>
              </a:rPr>
              <a:t>at the web page of the Federal Agency on Technical Regulation and Metrology</a:t>
            </a:r>
            <a:r>
              <a:rPr lang="ru-RU" sz="1400" dirty="0">
                <a:solidFill>
                  <a:srgbClr val="800000"/>
                </a:solidFill>
                <a:latin typeface="Gill Sans MT" panose="020B0502020104020203" pitchFamily="34" charset="0"/>
              </a:rPr>
              <a:t> (</a:t>
            </a:r>
            <a:r>
              <a:rPr lang="en-US" sz="1400" dirty="0" err="1">
                <a:solidFill>
                  <a:srgbClr val="800000"/>
                </a:solidFill>
                <a:latin typeface="Gill Sans MT" panose="020B0502020104020203" pitchFamily="34" charset="0"/>
              </a:rPr>
              <a:t>Rosstandart</a:t>
            </a:r>
            <a:r>
              <a:rPr lang="en-US" sz="1400" dirty="0">
                <a:solidFill>
                  <a:srgbClr val="800000"/>
                </a:solidFill>
                <a:latin typeface="Gill Sans MT" panose="020B0502020104020203" pitchFamily="34" charset="0"/>
              </a:rPr>
              <a:t>):  </a:t>
            </a:r>
            <a:r>
              <a:rPr lang="en-US" sz="1400" dirty="0">
                <a:solidFill>
                  <a:srgbClr val="0000FF"/>
                </a:solidFill>
                <a:latin typeface="Gill Sans MT" panose="020B0502020104020203" pitchFamily="34" charset="0"/>
              </a:rPr>
              <a:t>http://gost.ru</a:t>
            </a:r>
            <a:r>
              <a:rPr lang="en-US" sz="1400" dirty="0">
                <a:solidFill>
                  <a:srgbClr val="800000"/>
                </a:solidFill>
                <a:latin typeface="Gill Sans MT" panose="020B0502020104020203" pitchFamily="34" charset="0"/>
              </a:rPr>
              <a:t>       </a:t>
            </a:r>
            <a:r>
              <a:rPr lang="en-US" sz="1600" dirty="0">
                <a:solidFill>
                  <a:schemeClr val="tx2"/>
                </a:solidFill>
                <a:latin typeface="+mn-lt"/>
              </a:rPr>
              <a:t>                   </a:t>
            </a:r>
          </a:p>
        </p:txBody>
      </p:sp>
    </p:spTree>
    <p:extLst>
      <p:ext uri="{BB962C8B-B14F-4D97-AF65-F5344CB8AC3E}">
        <p14:creationId xmlns:p14="http://schemas.microsoft.com/office/powerpoint/2010/main" val="16934912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Group 61"/>
          <p:cNvGraphicFramePr>
            <a:graphicFrameLocks noGrp="1"/>
          </p:cNvGraphicFramePr>
          <p:nvPr>
            <p:extLst>
              <p:ext uri="{D42A27DB-BD31-4B8C-83A1-F6EECF244321}">
                <p14:modId xmlns:p14="http://schemas.microsoft.com/office/powerpoint/2010/main" val="1500490668"/>
              </p:ext>
            </p:extLst>
          </p:nvPr>
        </p:nvGraphicFramePr>
        <p:xfrm>
          <a:off x="490954" y="2083789"/>
          <a:ext cx="8168230" cy="3682621"/>
        </p:xfrm>
        <a:graphic>
          <a:graphicData uri="http://schemas.openxmlformats.org/drawingml/2006/table">
            <a:tbl>
              <a:tblPr/>
              <a:tblGrid>
                <a:gridCol w="609830">
                  <a:extLst>
                    <a:ext uri="{9D8B030D-6E8A-4147-A177-3AD203B41FA5}">
                      <a16:colId xmlns:a16="http://schemas.microsoft.com/office/drawing/2014/main" val="20000"/>
                    </a:ext>
                  </a:extLst>
                </a:gridCol>
                <a:gridCol w="2225423">
                  <a:extLst>
                    <a:ext uri="{9D8B030D-6E8A-4147-A177-3AD203B41FA5}">
                      <a16:colId xmlns:a16="http://schemas.microsoft.com/office/drawing/2014/main" val="20001"/>
                    </a:ext>
                  </a:extLst>
                </a:gridCol>
                <a:gridCol w="1945587">
                  <a:extLst>
                    <a:ext uri="{9D8B030D-6E8A-4147-A177-3AD203B41FA5}">
                      <a16:colId xmlns:a16="http://schemas.microsoft.com/office/drawing/2014/main" val="20002"/>
                    </a:ext>
                  </a:extLst>
                </a:gridCol>
                <a:gridCol w="1527905">
                  <a:extLst>
                    <a:ext uri="{9D8B030D-6E8A-4147-A177-3AD203B41FA5}">
                      <a16:colId xmlns:a16="http://schemas.microsoft.com/office/drawing/2014/main" val="20003"/>
                    </a:ext>
                  </a:extLst>
                </a:gridCol>
                <a:gridCol w="1859485">
                  <a:extLst>
                    <a:ext uri="{9D8B030D-6E8A-4147-A177-3AD203B41FA5}">
                      <a16:colId xmlns:a16="http://schemas.microsoft.com/office/drawing/2014/main" val="20004"/>
                    </a:ext>
                  </a:extLst>
                </a:gridCol>
              </a:tblGrid>
              <a:tr h="59442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a:ln>
                            <a:noFill/>
                          </a:ln>
                          <a:solidFill>
                            <a:schemeClr val="bg1"/>
                          </a:solidFill>
                          <a:effectLst/>
                          <a:latin typeface="+mn-lt"/>
                        </a:rPr>
                        <a:t>#</a:t>
                      </a:r>
                      <a:endParaRPr kumimoji="0" lang="ru-RU" sz="1100" b="1" i="0" u="none" strike="noStrike" cap="none" normalizeH="0" baseline="0" dirty="0">
                        <a:ln>
                          <a:noFill/>
                        </a:ln>
                        <a:solidFill>
                          <a:schemeClr val="bg1"/>
                        </a:solidFill>
                        <a:effectLst/>
                        <a:latin typeface="+mn-lt"/>
                      </a:endParaRPr>
                    </a:p>
                  </a:txBody>
                  <a:tcPr marL="91438" marR="91438"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A5002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a:ln>
                            <a:noFill/>
                          </a:ln>
                          <a:solidFill>
                            <a:schemeClr val="bg1"/>
                          </a:solidFill>
                          <a:effectLst/>
                          <a:latin typeface="+mn-lt"/>
                        </a:rPr>
                        <a:t>Parameter</a:t>
                      </a:r>
                      <a:endParaRPr kumimoji="0" lang="ru-RU" sz="1100" b="1" i="0" u="none" strike="noStrike" cap="none" normalizeH="0" baseline="0" dirty="0">
                        <a:ln>
                          <a:noFill/>
                        </a:ln>
                        <a:solidFill>
                          <a:schemeClr val="bg1"/>
                        </a:solidFill>
                        <a:effectLst/>
                        <a:latin typeface="+mn-lt"/>
                      </a:endParaRPr>
                    </a:p>
                  </a:txBody>
                  <a:tcPr marL="91438" marR="91438"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A5002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a:ln>
                            <a:noFill/>
                          </a:ln>
                          <a:solidFill>
                            <a:schemeClr val="bg1"/>
                          </a:solidFill>
                          <a:effectLst/>
                          <a:latin typeface="+mn-lt"/>
                        </a:rPr>
                        <a:t>Maximum limit</a:t>
                      </a:r>
                      <a:endParaRPr kumimoji="0" lang="ru-RU" sz="1100" b="1" i="0" u="none" strike="noStrike" cap="none" normalizeH="0" baseline="0" dirty="0">
                        <a:ln>
                          <a:noFill/>
                        </a:ln>
                        <a:solidFill>
                          <a:schemeClr val="bg1"/>
                        </a:solidFill>
                        <a:effectLst/>
                        <a:latin typeface="+mn-lt"/>
                      </a:endParaRPr>
                    </a:p>
                  </a:txBody>
                  <a:tcPr marL="91438" marR="91438"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A5002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a:ln>
                            <a:noFill/>
                          </a:ln>
                          <a:solidFill>
                            <a:schemeClr val="bg1"/>
                          </a:solidFill>
                          <a:effectLst/>
                          <a:latin typeface="+mn-lt"/>
                        </a:rPr>
                        <a:t>Approved test method</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a:ln>
                            <a:noFill/>
                          </a:ln>
                          <a:solidFill>
                            <a:schemeClr val="bg1"/>
                          </a:solidFill>
                          <a:effectLst/>
                          <a:latin typeface="+mn-lt"/>
                        </a:rPr>
                        <a:t>(standard)</a:t>
                      </a:r>
                      <a:endParaRPr kumimoji="0" lang="ru-RU" sz="1100" b="1" i="0" u="none" strike="noStrike" cap="none" normalizeH="0" baseline="0" dirty="0">
                        <a:ln>
                          <a:noFill/>
                        </a:ln>
                        <a:solidFill>
                          <a:schemeClr val="bg1"/>
                        </a:solidFill>
                        <a:effectLst/>
                        <a:latin typeface="+mn-lt"/>
                      </a:endParaRPr>
                    </a:p>
                  </a:txBody>
                  <a:tcPr marL="91438" marR="91438"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A5002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a:ln>
                            <a:noFill/>
                          </a:ln>
                          <a:solidFill>
                            <a:schemeClr val="bg1"/>
                          </a:solidFill>
                          <a:effectLst/>
                          <a:latin typeface="+mn-lt"/>
                        </a:rPr>
                        <a:t>Principle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a:ln>
                            <a:noFill/>
                          </a:ln>
                          <a:solidFill>
                            <a:schemeClr val="bg1"/>
                          </a:solidFill>
                          <a:effectLst/>
                          <a:latin typeface="+mn-lt"/>
                        </a:rPr>
                        <a:t>of the test method</a:t>
                      </a:r>
                      <a:endParaRPr kumimoji="0" lang="ru-RU" sz="1100" b="1" i="0" u="none" strike="noStrike" cap="none" normalizeH="0" baseline="0" dirty="0">
                        <a:ln>
                          <a:noFill/>
                        </a:ln>
                        <a:solidFill>
                          <a:schemeClr val="bg1"/>
                        </a:solidFill>
                        <a:effectLst/>
                        <a:latin typeface="+mn-lt"/>
                      </a:endParaRPr>
                    </a:p>
                  </a:txBody>
                  <a:tcPr marL="91438" marR="91438"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A50021"/>
                    </a:solidFill>
                  </a:tcPr>
                </a:tc>
                <a:extLst>
                  <a:ext uri="{0D108BD9-81ED-4DB2-BD59-A6C34878D82A}">
                    <a16:rowId xmlns:a16="http://schemas.microsoft.com/office/drawing/2014/main" val="10000"/>
                  </a:ext>
                </a:extLst>
              </a:tr>
              <a:tr h="4136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a:ln>
                            <a:noFill/>
                          </a:ln>
                          <a:solidFill>
                            <a:srgbClr val="660033"/>
                          </a:solidFill>
                          <a:effectLst/>
                          <a:latin typeface="+mn-lt"/>
                        </a:rPr>
                        <a:t>1</a:t>
                      </a:r>
                      <a:endParaRPr kumimoji="0" lang="ru-RU" sz="1000" b="1" i="0" u="none" strike="noStrike" cap="none" normalizeH="0" baseline="0" dirty="0">
                        <a:ln>
                          <a:noFill/>
                        </a:ln>
                        <a:solidFill>
                          <a:srgbClr val="660033"/>
                        </a:solidFill>
                        <a:effectLst/>
                        <a:latin typeface="+mn-lt"/>
                      </a:endParaRPr>
                    </a:p>
                  </a:txBody>
                  <a:tcPr marL="91438" marR="91438"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a:ln>
                            <a:noFill/>
                          </a:ln>
                          <a:solidFill>
                            <a:srgbClr val="660033"/>
                          </a:solidFill>
                          <a:effectLst/>
                          <a:latin typeface="+mn-lt"/>
                        </a:rPr>
                        <a:t>Lead (</a:t>
                      </a:r>
                      <a:r>
                        <a:rPr kumimoji="0" lang="en-US" sz="1000" b="1" i="0" u="none" strike="noStrike" cap="none" normalizeH="0" baseline="0" dirty="0" err="1">
                          <a:ln>
                            <a:noFill/>
                          </a:ln>
                          <a:solidFill>
                            <a:srgbClr val="660033"/>
                          </a:solidFill>
                          <a:effectLst/>
                          <a:latin typeface="+mn-lt"/>
                        </a:rPr>
                        <a:t>Pb</a:t>
                      </a:r>
                      <a:r>
                        <a:rPr kumimoji="0" lang="en-US" sz="1000" b="1" i="0" u="none" strike="noStrike" cap="none" normalizeH="0" baseline="0" dirty="0">
                          <a:ln>
                            <a:noFill/>
                          </a:ln>
                          <a:solidFill>
                            <a:srgbClr val="660033"/>
                          </a:solidFill>
                          <a:effectLst/>
                          <a:latin typeface="+mn-lt"/>
                        </a:rPr>
                        <a:t>), mg/kg</a:t>
                      </a:r>
                      <a:endParaRPr kumimoji="0" lang="ru-RU" sz="1000" b="1" i="0" u="none" strike="noStrike" cap="none" normalizeH="0" baseline="0" dirty="0">
                        <a:ln>
                          <a:noFill/>
                        </a:ln>
                        <a:solidFill>
                          <a:srgbClr val="660033"/>
                        </a:solidFill>
                        <a:effectLst/>
                        <a:latin typeface="+mn-lt"/>
                      </a:endParaRPr>
                    </a:p>
                  </a:txBody>
                  <a:tcPr marL="91438" marR="91438"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a:ln>
                            <a:noFill/>
                          </a:ln>
                          <a:solidFill>
                            <a:srgbClr val="660033"/>
                          </a:solidFill>
                          <a:effectLst/>
                          <a:latin typeface="+mn-lt"/>
                        </a:rPr>
                        <a:t>0.3</a:t>
                      </a:r>
                      <a:endParaRPr kumimoji="0" lang="ru-RU" sz="1000" b="1" i="0" u="none" strike="noStrike" cap="none" normalizeH="0" baseline="0" dirty="0">
                        <a:ln>
                          <a:noFill/>
                        </a:ln>
                        <a:solidFill>
                          <a:srgbClr val="660033"/>
                        </a:solidFill>
                        <a:effectLst/>
                        <a:latin typeface="+mn-lt"/>
                      </a:endParaRPr>
                    </a:p>
                  </a:txBody>
                  <a:tcPr marL="91438" marR="91438"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a:ln>
                            <a:noFill/>
                          </a:ln>
                          <a:solidFill>
                            <a:srgbClr val="660033"/>
                          </a:solidFill>
                          <a:effectLst/>
                          <a:latin typeface="+mn-lt"/>
                        </a:rPr>
                        <a:t>GOST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a:ln>
                            <a:noFill/>
                          </a:ln>
                          <a:solidFill>
                            <a:srgbClr val="660033"/>
                          </a:solidFill>
                          <a:effectLst/>
                          <a:latin typeface="+mn-lt"/>
                        </a:rPr>
                        <a:t>30178-96</a:t>
                      </a:r>
                      <a:endParaRPr kumimoji="0" lang="ru-RU" sz="1000" b="1" i="0" u="none" strike="noStrike" cap="none" normalizeH="0" baseline="0" dirty="0">
                        <a:ln>
                          <a:noFill/>
                        </a:ln>
                        <a:solidFill>
                          <a:srgbClr val="660033"/>
                        </a:solidFill>
                        <a:effectLst/>
                        <a:latin typeface="+mn-lt"/>
                      </a:endParaRPr>
                    </a:p>
                  </a:txBody>
                  <a:tcPr marL="91438" marR="91438"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000" b="1" i="0" u="none" strike="noStrike" cap="none" normalizeH="0" baseline="0" dirty="0">
                        <a:ln>
                          <a:noFill/>
                        </a:ln>
                        <a:solidFill>
                          <a:srgbClr val="660033"/>
                        </a:solidFill>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a:ln>
                            <a:noFill/>
                          </a:ln>
                          <a:solidFill>
                            <a:srgbClr val="660033"/>
                          </a:solidFill>
                          <a:effectLst/>
                          <a:latin typeface="+mn-lt"/>
                        </a:rPr>
                        <a:t>AAS</a:t>
                      </a:r>
                      <a:endParaRPr kumimoji="0" lang="ru-RU" sz="1000" b="1" i="0" u="none" strike="noStrike" cap="none" normalizeH="0" baseline="0" dirty="0">
                        <a:ln>
                          <a:noFill/>
                        </a:ln>
                        <a:solidFill>
                          <a:srgbClr val="660033"/>
                        </a:solidFill>
                        <a:effectLst/>
                        <a:latin typeface="+mn-lt"/>
                      </a:endParaRPr>
                    </a:p>
                  </a:txBody>
                  <a:tcPr marL="91438" marR="91438"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DE"/>
                    </a:solidFill>
                  </a:tcPr>
                </a:tc>
                <a:extLst>
                  <a:ext uri="{0D108BD9-81ED-4DB2-BD59-A6C34878D82A}">
                    <a16:rowId xmlns:a16="http://schemas.microsoft.com/office/drawing/2014/main" val="10001"/>
                  </a:ext>
                </a:extLst>
              </a:tr>
              <a:tr h="42157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a:ln>
                            <a:noFill/>
                          </a:ln>
                          <a:solidFill>
                            <a:srgbClr val="660033"/>
                          </a:solidFill>
                          <a:effectLst/>
                          <a:latin typeface="+mn-lt"/>
                        </a:rPr>
                        <a:t>2</a:t>
                      </a:r>
                      <a:endParaRPr kumimoji="0" lang="ru-RU" sz="1000" b="1" i="0" u="none" strike="noStrike" cap="none" normalizeH="0" baseline="0" dirty="0">
                        <a:ln>
                          <a:noFill/>
                        </a:ln>
                        <a:solidFill>
                          <a:srgbClr val="660033"/>
                        </a:solidFill>
                        <a:effectLst/>
                        <a:latin typeface="+mn-lt"/>
                      </a:endParaRPr>
                    </a:p>
                  </a:txBody>
                  <a:tcPr marL="91438" marR="91438"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000" b="1" i="0" u="none" strike="noStrike" cap="none" normalizeH="0" baseline="0" dirty="0">
                          <a:ln>
                            <a:noFill/>
                          </a:ln>
                          <a:solidFill>
                            <a:srgbClr val="660033"/>
                          </a:solidFill>
                          <a:effectLst/>
                          <a:latin typeface="+mn-lt"/>
                        </a:rPr>
                        <a:t>Arsenic (As), mg/kg</a:t>
                      </a:r>
                      <a:endParaRPr kumimoji="0" lang="ru-RU" sz="1000" b="1" i="0" u="none" strike="noStrike" cap="none" normalizeH="0" baseline="0" dirty="0">
                        <a:ln>
                          <a:noFill/>
                        </a:ln>
                        <a:solidFill>
                          <a:srgbClr val="660033"/>
                        </a:solidFill>
                        <a:effectLst/>
                        <a:latin typeface="+mn-lt"/>
                      </a:endParaRPr>
                    </a:p>
                  </a:txBody>
                  <a:tcPr marL="91438" marR="91438"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a:ln>
                            <a:noFill/>
                          </a:ln>
                          <a:solidFill>
                            <a:srgbClr val="660033"/>
                          </a:solidFill>
                          <a:effectLst/>
                          <a:latin typeface="+mn-lt"/>
                        </a:rPr>
                        <a:t>0.2</a:t>
                      </a:r>
                      <a:endParaRPr kumimoji="0" lang="ru-RU" sz="1000" b="1" i="0" u="none" strike="noStrike" cap="none" normalizeH="0" baseline="0" dirty="0">
                        <a:ln>
                          <a:noFill/>
                        </a:ln>
                        <a:solidFill>
                          <a:srgbClr val="660033"/>
                        </a:solidFill>
                        <a:effectLst/>
                        <a:latin typeface="+mn-lt"/>
                      </a:endParaRPr>
                    </a:p>
                  </a:txBody>
                  <a:tcPr marL="91438" marR="91438"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a:ln>
                            <a:noFill/>
                          </a:ln>
                          <a:solidFill>
                            <a:srgbClr val="660033"/>
                          </a:solidFill>
                          <a:effectLst/>
                          <a:latin typeface="+mn-lt"/>
                        </a:rPr>
                        <a:t>GOST R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a:ln>
                            <a:noFill/>
                          </a:ln>
                          <a:solidFill>
                            <a:srgbClr val="660033"/>
                          </a:solidFill>
                          <a:effectLst/>
                          <a:latin typeface="+mn-lt"/>
                        </a:rPr>
                        <a:t>51766-01</a:t>
                      </a:r>
                      <a:endParaRPr kumimoji="0" lang="ru-RU" sz="1000" b="1" i="0" u="none" strike="noStrike" cap="none" normalizeH="0" baseline="0" dirty="0">
                        <a:ln>
                          <a:noFill/>
                        </a:ln>
                        <a:solidFill>
                          <a:srgbClr val="660033"/>
                        </a:solidFill>
                        <a:effectLst/>
                        <a:latin typeface="+mn-lt"/>
                      </a:endParaRPr>
                    </a:p>
                  </a:txBody>
                  <a:tcPr marL="91438" marR="91438"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a:ln>
                            <a:noFill/>
                          </a:ln>
                          <a:solidFill>
                            <a:srgbClr val="660033"/>
                          </a:solidFill>
                          <a:effectLst/>
                          <a:latin typeface="+mn-lt"/>
                        </a:rPr>
                        <a:t>AAS</a:t>
                      </a:r>
                      <a:endParaRPr kumimoji="0" lang="ru-RU" sz="1000" b="1" i="0" u="none" strike="noStrike" cap="none" normalizeH="0" baseline="0" dirty="0">
                        <a:ln>
                          <a:noFill/>
                        </a:ln>
                        <a:solidFill>
                          <a:srgbClr val="660033"/>
                        </a:solidFill>
                        <a:effectLst/>
                        <a:latin typeface="+mn-lt"/>
                      </a:endParaRPr>
                    </a:p>
                  </a:txBody>
                  <a:tcPr marL="91438" marR="91438"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DE"/>
                    </a:solidFill>
                  </a:tcPr>
                </a:tc>
                <a:extLst>
                  <a:ext uri="{0D108BD9-81ED-4DB2-BD59-A6C34878D82A}">
                    <a16:rowId xmlns:a16="http://schemas.microsoft.com/office/drawing/2014/main" val="10002"/>
                  </a:ext>
                </a:extLst>
              </a:tr>
              <a:tr h="4241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a:ln>
                            <a:noFill/>
                          </a:ln>
                          <a:solidFill>
                            <a:srgbClr val="660033"/>
                          </a:solidFill>
                          <a:effectLst/>
                          <a:latin typeface="+mn-lt"/>
                        </a:rPr>
                        <a:t>3</a:t>
                      </a:r>
                      <a:endParaRPr kumimoji="0" lang="ru-RU" sz="1000" b="1" i="0" u="none" strike="noStrike" cap="none" normalizeH="0" baseline="0" dirty="0">
                        <a:ln>
                          <a:noFill/>
                        </a:ln>
                        <a:solidFill>
                          <a:srgbClr val="660033"/>
                        </a:solidFill>
                        <a:effectLst/>
                        <a:latin typeface="+mn-lt"/>
                      </a:endParaRPr>
                    </a:p>
                  </a:txBody>
                  <a:tcPr marL="91438" marR="91438"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000" b="1" i="0" u="none" strike="noStrike" cap="none" normalizeH="0" baseline="0" dirty="0">
                          <a:ln>
                            <a:noFill/>
                          </a:ln>
                          <a:solidFill>
                            <a:srgbClr val="660033"/>
                          </a:solidFill>
                          <a:effectLst/>
                          <a:latin typeface="+mn-lt"/>
                        </a:rPr>
                        <a:t>Cadmium (Cd), mg/kg</a:t>
                      </a:r>
                      <a:endParaRPr kumimoji="0" lang="ru-RU" sz="1000" b="1" i="0" u="none" strike="noStrike" cap="none" normalizeH="0" baseline="0" dirty="0">
                        <a:ln>
                          <a:noFill/>
                        </a:ln>
                        <a:solidFill>
                          <a:srgbClr val="660033"/>
                        </a:solidFill>
                        <a:effectLst/>
                        <a:latin typeface="+mn-lt"/>
                      </a:endParaRPr>
                    </a:p>
                  </a:txBody>
                  <a:tcPr marL="91438" marR="91438"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a:ln>
                            <a:noFill/>
                          </a:ln>
                          <a:solidFill>
                            <a:srgbClr val="660033"/>
                          </a:solidFill>
                          <a:effectLst/>
                          <a:latin typeface="+mn-lt"/>
                        </a:rPr>
                        <a:t>0.03</a:t>
                      </a:r>
                      <a:endParaRPr kumimoji="0" lang="ru-RU" sz="1000" b="1" i="0" u="none" strike="noStrike" cap="none" normalizeH="0" baseline="0" dirty="0">
                        <a:ln>
                          <a:noFill/>
                        </a:ln>
                        <a:solidFill>
                          <a:srgbClr val="660033"/>
                        </a:solidFill>
                        <a:effectLst/>
                        <a:latin typeface="+mn-lt"/>
                      </a:endParaRPr>
                    </a:p>
                  </a:txBody>
                  <a:tcPr marL="91438" marR="91438"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a:ln>
                            <a:noFill/>
                          </a:ln>
                          <a:solidFill>
                            <a:srgbClr val="660033"/>
                          </a:solidFill>
                          <a:effectLst/>
                          <a:latin typeface="+mn-lt"/>
                        </a:rPr>
                        <a:t>GOST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a:ln>
                            <a:noFill/>
                          </a:ln>
                          <a:solidFill>
                            <a:srgbClr val="660033"/>
                          </a:solidFill>
                          <a:effectLst/>
                          <a:latin typeface="+mn-lt"/>
                        </a:rPr>
                        <a:t>30178-96</a:t>
                      </a:r>
                      <a:endParaRPr kumimoji="0" lang="ru-RU" sz="1000" b="1" i="0" u="none" strike="noStrike" cap="none" normalizeH="0" baseline="0" dirty="0">
                        <a:ln>
                          <a:noFill/>
                        </a:ln>
                        <a:solidFill>
                          <a:srgbClr val="660033"/>
                        </a:solidFill>
                        <a:effectLst/>
                        <a:latin typeface="+mn-lt"/>
                      </a:endParaRPr>
                    </a:p>
                  </a:txBody>
                  <a:tcPr marL="91438" marR="91438"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a:ln>
                            <a:noFill/>
                          </a:ln>
                          <a:solidFill>
                            <a:srgbClr val="660033"/>
                          </a:solidFill>
                          <a:effectLst/>
                          <a:latin typeface="+mn-lt"/>
                        </a:rPr>
                        <a:t>AAS</a:t>
                      </a:r>
                      <a:endParaRPr kumimoji="0" lang="ru-RU" sz="1000" b="1" i="0" u="none" strike="noStrike" cap="none" normalizeH="0" baseline="0" dirty="0">
                        <a:ln>
                          <a:noFill/>
                        </a:ln>
                        <a:solidFill>
                          <a:srgbClr val="660033"/>
                        </a:solidFill>
                        <a:effectLst/>
                        <a:latin typeface="+mn-lt"/>
                      </a:endParaRPr>
                    </a:p>
                  </a:txBody>
                  <a:tcPr marL="91438" marR="91438"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DE"/>
                    </a:solidFill>
                  </a:tcPr>
                </a:tc>
                <a:extLst>
                  <a:ext uri="{0D108BD9-81ED-4DB2-BD59-A6C34878D82A}">
                    <a16:rowId xmlns:a16="http://schemas.microsoft.com/office/drawing/2014/main" val="10003"/>
                  </a:ext>
                </a:extLst>
              </a:tr>
              <a:tr h="42675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a:ln>
                            <a:noFill/>
                          </a:ln>
                          <a:solidFill>
                            <a:srgbClr val="660033"/>
                          </a:solidFill>
                          <a:effectLst/>
                          <a:latin typeface="+mn-lt"/>
                        </a:rPr>
                        <a:t>4</a:t>
                      </a:r>
                      <a:endParaRPr kumimoji="0" lang="ru-RU" sz="1000" b="1" i="0" u="none" strike="noStrike" cap="none" normalizeH="0" baseline="0" dirty="0">
                        <a:ln>
                          <a:noFill/>
                        </a:ln>
                        <a:solidFill>
                          <a:srgbClr val="660033"/>
                        </a:solidFill>
                        <a:effectLst/>
                        <a:latin typeface="+mn-lt"/>
                      </a:endParaRPr>
                    </a:p>
                  </a:txBody>
                  <a:tcPr marL="91438" marR="91438"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000" b="1" i="0" u="none" strike="noStrike" cap="none" normalizeH="0" baseline="0" dirty="0">
                          <a:ln>
                            <a:noFill/>
                          </a:ln>
                          <a:solidFill>
                            <a:srgbClr val="660033"/>
                          </a:solidFill>
                          <a:effectLst/>
                          <a:latin typeface="+mn-lt"/>
                        </a:rPr>
                        <a:t>Mercury (Hg), mg/kg</a:t>
                      </a:r>
                      <a:endParaRPr kumimoji="0" lang="ru-RU" sz="1000" b="1" i="0" u="none" strike="noStrike" cap="none" normalizeH="0" baseline="0" dirty="0">
                        <a:ln>
                          <a:noFill/>
                        </a:ln>
                        <a:solidFill>
                          <a:srgbClr val="660033"/>
                        </a:solidFill>
                        <a:effectLst/>
                        <a:latin typeface="+mn-lt"/>
                      </a:endParaRPr>
                    </a:p>
                  </a:txBody>
                  <a:tcPr marL="91438" marR="91438"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a:ln>
                            <a:noFill/>
                          </a:ln>
                          <a:solidFill>
                            <a:srgbClr val="660033"/>
                          </a:solidFill>
                          <a:effectLst/>
                          <a:latin typeface="+mn-lt"/>
                        </a:rPr>
                        <a:t>0.005</a:t>
                      </a:r>
                      <a:endParaRPr kumimoji="0" lang="ru-RU" sz="1000" b="1" i="0" u="none" strike="noStrike" cap="none" normalizeH="0" baseline="0" dirty="0">
                        <a:ln>
                          <a:noFill/>
                        </a:ln>
                        <a:solidFill>
                          <a:srgbClr val="660033"/>
                        </a:solidFill>
                        <a:effectLst/>
                        <a:latin typeface="+mn-lt"/>
                      </a:endParaRPr>
                    </a:p>
                  </a:txBody>
                  <a:tcPr marL="91438" marR="91438"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a:ln>
                            <a:noFill/>
                          </a:ln>
                          <a:solidFill>
                            <a:srgbClr val="660033"/>
                          </a:solidFill>
                          <a:effectLst/>
                          <a:latin typeface="+mn-lt"/>
                        </a:rPr>
                        <a:t>GOST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a:ln>
                            <a:noFill/>
                          </a:ln>
                          <a:solidFill>
                            <a:srgbClr val="660033"/>
                          </a:solidFill>
                          <a:effectLst/>
                          <a:latin typeface="+mn-lt"/>
                        </a:rPr>
                        <a:t>26927-86</a:t>
                      </a:r>
                      <a:endParaRPr kumimoji="0" lang="ru-RU" sz="1000" b="1" i="0" u="none" strike="noStrike" cap="none" normalizeH="0" baseline="0" dirty="0">
                        <a:ln>
                          <a:noFill/>
                        </a:ln>
                        <a:solidFill>
                          <a:srgbClr val="660033"/>
                        </a:solidFill>
                        <a:effectLst/>
                        <a:latin typeface="+mn-lt"/>
                      </a:endParaRPr>
                    </a:p>
                  </a:txBody>
                  <a:tcPr marL="91438" marR="91438"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a:ln>
                            <a:noFill/>
                          </a:ln>
                          <a:solidFill>
                            <a:srgbClr val="660033"/>
                          </a:solidFill>
                          <a:effectLst/>
                          <a:latin typeface="+mn-lt"/>
                        </a:rPr>
                        <a:t>Colorimetric determination </a:t>
                      </a:r>
                      <a:endParaRPr kumimoji="0" lang="ru-RU" sz="1000" b="1" i="0" u="none" strike="noStrike" cap="none" normalizeH="0" baseline="0" dirty="0">
                        <a:ln>
                          <a:noFill/>
                        </a:ln>
                        <a:solidFill>
                          <a:srgbClr val="660033"/>
                        </a:solidFill>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a:ln>
                            <a:noFill/>
                          </a:ln>
                          <a:solidFill>
                            <a:srgbClr val="660033"/>
                          </a:solidFill>
                          <a:effectLst/>
                          <a:latin typeface="+mn-lt"/>
                        </a:rPr>
                        <a:t>(as copper tetraiodomercurate) / AAS</a:t>
                      </a:r>
                      <a:endParaRPr kumimoji="0" lang="ru-RU" sz="1000" b="1" i="0" u="none" strike="noStrike" cap="none" normalizeH="0" baseline="0" dirty="0">
                        <a:ln>
                          <a:noFill/>
                        </a:ln>
                        <a:solidFill>
                          <a:srgbClr val="660033"/>
                        </a:solidFill>
                        <a:effectLst/>
                        <a:latin typeface="+mn-lt"/>
                      </a:endParaRPr>
                    </a:p>
                  </a:txBody>
                  <a:tcPr marL="91438" marR="91438"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DE"/>
                    </a:solidFill>
                  </a:tcPr>
                </a:tc>
                <a:extLst>
                  <a:ext uri="{0D108BD9-81ED-4DB2-BD59-A6C34878D82A}">
                    <a16:rowId xmlns:a16="http://schemas.microsoft.com/office/drawing/2014/main" val="10004"/>
                  </a:ext>
                </a:extLst>
              </a:tr>
              <a:tr h="42675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a:ln>
                            <a:noFill/>
                          </a:ln>
                          <a:solidFill>
                            <a:srgbClr val="660033"/>
                          </a:solidFill>
                          <a:effectLst/>
                          <a:latin typeface="+mn-lt"/>
                        </a:rPr>
                        <a:t>5</a:t>
                      </a:r>
                      <a:endParaRPr kumimoji="0" lang="ru-RU" sz="1000" b="1" i="0" u="none" strike="noStrike" cap="none" normalizeH="0" baseline="0" dirty="0">
                        <a:ln>
                          <a:noFill/>
                        </a:ln>
                        <a:solidFill>
                          <a:srgbClr val="660033"/>
                        </a:solidFill>
                        <a:effectLst/>
                        <a:latin typeface="+mn-lt"/>
                      </a:endParaRPr>
                    </a:p>
                  </a:txBody>
                  <a:tcPr marL="91438" marR="91438"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000" b="1" i="0" u="none" strike="noStrike" cap="none" normalizeH="0" baseline="0" dirty="0">
                          <a:ln>
                            <a:noFill/>
                          </a:ln>
                          <a:solidFill>
                            <a:srgbClr val="660033"/>
                          </a:solidFill>
                          <a:effectLst/>
                          <a:latin typeface="+mn-lt"/>
                        </a:rPr>
                        <a:t>Total sulfur dioxide (SO</a:t>
                      </a:r>
                      <a:r>
                        <a:rPr kumimoji="0" lang="en-US" sz="1000" b="1" i="0" u="none" strike="noStrike" cap="none" normalizeH="0" baseline="-25000" dirty="0">
                          <a:ln>
                            <a:noFill/>
                          </a:ln>
                          <a:solidFill>
                            <a:srgbClr val="660033"/>
                          </a:solidFill>
                          <a:effectLst/>
                          <a:latin typeface="+mn-lt"/>
                        </a:rPr>
                        <a:t>2</a:t>
                      </a:r>
                      <a:r>
                        <a:rPr kumimoji="0" lang="en-US" sz="1000" b="1" i="0" u="none" strike="noStrike" cap="none" normalizeH="0" baseline="0" dirty="0">
                          <a:ln>
                            <a:noFill/>
                          </a:ln>
                          <a:solidFill>
                            <a:srgbClr val="660033"/>
                          </a:solidFill>
                          <a:effectLst/>
                          <a:latin typeface="+mn-lt"/>
                        </a:rPr>
                        <a:t>), mg/dm</a:t>
                      </a:r>
                      <a:r>
                        <a:rPr kumimoji="0" lang="en-US" sz="1000" b="1" i="0" u="none" strike="noStrike" cap="none" normalizeH="0" baseline="30000" dirty="0">
                          <a:ln>
                            <a:noFill/>
                          </a:ln>
                          <a:solidFill>
                            <a:srgbClr val="660033"/>
                          </a:solidFill>
                          <a:effectLst/>
                          <a:latin typeface="+mn-lt"/>
                        </a:rPr>
                        <a:t>3</a:t>
                      </a:r>
                      <a:endParaRPr kumimoji="0" lang="ru-RU" sz="1000" b="1" i="0" u="none" strike="noStrike" cap="none" normalizeH="0" baseline="0" dirty="0">
                        <a:ln>
                          <a:noFill/>
                        </a:ln>
                        <a:solidFill>
                          <a:srgbClr val="660033"/>
                        </a:solidFill>
                        <a:effectLst/>
                        <a:latin typeface="+mn-lt"/>
                      </a:endParaRPr>
                    </a:p>
                  </a:txBody>
                  <a:tcPr marL="91438" marR="91438"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a:ln>
                            <a:noFill/>
                          </a:ln>
                          <a:solidFill>
                            <a:srgbClr val="660033"/>
                          </a:solidFill>
                          <a:effectLst/>
                          <a:latin typeface="+mn-lt"/>
                        </a:rPr>
                        <a:t>300.0</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a:ln>
                            <a:noFill/>
                          </a:ln>
                          <a:solidFill>
                            <a:srgbClr val="660033"/>
                          </a:solidFill>
                          <a:effectLst/>
                          <a:latin typeface="+mn-lt"/>
                        </a:rPr>
                        <a:t>(according to product type)</a:t>
                      </a:r>
                      <a:endParaRPr kumimoji="0" lang="ru-RU" sz="1000" b="1" i="0" u="none" strike="noStrike" cap="none" normalizeH="0" baseline="0" dirty="0">
                        <a:ln>
                          <a:noFill/>
                        </a:ln>
                        <a:solidFill>
                          <a:srgbClr val="660033"/>
                        </a:solidFill>
                        <a:effectLst/>
                        <a:latin typeface="+mn-lt"/>
                      </a:endParaRPr>
                    </a:p>
                  </a:txBody>
                  <a:tcPr marL="91438" marR="91438"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a:ln>
                            <a:noFill/>
                          </a:ln>
                          <a:solidFill>
                            <a:srgbClr val="660033"/>
                          </a:solidFill>
                          <a:effectLst/>
                          <a:latin typeface="+mn-lt"/>
                        </a:rPr>
                        <a:t>GOST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a:ln>
                            <a:noFill/>
                          </a:ln>
                          <a:solidFill>
                            <a:srgbClr val="660033"/>
                          </a:solidFill>
                          <a:effectLst/>
                          <a:latin typeface="+mn-lt"/>
                        </a:rPr>
                        <a:t>32115-2013</a:t>
                      </a:r>
                      <a:endParaRPr kumimoji="0" lang="ru-RU" sz="1000" b="1" i="0" u="none" strike="noStrike" cap="none" normalizeH="0" baseline="0" dirty="0">
                        <a:ln>
                          <a:noFill/>
                        </a:ln>
                        <a:solidFill>
                          <a:srgbClr val="660033"/>
                        </a:solidFill>
                        <a:effectLst/>
                        <a:latin typeface="+mn-lt"/>
                      </a:endParaRPr>
                    </a:p>
                  </a:txBody>
                  <a:tcPr marL="91438" marR="91438"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a:ln>
                            <a:noFill/>
                          </a:ln>
                          <a:solidFill>
                            <a:srgbClr val="660033"/>
                          </a:solidFill>
                          <a:effectLst/>
                          <a:latin typeface="+mn-lt"/>
                        </a:rPr>
                        <a:t>Oxidation of sulfurous acid by iodine</a:t>
                      </a:r>
                      <a:endParaRPr kumimoji="0" lang="ru-RU" sz="1000" b="1" i="0" u="none" strike="noStrike" cap="none" normalizeH="0" baseline="0" dirty="0">
                        <a:ln>
                          <a:noFill/>
                        </a:ln>
                        <a:solidFill>
                          <a:srgbClr val="660033"/>
                        </a:solidFill>
                        <a:effectLst/>
                        <a:latin typeface="+mn-lt"/>
                      </a:endParaRPr>
                    </a:p>
                  </a:txBody>
                  <a:tcPr marL="91438" marR="91438"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DE"/>
                    </a:solidFill>
                  </a:tcPr>
                </a:tc>
                <a:extLst>
                  <a:ext uri="{0D108BD9-81ED-4DB2-BD59-A6C34878D82A}">
                    <a16:rowId xmlns:a16="http://schemas.microsoft.com/office/drawing/2014/main" val="10005"/>
                  </a:ext>
                </a:extLst>
              </a:tr>
              <a:tr h="42675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a:ln>
                            <a:noFill/>
                          </a:ln>
                          <a:solidFill>
                            <a:srgbClr val="660033"/>
                          </a:solidFill>
                          <a:effectLst/>
                          <a:latin typeface="+mn-lt"/>
                        </a:rPr>
                        <a:t>6</a:t>
                      </a:r>
                      <a:endParaRPr kumimoji="0" lang="ru-RU" sz="1000" b="1" i="0" u="none" strike="noStrike" cap="none" normalizeH="0" baseline="0" dirty="0">
                        <a:ln>
                          <a:noFill/>
                        </a:ln>
                        <a:solidFill>
                          <a:srgbClr val="660033"/>
                        </a:solidFill>
                        <a:effectLst/>
                        <a:latin typeface="+mn-lt"/>
                      </a:endParaRPr>
                    </a:p>
                  </a:txBody>
                  <a:tcPr marL="91438" marR="91438"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000" b="1" i="0" u="none" strike="noStrike" cap="none" normalizeH="0" baseline="0" dirty="0">
                          <a:ln>
                            <a:noFill/>
                          </a:ln>
                          <a:solidFill>
                            <a:srgbClr val="660033"/>
                          </a:solidFill>
                          <a:effectLst/>
                          <a:latin typeface="+mn-lt"/>
                        </a:rPr>
                        <a:t>Sorbic acid/sorbates</a:t>
                      </a:r>
                      <a:endParaRPr kumimoji="0" lang="ru-RU" sz="1000" b="1" i="0" u="none" strike="noStrike" cap="none" normalizeH="0" baseline="0" dirty="0">
                        <a:ln>
                          <a:noFill/>
                        </a:ln>
                        <a:solidFill>
                          <a:srgbClr val="660033"/>
                        </a:solidFill>
                        <a:effectLst/>
                        <a:latin typeface="+mn-lt"/>
                      </a:endParaRPr>
                    </a:p>
                  </a:txBody>
                  <a:tcPr marL="91438" marR="91438"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a:ln>
                            <a:noFill/>
                          </a:ln>
                          <a:solidFill>
                            <a:srgbClr val="660033"/>
                          </a:solidFill>
                          <a:effectLst/>
                          <a:latin typeface="+mn-lt"/>
                        </a:rPr>
                        <a:t>According to the relevant GOST or GOST R standards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a:ln>
                            <a:noFill/>
                          </a:ln>
                          <a:solidFill>
                            <a:srgbClr val="660033"/>
                          </a:solidFill>
                          <a:effectLst/>
                          <a:latin typeface="+mn-lt"/>
                        </a:rPr>
                        <a:t>for specific groups of wines &amp; wine products</a:t>
                      </a:r>
                      <a:endParaRPr kumimoji="0" lang="ru-RU" sz="1000" b="1" i="0" u="none" strike="noStrike" cap="none" normalizeH="0" baseline="0" dirty="0">
                        <a:ln>
                          <a:noFill/>
                        </a:ln>
                        <a:solidFill>
                          <a:srgbClr val="660033"/>
                        </a:solidFill>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000" b="1" i="0" u="none" strike="noStrike" cap="none" normalizeH="0" baseline="0" dirty="0">
                        <a:ln>
                          <a:noFill/>
                        </a:ln>
                        <a:solidFill>
                          <a:srgbClr val="660033"/>
                        </a:solidFill>
                        <a:effectLst/>
                        <a:latin typeface="+mn-lt"/>
                      </a:endParaRPr>
                    </a:p>
                  </a:txBody>
                  <a:tcPr marL="91438" marR="91438"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000" b="1" i="0" u="none" strike="noStrike" cap="none" normalizeH="0" baseline="0" dirty="0">
                          <a:ln>
                            <a:noFill/>
                          </a:ln>
                          <a:solidFill>
                            <a:srgbClr val="660033"/>
                          </a:solidFill>
                          <a:effectLst/>
                          <a:latin typeface="+mn-lt"/>
                        </a:rPr>
                        <a:t>GOST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000" b="1" i="0" u="none" strike="noStrike" cap="none" normalizeH="0" baseline="0" dirty="0">
                          <a:ln>
                            <a:noFill/>
                          </a:ln>
                          <a:solidFill>
                            <a:srgbClr val="660033"/>
                          </a:solidFill>
                          <a:effectLst/>
                          <a:latin typeface="+mn-lt"/>
                        </a:rPr>
                        <a:t>26181-84</a:t>
                      </a:r>
                      <a:endParaRPr kumimoji="0" lang="ru-RU" sz="1000" b="1" i="0" u="none" strike="noStrike" cap="none" normalizeH="0" baseline="0" dirty="0">
                        <a:ln>
                          <a:noFill/>
                        </a:ln>
                        <a:solidFill>
                          <a:srgbClr val="660033"/>
                        </a:solidFill>
                        <a:effectLst/>
                        <a:latin typeface="+mn-lt"/>
                      </a:endParaRPr>
                    </a:p>
                  </a:txBody>
                  <a:tcPr marL="91438" marR="91438"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000" b="1" i="0" u="none" strike="noStrike" cap="none" normalizeH="0" baseline="0" dirty="0">
                          <a:ln>
                            <a:noFill/>
                          </a:ln>
                          <a:solidFill>
                            <a:srgbClr val="660033"/>
                          </a:solidFill>
                          <a:effectLst/>
                          <a:latin typeface="+mn-lt"/>
                        </a:rPr>
                        <a:t>Spectrophotometry</a:t>
                      </a:r>
                      <a:endParaRPr kumimoji="0" lang="ru-RU" sz="1000" b="1" i="0" u="none" strike="noStrike" cap="none" normalizeH="0" baseline="0" dirty="0">
                        <a:ln>
                          <a:noFill/>
                        </a:ln>
                        <a:solidFill>
                          <a:srgbClr val="660033"/>
                        </a:solidFill>
                        <a:effectLst/>
                        <a:latin typeface="+mn-lt"/>
                      </a:endParaRPr>
                    </a:p>
                  </a:txBody>
                  <a:tcPr marL="91438" marR="91438"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DE"/>
                    </a:solidFill>
                  </a:tcPr>
                </a:tc>
                <a:extLst>
                  <a:ext uri="{0D108BD9-81ED-4DB2-BD59-A6C34878D82A}">
                    <a16:rowId xmlns:a16="http://schemas.microsoft.com/office/drawing/2014/main" val="10006"/>
                  </a:ext>
                </a:extLst>
              </a:tr>
            </a:tbl>
          </a:graphicData>
        </a:graphic>
      </p:graphicFrame>
      <p:sp>
        <p:nvSpPr>
          <p:cNvPr id="4" name="Title 1"/>
          <p:cNvSpPr txBox="1">
            <a:spLocks/>
          </p:cNvSpPr>
          <p:nvPr/>
        </p:nvSpPr>
        <p:spPr>
          <a:xfrm>
            <a:off x="902661" y="992894"/>
            <a:ext cx="7344816" cy="1008112"/>
          </a:xfrm>
          <a:prstGeom prst="rect">
            <a:avLst/>
          </a:prstGeom>
        </p:spPr>
        <p:txBody>
          <a:bodyPr vert="horz" wrap="square" lIns="91440" tIns="45720" rIns="91440" bIns="45720" numCol="1" rtlCol="0" anchor="ctr" anchorCtr="0" compatLnSpc="1">
            <a:prstTxWarp prst="textNoShape">
              <a:avLst/>
            </a:prstTxWarp>
            <a:normAutofit fontScale="92500" lnSpcReduction="20000"/>
          </a:bodyPr>
          <a:lstStyle>
            <a:lvl1pPr algn="ctr" defTabSz="914400" rtl="0" eaLnBrk="1" latinLnBrk="0" hangingPunct="1">
              <a:spcBef>
                <a:spcPct val="0"/>
              </a:spcBef>
              <a:buNone/>
              <a:defRPr sz="4000" kern="1200">
                <a:solidFill>
                  <a:schemeClr val="tx1"/>
                </a:solidFill>
                <a:latin typeface="Gill Sans MT" panose="020B0502020104020203" pitchFamily="34" charset="0"/>
                <a:ea typeface="+mj-ea"/>
                <a:cs typeface="+mj-cs"/>
              </a:defRPr>
            </a:lvl1pPr>
          </a:lstStyle>
          <a:p>
            <a:pPr algn="l">
              <a:defRPr/>
            </a:pPr>
            <a:r>
              <a:rPr lang="en-US" sz="1700" b="1" dirty="0">
                <a:solidFill>
                  <a:srgbClr val="800000"/>
                </a:solidFill>
                <a:effectLst>
                  <a:outerShdw blurRad="38100" dist="38100" dir="2700000" algn="tl">
                    <a:srgbClr val="DDDDDD"/>
                  </a:outerShdw>
                </a:effectLst>
                <a:ea typeface="ＭＳ Ｐゴシック" charset="0"/>
              </a:rPr>
              <a:t>Mandatory short list of parameters:  </a:t>
            </a:r>
            <a:r>
              <a:rPr lang="en-US" sz="1700" b="1" dirty="0">
                <a:solidFill>
                  <a:srgbClr val="0000FF"/>
                </a:solidFill>
                <a:effectLst>
                  <a:outerShdw blurRad="38100" dist="38100" dir="2700000" algn="tl">
                    <a:srgbClr val="DDDDDD"/>
                  </a:outerShdw>
                </a:effectLst>
                <a:ea typeface="ＭＳ Ｐゴシック" charset="0"/>
              </a:rPr>
              <a:t>Safety</a:t>
            </a:r>
          </a:p>
          <a:p>
            <a:pPr marL="342900" indent="-342900" algn="l">
              <a:buFont typeface="Wingdings" panose="05000000000000000000" pitchFamily="2" charset="2"/>
              <a:buChar char="Ø"/>
              <a:defRPr/>
            </a:pPr>
            <a:r>
              <a:rPr lang="en-US" sz="1400" dirty="0">
                <a:solidFill>
                  <a:srgbClr val="800000"/>
                </a:solidFill>
                <a:effectLst>
                  <a:outerShdw blurRad="38100" dist="38100" dir="2700000" algn="tl">
                    <a:srgbClr val="DDDDDD"/>
                  </a:outerShdw>
                </a:effectLst>
                <a:ea typeface="ＭＳ Ｐゴシック" charset="0"/>
              </a:rPr>
              <a:t>all kind of wine &amp; wine products</a:t>
            </a:r>
          </a:p>
          <a:p>
            <a:pPr marL="342900" indent="-342900" algn="l">
              <a:buFont typeface="Wingdings" panose="05000000000000000000" pitchFamily="2" charset="2"/>
              <a:buChar char="Ø"/>
              <a:defRPr/>
            </a:pPr>
            <a:r>
              <a:rPr lang="en-US" sz="1400" dirty="0">
                <a:solidFill>
                  <a:srgbClr val="800000"/>
                </a:solidFill>
                <a:effectLst>
                  <a:outerShdw blurRad="38100" dist="38100" dir="2700000" algn="tl">
                    <a:srgbClr val="DDDDDD"/>
                  </a:outerShdw>
                </a:effectLst>
                <a:ea typeface="ＭＳ Ｐゴシック" charset="0"/>
              </a:rPr>
              <a:t>declaration of compliance</a:t>
            </a:r>
          </a:p>
          <a:p>
            <a:pPr marL="342900" indent="-342900" algn="l">
              <a:buFont typeface="Wingdings" panose="05000000000000000000" pitchFamily="2" charset="2"/>
              <a:buChar char="Ø"/>
              <a:defRPr/>
            </a:pPr>
            <a:r>
              <a:rPr lang="en-US" sz="1400" dirty="0">
                <a:solidFill>
                  <a:srgbClr val="800000"/>
                </a:solidFill>
                <a:effectLst>
                  <a:outerShdw blurRad="38100" dist="38100" dir="2700000" algn="tl">
                    <a:srgbClr val="DDDDDD"/>
                  </a:outerShdw>
                </a:effectLst>
                <a:ea typeface="ＭＳ Ｐゴシック" charset="0"/>
              </a:rPr>
              <a:t>participants:  Federal Customs Service (FTS), importers, certification bodies, ISO accredited test labs</a:t>
            </a:r>
          </a:p>
          <a:p>
            <a:pPr marL="342900" indent="-342900" algn="l">
              <a:buFont typeface="Wingdings" panose="05000000000000000000" pitchFamily="2" charset="2"/>
              <a:buChar char="Ø"/>
              <a:defRPr/>
            </a:pPr>
            <a:r>
              <a:rPr lang="en-US" sz="1400" dirty="0">
                <a:solidFill>
                  <a:srgbClr val="800000"/>
                </a:solidFill>
                <a:effectLst>
                  <a:outerShdw blurRad="38100" dist="38100" dir="2700000" algn="tl">
                    <a:srgbClr val="DDDDDD"/>
                  </a:outerShdw>
                </a:effectLst>
                <a:ea typeface="ＭＳ Ｐゴシック" charset="0"/>
              </a:rPr>
              <a:t>frequency of testing:  each time for shipment or once per contract (e.g. in case of  serial production)</a:t>
            </a:r>
          </a:p>
        </p:txBody>
      </p:sp>
      <p:pic>
        <p:nvPicPr>
          <p:cNvPr id="6" name="Рисунок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25254" y="140829"/>
            <a:ext cx="2875028" cy="769282"/>
          </a:xfrm>
          <a:prstGeom prst="rect">
            <a:avLst/>
          </a:prstGeom>
        </p:spPr>
      </p:pic>
      <p:sp>
        <p:nvSpPr>
          <p:cNvPr id="7" name="Footer Placeholder 4"/>
          <p:cNvSpPr>
            <a:spLocks noGrp="1"/>
          </p:cNvSpPr>
          <p:nvPr>
            <p:ph type="ftr" sz="quarter" idx="11"/>
          </p:nvPr>
        </p:nvSpPr>
        <p:spPr>
          <a:xfrm>
            <a:off x="457201" y="6289679"/>
            <a:ext cx="4596023" cy="222436"/>
          </a:xfrm>
        </p:spPr>
        <p:txBody>
          <a:bodyPr/>
          <a:lstStyle/>
          <a:p>
            <a:r>
              <a:rPr lang="en-US" dirty="0"/>
              <a:t>APEC Wine Regulatory Forum |  May 11-12, 2017</a:t>
            </a:r>
          </a:p>
        </p:txBody>
      </p:sp>
      <p:sp>
        <p:nvSpPr>
          <p:cNvPr id="8" name="Date Placeholder 3"/>
          <p:cNvSpPr>
            <a:spLocks noGrp="1"/>
          </p:cNvSpPr>
          <p:nvPr>
            <p:ph type="dt" sz="half" idx="10"/>
          </p:nvPr>
        </p:nvSpPr>
        <p:spPr>
          <a:xfrm>
            <a:off x="5102605" y="6289679"/>
            <a:ext cx="3276083" cy="222436"/>
          </a:xfrm>
        </p:spPr>
        <p:txBody>
          <a:bodyPr/>
          <a:lstStyle/>
          <a:p>
            <a:r>
              <a:rPr lang="en-US" dirty="0"/>
              <a:t>Ha </a:t>
            </a:r>
            <a:r>
              <a:rPr lang="en-US" dirty="0" err="1"/>
              <a:t>Noi</a:t>
            </a:r>
            <a:r>
              <a:rPr lang="en-US" dirty="0"/>
              <a:t>, Viet Nam</a:t>
            </a:r>
          </a:p>
        </p:txBody>
      </p:sp>
      <p:sp>
        <p:nvSpPr>
          <p:cNvPr id="9" name="Slide Number Placeholder 5"/>
          <p:cNvSpPr>
            <a:spLocks noGrp="1"/>
          </p:cNvSpPr>
          <p:nvPr>
            <p:ph type="sldNum" sz="quarter" idx="12"/>
          </p:nvPr>
        </p:nvSpPr>
        <p:spPr>
          <a:xfrm>
            <a:off x="8378687" y="6289679"/>
            <a:ext cx="309458" cy="222436"/>
          </a:xfrm>
        </p:spPr>
        <p:txBody>
          <a:bodyPr/>
          <a:lstStyle/>
          <a:p>
            <a:r>
              <a:rPr lang="en-US" dirty="0"/>
              <a:t>6</a:t>
            </a:r>
          </a:p>
        </p:txBody>
      </p:sp>
    </p:spTree>
    <p:extLst>
      <p:ext uri="{BB962C8B-B14F-4D97-AF65-F5344CB8AC3E}">
        <p14:creationId xmlns:p14="http://schemas.microsoft.com/office/powerpoint/2010/main" val="22919617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Group 61"/>
          <p:cNvGraphicFramePr>
            <a:graphicFrameLocks noGrp="1"/>
          </p:cNvGraphicFramePr>
          <p:nvPr>
            <p:extLst>
              <p:ext uri="{D42A27DB-BD31-4B8C-83A1-F6EECF244321}">
                <p14:modId xmlns:p14="http://schemas.microsoft.com/office/powerpoint/2010/main" val="534598464"/>
              </p:ext>
            </p:extLst>
          </p:nvPr>
        </p:nvGraphicFramePr>
        <p:xfrm>
          <a:off x="1165172" y="2831659"/>
          <a:ext cx="6768753" cy="2469013"/>
        </p:xfrm>
        <a:graphic>
          <a:graphicData uri="http://schemas.openxmlformats.org/drawingml/2006/table">
            <a:tbl>
              <a:tblPr/>
              <a:tblGrid>
                <a:gridCol w="605336">
                  <a:extLst>
                    <a:ext uri="{9D8B030D-6E8A-4147-A177-3AD203B41FA5}">
                      <a16:colId xmlns:a16="http://schemas.microsoft.com/office/drawing/2014/main" val="20000"/>
                    </a:ext>
                  </a:extLst>
                </a:gridCol>
                <a:gridCol w="1404290">
                  <a:extLst>
                    <a:ext uri="{9D8B030D-6E8A-4147-A177-3AD203B41FA5}">
                      <a16:colId xmlns:a16="http://schemas.microsoft.com/office/drawing/2014/main" val="20001"/>
                    </a:ext>
                  </a:extLst>
                </a:gridCol>
                <a:gridCol w="1800200">
                  <a:extLst>
                    <a:ext uri="{9D8B030D-6E8A-4147-A177-3AD203B41FA5}">
                      <a16:colId xmlns:a16="http://schemas.microsoft.com/office/drawing/2014/main" val="20002"/>
                    </a:ext>
                  </a:extLst>
                </a:gridCol>
                <a:gridCol w="1363042">
                  <a:extLst>
                    <a:ext uri="{9D8B030D-6E8A-4147-A177-3AD203B41FA5}">
                      <a16:colId xmlns:a16="http://schemas.microsoft.com/office/drawing/2014/main" val="20003"/>
                    </a:ext>
                  </a:extLst>
                </a:gridCol>
                <a:gridCol w="1595885">
                  <a:extLst>
                    <a:ext uri="{9D8B030D-6E8A-4147-A177-3AD203B41FA5}">
                      <a16:colId xmlns:a16="http://schemas.microsoft.com/office/drawing/2014/main" val="20004"/>
                    </a:ext>
                  </a:extLst>
                </a:gridCol>
              </a:tblGrid>
              <a:tr h="59442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a:ln>
                            <a:noFill/>
                          </a:ln>
                          <a:solidFill>
                            <a:schemeClr val="bg1"/>
                          </a:solidFill>
                          <a:effectLst/>
                          <a:latin typeface="+mn-lt"/>
                        </a:rPr>
                        <a:t>#</a:t>
                      </a:r>
                      <a:endParaRPr kumimoji="0" lang="ru-RU" sz="1100" b="1" i="0" u="none" strike="noStrike" cap="none" normalizeH="0" baseline="0" dirty="0">
                        <a:ln>
                          <a:noFill/>
                        </a:ln>
                        <a:solidFill>
                          <a:schemeClr val="bg1"/>
                        </a:solidFill>
                        <a:effectLst/>
                        <a:latin typeface="+mn-lt"/>
                      </a:endParaRPr>
                    </a:p>
                  </a:txBody>
                  <a:tcPr marL="91438" marR="91438"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A5002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a:ln>
                            <a:noFill/>
                          </a:ln>
                          <a:solidFill>
                            <a:schemeClr val="bg1"/>
                          </a:solidFill>
                          <a:effectLst/>
                          <a:latin typeface="+mn-lt"/>
                        </a:rPr>
                        <a:t>Parameter</a:t>
                      </a:r>
                      <a:endParaRPr kumimoji="0" lang="ru-RU" sz="1100" b="1" i="0" u="none" strike="noStrike" cap="none" normalizeH="0" baseline="0" dirty="0">
                        <a:ln>
                          <a:noFill/>
                        </a:ln>
                        <a:solidFill>
                          <a:schemeClr val="bg1"/>
                        </a:solidFill>
                        <a:effectLst/>
                        <a:latin typeface="+mn-lt"/>
                      </a:endParaRPr>
                    </a:p>
                  </a:txBody>
                  <a:tcPr marL="91438" marR="91438"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A5002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a:ln>
                            <a:noFill/>
                          </a:ln>
                          <a:solidFill>
                            <a:schemeClr val="bg1"/>
                          </a:solidFill>
                          <a:effectLst/>
                          <a:latin typeface="+mn-lt"/>
                        </a:rPr>
                        <a:t>Limits</a:t>
                      </a:r>
                    </a:p>
                  </a:txBody>
                  <a:tcPr marL="91438" marR="91438"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A5002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a:ln>
                            <a:noFill/>
                          </a:ln>
                          <a:solidFill>
                            <a:schemeClr val="bg1"/>
                          </a:solidFill>
                          <a:effectLst/>
                          <a:latin typeface="+mn-lt"/>
                        </a:rPr>
                        <a:t>Approved test method</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a:ln>
                            <a:noFill/>
                          </a:ln>
                          <a:solidFill>
                            <a:schemeClr val="bg1"/>
                          </a:solidFill>
                          <a:effectLst/>
                          <a:latin typeface="+mn-lt"/>
                        </a:rPr>
                        <a:t>(standard)</a:t>
                      </a:r>
                      <a:endParaRPr kumimoji="0" lang="ru-RU" sz="1100" b="1" i="0" u="none" strike="noStrike" cap="none" normalizeH="0" baseline="0" dirty="0">
                        <a:ln>
                          <a:noFill/>
                        </a:ln>
                        <a:solidFill>
                          <a:schemeClr val="bg1"/>
                        </a:solidFill>
                        <a:effectLst/>
                        <a:latin typeface="+mn-lt"/>
                      </a:endParaRPr>
                    </a:p>
                  </a:txBody>
                  <a:tcPr marL="91438" marR="91438"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A5002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a:ln>
                            <a:noFill/>
                          </a:ln>
                          <a:solidFill>
                            <a:schemeClr val="bg1"/>
                          </a:solidFill>
                          <a:effectLst/>
                          <a:latin typeface="+mn-lt"/>
                        </a:rPr>
                        <a:t>Principle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a:ln>
                            <a:noFill/>
                          </a:ln>
                          <a:solidFill>
                            <a:schemeClr val="bg1"/>
                          </a:solidFill>
                          <a:effectLst/>
                          <a:latin typeface="+mn-lt"/>
                        </a:rPr>
                        <a:t>of the test method</a:t>
                      </a:r>
                      <a:endParaRPr kumimoji="0" lang="ru-RU" sz="1100" b="1" i="0" u="none" strike="noStrike" cap="none" normalizeH="0" baseline="0" dirty="0">
                        <a:ln>
                          <a:noFill/>
                        </a:ln>
                        <a:solidFill>
                          <a:schemeClr val="bg1"/>
                        </a:solidFill>
                        <a:effectLst/>
                        <a:latin typeface="+mn-lt"/>
                      </a:endParaRPr>
                    </a:p>
                  </a:txBody>
                  <a:tcPr marL="91438" marR="91438"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A50021"/>
                    </a:solidFill>
                  </a:tcPr>
                </a:tc>
                <a:extLst>
                  <a:ext uri="{0D108BD9-81ED-4DB2-BD59-A6C34878D82A}">
                    <a16:rowId xmlns:a16="http://schemas.microsoft.com/office/drawing/2014/main" val="10000"/>
                  </a:ext>
                </a:extLst>
              </a:tr>
              <a:tr h="42675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a:ln>
                            <a:noFill/>
                          </a:ln>
                          <a:solidFill>
                            <a:srgbClr val="660033"/>
                          </a:solidFill>
                          <a:effectLst/>
                          <a:latin typeface="+mn-lt"/>
                        </a:rPr>
                        <a:t>1</a:t>
                      </a:r>
                      <a:endParaRPr kumimoji="0" lang="ru-RU" sz="1100" b="1" i="0" u="none" strike="noStrike" cap="none" normalizeH="0" baseline="0" dirty="0">
                        <a:ln>
                          <a:noFill/>
                        </a:ln>
                        <a:solidFill>
                          <a:srgbClr val="660033"/>
                        </a:solidFill>
                        <a:effectLst/>
                        <a:latin typeface="+mn-lt"/>
                      </a:endParaRPr>
                    </a:p>
                  </a:txBody>
                  <a:tcPr marL="91438" marR="91438"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a:ln>
                            <a:noFill/>
                          </a:ln>
                          <a:solidFill>
                            <a:srgbClr val="660033"/>
                          </a:solidFill>
                          <a:effectLst/>
                          <a:latin typeface="+mn-lt"/>
                        </a:rPr>
                        <a:t>Ethanol, % vol.</a:t>
                      </a:r>
                      <a:endParaRPr kumimoji="0" lang="ru-RU" sz="1100" b="1" i="0" u="none" strike="noStrike" cap="none" normalizeH="0" baseline="0" dirty="0">
                        <a:ln>
                          <a:noFill/>
                        </a:ln>
                        <a:solidFill>
                          <a:srgbClr val="660033"/>
                        </a:solidFill>
                        <a:effectLst/>
                        <a:latin typeface="+mn-lt"/>
                      </a:endParaRPr>
                    </a:p>
                  </a:txBody>
                  <a:tcPr marL="91438" marR="91438"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a:ln>
                            <a:noFill/>
                          </a:ln>
                          <a:solidFill>
                            <a:srgbClr val="660033"/>
                          </a:solidFill>
                          <a:effectLst/>
                          <a:latin typeface="+mn-lt"/>
                        </a:rPr>
                        <a:t>8.5-22.0</a:t>
                      </a:r>
                      <a:endParaRPr kumimoji="0" lang="ru-RU" sz="1100" b="1" i="0" u="none" strike="noStrike" cap="none" normalizeH="0" baseline="0" dirty="0">
                        <a:ln>
                          <a:noFill/>
                        </a:ln>
                        <a:solidFill>
                          <a:srgbClr val="660033"/>
                        </a:solidFill>
                        <a:effectLst/>
                        <a:latin typeface="+mn-lt"/>
                      </a:endParaRPr>
                    </a:p>
                  </a:txBody>
                  <a:tcPr marL="91438" marR="91438"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a:ln>
                            <a:noFill/>
                          </a:ln>
                          <a:solidFill>
                            <a:srgbClr val="660033"/>
                          </a:solidFill>
                          <a:effectLst/>
                          <a:latin typeface="+mn-lt"/>
                        </a:rPr>
                        <a:t>GOST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a:ln>
                            <a:noFill/>
                          </a:ln>
                          <a:solidFill>
                            <a:srgbClr val="660033"/>
                          </a:solidFill>
                          <a:effectLst/>
                          <a:latin typeface="+mn-lt"/>
                        </a:rPr>
                        <a:t>32095-2013</a:t>
                      </a:r>
                      <a:endParaRPr kumimoji="0" lang="ru-RU" sz="1100" b="1" i="0" u="none" strike="noStrike" cap="none" normalizeH="0" baseline="0" dirty="0">
                        <a:ln>
                          <a:noFill/>
                        </a:ln>
                        <a:solidFill>
                          <a:srgbClr val="660033"/>
                        </a:solidFill>
                        <a:effectLst/>
                        <a:latin typeface="+mn-lt"/>
                      </a:endParaRPr>
                    </a:p>
                  </a:txBody>
                  <a:tcPr marL="91438" marR="91438"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err="1">
                          <a:ln>
                            <a:noFill/>
                          </a:ln>
                          <a:solidFill>
                            <a:srgbClr val="660033"/>
                          </a:solidFill>
                          <a:effectLst/>
                          <a:latin typeface="+mn-lt"/>
                        </a:rPr>
                        <a:t>Areometry</a:t>
                      </a:r>
                      <a:r>
                        <a:rPr kumimoji="0" lang="en-US" sz="1100" b="1" i="0" u="none" strike="noStrike" cap="none" normalizeH="0" baseline="0" dirty="0">
                          <a:ln>
                            <a:noFill/>
                          </a:ln>
                          <a:solidFill>
                            <a:srgbClr val="660033"/>
                          </a:solidFill>
                          <a:effectLst/>
                          <a:latin typeface="+mn-lt"/>
                        </a:rPr>
                        <a:t> after distillation</a:t>
                      </a:r>
                      <a:endParaRPr kumimoji="0" lang="ru-RU" sz="1100" b="1" i="0" u="none" strike="noStrike" cap="none" normalizeH="0" baseline="0" dirty="0">
                        <a:ln>
                          <a:noFill/>
                        </a:ln>
                        <a:solidFill>
                          <a:srgbClr val="660033"/>
                        </a:solidFill>
                        <a:effectLst/>
                        <a:latin typeface="+mn-lt"/>
                      </a:endParaRPr>
                    </a:p>
                  </a:txBody>
                  <a:tcPr marL="91438" marR="91438"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DE"/>
                    </a:solidFill>
                  </a:tcPr>
                </a:tc>
                <a:extLst>
                  <a:ext uri="{0D108BD9-81ED-4DB2-BD59-A6C34878D82A}">
                    <a16:rowId xmlns:a16="http://schemas.microsoft.com/office/drawing/2014/main" val="10001"/>
                  </a:ext>
                </a:extLst>
              </a:tr>
              <a:tr h="42675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a:ln>
                            <a:noFill/>
                          </a:ln>
                          <a:solidFill>
                            <a:srgbClr val="660033"/>
                          </a:solidFill>
                          <a:effectLst/>
                          <a:latin typeface="+mn-lt"/>
                        </a:rPr>
                        <a:t>2</a:t>
                      </a:r>
                      <a:endParaRPr kumimoji="0" lang="ru-RU" sz="1100" b="1" i="0" u="none" strike="noStrike" cap="none" normalizeH="0" baseline="0" dirty="0">
                        <a:ln>
                          <a:noFill/>
                        </a:ln>
                        <a:solidFill>
                          <a:srgbClr val="660033"/>
                        </a:solidFill>
                        <a:effectLst/>
                        <a:latin typeface="+mn-lt"/>
                      </a:endParaRPr>
                    </a:p>
                  </a:txBody>
                  <a:tcPr marL="91438" marR="91438"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a:ln>
                            <a:noFill/>
                          </a:ln>
                          <a:solidFill>
                            <a:srgbClr val="660033"/>
                          </a:solidFill>
                          <a:effectLst/>
                          <a:latin typeface="+mn-lt"/>
                        </a:rPr>
                        <a:t>Sugars, g/dm</a:t>
                      </a:r>
                      <a:r>
                        <a:rPr kumimoji="0" lang="en-US" sz="1100" b="1" i="0" u="none" strike="noStrike" cap="none" normalizeH="0" baseline="30000" dirty="0">
                          <a:ln>
                            <a:noFill/>
                          </a:ln>
                          <a:solidFill>
                            <a:srgbClr val="660033"/>
                          </a:solidFill>
                          <a:effectLst/>
                          <a:latin typeface="+mn-lt"/>
                        </a:rPr>
                        <a:t>3</a:t>
                      </a:r>
                      <a:endParaRPr kumimoji="0" lang="ru-RU" sz="1100" b="1" i="0" u="none" strike="noStrike" cap="none" normalizeH="0" baseline="0" dirty="0">
                        <a:ln>
                          <a:noFill/>
                        </a:ln>
                        <a:solidFill>
                          <a:srgbClr val="660033"/>
                        </a:solidFill>
                        <a:effectLst/>
                        <a:latin typeface="+mn-lt"/>
                      </a:endParaRPr>
                    </a:p>
                  </a:txBody>
                  <a:tcPr marL="91438" marR="91438"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a:ln>
                            <a:noFill/>
                          </a:ln>
                          <a:solidFill>
                            <a:srgbClr val="660033"/>
                          </a:solidFill>
                          <a:effectLst/>
                          <a:latin typeface="+mn-lt"/>
                        </a:rPr>
                        <a:t>According to product type</a:t>
                      </a:r>
                      <a:endParaRPr kumimoji="0" lang="ru-RU" sz="1100" b="1" i="0" u="none" strike="noStrike" cap="none" normalizeH="0" baseline="0" dirty="0">
                        <a:ln>
                          <a:noFill/>
                        </a:ln>
                        <a:solidFill>
                          <a:srgbClr val="660033"/>
                        </a:solidFill>
                        <a:effectLst/>
                        <a:latin typeface="+mn-lt"/>
                      </a:endParaRPr>
                    </a:p>
                  </a:txBody>
                  <a:tcPr marL="91438" marR="91438"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a:ln>
                            <a:noFill/>
                          </a:ln>
                          <a:solidFill>
                            <a:srgbClr val="660033"/>
                          </a:solidFill>
                          <a:effectLst/>
                          <a:latin typeface="+mn-lt"/>
                        </a:rPr>
                        <a:t>GOST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a:ln>
                            <a:noFill/>
                          </a:ln>
                          <a:solidFill>
                            <a:srgbClr val="660033"/>
                          </a:solidFill>
                          <a:effectLst/>
                          <a:latin typeface="+mn-lt"/>
                        </a:rPr>
                        <a:t>13192-73</a:t>
                      </a:r>
                      <a:endParaRPr kumimoji="0" lang="ru-RU" sz="1100" b="1" i="0" u="none" strike="noStrike" cap="none" normalizeH="0" baseline="0" dirty="0">
                        <a:ln>
                          <a:noFill/>
                        </a:ln>
                        <a:solidFill>
                          <a:srgbClr val="660033"/>
                        </a:solidFill>
                        <a:effectLst/>
                        <a:latin typeface="+mn-lt"/>
                      </a:endParaRPr>
                    </a:p>
                  </a:txBody>
                  <a:tcPr marL="91438" marR="91438"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a:ln>
                            <a:noFill/>
                          </a:ln>
                          <a:solidFill>
                            <a:srgbClr val="660033"/>
                          </a:solidFill>
                          <a:effectLst/>
                          <a:latin typeface="+mn-lt"/>
                        </a:rPr>
                        <a:t>Bertrand's method/</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a:ln>
                            <a:noFill/>
                          </a:ln>
                          <a:solidFill>
                            <a:srgbClr val="660033"/>
                          </a:solidFill>
                          <a:effectLst/>
                          <a:latin typeface="+mn-lt"/>
                        </a:rPr>
                        <a:t>Direct titration with </a:t>
                      </a:r>
                      <a:r>
                        <a:rPr kumimoji="0" lang="en-US" sz="1100" b="1" i="0" u="none" strike="noStrike" cap="none" normalizeH="0" baseline="0" dirty="0" err="1">
                          <a:ln>
                            <a:noFill/>
                          </a:ln>
                          <a:solidFill>
                            <a:srgbClr val="660033"/>
                          </a:solidFill>
                          <a:effectLst/>
                          <a:latin typeface="+mn-lt"/>
                        </a:rPr>
                        <a:t>Feling’s</a:t>
                      </a:r>
                      <a:r>
                        <a:rPr kumimoji="0" lang="en-US" sz="1100" b="1" i="0" u="none" strike="noStrike" cap="none" normalizeH="0" baseline="0" dirty="0">
                          <a:ln>
                            <a:noFill/>
                          </a:ln>
                          <a:solidFill>
                            <a:srgbClr val="660033"/>
                          </a:solidFill>
                          <a:effectLst/>
                          <a:latin typeface="+mn-lt"/>
                        </a:rPr>
                        <a:t> reagent</a:t>
                      </a:r>
                      <a:endParaRPr kumimoji="0" lang="ru-RU" sz="1100" b="1" i="0" u="none" strike="noStrike" cap="none" normalizeH="0" baseline="0" dirty="0">
                        <a:ln>
                          <a:noFill/>
                        </a:ln>
                        <a:solidFill>
                          <a:srgbClr val="660033"/>
                        </a:solidFill>
                        <a:effectLst/>
                        <a:latin typeface="+mn-lt"/>
                      </a:endParaRPr>
                    </a:p>
                  </a:txBody>
                  <a:tcPr marL="91438" marR="91438"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DE"/>
                    </a:solidFill>
                  </a:tcPr>
                </a:tc>
                <a:extLst>
                  <a:ext uri="{0D108BD9-81ED-4DB2-BD59-A6C34878D82A}">
                    <a16:rowId xmlns:a16="http://schemas.microsoft.com/office/drawing/2014/main" val="10002"/>
                  </a:ext>
                </a:extLst>
              </a:tr>
              <a:tr h="42675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a:ln>
                            <a:noFill/>
                          </a:ln>
                          <a:solidFill>
                            <a:srgbClr val="660033"/>
                          </a:solidFill>
                          <a:effectLst/>
                          <a:latin typeface="+mn-lt"/>
                        </a:rPr>
                        <a:t>3</a:t>
                      </a:r>
                      <a:endParaRPr kumimoji="0" lang="ru-RU" sz="1100" b="1" i="0" u="none" strike="noStrike" cap="none" normalizeH="0" baseline="0" dirty="0">
                        <a:ln>
                          <a:noFill/>
                        </a:ln>
                        <a:solidFill>
                          <a:srgbClr val="660033"/>
                        </a:solidFill>
                        <a:effectLst/>
                        <a:latin typeface="+mn-lt"/>
                      </a:endParaRPr>
                    </a:p>
                  </a:txBody>
                  <a:tcPr marL="91438" marR="91438"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a:ln>
                            <a:noFill/>
                          </a:ln>
                          <a:solidFill>
                            <a:srgbClr val="660033"/>
                          </a:solidFill>
                          <a:effectLst/>
                          <a:latin typeface="+mn-lt"/>
                        </a:rPr>
                        <a:t>Organoleptic</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a:ln>
                            <a:noFill/>
                          </a:ln>
                          <a:solidFill>
                            <a:srgbClr val="660033"/>
                          </a:solidFill>
                          <a:effectLst/>
                          <a:latin typeface="+mn-lt"/>
                        </a:rPr>
                        <a:t>properties</a:t>
                      </a:r>
                      <a:endParaRPr kumimoji="0" lang="ru-RU" sz="1100" b="1" i="0" u="none" strike="noStrike" cap="none" normalizeH="0" baseline="0" dirty="0">
                        <a:ln>
                          <a:noFill/>
                        </a:ln>
                        <a:solidFill>
                          <a:srgbClr val="660033"/>
                        </a:solidFill>
                        <a:effectLst/>
                        <a:latin typeface="+mn-lt"/>
                      </a:endParaRPr>
                    </a:p>
                  </a:txBody>
                  <a:tcPr marL="91438" marR="91438"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100" b="1" i="0" u="none" strike="noStrike" cap="none" normalizeH="0" baseline="0" dirty="0">
                          <a:ln>
                            <a:noFill/>
                          </a:ln>
                          <a:solidFill>
                            <a:srgbClr val="660033"/>
                          </a:solidFill>
                          <a:effectLst/>
                          <a:latin typeface="+mn-lt"/>
                        </a:rPr>
                        <a:t>According to product type</a:t>
                      </a:r>
                      <a:endParaRPr kumimoji="0" lang="ru-RU" sz="1100" b="1" i="0" u="none" strike="noStrike" cap="none" normalizeH="0" baseline="0" dirty="0">
                        <a:ln>
                          <a:noFill/>
                        </a:ln>
                        <a:solidFill>
                          <a:srgbClr val="660033"/>
                        </a:solidFill>
                        <a:effectLst/>
                        <a:latin typeface="+mn-lt"/>
                      </a:endParaRPr>
                    </a:p>
                  </a:txBody>
                  <a:tcPr marL="91438" marR="91438"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a:ln>
                            <a:noFill/>
                          </a:ln>
                          <a:solidFill>
                            <a:srgbClr val="660033"/>
                          </a:solidFill>
                          <a:effectLst/>
                          <a:latin typeface="+mn-lt"/>
                        </a:rPr>
                        <a:t>GOST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a:ln>
                            <a:noFill/>
                          </a:ln>
                          <a:solidFill>
                            <a:srgbClr val="660033"/>
                          </a:solidFill>
                          <a:effectLst/>
                          <a:latin typeface="+mn-lt"/>
                        </a:rPr>
                        <a:t>32051-2013</a:t>
                      </a:r>
                      <a:endParaRPr kumimoji="0" lang="ru-RU" sz="1100" b="1" i="0" u="none" strike="noStrike" cap="none" normalizeH="0" baseline="0" dirty="0">
                        <a:ln>
                          <a:noFill/>
                        </a:ln>
                        <a:solidFill>
                          <a:srgbClr val="660033"/>
                        </a:solidFill>
                        <a:effectLst/>
                        <a:latin typeface="+mn-lt"/>
                      </a:endParaRPr>
                    </a:p>
                  </a:txBody>
                  <a:tcPr marL="91438" marR="91438"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a:ln>
                            <a:noFill/>
                          </a:ln>
                          <a:solidFill>
                            <a:srgbClr val="660033"/>
                          </a:solidFill>
                          <a:effectLst/>
                          <a:latin typeface="+mn-lt"/>
                        </a:rPr>
                        <a:t>Organoleptic testing</a:t>
                      </a:r>
                      <a:endParaRPr kumimoji="0" lang="ru-RU" sz="1100" b="1" i="0" u="none" strike="noStrike" cap="none" normalizeH="0" baseline="0" dirty="0">
                        <a:ln>
                          <a:noFill/>
                        </a:ln>
                        <a:solidFill>
                          <a:srgbClr val="660033"/>
                        </a:solidFill>
                        <a:effectLst/>
                        <a:latin typeface="+mn-lt"/>
                      </a:endParaRPr>
                    </a:p>
                  </a:txBody>
                  <a:tcPr marL="91438" marR="91438"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DE"/>
                    </a:solidFill>
                  </a:tcPr>
                </a:tc>
                <a:extLst>
                  <a:ext uri="{0D108BD9-81ED-4DB2-BD59-A6C34878D82A}">
                    <a16:rowId xmlns:a16="http://schemas.microsoft.com/office/drawing/2014/main" val="10003"/>
                  </a:ext>
                </a:extLst>
              </a:tr>
              <a:tr h="42675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a:ln>
                            <a:noFill/>
                          </a:ln>
                          <a:solidFill>
                            <a:srgbClr val="660033"/>
                          </a:solidFill>
                          <a:effectLst/>
                          <a:latin typeface="+mn-lt"/>
                        </a:rPr>
                        <a:t>4</a:t>
                      </a:r>
                      <a:endParaRPr kumimoji="0" lang="ru-RU" sz="1100" b="1" i="0" u="none" strike="noStrike" cap="none" normalizeH="0" baseline="0" dirty="0">
                        <a:ln>
                          <a:noFill/>
                        </a:ln>
                        <a:solidFill>
                          <a:srgbClr val="660033"/>
                        </a:solidFill>
                        <a:effectLst/>
                        <a:latin typeface="+mn-lt"/>
                      </a:endParaRPr>
                    </a:p>
                  </a:txBody>
                  <a:tcPr marL="91438" marR="91438"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a:ln>
                            <a:noFill/>
                          </a:ln>
                          <a:solidFill>
                            <a:srgbClr val="660033"/>
                          </a:solidFill>
                          <a:effectLst/>
                          <a:latin typeface="+mn-lt"/>
                        </a:rPr>
                        <a:t>CO</a:t>
                      </a:r>
                      <a:r>
                        <a:rPr kumimoji="0" lang="en-US" sz="1100" b="1" i="0" u="none" strike="noStrike" cap="none" normalizeH="0" baseline="-25000" dirty="0">
                          <a:ln>
                            <a:noFill/>
                          </a:ln>
                          <a:solidFill>
                            <a:srgbClr val="660033"/>
                          </a:solidFill>
                          <a:effectLst/>
                          <a:latin typeface="+mn-lt"/>
                        </a:rPr>
                        <a:t>2</a:t>
                      </a:r>
                      <a:r>
                        <a:rPr kumimoji="0" lang="en-US" sz="1100" b="1" i="0" u="none" strike="noStrike" cap="none" normalizeH="0" baseline="0" dirty="0">
                          <a:ln>
                            <a:noFill/>
                          </a:ln>
                          <a:solidFill>
                            <a:srgbClr val="660033"/>
                          </a:solidFill>
                          <a:effectLst/>
                          <a:latin typeface="+mn-lt"/>
                        </a:rPr>
                        <a:t> pressure</a:t>
                      </a:r>
                      <a:endParaRPr kumimoji="0" lang="ru-RU" sz="1100" b="1" i="0" u="none" strike="noStrike" cap="none" normalizeH="0" baseline="0" dirty="0">
                        <a:ln>
                          <a:noFill/>
                        </a:ln>
                        <a:solidFill>
                          <a:srgbClr val="660033"/>
                        </a:solidFill>
                        <a:effectLst/>
                        <a:latin typeface="+mn-lt"/>
                      </a:endParaRPr>
                    </a:p>
                  </a:txBody>
                  <a:tcPr marL="91438" marR="91438"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a:ln>
                            <a:noFill/>
                          </a:ln>
                          <a:solidFill>
                            <a:srgbClr val="660033"/>
                          </a:solidFill>
                          <a:effectLst/>
                          <a:latin typeface="+mn-lt"/>
                        </a:rPr>
                        <a:t>Sparkling wines</a:t>
                      </a:r>
                      <a:endParaRPr kumimoji="0" lang="ru-RU" sz="1100" b="1" i="0" u="none" strike="noStrike" cap="none" normalizeH="0" baseline="0" dirty="0">
                        <a:ln>
                          <a:noFill/>
                        </a:ln>
                        <a:solidFill>
                          <a:srgbClr val="660033"/>
                        </a:solidFill>
                        <a:effectLst/>
                        <a:latin typeface="+mn-lt"/>
                      </a:endParaRPr>
                    </a:p>
                  </a:txBody>
                  <a:tcPr marL="91438" marR="91438"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100" b="1" i="0" u="none" strike="noStrike" cap="none" normalizeH="0" baseline="0" dirty="0">
                          <a:ln>
                            <a:noFill/>
                          </a:ln>
                          <a:solidFill>
                            <a:srgbClr val="660033"/>
                          </a:solidFill>
                          <a:effectLst/>
                          <a:latin typeface="+mn-lt"/>
                        </a:rPr>
                        <a:t>GOST </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100" b="1" i="0" u="none" strike="noStrike" cap="none" normalizeH="0" baseline="0" dirty="0">
                          <a:ln>
                            <a:noFill/>
                          </a:ln>
                          <a:solidFill>
                            <a:srgbClr val="660033"/>
                          </a:solidFill>
                          <a:effectLst/>
                          <a:latin typeface="+mn-lt"/>
                        </a:rPr>
                        <a:t>12258-79</a:t>
                      </a:r>
                      <a:endParaRPr kumimoji="0" lang="ru-RU" sz="1100" b="1" i="0" u="none" strike="noStrike" cap="none" normalizeH="0" baseline="0" dirty="0">
                        <a:ln>
                          <a:noFill/>
                        </a:ln>
                        <a:solidFill>
                          <a:srgbClr val="660033"/>
                        </a:solidFill>
                        <a:effectLst/>
                        <a:latin typeface="+mn-lt"/>
                      </a:endParaRPr>
                    </a:p>
                  </a:txBody>
                  <a:tcPr marL="91438" marR="91438"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err="1">
                          <a:ln>
                            <a:noFill/>
                          </a:ln>
                          <a:solidFill>
                            <a:srgbClr val="660033"/>
                          </a:solidFill>
                          <a:effectLst/>
                          <a:latin typeface="+mn-lt"/>
                        </a:rPr>
                        <a:t>Aphrometer</a:t>
                      </a:r>
                      <a:endParaRPr kumimoji="0" lang="ru-RU" sz="1100" b="1" i="0" u="none" strike="noStrike" cap="none" normalizeH="0" baseline="0" dirty="0">
                        <a:ln>
                          <a:noFill/>
                        </a:ln>
                        <a:solidFill>
                          <a:srgbClr val="660033"/>
                        </a:solidFill>
                        <a:effectLst/>
                        <a:latin typeface="+mn-lt"/>
                      </a:endParaRPr>
                    </a:p>
                  </a:txBody>
                  <a:tcPr marL="91438" marR="91438"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DE"/>
                    </a:solidFill>
                  </a:tcPr>
                </a:tc>
                <a:extLst>
                  <a:ext uri="{0D108BD9-81ED-4DB2-BD59-A6C34878D82A}">
                    <a16:rowId xmlns:a16="http://schemas.microsoft.com/office/drawing/2014/main" val="10004"/>
                  </a:ext>
                </a:extLst>
              </a:tr>
            </a:tbl>
          </a:graphicData>
        </a:graphic>
      </p:graphicFrame>
      <p:sp>
        <p:nvSpPr>
          <p:cNvPr id="6" name="Title 1"/>
          <p:cNvSpPr txBox="1">
            <a:spLocks/>
          </p:cNvSpPr>
          <p:nvPr/>
        </p:nvSpPr>
        <p:spPr>
          <a:xfrm>
            <a:off x="1043608" y="1556792"/>
            <a:ext cx="7344816" cy="1008112"/>
          </a:xfrm>
          <a:prstGeom prst="rect">
            <a:avLst/>
          </a:prstGeom>
        </p:spPr>
        <p:txBody>
          <a:bodyPr vert="horz" wrap="square" lIns="91440" tIns="45720" rIns="91440" bIns="45720" numCol="1" rtlCol="0" anchor="ctr" anchorCtr="0" compatLnSpc="1">
            <a:prstTxWarp prst="textNoShape">
              <a:avLst/>
            </a:prstTxWarp>
            <a:normAutofit fontScale="92500" lnSpcReduction="20000"/>
          </a:bodyPr>
          <a:lstStyle>
            <a:lvl1pPr algn="ctr" defTabSz="914400" rtl="0" eaLnBrk="1" latinLnBrk="0" hangingPunct="1">
              <a:spcBef>
                <a:spcPct val="0"/>
              </a:spcBef>
              <a:buNone/>
              <a:defRPr sz="4000" kern="1200">
                <a:solidFill>
                  <a:schemeClr val="tx1"/>
                </a:solidFill>
                <a:latin typeface="Gill Sans MT" panose="020B0502020104020203" pitchFamily="34" charset="0"/>
                <a:ea typeface="+mj-ea"/>
                <a:cs typeface="+mj-cs"/>
              </a:defRPr>
            </a:lvl1pPr>
          </a:lstStyle>
          <a:p>
            <a:pPr algn="l">
              <a:defRPr/>
            </a:pPr>
            <a:r>
              <a:rPr lang="en-US" sz="1700" b="1" dirty="0">
                <a:solidFill>
                  <a:srgbClr val="800000"/>
                </a:solidFill>
                <a:effectLst>
                  <a:outerShdw blurRad="38100" dist="38100" dir="2700000" algn="tl">
                    <a:srgbClr val="DDDDDD"/>
                  </a:outerShdw>
                </a:effectLst>
                <a:ea typeface="ＭＳ Ｐゴシック" charset="0"/>
              </a:rPr>
              <a:t>Additional list of parameters:  </a:t>
            </a:r>
            <a:r>
              <a:rPr lang="en-US" sz="1700" b="1" dirty="0">
                <a:solidFill>
                  <a:srgbClr val="0000FF"/>
                </a:solidFill>
                <a:effectLst>
                  <a:outerShdw blurRad="38100" dist="38100" dir="2700000" algn="tl">
                    <a:srgbClr val="DDDDDD"/>
                  </a:outerShdw>
                </a:effectLst>
                <a:ea typeface="ＭＳ Ｐゴシック" charset="0"/>
              </a:rPr>
              <a:t>Quality (identification)</a:t>
            </a:r>
          </a:p>
          <a:p>
            <a:pPr marL="342900" indent="-342900" algn="l">
              <a:buFont typeface="Wingdings" panose="05000000000000000000" pitchFamily="2" charset="2"/>
              <a:buChar char="Ø"/>
              <a:defRPr/>
            </a:pPr>
            <a:r>
              <a:rPr lang="en-US" sz="1400" dirty="0">
                <a:solidFill>
                  <a:srgbClr val="800000"/>
                </a:solidFill>
                <a:effectLst>
                  <a:outerShdw blurRad="38100" dist="38100" dir="2700000" algn="tl">
                    <a:srgbClr val="DDDDDD"/>
                  </a:outerShdw>
                </a:effectLst>
                <a:ea typeface="ＭＳ Ｐゴシック" charset="0"/>
              </a:rPr>
              <a:t>all kind of wine &amp; wine products</a:t>
            </a:r>
          </a:p>
          <a:p>
            <a:pPr marL="342900" indent="-342900" algn="l">
              <a:buFont typeface="Wingdings" panose="05000000000000000000" pitchFamily="2" charset="2"/>
              <a:buChar char="Ø"/>
              <a:defRPr/>
            </a:pPr>
            <a:r>
              <a:rPr lang="en-US" sz="1400" dirty="0">
                <a:solidFill>
                  <a:srgbClr val="800000"/>
                </a:solidFill>
                <a:effectLst>
                  <a:outerShdw blurRad="38100" dist="38100" dir="2700000" algn="tl">
                    <a:srgbClr val="DDDDDD"/>
                  </a:outerShdw>
                </a:effectLst>
                <a:ea typeface="ＭＳ Ｐゴシック" charset="0"/>
              </a:rPr>
              <a:t>declaration of compliance</a:t>
            </a:r>
          </a:p>
          <a:p>
            <a:pPr marL="342900" indent="-342900" algn="l">
              <a:buFont typeface="Wingdings" panose="05000000000000000000" pitchFamily="2" charset="2"/>
              <a:buChar char="Ø"/>
              <a:defRPr/>
            </a:pPr>
            <a:r>
              <a:rPr lang="en-US" sz="1400" dirty="0">
                <a:solidFill>
                  <a:srgbClr val="800000"/>
                </a:solidFill>
                <a:effectLst>
                  <a:outerShdw blurRad="38100" dist="38100" dir="2700000" algn="tl">
                    <a:srgbClr val="DDDDDD"/>
                  </a:outerShdw>
                </a:effectLst>
                <a:ea typeface="ＭＳ Ｐゴシック" charset="0"/>
              </a:rPr>
              <a:t>participants:  Federal Customs Service, importers, certification bodies, ISO accredited test labs</a:t>
            </a:r>
          </a:p>
          <a:p>
            <a:pPr marL="342900" indent="-342900" algn="l">
              <a:buFont typeface="Wingdings" panose="05000000000000000000" pitchFamily="2" charset="2"/>
              <a:buChar char="Ø"/>
              <a:defRPr/>
            </a:pPr>
            <a:r>
              <a:rPr lang="en-US" sz="1400" dirty="0">
                <a:solidFill>
                  <a:srgbClr val="800000"/>
                </a:solidFill>
                <a:effectLst>
                  <a:outerShdw blurRad="38100" dist="38100" dir="2700000" algn="tl">
                    <a:srgbClr val="DDDDDD"/>
                  </a:outerShdw>
                </a:effectLst>
                <a:ea typeface="ＭＳ Ｐゴシック" charset="0"/>
              </a:rPr>
              <a:t>frequency of testing:  each time for shipment or once per contract (e.g. in case of  serial production)</a:t>
            </a:r>
          </a:p>
          <a:p>
            <a:pPr marL="342900" indent="-342900" algn="l">
              <a:buFont typeface="Wingdings" panose="05000000000000000000" pitchFamily="2" charset="2"/>
              <a:buChar char="Ø"/>
              <a:defRPr/>
            </a:pPr>
            <a:endParaRPr lang="en-US" sz="1400" dirty="0">
              <a:solidFill>
                <a:srgbClr val="660033"/>
              </a:solidFill>
              <a:effectLst>
                <a:outerShdw blurRad="38100" dist="38100" dir="2700000" algn="tl">
                  <a:srgbClr val="DDDDDD"/>
                </a:outerShdw>
              </a:effectLst>
              <a:ea typeface="ＭＳ Ｐゴシック" charset="0"/>
            </a:endParaRPr>
          </a:p>
        </p:txBody>
      </p:sp>
      <p:pic>
        <p:nvPicPr>
          <p:cNvPr id="7" name="Рисунок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25254" y="140829"/>
            <a:ext cx="2875028" cy="769282"/>
          </a:xfrm>
          <a:prstGeom prst="rect">
            <a:avLst/>
          </a:prstGeom>
        </p:spPr>
      </p:pic>
      <p:sp>
        <p:nvSpPr>
          <p:cNvPr id="8" name="Footer Placeholder 4"/>
          <p:cNvSpPr>
            <a:spLocks noGrp="1"/>
          </p:cNvSpPr>
          <p:nvPr>
            <p:ph type="ftr" sz="quarter" idx="11"/>
          </p:nvPr>
        </p:nvSpPr>
        <p:spPr>
          <a:xfrm>
            <a:off x="457201" y="6289679"/>
            <a:ext cx="4596023" cy="222436"/>
          </a:xfrm>
        </p:spPr>
        <p:txBody>
          <a:bodyPr/>
          <a:lstStyle/>
          <a:p>
            <a:r>
              <a:rPr lang="en-US" dirty="0"/>
              <a:t>APEC Wine Regulatory Forum |  May 11-12, 2017</a:t>
            </a:r>
          </a:p>
        </p:txBody>
      </p:sp>
      <p:sp>
        <p:nvSpPr>
          <p:cNvPr id="9" name="Date Placeholder 3"/>
          <p:cNvSpPr>
            <a:spLocks noGrp="1"/>
          </p:cNvSpPr>
          <p:nvPr>
            <p:ph type="dt" sz="half" idx="10"/>
          </p:nvPr>
        </p:nvSpPr>
        <p:spPr>
          <a:xfrm>
            <a:off x="5102605" y="6289679"/>
            <a:ext cx="3276083" cy="222436"/>
          </a:xfrm>
        </p:spPr>
        <p:txBody>
          <a:bodyPr/>
          <a:lstStyle/>
          <a:p>
            <a:r>
              <a:rPr lang="en-US" dirty="0"/>
              <a:t>Ha </a:t>
            </a:r>
            <a:r>
              <a:rPr lang="en-US" dirty="0" err="1"/>
              <a:t>Noi</a:t>
            </a:r>
            <a:r>
              <a:rPr lang="en-US" dirty="0"/>
              <a:t>, Viet Nam</a:t>
            </a:r>
          </a:p>
        </p:txBody>
      </p:sp>
      <p:sp>
        <p:nvSpPr>
          <p:cNvPr id="10" name="Slide Number Placeholder 5"/>
          <p:cNvSpPr>
            <a:spLocks noGrp="1"/>
          </p:cNvSpPr>
          <p:nvPr>
            <p:ph type="sldNum" sz="quarter" idx="12"/>
          </p:nvPr>
        </p:nvSpPr>
        <p:spPr>
          <a:xfrm>
            <a:off x="8378687" y="6289679"/>
            <a:ext cx="309458" cy="222436"/>
          </a:xfrm>
        </p:spPr>
        <p:txBody>
          <a:bodyPr/>
          <a:lstStyle/>
          <a:p>
            <a:r>
              <a:rPr lang="en-US" dirty="0"/>
              <a:t>7</a:t>
            </a:r>
          </a:p>
        </p:txBody>
      </p:sp>
    </p:spTree>
    <p:extLst>
      <p:ext uri="{BB962C8B-B14F-4D97-AF65-F5344CB8AC3E}">
        <p14:creationId xmlns:p14="http://schemas.microsoft.com/office/powerpoint/2010/main" val="3986684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Group 61"/>
          <p:cNvGraphicFramePr>
            <a:graphicFrameLocks noGrp="1"/>
          </p:cNvGraphicFramePr>
          <p:nvPr>
            <p:extLst>
              <p:ext uri="{D42A27DB-BD31-4B8C-83A1-F6EECF244321}">
                <p14:modId xmlns:p14="http://schemas.microsoft.com/office/powerpoint/2010/main" val="1163117941"/>
              </p:ext>
            </p:extLst>
          </p:nvPr>
        </p:nvGraphicFramePr>
        <p:xfrm>
          <a:off x="1043608" y="3435943"/>
          <a:ext cx="6768753" cy="1447930"/>
        </p:xfrm>
        <a:graphic>
          <a:graphicData uri="http://schemas.openxmlformats.org/drawingml/2006/table">
            <a:tbl>
              <a:tblPr/>
              <a:tblGrid>
                <a:gridCol w="605336">
                  <a:extLst>
                    <a:ext uri="{9D8B030D-6E8A-4147-A177-3AD203B41FA5}">
                      <a16:colId xmlns:a16="http://schemas.microsoft.com/office/drawing/2014/main" val="20000"/>
                    </a:ext>
                  </a:extLst>
                </a:gridCol>
                <a:gridCol w="1404290">
                  <a:extLst>
                    <a:ext uri="{9D8B030D-6E8A-4147-A177-3AD203B41FA5}">
                      <a16:colId xmlns:a16="http://schemas.microsoft.com/office/drawing/2014/main" val="20001"/>
                    </a:ext>
                  </a:extLst>
                </a:gridCol>
                <a:gridCol w="1800200">
                  <a:extLst>
                    <a:ext uri="{9D8B030D-6E8A-4147-A177-3AD203B41FA5}">
                      <a16:colId xmlns:a16="http://schemas.microsoft.com/office/drawing/2014/main" val="20002"/>
                    </a:ext>
                  </a:extLst>
                </a:gridCol>
                <a:gridCol w="1363042">
                  <a:extLst>
                    <a:ext uri="{9D8B030D-6E8A-4147-A177-3AD203B41FA5}">
                      <a16:colId xmlns:a16="http://schemas.microsoft.com/office/drawing/2014/main" val="20003"/>
                    </a:ext>
                  </a:extLst>
                </a:gridCol>
                <a:gridCol w="1595885">
                  <a:extLst>
                    <a:ext uri="{9D8B030D-6E8A-4147-A177-3AD203B41FA5}">
                      <a16:colId xmlns:a16="http://schemas.microsoft.com/office/drawing/2014/main" val="20004"/>
                    </a:ext>
                  </a:extLst>
                </a:gridCol>
              </a:tblGrid>
              <a:tr h="59442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a:ln>
                            <a:noFill/>
                          </a:ln>
                          <a:solidFill>
                            <a:schemeClr val="bg1"/>
                          </a:solidFill>
                          <a:effectLst/>
                          <a:latin typeface="+mn-lt"/>
                        </a:rPr>
                        <a:t>#</a:t>
                      </a:r>
                      <a:endParaRPr kumimoji="0" lang="ru-RU" sz="1100" b="1" i="0" u="none" strike="noStrike" cap="none" normalizeH="0" baseline="0" dirty="0">
                        <a:ln>
                          <a:noFill/>
                        </a:ln>
                        <a:solidFill>
                          <a:schemeClr val="bg1"/>
                        </a:solidFill>
                        <a:effectLst/>
                        <a:latin typeface="+mn-lt"/>
                      </a:endParaRPr>
                    </a:p>
                  </a:txBody>
                  <a:tcPr marL="91438" marR="91438"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A5002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a:ln>
                            <a:noFill/>
                          </a:ln>
                          <a:solidFill>
                            <a:schemeClr val="bg1"/>
                          </a:solidFill>
                          <a:effectLst/>
                          <a:latin typeface="+mn-lt"/>
                        </a:rPr>
                        <a:t>Parameter</a:t>
                      </a:r>
                      <a:endParaRPr kumimoji="0" lang="ru-RU" sz="1100" b="1" i="0" u="none" strike="noStrike" cap="none" normalizeH="0" baseline="0" dirty="0">
                        <a:ln>
                          <a:noFill/>
                        </a:ln>
                        <a:solidFill>
                          <a:schemeClr val="bg1"/>
                        </a:solidFill>
                        <a:effectLst/>
                        <a:latin typeface="+mn-lt"/>
                      </a:endParaRPr>
                    </a:p>
                  </a:txBody>
                  <a:tcPr marL="91438" marR="91438"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A5002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a:ln>
                            <a:noFill/>
                          </a:ln>
                          <a:solidFill>
                            <a:schemeClr val="bg1"/>
                          </a:solidFill>
                          <a:effectLst/>
                          <a:latin typeface="+mn-lt"/>
                        </a:rPr>
                        <a:t>Maximum limit</a:t>
                      </a:r>
                    </a:p>
                  </a:txBody>
                  <a:tcPr marL="91438" marR="91438"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A5002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a:ln>
                            <a:noFill/>
                          </a:ln>
                          <a:solidFill>
                            <a:schemeClr val="bg1"/>
                          </a:solidFill>
                          <a:effectLst/>
                          <a:latin typeface="+mn-lt"/>
                        </a:rPr>
                        <a:t>Approved test method</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a:ln>
                            <a:noFill/>
                          </a:ln>
                          <a:solidFill>
                            <a:schemeClr val="bg1"/>
                          </a:solidFill>
                          <a:effectLst/>
                          <a:latin typeface="+mn-lt"/>
                        </a:rPr>
                        <a:t>(standard)</a:t>
                      </a:r>
                      <a:endParaRPr kumimoji="0" lang="ru-RU" sz="1100" b="1" i="0" u="none" strike="noStrike" cap="none" normalizeH="0" baseline="0" dirty="0">
                        <a:ln>
                          <a:noFill/>
                        </a:ln>
                        <a:solidFill>
                          <a:schemeClr val="bg1"/>
                        </a:solidFill>
                        <a:effectLst/>
                        <a:latin typeface="+mn-lt"/>
                      </a:endParaRPr>
                    </a:p>
                  </a:txBody>
                  <a:tcPr marL="91438" marR="91438"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A5002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a:ln>
                            <a:noFill/>
                          </a:ln>
                          <a:solidFill>
                            <a:schemeClr val="bg1"/>
                          </a:solidFill>
                          <a:effectLst/>
                          <a:latin typeface="+mn-lt"/>
                        </a:rPr>
                        <a:t>Principle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a:ln>
                            <a:noFill/>
                          </a:ln>
                          <a:solidFill>
                            <a:schemeClr val="bg1"/>
                          </a:solidFill>
                          <a:effectLst/>
                          <a:latin typeface="+mn-lt"/>
                        </a:rPr>
                        <a:t>of the test method</a:t>
                      </a:r>
                      <a:endParaRPr kumimoji="0" lang="ru-RU" sz="1100" b="1" i="0" u="none" strike="noStrike" cap="none" normalizeH="0" baseline="0" dirty="0">
                        <a:ln>
                          <a:noFill/>
                        </a:ln>
                        <a:solidFill>
                          <a:schemeClr val="bg1"/>
                        </a:solidFill>
                        <a:effectLst/>
                        <a:latin typeface="+mn-lt"/>
                      </a:endParaRPr>
                    </a:p>
                  </a:txBody>
                  <a:tcPr marL="91438" marR="91438"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A50021"/>
                    </a:solidFill>
                  </a:tcPr>
                </a:tc>
                <a:extLst>
                  <a:ext uri="{0D108BD9-81ED-4DB2-BD59-A6C34878D82A}">
                    <a16:rowId xmlns:a16="http://schemas.microsoft.com/office/drawing/2014/main" val="10000"/>
                  </a:ext>
                </a:extLst>
              </a:tr>
              <a:tr h="42675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a:ln>
                            <a:noFill/>
                          </a:ln>
                          <a:solidFill>
                            <a:srgbClr val="660033"/>
                          </a:solidFill>
                          <a:effectLst/>
                          <a:latin typeface="+mn-lt"/>
                        </a:rPr>
                        <a:t>1</a:t>
                      </a:r>
                      <a:endParaRPr kumimoji="0" lang="ru-RU" sz="1100" b="1" i="0" u="none" strike="noStrike" cap="none" normalizeH="0" baseline="0" dirty="0">
                        <a:ln>
                          <a:noFill/>
                        </a:ln>
                        <a:solidFill>
                          <a:srgbClr val="660033"/>
                        </a:solidFill>
                        <a:effectLst/>
                        <a:latin typeface="+mn-lt"/>
                      </a:endParaRPr>
                    </a:p>
                  </a:txBody>
                  <a:tcPr marL="91438" marR="91438"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a:ln>
                            <a:noFill/>
                          </a:ln>
                          <a:solidFill>
                            <a:srgbClr val="660033"/>
                          </a:solidFill>
                          <a:effectLst/>
                          <a:latin typeface="+mn-lt"/>
                        </a:rPr>
                        <a:t>Pesticides</a:t>
                      </a:r>
                      <a:endParaRPr kumimoji="0" lang="ru-RU" sz="1100" b="1" i="0" u="none" strike="noStrike" cap="none" normalizeH="0" baseline="0" dirty="0">
                        <a:ln>
                          <a:noFill/>
                        </a:ln>
                        <a:solidFill>
                          <a:srgbClr val="660033"/>
                        </a:solidFill>
                        <a:effectLst/>
                        <a:latin typeface="+mn-lt"/>
                      </a:endParaRPr>
                    </a:p>
                  </a:txBody>
                  <a:tcPr marL="91438" marR="91438"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a:ln>
                            <a:noFill/>
                          </a:ln>
                          <a:solidFill>
                            <a:srgbClr val="660033"/>
                          </a:solidFill>
                          <a:effectLst/>
                          <a:latin typeface="+mn-lt"/>
                        </a:rPr>
                        <a:t>According to general regulations</a:t>
                      </a:r>
                      <a:endParaRPr kumimoji="0" lang="ru-RU" sz="1100" b="1" i="0" u="none" strike="noStrike" cap="none" normalizeH="0" baseline="0" dirty="0">
                        <a:ln>
                          <a:noFill/>
                        </a:ln>
                        <a:solidFill>
                          <a:srgbClr val="660033"/>
                        </a:solidFill>
                        <a:effectLst/>
                        <a:latin typeface="+mn-lt"/>
                      </a:endParaRPr>
                    </a:p>
                  </a:txBody>
                  <a:tcPr marL="91438" marR="91438"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a:ln>
                            <a:noFill/>
                          </a:ln>
                          <a:solidFill>
                            <a:srgbClr val="660033"/>
                          </a:solidFill>
                          <a:effectLst/>
                          <a:latin typeface="+mn-lt"/>
                        </a:rPr>
                        <a:t>GOST R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a:ln>
                            <a:noFill/>
                          </a:ln>
                          <a:solidFill>
                            <a:srgbClr val="660033"/>
                          </a:solidFill>
                          <a:effectLst/>
                          <a:latin typeface="+mn-lt"/>
                        </a:rPr>
                        <a:t>53971-2010</a:t>
                      </a:r>
                      <a:endParaRPr kumimoji="0" lang="ru-RU" sz="1100" b="1" i="0" u="none" strike="noStrike" cap="none" normalizeH="0" baseline="0" dirty="0">
                        <a:ln>
                          <a:noFill/>
                        </a:ln>
                        <a:solidFill>
                          <a:srgbClr val="660033"/>
                        </a:solidFill>
                        <a:effectLst/>
                        <a:latin typeface="+mn-lt"/>
                      </a:endParaRPr>
                    </a:p>
                  </a:txBody>
                  <a:tcPr marL="91438" marR="91438"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a:ln>
                            <a:noFill/>
                          </a:ln>
                          <a:solidFill>
                            <a:srgbClr val="660033"/>
                          </a:solidFill>
                          <a:effectLst/>
                          <a:latin typeface="+mn-lt"/>
                        </a:rPr>
                        <a:t>Capillary electrophoresis</a:t>
                      </a:r>
                      <a:endParaRPr kumimoji="0" lang="ru-RU" sz="1100" b="1" i="0" u="none" strike="noStrike" cap="none" normalizeH="0" baseline="0" dirty="0">
                        <a:ln>
                          <a:noFill/>
                        </a:ln>
                        <a:solidFill>
                          <a:srgbClr val="660033"/>
                        </a:solidFill>
                        <a:effectLst/>
                        <a:latin typeface="+mn-lt"/>
                      </a:endParaRPr>
                    </a:p>
                  </a:txBody>
                  <a:tcPr marL="91438" marR="91438"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DE"/>
                    </a:solidFill>
                  </a:tcPr>
                </a:tc>
                <a:extLst>
                  <a:ext uri="{0D108BD9-81ED-4DB2-BD59-A6C34878D82A}">
                    <a16:rowId xmlns:a16="http://schemas.microsoft.com/office/drawing/2014/main" val="10001"/>
                  </a:ext>
                </a:extLst>
              </a:tr>
              <a:tr h="42675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a:ln>
                            <a:noFill/>
                          </a:ln>
                          <a:solidFill>
                            <a:srgbClr val="660033"/>
                          </a:solidFill>
                          <a:effectLst/>
                          <a:latin typeface="+mn-lt"/>
                        </a:rPr>
                        <a:t>2</a:t>
                      </a:r>
                      <a:endParaRPr kumimoji="0" lang="ru-RU" sz="1100" b="1" i="0" u="none" strike="noStrike" cap="none" normalizeH="0" baseline="0" dirty="0">
                        <a:ln>
                          <a:noFill/>
                        </a:ln>
                        <a:solidFill>
                          <a:srgbClr val="660033"/>
                        </a:solidFill>
                        <a:effectLst/>
                        <a:latin typeface="+mn-lt"/>
                      </a:endParaRPr>
                    </a:p>
                  </a:txBody>
                  <a:tcPr marL="91438" marR="91438"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a:ln>
                            <a:noFill/>
                          </a:ln>
                          <a:solidFill>
                            <a:srgbClr val="660033"/>
                          </a:solidFill>
                          <a:effectLst/>
                          <a:latin typeface="+mn-lt"/>
                        </a:rPr>
                        <a:t>Phthalates</a:t>
                      </a:r>
                      <a:endParaRPr kumimoji="0" lang="ru-RU" sz="1100" b="1" i="0" u="none" strike="noStrike" cap="none" normalizeH="0" baseline="0" dirty="0">
                        <a:ln>
                          <a:noFill/>
                        </a:ln>
                        <a:solidFill>
                          <a:srgbClr val="660033"/>
                        </a:solidFill>
                        <a:effectLst/>
                        <a:latin typeface="+mn-lt"/>
                      </a:endParaRPr>
                    </a:p>
                  </a:txBody>
                  <a:tcPr marL="91438" marR="91438"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a:ln>
                            <a:noFill/>
                          </a:ln>
                          <a:solidFill>
                            <a:srgbClr val="660033"/>
                          </a:solidFill>
                          <a:effectLst/>
                          <a:latin typeface="+mn-lt"/>
                        </a:rPr>
                        <a:t>0.1 </a:t>
                      </a:r>
                      <a:r>
                        <a:rPr kumimoji="0" lang="el-GR" sz="1100" b="1" i="0" u="none" strike="noStrike" cap="none" normalizeH="0" baseline="0" dirty="0">
                          <a:ln>
                            <a:noFill/>
                          </a:ln>
                          <a:solidFill>
                            <a:srgbClr val="660033"/>
                          </a:solidFill>
                          <a:effectLst/>
                          <a:latin typeface="Calibri"/>
                        </a:rPr>
                        <a:t>μ</a:t>
                      </a:r>
                      <a:r>
                        <a:rPr kumimoji="0" lang="en-US" sz="1100" b="1" i="0" u="none" strike="noStrike" cap="none" normalizeH="0" baseline="0" dirty="0">
                          <a:ln>
                            <a:noFill/>
                          </a:ln>
                          <a:solidFill>
                            <a:srgbClr val="660033"/>
                          </a:solidFill>
                          <a:effectLst/>
                          <a:latin typeface="Calibri"/>
                        </a:rPr>
                        <a:t>g/l, 6 </a:t>
                      </a:r>
                      <a:r>
                        <a:rPr kumimoji="0" lang="el-GR" sz="1100" b="1" i="0" u="none" strike="noStrike" cap="none" normalizeH="0" baseline="0" dirty="0">
                          <a:ln>
                            <a:noFill/>
                          </a:ln>
                          <a:solidFill>
                            <a:srgbClr val="660033"/>
                          </a:solidFill>
                          <a:effectLst/>
                          <a:latin typeface="+mn-lt"/>
                        </a:rPr>
                        <a:t>μ</a:t>
                      </a:r>
                      <a:r>
                        <a:rPr kumimoji="0" lang="en-US" sz="1100" b="1" i="0" u="none" strike="noStrike" cap="none" normalizeH="0" baseline="0" dirty="0">
                          <a:ln>
                            <a:noFill/>
                          </a:ln>
                          <a:solidFill>
                            <a:srgbClr val="660033"/>
                          </a:solidFill>
                          <a:effectLst/>
                          <a:latin typeface="+mn-lt"/>
                        </a:rPr>
                        <a:t>g/l</a:t>
                      </a:r>
                      <a:endParaRPr kumimoji="0" lang="ru-RU" sz="1100" b="1" i="0" u="none" strike="noStrike" cap="none" normalizeH="0" baseline="0" dirty="0">
                        <a:ln>
                          <a:noFill/>
                        </a:ln>
                        <a:solidFill>
                          <a:srgbClr val="660033"/>
                        </a:solidFill>
                        <a:effectLst/>
                        <a:latin typeface="+mn-lt"/>
                      </a:endParaRPr>
                    </a:p>
                  </a:txBody>
                  <a:tcPr marL="91438" marR="91438"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a:ln>
                            <a:noFill/>
                          </a:ln>
                          <a:solidFill>
                            <a:srgbClr val="660033"/>
                          </a:solidFill>
                          <a:effectLst/>
                          <a:latin typeface="+mn-lt"/>
                        </a:rPr>
                        <a:t>MUK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a:ln>
                            <a:noFill/>
                          </a:ln>
                          <a:solidFill>
                            <a:srgbClr val="660033"/>
                          </a:solidFill>
                          <a:effectLst/>
                          <a:latin typeface="+mn-lt"/>
                        </a:rPr>
                        <a:t>4.1.738-99</a:t>
                      </a:r>
                      <a:endParaRPr kumimoji="0" lang="ru-RU" sz="1100" b="1" i="0" u="none" strike="noStrike" cap="none" normalizeH="0" baseline="0" dirty="0">
                        <a:ln>
                          <a:noFill/>
                        </a:ln>
                        <a:solidFill>
                          <a:srgbClr val="660033"/>
                        </a:solidFill>
                        <a:effectLst/>
                        <a:latin typeface="+mn-lt"/>
                      </a:endParaRPr>
                    </a:p>
                  </a:txBody>
                  <a:tcPr marL="91438" marR="91438"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a:ln>
                            <a:noFill/>
                          </a:ln>
                          <a:solidFill>
                            <a:srgbClr val="660033"/>
                          </a:solidFill>
                          <a:effectLst/>
                          <a:latin typeface="+mn-lt"/>
                        </a:rPr>
                        <a:t>GC-MS</a:t>
                      </a:r>
                      <a:endParaRPr kumimoji="0" lang="ru-RU" sz="1100" b="1" i="0" u="none" strike="noStrike" cap="none" normalizeH="0" baseline="0" dirty="0">
                        <a:ln>
                          <a:noFill/>
                        </a:ln>
                        <a:solidFill>
                          <a:srgbClr val="660033"/>
                        </a:solidFill>
                        <a:effectLst/>
                        <a:latin typeface="+mn-lt"/>
                      </a:endParaRPr>
                    </a:p>
                  </a:txBody>
                  <a:tcPr marL="91438" marR="91438"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DE"/>
                    </a:solidFill>
                  </a:tcPr>
                </a:tc>
                <a:extLst>
                  <a:ext uri="{0D108BD9-81ED-4DB2-BD59-A6C34878D82A}">
                    <a16:rowId xmlns:a16="http://schemas.microsoft.com/office/drawing/2014/main" val="10002"/>
                  </a:ext>
                </a:extLst>
              </a:tr>
            </a:tbl>
          </a:graphicData>
        </a:graphic>
      </p:graphicFrame>
      <p:sp>
        <p:nvSpPr>
          <p:cNvPr id="6" name="Title 1"/>
          <p:cNvSpPr txBox="1">
            <a:spLocks/>
          </p:cNvSpPr>
          <p:nvPr/>
        </p:nvSpPr>
        <p:spPr>
          <a:xfrm>
            <a:off x="972576" y="1384129"/>
            <a:ext cx="7560840" cy="1728192"/>
          </a:xfrm>
          <a:prstGeom prst="rect">
            <a:avLst/>
          </a:prstGeom>
        </p:spPr>
        <p:txBody>
          <a:bodyPr vert="horz" wrap="square" lIns="91440" tIns="45720" rIns="91440" bIns="45720" numCol="1" rtlCol="0" anchor="ctr" anchorCtr="0" compatLnSpc="1">
            <a:prstTxWarp prst="textNoShape">
              <a:avLst/>
            </a:prstTxWarp>
            <a:normAutofit lnSpcReduction="10000"/>
          </a:bodyPr>
          <a:lstStyle>
            <a:lvl1pPr algn="ctr" defTabSz="914400" rtl="0" eaLnBrk="1" latinLnBrk="0" hangingPunct="1">
              <a:spcBef>
                <a:spcPct val="0"/>
              </a:spcBef>
              <a:buNone/>
              <a:defRPr sz="4000" kern="1200">
                <a:solidFill>
                  <a:schemeClr val="tx1"/>
                </a:solidFill>
                <a:latin typeface="Gill Sans MT" panose="020B0502020104020203" pitchFamily="34" charset="0"/>
                <a:ea typeface="+mj-ea"/>
                <a:cs typeface="+mj-cs"/>
              </a:defRPr>
            </a:lvl1pPr>
          </a:lstStyle>
          <a:p>
            <a:pPr algn="l">
              <a:defRPr/>
            </a:pPr>
            <a:r>
              <a:rPr lang="en-US" sz="1600" b="1" dirty="0">
                <a:solidFill>
                  <a:srgbClr val="800000"/>
                </a:solidFill>
                <a:effectLst>
                  <a:outerShdw blurRad="38100" dist="38100" dir="2700000" algn="tl">
                    <a:srgbClr val="000000">
                      <a:alpha val="43137"/>
                    </a:srgbClr>
                  </a:outerShdw>
                </a:effectLst>
                <a:ea typeface="ＭＳ Ｐゴシック" charset="0"/>
              </a:rPr>
              <a:t>Extended list of parameters:  </a:t>
            </a:r>
            <a:r>
              <a:rPr lang="en-US" sz="1600" b="1" dirty="0">
                <a:solidFill>
                  <a:srgbClr val="0000FF"/>
                </a:solidFill>
                <a:effectLst>
                  <a:outerShdw blurRad="38100" dist="38100" dir="2700000" algn="tl">
                    <a:srgbClr val="000000">
                      <a:alpha val="43137"/>
                    </a:srgbClr>
                  </a:outerShdw>
                </a:effectLst>
                <a:ea typeface="ＭＳ Ｐゴシック" charset="0"/>
              </a:rPr>
              <a:t>Safety</a:t>
            </a:r>
          </a:p>
          <a:p>
            <a:pPr marL="342900" indent="-342900" algn="l">
              <a:buFont typeface="Wingdings" panose="05000000000000000000" pitchFamily="2" charset="2"/>
              <a:buChar char="Ø"/>
              <a:defRPr/>
            </a:pPr>
            <a:r>
              <a:rPr lang="en-US" sz="1400" dirty="0">
                <a:solidFill>
                  <a:srgbClr val="800000"/>
                </a:solidFill>
                <a:effectLst>
                  <a:outerShdw blurRad="38100" dist="38100" dir="2700000" algn="tl">
                    <a:srgbClr val="DDDDDD"/>
                  </a:outerShdw>
                </a:effectLst>
                <a:ea typeface="ＭＳ Ｐゴシック" charset="0"/>
              </a:rPr>
              <a:t>all kind of wine &amp; wine products</a:t>
            </a:r>
          </a:p>
          <a:p>
            <a:pPr marL="342900" indent="-342900" algn="l">
              <a:buFont typeface="Wingdings" panose="05000000000000000000" pitchFamily="2" charset="2"/>
              <a:buChar char="Ø"/>
              <a:defRPr/>
            </a:pPr>
            <a:r>
              <a:rPr lang="en-US" sz="1400" dirty="0">
                <a:solidFill>
                  <a:srgbClr val="800000"/>
                </a:solidFill>
                <a:effectLst>
                  <a:outerShdw blurRad="38100" dist="38100" dir="2700000" algn="tl">
                    <a:srgbClr val="DDDDDD"/>
                  </a:outerShdw>
                </a:effectLst>
                <a:ea typeface="ＭＳ Ｐゴシック" charset="0"/>
              </a:rPr>
              <a:t>state control &amp; supervision of goods on the market &amp; production</a:t>
            </a:r>
          </a:p>
          <a:p>
            <a:pPr marL="342900" indent="-342900" algn="l">
              <a:buFont typeface="Wingdings" panose="05000000000000000000" pitchFamily="2" charset="2"/>
              <a:buChar char="Ø"/>
              <a:defRPr/>
            </a:pPr>
            <a:r>
              <a:rPr lang="en-US" sz="1400" dirty="0">
                <a:solidFill>
                  <a:srgbClr val="800000"/>
                </a:solidFill>
                <a:effectLst>
                  <a:outerShdw blurRad="38100" dist="38100" dir="2700000" algn="tl">
                    <a:srgbClr val="DDDDDD"/>
                  </a:outerShdw>
                </a:effectLst>
                <a:ea typeface="ＭＳ Ｐゴシック" charset="0"/>
              </a:rPr>
              <a:t>participants:  Federal Service for Customers’ Rights Protection and Human Well-Being Supervision (</a:t>
            </a:r>
            <a:r>
              <a:rPr lang="en-US" sz="1400" dirty="0" err="1">
                <a:solidFill>
                  <a:srgbClr val="800000"/>
                </a:solidFill>
                <a:effectLst>
                  <a:outerShdw blurRad="38100" dist="38100" dir="2700000" algn="tl">
                    <a:srgbClr val="DDDDDD"/>
                  </a:outerShdw>
                </a:effectLst>
                <a:ea typeface="ＭＳ Ｐゴシック" charset="0"/>
              </a:rPr>
              <a:t>Rospotrebnadzor</a:t>
            </a:r>
            <a:r>
              <a:rPr lang="en-US" sz="1400" dirty="0">
                <a:solidFill>
                  <a:srgbClr val="800000"/>
                </a:solidFill>
                <a:effectLst>
                  <a:outerShdw blurRad="38100" dist="38100" dir="2700000" algn="tl">
                    <a:srgbClr val="DDDDDD"/>
                  </a:outerShdw>
                </a:effectLst>
                <a:ea typeface="ＭＳ Ｐゴシック" charset="0"/>
              </a:rPr>
              <a:t>) &amp; ISO accredited labs of the </a:t>
            </a:r>
            <a:r>
              <a:rPr lang="en-US" sz="1400" dirty="0" err="1">
                <a:solidFill>
                  <a:srgbClr val="800000"/>
                </a:solidFill>
                <a:effectLst>
                  <a:outerShdw blurRad="38100" dist="38100" dir="2700000" algn="tl">
                    <a:srgbClr val="DDDDDD"/>
                  </a:outerShdw>
                </a:effectLst>
                <a:ea typeface="ＭＳ Ｐゴシック" charset="0"/>
              </a:rPr>
              <a:t>Rospotrebnadzor</a:t>
            </a:r>
            <a:r>
              <a:rPr lang="en-US" sz="1400" dirty="0">
                <a:solidFill>
                  <a:srgbClr val="800000"/>
                </a:solidFill>
                <a:effectLst>
                  <a:outerShdw blurRad="38100" dist="38100" dir="2700000" algn="tl">
                    <a:srgbClr val="DDDDDD"/>
                  </a:outerShdw>
                </a:effectLst>
                <a:ea typeface="ＭＳ Ｐゴシック" charset="0"/>
              </a:rPr>
              <a:t>, producers, trade organizations, consumers</a:t>
            </a:r>
          </a:p>
          <a:p>
            <a:pPr marL="342900" indent="-342900" algn="l">
              <a:buFont typeface="Wingdings" panose="05000000000000000000" pitchFamily="2" charset="2"/>
              <a:buChar char="Ø"/>
              <a:defRPr/>
            </a:pPr>
            <a:r>
              <a:rPr lang="en-US" sz="1400" dirty="0">
                <a:solidFill>
                  <a:srgbClr val="800000"/>
                </a:solidFill>
                <a:effectLst>
                  <a:outerShdw blurRad="38100" dist="38100" dir="2700000" algn="tl">
                    <a:srgbClr val="DDDDDD"/>
                  </a:outerShdw>
                </a:effectLst>
                <a:ea typeface="ＭＳ Ｐゴシック" charset="0"/>
              </a:rPr>
              <a:t>frequency of testing: scheduled inspections - once per 3 years &amp; company according to the published plans/not scheduled inspections – day notification/according to complaints</a:t>
            </a:r>
          </a:p>
        </p:txBody>
      </p:sp>
      <p:sp>
        <p:nvSpPr>
          <p:cNvPr id="7" name="Footer Placeholder 4"/>
          <p:cNvSpPr>
            <a:spLocks noGrp="1"/>
          </p:cNvSpPr>
          <p:nvPr>
            <p:ph type="ftr" sz="quarter" idx="11"/>
          </p:nvPr>
        </p:nvSpPr>
        <p:spPr>
          <a:xfrm>
            <a:off x="457201" y="6289679"/>
            <a:ext cx="4596023" cy="222436"/>
          </a:xfrm>
        </p:spPr>
        <p:txBody>
          <a:bodyPr/>
          <a:lstStyle/>
          <a:p>
            <a:r>
              <a:rPr lang="en-US" dirty="0"/>
              <a:t>APEC Wine Regulatory Forum |  May 11-12, 2017</a:t>
            </a:r>
          </a:p>
        </p:txBody>
      </p:sp>
      <p:sp>
        <p:nvSpPr>
          <p:cNvPr id="8" name="Date Placeholder 3"/>
          <p:cNvSpPr>
            <a:spLocks noGrp="1"/>
          </p:cNvSpPr>
          <p:nvPr>
            <p:ph type="dt" sz="half" idx="10"/>
          </p:nvPr>
        </p:nvSpPr>
        <p:spPr>
          <a:xfrm>
            <a:off x="5102605" y="6289679"/>
            <a:ext cx="3276083" cy="222436"/>
          </a:xfrm>
        </p:spPr>
        <p:txBody>
          <a:bodyPr/>
          <a:lstStyle/>
          <a:p>
            <a:r>
              <a:rPr lang="en-US" dirty="0"/>
              <a:t>Ha </a:t>
            </a:r>
            <a:r>
              <a:rPr lang="en-US" dirty="0" err="1"/>
              <a:t>Noi</a:t>
            </a:r>
            <a:r>
              <a:rPr lang="en-US" dirty="0"/>
              <a:t>, Viet Nam</a:t>
            </a:r>
          </a:p>
        </p:txBody>
      </p:sp>
      <p:sp>
        <p:nvSpPr>
          <p:cNvPr id="9" name="Slide Number Placeholder 5"/>
          <p:cNvSpPr>
            <a:spLocks noGrp="1"/>
          </p:cNvSpPr>
          <p:nvPr>
            <p:ph type="sldNum" sz="quarter" idx="12"/>
          </p:nvPr>
        </p:nvSpPr>
        <p:spPr>
          <a:xfrm>
            <a:off x="8378687" y="6289679"/>
            <a:ext cx="309458" cy="222436"/>
          </a:xfrm>
        </p:spPr>
        <p:txBody>
          <a:bodyPr/>
          <a:lstStyle/>
          <a:p>
            <a:r>
              <a:rPr lang="en-US" dirty="0"/>
              <a:t>8</a:t>
            </a:r>
          </a:p>
        </p:txBody>
      </p:sp>
      <p:pic>
        <p:nvPicPr>
          <p:cNvPr id="10" name="Рисунок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25254" y="140829"/>
            <a:ext cx="2875028" cy="769282"/>
          </a:xfrm>
          <a:prstGeom prst="rect">
            <a:avLst/>
          </a:prstGeom>
        </p:spPr>
      </p:pic>
    </p:spTree>
    <p:extLst>
      <p:ext uri="{BB962C8B-B14F-4D97-AF65-F5344CB8AC3E}">
        <p14:creationId xmlns:p14="http://schemas.microsoft.com/office/powerpoint/2010/main" val="24284632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Group 61"/>
          <p:cNvGraphicFramePr>
            <a:graphicFrameLocks noGrp="1"/>
          </p:cNvGraphicFramePr>
          <p:nvPr>
            <p:extLst>
              <p:ext uri="{D42A27DB-BD31-4B8C-83A1-F6EECF244321}">
                <p14:modId xmlns:p14="http://schemas.microsoft.com/office/powerpoint/2010/main" val="1318805007"/>
              </p:ext>
            </p:extLst>
          </p:nvPr>
        </p:nvGraphicFramePr>
        <p:xfrm>
          <a:off x="1024260" y="2589855"/>
          <a:ext cx="6768753" cy="3252486"/>
        </p:xfrm>
        <a:graphic>
          <a:graphicData uri="http://schemas.openxmlformats.org/drawingml/2006/table">
            <a:tbl>
              <a:tblPr/>
              <a:tblGrid>
                <a:gridCol w="605336">
                  <a:extLst>
                    <a:ext uri="{9D8B030D-6E8A-4147-A177-3AD203B41FA5}">
                      <a16:colId xmlns:a16="http://schemas.microsoft.com/office/drawing/2014/main" val="20000"/>
                    </a:ext>
                  </a:extLst>
                </a:gridCol>
                <a:gridCol w="1842936">
                  <a:extLst>
                    <a:ext uri="{9D8B030D-6E8A-4147-A177-3AD203B41FA5}">
                      <a16:colId xmlns:a16="http://schemas.microsoft.com/office/drawing/2014/main" val="20001"/>
                    </a:ext>
                  </a:extLst>
                </a:gridCol>
                <a:gridCol w="1368152">
                  <a:extLst>
                    <a:ext uri="{9D8B030D-6E8A-4147-A177-3AD203B41FA5}">
                      <a16:colId xmlns:a16="http://schemas.microsoft.com/office/drawing/2014/main" val="20002"/>
                    </a:ext>
                  </a:extLst>
                </a:gridCol>
                <a:gridCol w="1440160">
                  <a:extLst>
                    <a:ext uri="{9D8B030D-6E8A-4147-A177-3AD203B41FA5}">
                      <a16:colId xmlns:a16="http://schemas.microsoft.com/office/drawing/2014/main" val="20003"/>
                    </a:ext>
                  </a:extLst>
                </a:gridCol>
                <a:gridCol w="1512169">
                  <a:extLst>
                    <a:ext uri="{9D8B030D-6E8A-4147-A177-3AD203B41FA5}">
                      <a16:colId xmlns:a16="http://schemas.microsoft.com/office/drawing/2014/main" val="20004"/>
                    </a:ext>
                  </a:extLst>
                </a:gridCol>
              </a:tblGrid>
              <a:tr h="59442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a:ln>
                            <a:noFill/>
                          </a:ln>
                          <a:solidFill>
                            <a:schemeClr val="bg1"/>
                          </a:solidFill>
                          <a:effectLst/>
                          <a:latin typeface="+mn-lt"/>
                        </a:rPr>
                        <a:t>#</a:t>
                      </a:r>
                      <a:endParaRPr kumimoji="0" lang="ru-RU" sz="1000" b="1" i="0" u="none" strike="noStrike" cap="none" normalizeH="0" baseline="0" dirty="0">
                        <a:ln>
                          <a:noFill/>
                        </a:ln>
                        <a:solidFill>
                          <a:schemeClr val="bg1"/>
                        </a:solidFill>
                        <a:effectLst/>
                        <a:latin typeface="+mn-lt"/>
                      </a:endParaRPr>
                    </a:p>
                  </a:txBody>
                  <a:tcPr marL="91438" marR="91438"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A5002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a:ln>
                            <a:noFill/>
                          </a:ln>
                          <a:solidFill>
                            <a:schemeClr val="bg1"/>
                          </a:solidFill>
                          <a:effectLst/>
                          <a:latin typeface="+mn-lt"/>
                        </a:rPr>
                        <a:t>Parameter</a:t>
                      </a:r>
                      <a:endParaRPr kumimoji="0" lang="ru-RU" sz="1000" b="1" i="0" u="none" strike="noStrike" cap="none" normalizeH="0" baseline="0" dirty="0">
                        <a:ln>
                          <a:noFill/>
                        </a:ln>
                        <a:solidFill>
                          <a:schemeClr val="bg1"/>
                        </a:solidFill>
                        <a:effectLst/>
                        <a:latin typeface="+mn-lt"/>
                      </a:endParaRPr>
                    </a:p>
                  </a:txBody>
                  <a:tcPr marL="91438" marR="91438"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A5002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a:ln>
                            <a:noFill/>
                          </a:ln>
                          <a:solidFill>
                            <a:schemeClr val="bg1"/>
                          </a:solidFill>
                          <a:effectLst/>
                          <a:latin typeface="+mn-lt"/>
                        </a:rPr>
                        <a:t>Limits</a:t>
                      </a:r>
                    </a:p>
                  </a:txBody>
                  <a:tcPr marL="91438" marR="91438"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A5002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a:ln>
                            <a:noFill/>
                          </a:ln>
                          <a:solidFill>
                            <a:schemeClr val="bg1"/>
                          </a:solidFill>
                          <a:effectLst/>
                          <a:latin typeface="+mn-lt"/>
                        </a:rPr>
                        <a:t>Approved test method</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a:ln>
                            <a:noFill/>
                          </a:ln>
                          <a:solidFill>
                            <a:schemeClr val="bg1"/>
                          </a:solidFill>
                          <a:effectLst/>
                          <a:latin typeface="+mn-lt"/>
                        </a:rPr>
                        <a:t>(standard)</a:t>
                      </a:r>
                      <a:endParaRPr kumimoji="0" lang="ru-RU" sz="1000" b="1" i="0" u="none" strike="noStrike" cap="none" normalizeH="0" baseline="0" dirty="0">
                        <a:ln>
                          <a:noFill/>
                        </a:ln>
                        <a:solidFill>
                          <a:schemeClr val="bg1"/>
                        </a:solidFill>
                        <a:effectLst/>
                        <a:latin typeface="+mn-lt"/>
                      </a:endParaRPr>
                    </a:p>
                  </a:txBody>
                  <a:tcPr marL="91438" marR="91438"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A5002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a:ln>
                            <a:noFill/>
                          </a:ln>
                          <a:solidFill>
                            <a:schemeClr val="bg1"/>
                          </a:solidFill>
                          <a:effectLst/>
                          <a:latin typeface="+mn-lt"/>
                        </a:rPr>
                        <a:t>Principle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a:ln>
                            <a:noFill/>
                          </a:ln>
                          <a:solidFill>
                            <a:schemeClr val="bg1"/>
                          </a:solidFill>
                          <a:effectLst/>
                          <a:latin typeface="+mn-lt"/>
                        </a:rPr>
                        <a:t>of the test method</a:t>
                      </a:r>
                      <a:endParaRPr kumimoji="0" lang="ru-RU" sz="1000" b="1" i="0" u="none" strike="noStrike" cap="none" normalizeH="0" baseline="0" dirty="0">
                        <a:ln>
                          <a:noFill/>
                        </a:ln>
                        <a:solidFill>
                          <a:schemeClr val="bg1"/>
                        </a:solidFill>
                        <a:effectLst/>
                        <a:latin typeface="+mn-lt"/>
                      </a:endParaRPr>
                    </a:p>
                  </a:txBody>
                  <a:tcPr marL="91438" marR="91438"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A50021"/>
                    </a:solidFill>
                  </a:tcPr>
                </a:tc>
                <a:extLst>
                  <a:ext uri="{0D108BD9-81ED-4DB2-BD59-A6C34878D82A}">
                    <a16:rowId xmlns:a16="http://schemas.microsoft.com/office/drawing/2014/main" val="10000"/>
                  </a:ext>
                </a:extLst>
              </a:tr>
              <a:tr h="31344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a:ln>
                            <a:noFill/>
                          </a:ln>
                          <a:solidFill>
                            <a:srgbClr val="660033"/>
                          </a:solidFill>
                          <a:effectLst/>
                          <a:latin typeface="+mn-lt"/>
                        </a:rPr>
                        <a:t>1</a:t>
                      </a:r>
                      <a:endParaRPr kumimoji="0" lang="ru-RU" sz="1000" b="1" i="0" u="none" strike="noStrike" cap="none" normalizeH="0" baseline="0" dirty="0">
                        <a:ln>
                          <a:noFill/>
                        </a:ln>
                        <a:solidFill>
                          <a:srgbClr val="660033"/>
                        </a:solidFill>
                        <a:effectLst/>
                        <a:latin typeface="+mn-lt"/>
                      </a:endParaRPr>
                    </a:p>
                  </a:txBody>
                  <a:tcPr marL="91438" marR="91438"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a:ln>
                            <a:noFill/>
                          </a:ln>
                          <a:solidFill>
                            <a:srgbClr val="660033"/>
                          </a:solidFill>
                          <a:effectLst/>
                          <a:latin typeface="+mn-lt"/>
                        </a:rPr>
                        <a:t>Citric acid</a:t>
                      </a:r>
                      <a:endParaRPr kumimoji="0" lang="ru-RU" sz="1000" b="1" i="0" u="none" strike="noStrike" cap="none" normalizeH="0" baseline="0" dirty="0">
                        <a:ln>
                          <a:noFill/>
                        </a:ln>
                        <a:solidFill>
                          <a:srgbClr val="660033"/>
                        </a:solidFill>
                        <a:effectLst/>
                        <a:latin typeface="+mn-lt"/>
                      </a:endParaRPr>
                    </a:p>
                  </a:txBody>
                  <a:tcPr marL="91438" marR="91438"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DE"/>
                    </a:solidFill>
                  </a:tcPr>
                </a:tc>
                <a:tc row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a:ln>
                            <a:noFill/>
                          </a:ln>
                          <a:solidFill>
                            <a:srgbClr val="660033"/>
                          </a:solidFill>
                          <a:effectLst/>
                          <a:latin typeface="+mn-lt"/>
                        </a:rPr>
                        <a:t>According to the relevant GOST or GOST R standards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a:ln>
                            <a:noFill/>
                          </a:ln>
                          <a:solidFill>
                            <a:srgbClr val="660033"/>
                          </a:solidFill>
                          <a:effectLst/>
                          <a:latin typeface="+mn-lt"/>
                        </a:rPr>
                        <a:t>for specific groups of wines &amp; wine products</a:t>
                      </a:r>
                      <a:endParaRPr kumimoji="0" lang="ru-RU" sz="1000" b="1" i="0" u="none" strike="noStrike" cap="none" normalizeH="0" baseline="0" dirty="0">
                        <a:ln>
                          <a:noFill/>
                        </a:ln>
                        <a:solidFill>
                          <a:srgbClr val="660033"/>
                        </a:solidFill>
                        <a:effectLst/>
                        <a:latin typeface="+mn-lt"/>
                      </a:endParaRPr>
                    </a:p>
                  </a:txBody>
                  <a:tcPr marL="91438" marR="91438"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a:ln>
                            <a:noFill/>
                          </a:ln>
                          <a:solidFill>
                            <a:srgbClr val="660033"/>
                          </a:solidFill>
                          <a:effectLst/>
                          <a:latin typeface="+mn-lt"/>
                        </a:rPr>
                        <a:t>GOST 32113-2013</a:t>
                      </a:r>
                      <a:endParaRPr kumimoji="0" lang="ru-RU" sz="1000" b="1" i="0" u="none" strike="noStrike" cap="none" normalizeH="0" baseline="0" dirty="0">
                        <a:ln>
                          <a:noFill/>
                        </a:ln>
                        <a:solidFill>
                          <a:srgbClr val="660033"/>
                        </a:solidFill>
                        <a:effectLst/>
                        <a:latin typeface="+mn-lt"/>
                      </a:endParaRPr>
                    </a:p>
                  </a:txBody>
                  <a:tcPr marL="91438" marR="91438"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000" b="1" i="0" u="none" strike="noStrike" cap="none" normalizeH="0" baseline="0" dirty="0">
                          <a:ln>
                            <a:noFill/>
                          </a:ln>
                          <a:solidFill>
                            <a:srgbClr val="660033"/>
                          </a:solidFill>
                          <a:effectLst/>
                          <a:latin typeface="+mn-lt"/>
                        </a:rPr>
                        <a:t>Enzymatic</a:t>
                      </a:r>
                      <a:endParaRPr kumimoji="0" lang="ru-RU" sz="1000" b="1" i="0" u="none" strike="noStrike" cap="none" normalizeH="0" baseline="0" dirty="0">
                        <a:ln>
                          <a:noFill/>
                        </a:ln>
                        <a:solidFill>
                          <a:srgbClr val="660033"/>
                        </a:solidFill>
                        <a:effectLst/>
                        <a:latin typeface="+mn-lt"/>
                      </a:endParaRPr>
                    </a:p>
                  </a:txBody>
                  <a:tcPr marL="91438" marR="91438"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DE"/>
                    </a:solidFill>
                  </a:tcPr>
                </a:tc>
                <a:extLst>
                  <a:ext uri="{0D108BD9-81ED-4DB2-BD59-A6C34878D82A}">
                    <a16:rowId xmlns:a16="http://schemas.microsoft.com/office/drawing/2014/main" val="10001"/>
                  </a:ext>
                </a:extLst>
              </a:tr>
              <a:tr h="28803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a:ln>
                            <a:noFill/>
                          </a:ln>
                          <a:solidFill>
                            <a:srgbClr val="660033"/>
                          </a:solidFill>
                          <a:effectLst/>
                          <a:latin typeface="+mn-lt"/>
                        </a:rPr>
                        <a:t>2</a:t>
                      </a:r>
                      <a:endParaRPr kumimoji="0" lang="ru-RU" sz="1000" b="1" i="0" u="none" strike="noStrike" cap="none" normalizeH="0" baseline="0" dirty="0">
                        <a:ln>
                          <a:noFill/>
                        </a:ln>
                        <a:solidFill>
                          <a:srgbClr val="660033"/>
                        </a:solidFill>
                        <a:effectLst/>
                        <a:latin typeface="+mn-lt"/>
                      </a:endParaRPr>
                    </a:p>
                  </a:txBody>
                  <a:tcPr marL="91438" marR="91438"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err="1">
                          <a:ln>
                            <a:noFill/>
                          </a:ln>
                          <a:solidFill>
                            <a:srgbClr val="660033"/>
                          </a:solidFill>
                          <a:effectLst/>
                          <a:latin typeface="+mn-lt"/>
                        </a:rPr>
                        <a:t>Titrable</a:t>
                      </a:r>
                      <a:r>
                        <a:rPr kumimoji="0" lang="en-US" sz="1000" b="1" i="0" u="none" strike="noStrike" cap="none" normalizeH="0" baseline="0" dirty="0">
                          <a:ln>
                            <a:noFill/>
                          </a:ln>
                          <a:solidFill>
                            <a:srgbClr val="660033"/>
                          </a:solidFill>
                          <a:effectLst/>
                          <a:latin typeface="+mn-lt"/>
                        </a:rPr>
                        <a:t> acids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a:ln>
                            <a:noFill/>
                          </a:ln>
                          <a:solidFill>
                            <a:srgbClr val="660033"/>
                          </a:solidFill>
                          <a:effectLst/>
                          <a:latin typeface="+mn-lt"/>
                        </a:rPr>
                        <a:t>(as tartaric acid)</a:t>
                      </a:r>
                      <a:endParaRPr kumimoji="0" lang="ru-RU" sz="1000" b="1" i="0" u="none" strike="noStrike" cap="none" normalizeH="0" baseline="0" dirty="0">
                        <a:ln>
                          <a:noFill/>
                        </a:ln>
                        <a:solidFill>
                          <a:srgbClr val="660033"/>
                        </a:solidFill>
                        <a:effectLst/>
                        <a:latin typeface="+mn-lt"/>
                      </a:endParaRPr>
                    </a:p>
                  </a:txBody>
                  <a:tcPr marL="91438" marR="91438"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DE"/>
                    </a:solid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000" b="1" i="0" u="none" strike="noStrike" cap="none" normalizeH="0" baseline="0" dirty="0">
                        <a:ln>
                          <a:noFill/>
                        </a:ln>
                        <a:solidFill>
                          <a:srgbClr val="660033"/>
                        </a:solidFill>
                        <a:effectLst/>
                        <a:latin typeface="+mn-lt"/>
                      </a:endParaRPr>
                    </a:p>
                  </a:txBody>
                  <a:tcPr marL="91438" marR="91438"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a:ln>
                            <a:noFill/>
                          </a:ln>
                          <a:solidFill>
                            <a:srgbClr val="660033"/>
                          </a:solidFill>
                          <a:effectLst/>
                          <a:latin typeface="+mn-lt"/>
                        </a:rPr>
                        <a:t>GOST 32114-2013</a:t>
                      </a:r>
                      <a:endParaRPr kumimoji="0" lang="ru-RU" sz="1000" b="1" i="0" u="none" strike="noStrike" cap="none" normalizeH="0" baseline="0" dirty="0">
                        <a:ln>
                          <a:noFill/>
                        </a:ln>
                        <a:solidFill>
                          <a:srgbClr val="660033"/>
                        </a:solidFill>
                        <a:effectLst/>
                        <a:latin typeface="+mn-lt"/>
                      </a:endParaRPr>
                    </a:p>
                  </a:txBody>
                  <a:tcPr marL="91438" marR="91438"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000" b="1" i="0" u="none" strike="noStrike" cap="none" normalizeH="0" baseline="0" dirty="0">
                          <a:ln>
                            <a:noFill/>
                          </a:ln>
                          <a:solidFill>
                            <a:srgbClr val="660033"/>
                          </a:solidFill>
                          <a:effectLst/>
                          <a:latin typeface="+mn-lt"/>
                        </a:rPr>
                        <a:t>Titration (pH 7.0)</a:t>
                      </a:r>
                      <a:endParaRPr kumimoji="0" lang="ru-RU" sz="1000" b="1" i="0" u="none" strike="noStrike" cap="none" normalizeH="0" baseline="0" dirty="0">
                        <a:ln>
                          <a:noFill/>
                        </a:ln>
                        <a:solidFill>
                          <a:srgbClr val="660033"/>
                        </a:solidFill>
                        <a:effectLst/>
                        <a:latin typeface="+mn-lt"/>
                      </a:endParaRPr>
                    </a:p>
                  </a:txBody>
                  <a:tcPr marL="91438" marR="91438"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DE"/>
                    </a:solidFill>
                  </a:tcPr>
                </a:tc>
                <a:extLst>
                  <a:ext uri="{0D108BD9-81ED-4DB2-BD59-A6C34878D82A}">
                    <a16:rowId xmlns:a16="http://schemas.microsoft.com/office/drawing/2014/main" val="10002"/>
                  </a:ext>
                </a:extLst>
              </a:tr>
              <a:tr h="28803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a:ln>
                            <a:noFill/>
                          </a:ln>
                          <a:solidFill>
                            <a:srgbClr val="660033"/>
                          </a:solidFill>
                          <a:effectLst/>
                          <a:latin typeface="+mn-lt"/>
                        </a:rPr>
                        <a:t>3</a:t>
                      </a:r>
                      <a:endParaRPr kumimoji="0" lang="ru-RU" sz="1000" b="1" i="0" u="none" strike="noStrike" cap="none" normalizeH="0" baseline="0" dirty="0">
                        <a:ln>
                          <a:noFill/>
                        </a:ln>
                        <a:solidFill>
                          <a:srgbClr val="660033"/>
                        </a:solidFill>
                        <a:effectLst/>
                        <a:latin typeface="+mn-lt"/>
                      </a:endParaRPr>
                    </a:p>
                  </a:txBody>
                  <a:tcPr marL="91438" marR="91438"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a:ln>
                            <a:noFill/>
                          </a:ln>
                          <a:solidFill>
                            <a:srgbClr val="660033"/>
                          </a:solidFill>
                          <a:effectLst/>
                          <a:latin typeface="+mn-lt"/>
                        </a:rPr>
                        <a:t>Volatile acids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a:ln>
                            <a:noFill/>
                          </a:ln>
                          <a:solidFill>
                            <a:srgbClr val="660033"/>
                          </a:solidFill>
                          <a:effectLst/>
                          <a:latin typeface="+mn-lt"/>
                        </a:rPr>
                        <a:t>(as acetic acid)</a:t>
                      </a:r>
                      <a:endParaRPr kumimoji="0" lang="ru-RU" sz="1000" b="1" i="0" u="none" strike="noStrike" cap="none" normalizeH="0" baseline="0" dirty="0">
                        <a:ln>
                          <a:noFill/>
                        </a:ln>
                        <a:solidFill>
                          <a:srgbClr val="660033"/>
                        </a:solidFill>
                        <a:effectLst/>
                        <a:latin typeface="+mn-lt"/>
                      </a:endParaRPr>
                    </a:p>
                  </a:txBody>
                  <a:tcPr marL="91438" marR="91438"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DE"/>
                    </a:solid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000" b="1" i="0" u="none" strike="noStrike" cap="none" normalizeH="0" baseline="0" dirty="0">
                        <a:ln>
                          <a:noFill/>
                        </a:ln>
                        <a:solidFill>
                          <a:srgbClr val="660033"/>
                        </a:solidFill>
                        <a:effectLst/>
                        <a:latin typeface="+mn-lt"/>
                      </a:endParaRPr>
                    </a:p>
                  </a:txBody>
                  <a:tcPr marL="91438" marR="91438"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a:ln>
                            <a:noFill/>
                          </a:ln>
                          <a:solidFill>
                            <a:srgbClr val="660033"/>
                          </a:solidFill>
                          <a:effectLst/>
                          <a:latin typeface="+mn-lt"/>
                        </a:rPr>
                        <a:t>GOST 32001-2012</a:t>
                      </a:r>
                      <a:endParaRPr kumimoji="0" lang="ru-RU" sz="1000" b="1" i="0" u="none" strike="noStrike" cap="none" normalizeH="0" baseline="0" dirty="0">
                        <a:ln>
                          <a:noFill/>
                        </a:ln>
                        <a:solidFill>
                          <a:srgbClr val="660033"/>
                        </a:solidFill>
                        <a:effectLst/>
                        <a:latin typeface="+mn-lt"/>
                      </a:endParaRPr>
                    </a:p>
                  </a:txBody>
                  <a:tcPr marL="91438" marR="91438"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000" b="1" i="0" u="none" strike="noStrike" cap="none" normalizeH="0" baseline="0" dirty="0">
                          <a:ln>
                            <a:noFill/>
                          </a:ln>
                          <a:solidFill>
                            <a:srgbClr val="660033"/>
                          </a:solidFill>
                          <a:effectLst/>
                          <a:latin typeface="+mn-lt"/>
                        </a:rPr>
                        <a:t>Titration after distillation</a:t>
                      </a:r>
                      <a:endParaRPr kumimoji="0" lang="ru-RU" sz="1000" b="1" i="0" u="none" strike="noStrike" cap="none" normalizeH="0" baseline="0" dirty="0">
                        <a:ln>
                          <a:noFill/>
                        </a:ln>
                        <a:solidFill>
                          <a:srgbClr val="660033"/>
                        </a:solidFill>
                        <a:effectLst/>
                        <a:latin typeface="+mn-lt"/>
                      </a:endParaRPr>
                    </a:p>
                  </a:txBody>
                  <a:tcPr marL="91438" marR="91438"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DE"/>
                    </a:solidFill>
                  </a:tcPr>
                </a:tc>
                <a:extLst>
                  <a:ext uri="{0D108BD9-81ED-4DB2-BD59-A6C34878D82A}">
                    <a16:rowId xmlns:a16="http://schemas.microsoft.com/office/drawing/2014/main" val="10003"/>
                  </a:ext>
                </a:extLst>
              </a:tr>
              <a:tr h="28803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a:ln>
                            <a:noFill/>
                          </a:ln>
                          <a:solidFill>
                            <a:srgbClr val="660033"/>
                          </a:solidFill>
                          <a:effectLst/>
                          <a:latin typeface="+mn-lt"/>
                        </a:rPr>
                        <a:t>4</a:t>
                      </a:r>
                      <a:endParaRPr kumimoji="0" lang="ru-RU" sz="1000" b="1" i="0" u="none" strike="noStrike" cap="none" normalizeH="0" baseline="0" dirty="0">
                        <a:ln>
                          <a:noFill/>
                        </a:ln>
                        <a:solidFill>
                          <a:srgbClr val="660033"/>
                        </a:solidFill>
                        <a:effectLst/>
                        <a:latin typeface="+mn-lt"/>
                      </a:endParaRPr>
                    </a:p>
                  </a:txBody>
                  <a:tcPr marL="91438" marR="91438"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a:ln>
                            <a:noFill/>
                          </a:ln>
                          <a:solidFill>
                            <a:srgbClr val="660033"/>
                          </a:solidFill>
                          <a:effectLst/>
                          <a:latin typeface="+mn-lt"/>
                        </a:rPr>
                        <a:t>Normalized extract</a:t>
                      </a:r>
                      <a:endParaRPr kumimoji="0" lang="ru-RU" sz="1000" b="1" i="0" u="none" strike="noStrike" cap="none" normalizeH="0" baseline="0" dirty="0">
                        <a:ln>
                          <a:noFill/>
                        </a:ln>
                        <a:solidFill>
                          <a:srgbClr val="660033"/>
                        </a:solidFill>
                        <a:effectLst/>
                        <a:latin typeface="+mn-lt"/>
                      </a:endParaRPr>
                    </a:p>
                  </a:txBody>
                  <a:tcPr marL="91438" marR="91438"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DE"/>
                    </a:solid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000" b="1" i="0" u="none" strike="noStrike" cap="none" normalizeH="0" baseline="0" dirty="0">
                        <a:ln>
                          <a:noFill/>
                        </a:ln>
                        <a:solidFill>
                          <a:srgbClr val="660033"/>
                        </a:solidFill>
                        <a:effectLst/>
                        <a:latin typeface="+mn-lt"/>
                      </a:endParaRPr>
                    </a:p>
                  </a:txBody>
                  <a:tcPr marL="91438" marR="91438"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a:ln>
                            <a:noFill/>
                          </a:ln>
                          <a:solidFill>
                            <a:srgbClr val="660033"/>
                          </a:solidFill>
                          <a:effectLst/>
                          <a:latin typeface="+mn-lt"/>
                        </a:rPr>
                        <a:t>GOST 32000-2012</a:t>
                      </a:r>
                      <a:endParaRPr kumimoji="0" lang="ru-RU" sz="1000" b="1" i="0" u="none" strike="noStrike" cap="none" normalizeH="0" baseline="0" dirty="0">
                        <a:ln>
                          <a:noFill/>
                        </a:ln>
                        <a:solidFill>
                          <a:srgbClr val="660033"/>
                        </a:solidFill>
                        <a:effectLst/>
                        <a:latin typeface="+mn-lt"/>
                      </a:endParaRPr>
                    </a:p>
                  </a:txBody>
                  <a:tcPr marL="91438" marR="91438"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000" b="1" i="0" u="none" strike="noStrike" cap="none" normalizeH="0" baseline="0" dirty="0" err="1">
                          <a:ln>
                            <a:noFill/>
                          </a:ln>
                          <a:solidFill>
                            <a:srgbClr val="660033"/>
                          </a:solidFill>
                          <a:effectLst/>
                          <a:latin typeface="+mn-lt"/>
                        </a:rPr>
                        <a:t>Pycnometry</a:t>
                      </a:r>
                      <a:endParaRPr kumimoji="0" lang="ru-RU" sz="1000" b="1" i="0" u="none" strike="noStrike" cap="none" normalizeH="0" baseline="0" dirty="0">
                        <a:ln>
                          <a:noFill/>
                        </a:ln>
                        <a:solidFill>
                          <a:srgbClr val="660033"/>
                        </a:solidFill>
                        <a:effectLst/>
                        <a:latin typeface="+mn-lt"/>
                      </a:endParaRPr>
                    </a:p>
                  </a:txBody>
                  <a:tcPr marL="91438" marR="91438"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DE"/>
                    </a:solidFill>
                  </a:tcPr>
                </a:tc>
                <a:extLst>
                  <a:ext uri="{0D108BD9-81ED-4DB2-BD59-A6C34878D82A}">
                    <a16:rowId xmlns:a16="http://schemas.microsoft.com/office/drawing/2014/main" val="10004"/>
                  </a:ext>
                </a:extLst>
              </a:tr>
              <a:tr h="28803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a:ln>
                            <a:noFill/>
                          </a:ln>
                          <a:solidFill>
                            <a:srgbClr val="660033"/>
                          </a:solidFill>
                          <a:effectLst/>
                          <a:latin typeface="+mn-lt"/>
                        </a:rPr>
                        <a:t>5</a:t>
                      </a:r>
                      <a:endParaRPr kumimoji="0" lang="ru-RU" sz="1000" b="1" i="0" u="none" strike="noStrike" cap="none" normalizeH="0" baseline="0" dirty="0">
                        <a:ln>
                          <a:noFill/>
                        </a:ln>
                        <a:solidFill>
                          <a:srgbClr val="660033"/>
                        </a:solidFill>
                        <a:effectLst/>
                        <a:latin typeface="+mn-lt"/>
                      </a:endParaRPr>
                    </a:p>
                  </a:txBody>
                  <a:tcPr marL="91438" marR="91438"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a:ln>
                            <a:noFill/>
                          </a:ln>
                          <a:solidFill>
                            <a:srgbClr val="660033"/>
                          </a:solidFill>
                          <a:effectLst/>
                          <a:latin typeface="+mn-lt"/>
                        </a:rPr>
                        <a:t>Iron</a:t>
                      </a:r>
                      <a:endParaRPr kumimoji="0" lang="ru-RU" sz="1000" b="1" i="0" u="none" strike="noStrike" cap="none" normalizeH="0" baseline="0" dirty="0">
                        <a:ln>
                          <a:noFill/>
                        </a:ln>
                        <a:solidFill>
                          <a:srgbClr val="660033"/>
                        </a:solidFill>
                        <a:effectLst/>
                        <a:latin typeface="+mn-lt"/>
                      </a:endParaRPr>
                    </a:p>
                  </a:txBody>
                  <a:tcPr marL="91438" marR="91438"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DE"/>
                    </a:solid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000" b="1" i="0" u="none" strike="noStrike" cap="none" normalizeH="0" baseline="0" dirty="0">
                        <a:ln>
                          <a:noFill/>
                        </a:ln>
                        <a:solidFill>
                          <a:srgbClr val="660033"/>
                        </a:solidFill>
                        <a:effectLst/>
                        <a:latin typeface="+mn-lt"/>
                      </a:endParaRPr>
                    </a:p>
                  </a:txBody>
                  <a:tcPr marL="91438" marR="91438"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a:ln>
                            <a:noFill/>
                          </a:ln>
                          <a:solidFill>
                            <a:srgbClr val="660033"/>
                          </a:solidFill>
                          <a:effectLst/>
                          <a:latin typeface="+mn-lt"/>
                        </a:rPr>
                        <a:t>GOST 13195-73/</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a:ln>
                            <a:noFill/>
                          </a:ln>
                          <a:solidFill>
                            <a:srgbClr val="660033"/>
                          </a:solidFill>
                          <a:effectLst/>
                          <a:latin typeface="+mn-lt"/>
                        </a:rPr>
                        <a:t>GOST R 51823-2001</a:t>
                      </a:r>
                      <a:endParaRPr kumimoji="0" lang="ru-RU" sz="1000" b="1" i="0" u="none" strike="noStrike" cap="none" normalizeH="0" baseline="0" dirty="0">
                        <a:ln>
                          <a:noFill/>
                        </a:ln>
                        <a:solidFill>
                          <a:srgbClr val="660033"/>
                        </a:solidFill>
                        <a:effectLst/>
                        <a:latin typeface="+mn-lt"/>
                      </a:endParaRPr>
                    </a:p>
                  </a:txBody>
                  <a:tcPr marL="91438" marR="91438"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000" b="1" i="0" u="none" strike="noStrike" cap="none" normalizeH="0" baseline="0" dirty="0">
                          <a:ln>
                            <a:noFill/>
                          </a:ln>
                          <a:solidFill>
                            <a:srgbClr val="660033"/>
                          </a:solidFill>
                          <a:effectLst/>
                          <a:latin typeface="+mn-lt"/>
                        </a:rPr>
                        <a:t>Colorimetry/Inverse </a:t>
                      </a:r>
                      <a:r>
                        <a:rPr kumimoji="0" lang="en-US" sz="1000" b="1" i="0" u="none" strike="noStrike" cap="none" normalizeH="0" baseline="0" dirty="0" err="1">
                          <a:ln>
                            <a:noFill/>
                          </a:ln>
                          <a:solidFill>
                            <a:srgbClr val="660033"/>
                          </a:solidFill>
                          <a:effectLst/>
                          <a:latin typeface="+mn-lt"/>
                        </a:rPr>
                        <a:t>voltamperometry</a:t>
                      </a:r>
                      <a:endParaRPr kumimoji="0" lang="ru-RU" sz="1000" b="1" i="0" u="none" strike="noStrike" cap="none" normalizeH="0" baseline="0" dirty="0">
                        <a:ln>
                          <a:noFill/>
                        </a:ln>
                        <a:solidFill>
                          <a:srgbClr val="660033"/>
                        </a:solidFill>
                        <a:effectLst/>
                        <a:latin typeface="+mn-lt"/>
                      </a:endParaRPr>
                    </a:p>
                  </a:txBody>
                  <a:tcPr marL="91438" marR="91438"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DE"/>
                    </a:solidFill>
                  </a:tcPr>
                </a:tc>
                <a:extLst>
                  <a:ext uri="{0D108BD9-81ED-4DB2-BD59-A6C34878D82A}">
                    <a16:rowId xmlns:a16="http://schemas.microsoft.com/office/drawing/2014/main" val="10005"/>
                  </a:ext>
                </a:extLst>
              </a:tr>
              <a:tr h="28803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a:ln>
                            <a:noFill/>
                          </a:ln>
                          <a:solidFill>
                            <a:srgbClr val="660033"/>
                          </a:solidFill>
                          <a:effectLst/>
                          <a:latin typeface="+mn-lt"/>
                        </a:rPr>
                        <a:t>6</a:t>
                      </a:r>
                      <a:endParaRPr kumimoji="0" lang="ru-RU" sz="1000" b="1" i="0" u="none" strike="noStrike" cap="none" normalizeH="0" baseline="0" dirty="0">
                        <a:ln>
                          <a:noFill/>
                        </a:ln>
                        <a:solidFill>
                          <a:srgbClr val="660033"/>
                        </a:solidFill>
                        <a:effectLst/>
                        <a:latin typeface="+mn-lt"/>
                      </a:endParaRPr>
                    </a:p>
                  </a:txBody>
                  <a:tcPr marL="91438" marR="91438"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a:ln>
                            <a:noFill/>
                          </a:ln>
                          <a:solidFill>
                            <a:srgbClr val="660033"/>
                          </a:solidFill>
                          <a:effectLst/>
                          <a:latin typeface="+mn-lt"/>
                        </a:rPr>
                        <a:t>CO</a:t>
                      </a:r>
                      <a:r>
                        <a:rPr kumimoji="0" lang="en-US" sz="1000" b="1" i="0" u="none" strike="noStrike" cap="none" normalizeH="0" baseline="-25000" dirty="0">
                          <a:ln>
                            <a:noFill/>
                          </a:ln>
                          <a:solidFill>
                            <a:srgbClr val="660033"/>
                          </a:solidFill>
                          <a:effectLst/>
                          <a:latin typeface="+mn-lt"/>
                        </a:rPr>
                        <a:t>2</a:t>
                      </a:r>
                      <a:r>
                        <a:rPr kumimoji="0" lang="en-US" sz="1000" b="1" i="0" u="none" strike="noStrike" cap="none" normalizeH="0" baseline="0" dirty="0">
                          <a:ln>
                            <a:noFill/>
                          </a:ln>
                          <a:solidFill>
                            <a:srgbClr val="660033"/>
                          </a:solidFill>
                          <a:effectLst/>
                          <a:latin typeface="+mn-lt"/>
                        </a:rPr>
                        <a:t> pressure</a:t>
                      </a:r>
                      <a:endParaRPr kumimoji="0" lang="ru-RU" sz="1000" b="1" i="0" u="none" strike="noStrike" cap="none" normalizeH="0" baseline="0" dirty="0">
                        <a:ln>
                          <a:noFill/>
                        </a:ln>
                        <a:solidFill>
                          <a:srgbClr val="660033"/>
                        </a:solidFill>
                        <a:effectLst/>
                        <a:latin typeface="+mn-lt"/>
                      </a:endParaRPr>
                    </a:p>
                  </a:txBody>
                  <a:tcPr marL="91438" marR="91438"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DE"/>
                    </a:solid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000" b="1" i="0" u="none" strike="noStrike" cap="none" normalizeH="0" baseline="0" dirty="0">
                        <a:ln>
                          <a:noFill/>
                        </a:ln>
                        <a:solidFill>
                          <a:srgbClr val="660033"/>
                        </a:solidFill>
                        <a:effectLst/>
                        <a:latin typeface="+mn-lt"/>
                      </a:endParaRPr>
                    </a:p>
                  </a:txBody>
                  <a:tcPr marL="91438" marR="91438"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a:ln>
                            <a:noFill/>
                          </a:ln>
                          <a:solidFill>
                            <a:srgbClr val="660033"/>
                          </a:solidFill>
                          <a:effectLst/>
                          <a:latin typeface="+mn-lt"/>
                        </a:rPr>
                        <a:t>GOST 12258-79</a:t>
                      </a:r>
                      <a:endParaRPr kumimoji="0" lang="ru-RU" sz="1000" b="1" i="0" u="none" strike="noStrike" cap="none" normalizeH="0" baseline="0" dirty="0">
                        <a:ln>
                          <a:noFill/>
                        </a:ln>
                        <a:solidFill>
                          <a:srgbClr val="660033"/>
                        </a:solidFill>
                        <a:effectLst/>
                        <a:latin typeface="+mn-lt"/>
                      </a:endParaRPr>
                    </a:p>
                  </a:txBody>
                  <a:tcPr marL="91438" marR="91438"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err="1">
                          <a:ln>
                            <a:noFill/>
                          </a:ln>
                          <a:solidFill>
                            <a:srgbClr val="660033"/>
                          </a:solidFill>
                          <a:effectLst/>
                          <a:latin typeface="+mn-lt"/>
                        </a:rPr>
                        <a:t>Aphrometer</a:t>
                      </a:r>
                      <a:endParaRPr kumimoji="0" lang="ru-RU" sz="1000" b="1" i="0" u="none" strike="noStrike" cap="none" normalizeH="0" baseline="0" dirty="0">
                        <a:ln>
                          <a:noFill/>
                        </a:ln>
                        <a:solidFill>
                          <a:srgbClr val="660033"/>
                        </a:solidFill>
                        <a:effectLst/>
                        <a:latin typeface="+mn-lt"/>
                      </a:endParaRPr>
                    </a:p>
                  </a:txBody>
                  <a:tcPr marL="91438" marR="91438"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DE"/>
                    </a:solidFill>
                  </a:tcPr>
                </a:tc>
                <a:extLst>
                  <a:ext uri="{0D108BD9-81ED-4DB2-BD59-A6C34878D82A}">
                    <a16:rowId xmlns:a16="http://schemas.microsoft.com/office/drawing/2014/main" val="10006"/>
                  </a:ext>
                </a:extLst>
              </a:tr>
              <a:tr h="57992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a:ln>
                            <a:noFill/>
                          </a:ln>
                          <a:solidFill>
                            <a:srgbClr val="660033"/>
                          </a:solidFill>
                          <a:effectLst/>
                          <a:latin typeface="+mn-lt"/>
                        </a:rPr>
                        <a:t>7</a:t>
                      </a:r>
                      <a:endParaRPr kumimoji="0" lang="ru-RU" sz="1000" b="1" i="0" u="none" strike="noStrike" cap="none" normalizeH="0" baseline="0" dirty="0">
                        <a:ln>
                          <a:noFill/>
                        </a:ln>
                        <a:solidFill>
                          <a:srgbClr val="660033"/>
                        </a:solidFill>
                        <a:effectLst/>
                        <a:latin typeface="+mn-lt"/>
                      </a:endParaRPr>
                    </a:p>
                  </a:txBody>
                  <a:tcPr marL="91438" marR="91438"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a:ln>
                            <a:noFill/>
                          </a:ln>
                          <a:solidFill>
                            <a:srgbClr val="660033"/>
                          </a:solidFill>
                          <a:effectLst/>
                          <a:latin typeface="+mn-lt"/>
                        </a:rPr>
                        <a:t>Ratio of carbon isotopes </a:t>
                      </a:r>
                      <a:r>
                        <a:rPr kumimoji="0" lang="en-US" sz="1000" b="1" i="0" u="none" strike="noStrike" cap="none" normalizeH="0" baseline="30000" dirty="0">
                          <a:ln>
                            <a:noFill/>
                          </a:ln>
                          <a:solidFill>
                            <a:srgbClr val="660033"/>
                          </a:solidFill>
                          <a:effectLst/>
                          <a:latin typeface="+mn-lt"/>
                        </a:rPr>
                        <a:t>13</a:t>
                      </a:r>
                      <a:r>
                        <a:rPr kumimoji="0" lang="en-US" sz="1000" b="1" i="0" u="none" strike="noStrike" cap="none" normalizeH="0" baseline="0" dirty="0">
                          <a:ln>
                            <a:noFill/>
                          </a:ln>
                          <a:solidFill>
                            <a:srgbClr val="660033"/>
                          </a:solidFill>
                          <a:effectLst/>
                          <a:latin typeface="+mn-lt"/>
                        </a:rPr>
                        <a:t>C/</a:t>
                      </a:r>
                      <a:r>
                        <a:rPr kumimoji="0" lang="en-US" sz="1000" b="1" i="0" u="none" strike="noStrike" cap="none" normalizeH="0" baseline="30000" dirty="0">
                          <a:ln>
                            <a:noFill/>
                          </a:ln>
                          <a:solidFill>
                            <a:srgbClr val="660033"/>
                          </a:solidFill>
                          <a:effectLst/>
                          <a:latin typeface="+mn-lt"/>
                        </a:rPr>
                        <a:t>12</a:t>
                      </a:r>
                      <a:r>
                        <a:rPr kumimoji="0" lang="en-US" sz="1000" b="1" i="0" u="none" strike="noStrike" cap="none" normalizeH="0" baseline="0" dirty="0">
                          <a:ln>
                            <a:noFill/>
                          </a:ln>
                          <a:solidFill>
                            <a:srgbClr val="660033"/>
                          </a:solidFill>
                          <a:effectLst/>
                          <a:latin typeface="+mn-lt"/>
                        </a:rPr>
                        <a:t>C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a:ln>
                            <a:noFill/>
                          </a:ln>
                          <a:solidFill>
                            <a:srgbClr val="660033"/>
                          </a:solidFill>
                          <a:effectLst/>
                          <a:latin typeface="+mn-lt"/>
                        </a:rPr>
                        <a:t>(wine ethanol &amp; sugars)</a:t>
                      </a:r>
                      <a:endParaRPr kumimoji="0" lang="ru-RU" sz="1000" b="1" i="0" u="none" strike="noStrike" cap="none" normalizeH="0" baseline="0" dirty="0">
                        <a:ln>
                          <a:noFill/>
                        </a:ln>
                        <a:solidFill>
                          <a:srgbClr val="660033"/>
                        </a:solidFill>
                        <a:effectLst/>
                        <a:latin typeface="+mn-lt"/>
                      </a:endParaRPr>
                    </a:p>
                  </a:txBody>
                  <a:tcPr marL="91438" marR="91438"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a:ln>
                            <a:noFill/>
                          </a:ln>
                          <a:solidFill>
                            <a:srgbClr val="660033"/>
                          </a:solidFill>
                          <a:effectLst/>
                          <a:latin typeface="+mn-lt"/>
                        </a:rPr>
                        <a:t>GOST 32710-2014</a:t>
                      </a:r>
                      <a:endParaRPr kumimoji="0" lang="ru-RU" sz="1000" b="1" i="0" u="none" strike="noStrike" cap="none" normalizeH="0" baseline="0" dirty="0">
                        <a:ln>
                          <a:noFill/>
                        </a:ln>
                        <a:solidFill>
                          <a:srgbClr val="660033"/>
                        </a:solidFill>
                        <a:effectLst/>
                        <a:latin typeface="+mn-lt"/>
                      </a:endParaRPr>
                    </a:p>
                  </a:txBody>
                  <a:tcPr marL="91438" marR="91438"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a:ln>
                            <a:noFill/>
                          </a:ln>
                          <a:solidFill>
                            <a:srgbClr val="660033"/>
                          </a:solidFill>
                          <a:effectLst/>
                          <a:latin typeface="+mn-lt"/>
                        </a:rPr>
                        <a:t>GOST 32710-2014</a:t>
                      </a:r>
                      <a:endParaRPr kumimoji="0" lang="ru-RU" sz="1000" b="1" i="0" u="none" strike="noStrike" cap="none" normalizeH="0" baseline="0" dirty="0">
                        <a:ln>
                          <a:noFill/>
                        </a:ln>
                        <a:solidFill>
                          <a:srgbClr val="660033"/>
                        </a:solidFill>
                        <a:effectLst/>
                        <a:latin typeface="+mn-lt"/>
                      </a:endParaRPr>
                    </a:p>
                  </a:txBody>
                  <a:tcPr marL="91438" marR="91438"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dirty="0">
                          <a:ln>
                            <a:noFill/>
                          </a:ln>
                          <a:solidFill>
                            <a:srgbClr val="660033"/>
                          </a:solidFill>
                          <a:effectLst/>
                          <a:latin typeface="+mn-lt"/>
                        </a:rPr>
                        <a:t>IRMS/SIRA</a:t>
                      </a:r>
                      <a:endParaRPr kumimoji="0" lang="ru-RU" sz="1000" b="1" i="0" u="none" strike="noStrike" cap="none" normalizeH="0" baseline="0" dirty="0">
                        <a:ln>
                          <a:noFill/>
                        </a:ln>
                        <a:solidFill>
                          <a:srgbClr val="660033"/>
                        </a:solidFill>
                        <a:effectLst/>
                        <a:latin typeface="+mn-lt"/>
                      </a:endParaRPr>
                    </a:p>
                  </a:txBody>
                  <a:tcPr marL="91438" marR="91438" marT="45705" marB="4570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ECDE"/>
                    </a:solidFill>
                  </a:tcPr>
                </a:tc>
                <a:extLst>
                  <a:ext uri="{0D108BD9-81ED-4DB2-BD59-A6C34878D82A}">
                    <a16:rowId xmlns:a16="http://schemas.microsoft.com/office/drawing/2014/main" val="10007"/>
                  </a:ext>
                </a:extLst>
              </a:tr>
            </a:tbl>
          </a:graphicData>
        </a:graphic>
      </p:graphicFrame>
      <p:sp>
        <p:nvSpPr>
          <p:cNvPr id="6" name="Title 1"/>
          <p:cNvSpPr txBox="1">
            <a:spLocks/>
          </p:cNvSpPr>
          <p:nvPr/>
        </p:nvSpPr>
        <p:spPr>
          <a:xfrm>
            <a:off x="1024260" y="1088326"/>
            <a:ext cx="7508180" cy="1440160"/>
          </a:xfrm>
          <a:prstGeom prst="rect">
            <a:avLst/>
          </a:prstGeom>
        </p:spPr>
        <p:txBody>
          <a:bodyPr vert="horz" wrap="square" lIns="91440" tIns="45720" rIns="91440" bIns="45720" numCol="1" rtlCol="0" anchor="ctr" anchorCtr="0" compatLnSpc="1">
            <a:prstTxWarp prst="textNoShape">
              <a:avLst/>
            </a:prstTxWarp>
            <a:normAutofit fontScale="92500" lnSpcReduction="10000"/>
          </a:bodyPr>
          <a:lstStyle>
            <a:lvl1pPr algn="ctr" defTabSz="914400" rtl="0" eaLnBrk="1" latinLnBrk="0" hangingPunct="1">
              <a:spcBef>
                <a:spcPct val="0"/>
              </a:spcBef>
              <a:buNone/>
              <a:defRPr sz="4000" kern="1200">
                <a:solidFill>
                  <a:schemeClr val="tx1"/>
                </a:solidFill>
                <a:latin typeface="Gill Sans MT" panose="020B0502020104020203" pitchFamily="34" charset="0"/>
                <a:ea typeface="+mj-ea"/>
                <a:cs typeface="+mj-cs"/>
              </a:defRPr>
            </a:lvl1pPr>
          </a:lstStyle>
          <a:p>
            <a:pPr algn="l">
              <a:defRPr/>
            </a:pPr>
            <a:r>
              <a:rPr lang="en-US" sz="1700" b="1" dirty="0">
                <a:solidFill>
                  <a:srgbClr val="800000"/>
                </a:solidFill>
                <a:effectLst>
                  <a:outerShdw blurRad="38100" dist="38100" dir="2700000" algn="tl">
                    <a:srgbClr val="DDDDDD"/>
                  </a:outerShdw>
                </a:effectLst>
                <a:ea typeface="ＭＳ Ｐゴシック" charset="0"/>
              </a:rPr>
              <a:t>Extended list of parameters:  </a:t>
            </a:r>
            <a:r>
              <a:rPr lang="en-US" sz="1700" b="1" dirty="0">
                <a:solidFill>
                  <a:srgbClr val="0000FF"/>
                </a:solidFill>
                <a:effectLst>
                  <a:outerShdw blurRad="38100" dist="38100" dir="2700000" algn="tl">
                    <a:srgbClr val="DDDDDD"/>
                  </a:outerShdw>
                </a:effectLst>
                <a:ea typeface="ＭＳ Ｐゴシック" charset="0"/>
              </a:rPr>
              <a:t>Quality (identification)</a:t>
            </a:r>
          </a:p>
          <a:p>
            <a:pPr marL="342900" indent="-342900" algn="l">
              <a:buFont typeface="Wingdings" panose="05000000000000000000" pitchFamily="2" charset="2"/>
              <a:buChar char="Ø"/>
              <a:defRPr/>
            </a:pPr>
            <a:r>
              <a:rPr lang="en-US" sz="1200" dirty="0">
                <a:solidFill>
                  <a:srgbClr val="800000"/>
                </a:solidFill>
                <a:effectLst>
                  <a:outerShdw blurRad="38100" dist="38100" dir="2700000" algn="tl">
                    <a:srgbClr val="DDDDDD"/>
                  </a:outerShdw>
                </a:effectLst>
                <a:ea typeface="ＭＳ Ｐゴシック" charset="0"/>
              </a:rPr>
              <a:t>all kind of wine &amp; wine products</a:t>
            </a:r>
          </a:p>
          <a:p>
            <a:pPr marL="342900" indent="-342900" algn="l">
              <a:buFont typeface="Wingdings" panose="05000000000000000000" pitchFamily="2" charset="2"/>
              <a:buChar char="Ø"/>
              <a:defRPr/>
            </a:pPr>
            <a:r>
              <a:rPr lang="en-US" sz="1200" dirty="0">
                <a:solidFill>
                  <a:srgbClr val="800000"/>
                </a:solidFill>
                <a:effectLst>
                  <a:outerShdw blurRad="38100" dist="38100" dir="2700000" algn="tl">
                    <a:srgbClr val="DDDDDD"/>
                  </a:outerShdw>
                </a:effectLst>
                <a:ea typeface="ＭＳ Ｐゴシック" charset="0"/>
              </a:rPr>
              <a:t>state control &amp; supervision of goods on the market &amp; production</a:t>
            </a:r>
          </a:p>
          <a:p>
            <a:pPr marL="342900" indent="-342900" algn="l">
              <a:buFont typeface="Wingdings" panose="05000000000000000000" pitchFamily="2" charset="2"/>
              <a:buChar char="Ø"/>
              <a:defRPr/>
            </a:pPr>
            <a:r>
              <a:rPr lang="en-US" sz="1200" dirty="0">
                <a:solidFill>
                  <a:srgbClr val="800000"/>
                </a:solidFill>
                <a:effectLst>
                  <a:outerShdw blurRad="38100" dist="38100" dir="2700000" algn="tl">
                    <a:srgbClr val="DDDDDD"/>
                  </a:outerShdw>
                </a:effectLst>
                <a:ea typeface="ＭＳ Ｐゴシック" charset="0"/>
              </a:rPr>
              <a:t>participants:  Federal Service for Alcohol Market Regulation (</a:t>
            </a:r>
            <a:r>
              <a:rPr lang="en-US" sz="1200" dirty="0" err="1">
                <a:solidFill>
                  <a:srgbClr val="800000"/>
                </a:solidFill>
                <a:effectLst>
                  <a:outerShdw blurRad="38100" dist="38100" dir="2700000" algn="tl">
                    <a:srgbClr val="DDDDDD"/>
                  </a:outerShdw>
                </a:effectLst>
                <a:ea typeface="ＭＳ Ｐゴシック" charset="0"/>
              </a:rPr>
              <a:t>Rosalcoholregulirovanye</a:t>
            </a:r>
            <a:r>
              <a:rPr lang="en-US" sz="1200" dirty="0">
                <a:solidFill>
                  <a:srgbClr val="800000"/>
                </a:solidFill>
                <a:effectLst>
                  <a:outerShdw blurRad="38100" dist="38100" dir="2700000" algn="tl">
                    <a:srgbClr val="DDDDDD"/>
                  </a:outerShdw>
                </a:effectLst>
                <a:ea typeface="ＭＳ Ｐゴシック" charset="0"/>
              </a:rPr>
              <a:t>) &amp; ISO accredited lab of the </a:t>
            </a:r>
            <a:r>
              <a:rPr lang="en-US" sz="1200" dirty="0" err="1">
                <a:solidFill>
                  <a:srgbClr val="800000"/>
                </a:solidFill>
                <a:effectLst>
                  <a:outerShdw blurRad="38100" dist="38100" dir="2700000" algn="tl">
                    <a:srgbClr val="DDDDDD"/>
                  </a:outerShdw>
                </a:effectLst>
                <a:ea typeface="ＭＳ Ｐゴシック" charset="0"/>
              </a:rPr>
              <a:t>Rosalcoholregulirovanye</a:t>
            </a:r>
            <a:r>
              <a:rPr lang="en-US" sz="1200" dirty="0">
                <a:solidFill>
                  <a:srgbClr val="800000"/>
                </a:solidFill>
                <a:effectLst>
                  <a:outerShdw blurRad="38100" dist="38100" dir="2700000" algn="tl">
                    <a:srgbClr val="DDDDDD"/>
                  </a:outerShdw>
                </a:effectLst>
                <a:ea typeface="ＭＳ Ｐゴシック" charset="0"/>
              </a:rPr>
              <a:t>,  Federal Service for Customers’ Rights Protection and Human Well-Being Supervision (</a:t>
            </a:r>
            <a:r>
              <a:rPr lang="en-US" sz="1200" dirty="0" err="1">
                <a:solidFill>
                  <a:srgbClr val="800000"/>
                </a:solidFill>
                <a:effectLst>
                  <a:outerShdw blurRad="38100" dist="38100" dir="2700000" algn="tl">
                    <a:srgbClr val="DDDDDD"/>
                  </a:outerShdw>
                </a:effectLst>
                <a:ea typeface="ＭＳ Ｐゴシック" charset="0"/>
              </a:rPr>
              <a:t>Rospotrebnadzor</a:t>
            </a:r>
            <a:r>
              <a:rPr lang="en-US" sz="1200" dirty="0">
                <a:solidFill>
                  <a:srgbClr val="800000"/>
                </a:solidFill>
                <a:effectLst>
                  <a:outerShdw blurRad="38100" dist="38100" dir="2700000" algn="tl">
                    <a:srgbClr val="DDDDDD"/>
                  </a:outerShdw>
                </a:effectLst>
                <a:ea typeface="ＭＳ Ｐゴシック" charset="0"/>
              </a:rPr>
              <a:t>) &amp; ISO accredited labs of the </a:t>
            </a:r>
            <a:r>
              <a:rPr lang="en-US" sz="1200" dirty="0" err="1">
                <a:solidFill>
                  <a:srgbClr val="800000"/>
                </a:solidFill>
                <a:effectLst>
                  <a:outerShdw blurRad="38100" dist="38100" dir="2700000" algn="tl">
                    <a:srgbClr val="DDDDDD"/>
                  </a:outerShdw>
                </a:effectLst>
                <a:ea typeface="ＭＳ Ｐゴシック" charset="0"/>
              </a:rPr>
              <a:t>Rospotrebnadzor</a:t>
            </a:r>
            <a:r>
              <a:rPr lang="en-US" sz="1200" dirty="0">
                <a:solidFill>
                  <a:srgbClr val="800000"/>
                </a:solidFill>
                <a:effectLst>
                  <a:outerShdw blurRad="38100" dist="38100" dir="2700000" algn="tl">
                    <a:srgbClr val="DDDDDD"/>
                  </a:outerShdw>
                </a:effectLst>
                <a:ea typeface="ＭＳ Ｐゴシック" charset="0"/>
              </a:rPr>
              <a:t>,  producers, trade organizations, consumers</a:t>
            </a:r>
          </a:p>
          <a:p>
            <a:pPr marL="342900" indent="-342900" algn="l">
              <a:buFont typeface="Wingdings" panose="05000000000000000000" pitchFamily="2" charset="2"/>
              <a:buChar char="Ø"/>
              <a:defRPr/>
            </a:pPr>
            <a:r>
              <a:rPr lang="en-US" sz="1200" dirty="0">
                <a:solidFill>
                  <a:srgbClr val="800000"/>
                </a:solidFill>
                <a:effectLst>
                  <a:outerShdw blurRad="38100" dist="38100" dir="2700000" algn="tl">
                    <a:srgbClr val="DDDDDD"/>
                  </a:outerShdw>
                </a:effectLst>
                <a:ea typeface="ＭＳ Ｐゴシック" charset="0"/>
              </a:rPr>
              <a:t>frequency of testing: scheduled inspections - once per 3 years &amp; company according to the published plans/not scheduled inspections – day notification/according to complaints</a:t>
            </a:r>
          </a:p>
          <a:p>
            <a:pPr algn="l">
              <a:defRPr/>
            </a:pPr>
            <a:endParaRPr lang="en-US" sz="1200" dirty="0">
              <a:solidFill>
                <a:srgbClr val="660033"/>
              </a:solidFill>
              <a:effectLst>
                <a:outerShdw blurRad="38100" dist="38100" dir="2700000" algn="tl">
                  <a:srgbClr val="DDDDDD"/>
                </a:outerShdw>
              </a:effectLst>
              <a:ea typeface="ＭＳ Ｐゴシック" charset="0"/>
            </a:endParaRPr>
          </a:p>
        </p:txBody>
      </p:sp>
      <p:sp>
        <p:nvSpPr>
          <p:cNvPr id="7" name="Footer Placeholder 4"/>
          <p:cNvSpPr>
            <a:spLocks noGrp="1"/>
          </p:cNvSpPr>
          <p:nvPr>
            <p:ph type="ftr" sz="quarter" idx="11"/>
          </p:nvPr>
        </p:nvSpPr>
        <p:spPr>
          <a:xfrm>
            <a:off x="457201" y="6289679"/>
            <a:ext cx="4596023" cy="222436"/>
          </a:xfrm>
        </p:spPr>
        <p:txBody>
          <a:bodyPr/>
          <a:lstStyle/>
          <a:p>
            <a:r>
              <a:rPr lang="en-US" dirty="0"/>
              <a:t>APEC Wine Regulatory Forum |  May 11-12, 2017</a:t>
            </a:r>
          </a:p>
        </p:txBody>
      </p:sp>
      <p:sp>
        <p:nvSpPr>
          <p:cNvPr id="8" name="Date Placeholder 3"/>
          <p:cNvSpPr>
            <a:spLocks noGrp="1"/>
          </p:cNvSpPr>
          <p:nvPr>
            <p:ph type="dt" sz="half" idx="10"/>
          </p:nvPr>
        </p:nvSpPr>
        <p:spPr>
          <a:xfrm>
            <a:off x="5102605" y="6289679"/>
            <a:ext cx="3276083" cy="222436"/>
          </a:xfrm>
        </p:spPr>
        <p:txBody>
          <a:bodyPr/>
          <a:lstStyle/>
          <a:p>
            <a:r>
              <a:rPr lang="en-US" dirty="0"/>
              <a:t>Ha </a:t>
            </a:r>
            <a:r>
              <a:rPr lang="en-US" dirty="0" err="1"/>
              <a:t>Noi</a:t>
            </a:r>
            <a:r>
              <a:rPr lang="en-US" dirty="0"/>
              <a:t>, Viet Nam</a:t>
            </a:r>
          </a:p>
        </p:txBody>
      </p:sp>
      <p:sp>
        <p:nvSpPr>
          <p:cNvPr id="9" name="Slide Number Placeholder 5"/>
          <p:cNvSpPr>
            <a:spLocks noGrp="1"/>
          </p:cNvSpPr>
          <p:nvPr>
            <p:ph type="sldNum" sz="quarter" idx="12"/>
          </p:nvPr>
        </p:nvSpPr>
        <p:spPr>
          <a:xfrm>
            <a:off x="8378687" y="6289679"/>
            <a:ext cx="309458" cy="222436"/>
          </a:xfrm>
        </p:spPr>
        <p:txBody>
          <a:bodyPr/>
          <a:lstStyle/>
          <a:p>
            <a:r>
              <a:rPr lang="en-US" dirty="0"/>
              <a:t>9</a:t>
            </a:r>
          </a:p>
        </p:txBody>
      </p:sp>
      <p:pic>
        <p:nvPicPr>
          <p:cNvPr id="10" name="Рисунок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25254" y="140829"/>
            <a:ext cx="2875028" cy="769282"/>
          </a:xfrm>
          <a:prstGeom prst="rect">
            <a:avLst/>
          </a:prstGeom>
        </p:spPr>
      </p:pic>
    </p:spTree>
    <p:extLst>
      <p:ext uri="{BB962C8B-B14F-4D97-AF65-F5344CB8AC3E}">
        <p14:creationId xmlns:p14="http://schemas.microsoft.com/office/powerpoint/2010/main" val="3532020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Diamond Grid 16x9">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15_4109default" id="{E728D685-11FC-4812-BA85-57AC6F9C9F40}" vid="{BC4E008B-95FF-4815-904E-143A8EDFC1D4}"/>
    </a:ext>
  </a:extLst>
</a:theme>
</file>

<file path=ppt/theme/theme2.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27087C0F-7449-45C4-B248-63D02665BF1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Business diamond grid presentation (widescreen)</Template>
  <TotalTime>0</TotalTime>
  <Words>1536</Words>
  <Application>Microsoft Office PowerPoint</Application>
  <PresentationFormat>On-screen Show (4:3)</PresentationFormat>
  <Paragraphs>257</Paragraphs>
  <Slides>11</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Calibri</vt:lpstr>
      <vt:lpstr>Gill Sans MT</vt:lpstr>
      <vt:lpstr>Wingdings</vt:lpstr>
      <vt:lpstr>MS PGothic</vt:lpstr>
      <vt:lpstr>Arial</vt:lpstr>
      <vt:lpstr>Diamond Grid 16x9</vt:lpstr>
      <vt:lpstr>Russian Federation: wine testing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RUS - session 6 (Roundtable Methods)</dc:title>
  <dc:subject>APEC WRF (Ha Noi, Viet Nam)</dc:subject>
  <dc:creator/>
  <cp:keywords/>
  <dc:description>12.05.2017</dc:description>
  <cp:lastModifiedBy/>
  <cp:revision>1</cp:revision>
  <dcterms:created xsi:type="dcterms:W3CDTF">2016-08-31T23:08:32Z</dcterms:created>
  <dcterms:modified xsi:type="dcterms:W3CDTF">2024-10-23T18:04:41Z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TC030310159991</vt:lpwstr>
  </property>
</Properties>
</file>