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2"/>
  </p:sldMasterIdLst>
  <p:notesMasterIdLst>
    <p:notesMasterId r:id="rId14"/>
  </p:notesMasterIdLst>
  <p:handoutMasterIdLst>
    <p:handoutMasterId r:id="rId15"/>
  </p:handoutMasterIdLst>
  <p:sldIdLst>
    <p:sldId id="261" r:id="rId3"/>
    <p:sldId id="280" r:id="rId4"/>
    <p:sldId id="281" r:id="rId5"/>
    <p:sldId id="283" r:id="rId6"/>
    <p:sldId id="284" r:id="rId7"/>
    <p:sldId id="274" r:id="rId8"/>
    <p:sldId id="275" r:id="rId9"/>
    <p:sldId id="276" r:id="rId10"/>
    <p:sldId id="277" r:id="rId11"/>
    <p:sldId id="278" r:id="rId12"/>
    <p:sldId id="269" r:id="rId13"/>
  </p:sldIdLst>
  <p:sldSz cx="9144000" cy="6858000" type="screen4x3"/>
  <p:notesSz cx="6669088" cy="9926638"/>
  <p:embeddedFontLst>
    <p:embeddedFont>
      <p:font typeface="Gill Sans MT" panose="020B0502020104020203" pitchFamily="34" charset="0"/>
      <p:regular r:id="rId16"/>
      <p:bold r:id="rId17"/>
      <p:italic r:id="rId18"/>
      <p:boldItalic r:id="rId19"/>
    </p:embeddedFont>
    <p:embeddedFont>
      <p:font typeface="MS PGothic" panose="020B0600070205080204" pitchFamily="34" charset="-128"/>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3.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2" Type="http://schemas.openxmlformats.org/officeDocument/2006/relationships/slideMaster" Target="slideMasters/slideMaster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handoutMaster" Target="handoutMasters/handoutMaster1.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77195"/>
            <a:ext cx="5335270" cy="335024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3992511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136691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3601613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2267513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173030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0384" y="4954304"/>
            <a:ext cx="7203233" cy="1082223"/>
          </a:xfrm>
        </p:spPr>
        <p:txBody>
          <a:bodyPr>
            <a:noAutofit/>
          </a:bodyPr>
          <a:lstStyle/>
          <a:p>
            <a:r>
              <a:rPr lang="en-US" sz="1800" dirty="0">
                <a:latin typeface="Gill Sans MT" panose="020B0502020104020203" pitchFamily="34" charset="0"/>
              </a:rPr>
              <a:t>Session 6:  Roundtable “To what Standard  are the Wine Laboratories involved in Wine Import and Export Testing in your Economy Accredited”</a:t>
            </a:r>
          </a:p>
          <a:p>
            <a:r>
              <a:rPr lang="en-US" sz="1800" dirty="0">
                <a:latin typeface="Gill Sans MT" panose="020B0502020104020203" pitchFamily="34" charset="0"/>
              </a:rPr>
              <a:t>National Convention Center”</a:t>
            </a:r>
          </a:p>
          <a:p>
            <a:r>
              <a:rPr lang="en-US" sz="1800" dirty="0">
                <a:latin typeface="Gill Sans MT" panose="020B0502020104020203" pitchFamily="34" charset="0"/>
              </a:rPr>
              <a:t>May 12, 2017</a:t>
            </a:r>
          </a:p>
          <a:p>
            <a:endParaRPr lang="en-US" sz="1800" dirty="0"/>
          </a:p>
        </p:txBody>
      </p:sp>
      <p:sp>
        <p:nvSpPr>
          <p:cNvPr id="5" name="Title 1"/>
          <p:cNvSpPr>
            <a:spLocks noGrp="1"/>
          </p:cNvSpPr>
          <p:nvPr>
            <p:ph type="ctrTitle"/>
          </p:nvPr>
        </p:nvSpPr>
        <p:spPr>
          <a:xfrm>
            <a:off x="970384" y="1909347"/>
            <a:ext cx="7323223" cy="2270767"/>
          </a:xfrm>
        </p:spPr>
        <p:txBody>
          <a:bodyPr>
            <a:normAutofit/>
          </a:bodyPr>
          <a:lstStyle/>
          <a:p>
            <a:pPr>
              <a:lnSpc>
                <a:spcPct val="100000"/>
              </a:lnSpc>
            </a:pPr>
            <a:r>
              <a:rPr lang="en-US" sz="3200" dirty="0">
                <a:solidFill>
                  <a:srgbClr val="800000"/>
                </a:solidFill>
                <a:effectLst>
                  <a:outerShdw blurRad="38100" dist="38100" dir="2700000" algn="tl">
                    <a:srgbClr val="000000">
                      <a:alpha val="43137"/>
                    </a:srgbClr>
                  </a:outerShdw>
                </a:effectLst>
                <a:latin typeface="Gill Sans MT" panose="020B0502020104020203" pitchFamily="34" charset="0"/>
              </a:rPr>
              <a:t>Russian Federation:</a:t>
            </a:r>
            <a:br>
              <a:rPr lang="en-US" sz="3200" dirty="0">
                <a:solidFill>
                  <a:srgbClr val="800000"/>
                </a:solidFill>
                <a:effectLst>
                  <a:outerShdw blurRad="38100" dist="38100" dir="2700000" algn="tl">
                    <a:srgbClr val="000000">
                      <a:alpha val="43137"/>
                    </a:srgbClr>
                  </a:outerShdw>
                </a:effectLst>
                <a:latin typeface="Gill Sans MT" panose="020B0502020104020203" pitchFamily="34" charset="0"/>
              </a:rPr>
            </a:br>
            <a:r>
              <a:rPr lang="en-US" sz="3200" dirty="0">
                <a:solidFill>
                  <a:srgbClr val="800000"/>
                </a:solidFill>
                <a:latin typeface="Gill Sans MT" panose="020B0502020104020203" pitchFamily="34" charset="0"/>
              </a:rPr>
              <a:t>wine testing</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05730" y="1538381"/>
            <a:ext cx="7344816" cy="3312368"/>
          </a:xfrm>
          <a:prstGeom prst="rect">
            <a:avLst/>
          </a:prstGeom>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000" kern="1200">
                <a:solidFill>
                  <a:schemeClr val="tx1"/>
                </a:solidFill>
                <a:latin typeface="Gill Sans MT" panose="020B0502020104020203" pitchFamily="34" charset="0"/>
                <a:ea typeface="+mj-ea"/>
                <a:cs typeface="+mj-cs"/>
              </a:defRPr>
            </a:lvl1pPr>
          </a:lstStyle>
          <a:p>
            <a:pPr algn="l">
              <a:defRPr/>
            </a:pPr>
            <a:r>
              <a:rPr lang="en-US" sz="1800" b="1" dirty="0">
                <a:solidFill>
                  <a:srgbClr val="800000"/>
                </a:solidFill>
                <a:effectLst>
                  <a:outerShdw blurRad="38100" dist="38100" dir="2700000" algn="tl">
                    <a:srgbClr val="DDDDDD"/>
                  </a:outerShdw>
                </a:effectLst>
                <a:ea typeface="ＭＳ Ｐゴシック" charset="0"/>
              </a:rPr>
              <a:t>Acceptance of test reports of Russian Labs accredited according to the standard GOST ISO/MEK 17025-2009:</a:t>
            </a:r>
          </a:p>
          <a:p>
            <a:pPr algn="l">
              <a:defRPr/>
            </a:pPr>
            <a:endParaRPr lang="en-US" sz="1400" b="1" dirty="0">
              <a:solidFill>
                <a:srgbClr val="800000"/>
              </a:solidFill>
              <a:effectLst>
                <a:outerShdw blurRad="38100" dist="38100" dir="2700000" algn="tl">
                  <a:srgbClr val="DDDDDD"/>
                </a:outerShdw>
              </a:effectLst>
              <a:ea typeface="ＭＳ Ｐゴシック" charset="0"/>
            </a:endParaRPr>
          </a:p>
          <a:p>
            <a:pPr marL="285750" indent="-285750" algn="l">
              <a:buFont typeface="Wingdings" panose="05000000000000000000" pitchFamily="2" charset="2"/>
              <a:buChar char="Ø"/>
              <a:defRPr/>
            </a:pPr>
            <a:r>
              <a:rPr lang="en-US" sz="1600" dirty="0">
                <a:solidFill>
                  <a:srgbClr val="800000"/>
                </a:solidFill>
                <a:ea typeface="ＭＳ Ｐゴシック" charset="0"/>
              </a:rPr>
              <a:t>actual state - acceptance of test reports of ISO accredited labs from the EAEU only</a:t>
            </a:r>
          </a:p>
          <a:p>
            <a:pPr marL="285750" indent="-285750" algn="l">
              <a:buFont typeface="Wingdings" panose="05000000000000000000" pitchFamily="2" charset="2"/>
              <a:buChar char="Ø"/>
              <a:defRPr/>
            </a:pPr>
            <a:endParaRPr lang="en-US" sz="1600" dirty="0">
              <a:solidFill>
                <a:srgbClr val="800000"/>
              </a:solidFill>
              <a:ea typeface="ＭＳ Ｐゴシック" charset="0"/>
            </a:endParaRPr>
          </a:p>
          <a:p>
            <a:pPr marL="285750" indent="-285750" algn="l">
              <a:buFont typeface="Wingdings" panose="05000000000000000000" pitchFamily="2" charset="2"/>
              <a:buChar char="Ø"/>
              <a:defRPr/>
            </a:pPr>
            <a:r>
              <a:rPr lang="en-US" sz="1600" dirty="0">
                <a:solidFill>
                  <a:srgbClr val="800000"/>
                </a:solidFill>
                <a:ea typeface="ＭＳ Ｐゴシック" charset="0"/>
              </a:rPr>
              <a:t>Federal Service for Accreditation (Rosakkreditazya):</a:t>
            </a:r>
          </a:p>
          <a:p>
            <a:pPr algn="l">
              <a:defRPr/>
            </a:pPr>
            <a:r>
              <a:rPr lang="en-US" sz="1600" dirty="0">
                <a:solidFill>
                  <a:srgbClr val="800000"/>
                </a:solidFill>
                <a:ea typeface="ＭＳ Ｐゴシック" charset="0"/>
              </a:rPr>
              <a:t>      • since Mai 201</a:t>
            </a:r>
            <a:r>
              <a:rPr lang="ru-RU" sz="1600" dirty="0">
                <a:solidFill>
                  <a:srgbClr val="800000"/>
                </a:solidFill>
                <a:ea typeface="ＭＳ Ｐゴシック" charset="0"/>
              </a:rPr>
              <a:t>3</a:t>
            </a:r>
            <a:r>
              <a:rPr lang="en-US" sz="1600" dirty="0">
                <a:solidFill>
                  <a:srgbClr val="800000"/>
                </a:solidFill>
                <a:ea typeface="ＭＳ Ｐゴシック" charset="0"/>
              </a:rPr>
              <a:t> – associated member in the ILAC</a:t>
            </a:r>
          </a:p>
          <a:p>
            <a:pPr algn="l">
              <a:defRPr/>
            </a:pPr>
            <a:r>
              <a:rPr lang="en-US" sz="1600" dirty="0">
                <a:solidFill>
                  <a:srgbClr val="800000"/>
                </a:solidFill>
                <a:ea typeface="ＭＳ Ｐゴシック" charset="0"/>
              </a:rPr>
              <a:t>      • since December 2015 - member in the APLAC</a:t>
            </a:r>
          </a:p>
          <a:p>
            <a:pPr algn="l">
              <a:defRPr/>
            </a:pPr>
            <a:endParaRPr lang="en-US" sz="1600" dirty="0">
              <a:solidFill>
                <a:srgbClr val="800000"/>
              </a:solidFill>
              <a:ea typeface="ＭＳ Ｐゴシック" charset="0"/>
            </a:endParaRPr>
          </a:p>
          <a:p>
            <a:pPr marL="285750" indent="-285750" algn="l">
              <a:buFont typeface="Wingdings" panose="05000000000000000000" pitchFamily="2" charset="2"/>
              <a:buChar char="Ø"/>
              <a:defRPr/>
            </a:pPr>
            <a:r>
              <a:rPr lang="en-US" sz="1600" dirty="0">
                <a:solidFill>
                  <a:srgbClr val="800000"/>
                </a:solidFill>
                <a:ea typeface="ＭＳ Ｐゴシック" charset="0"/>
              </a:rPr>
              <a:t>bilateral memorandums of cooperation with 1</a:t>
            </a:r>
            <a:r>
              <a:rPr lang="ru-RU" sz="1600" dirty="0">
                <a:solidFill>
                  <a:srgbClr val="800000"/>
                </a:solidFill>
                <a:ea typeface="ＭＳ Ｐゴシック" charset="0"/>
              </a:rPr>
              <a:t>4</a:t>
            </a:r>
            <a:r>
              <a:rPr lang="en-US" sz="1600" dirty="0">
                <a:solidFill>
                  <a:srgbClr val="800000"/>
                </a:solidFill>
                <a:ea typeface="ＭＳ Ｐゴシック" charset="0"/>
              </a:rPr>
              <a:t> countries, including one APEC economy – </a:t>
            </a:r>
            <a:r>
              <a:rPr lang="en-US" sz="1600" dirty="0" err="1">
                <a:solidFill>
                  <a:srgbClr val="800000"/>
                </a:solidFill>
                <a:ea typeface="ＭＳ Ｐゴシック" charset="0"/>
              </a:rPr>
              <a:t>Viet</a:t>
            </a:r>
            <a:r>
              <a:rPr lang="en-US" sz="1600" dirty="0">
                <a:solidFill>
                  <a:srgbClr val="800000"/>
                </a:solidFill>
                <a:ea typeface="ＭＳ Ｐゴシック" charset="0"/>
              </a:rPr>
              <a:t> Nam (main topics of the cooperation - informational and analytical exchange, training and skills development)</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
        <p:nvSpPr>
          <p:cNvPr id="4" name="Footer Placeholder 4"/>
          <p:cNvSpPr>
            <a:spLocks noGrp="1"/>
          </p:cNvSpPr>
          <p:nvPr>
            <p:ph type="ftr" sz="quarter" idx="11"/>
          </p:nvPr>
        </p:nvSpPr>
        <p:spPr>
          <a:xfrm>
            <a:off x="457201" y="6289679"/>
            <a:ext cx="4596023" cy="222436"/>
          </a:xfrm>
        </p:spPr>
        <p:txBody>
          <a:bodyPr/>
          <a:lstStyle/>
          <a:p>
            <a:r>
              <a:rPr lang="en-US" dirty="0"/>
              <a:t>APEC Wine Regulatory Forum |  May 11-12, 2017</a:t>
            </a:r>
          </a:p>
        </p:txBody>
      </p:sp>
      <p:sp>
        <p:nvSpPr>
          <p:cNvPr id="5" name="Date Placeholder 3"/>
          <p:cNvSpPr>
            <a:spLocks noGrp="1"/>
          </p:cNvSpPr>
          <p:nvPr>
            <p:ph type="dt" sz="half" idx="10"/>
          </p:nvPr>
        </p:nvSpPr>
        <p:spPr>
          <a:xfrm>
            <a:off x="5102605" y="6289679"/>
            <a:ext cx="3276083" cy="222436"/>
          </a:xfrm>
        </p:spPr>
        <p:txBody>
          <a:bodyPr/>
          <a:lstStyle/>
          <a:p>
            <a:r>
              <a:rPr lang="en-US" dirty="0"/>
              <a:t>Ha </a:t>
            </a:r>
            <a:r>
              <a:rPr lang="en-US" dirty="0" err="1"/>
              <a:t>Noi</a:t>
            </a:r>
            <a:r>
              <a:rPr lang="en-US" dirty="0"/>
              <a:t>, Viet Nam</a:t>
            </a:r>
          </a:p>
        </p:txBody>
      </p:sp>
      <p:sp>
        <p:nvSpPr>
          <p:cNvPr id="6" name="Slide Number Placeholder 5"/>
          <p:cNvSpPr>
            <a:spLocks noGrp="1"/>
          </p:cNvSpPr>
          <p:nvPr>
            <p:ph type="sldNum" sz="quarter" idx="12"/>
          </p:nvPr>
        </p:nvSpPr>
        <p:spPr>
          <a:xfrm>
            <a:off x="8378686" y="6289679"/>
            <a:ext cx="372551" cy="222436"/>
          </a:xfrm>
        </p:spPr>
        <p:txBody>
          <a:bodyPr/>
          <a:lstStyle/>
          <a:p>
            <a:r>
              <a:rPr lang="en-US" dirty="0"/>
              <a:t>10</a:t>
            </a:r>
          </a:p>
        </p:txBody>
      </p:sp>
      <p:sp>
        <p:nvSpPr>
          <p:cNvPr id="8" name="Text Box 10"/>
          <p:cNvSpPr txBox="1">
            <a:spLocks noChangeArrowheads="1"/>
          </p:cNvSpPr>
          <p:nvPr/>
        </p:nvSpPr>
        <p:spPr bwMode="auto">
          <a:xfrm>
            <a:off x="799316" y="5202020"/>
            <a:ext cx="776564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1400" dirty="0">
                <a:solidFill>
                  <a:srgbClr val="800000"/>
                </a:solidFill>
                <a:latin typeface="Gill Sans MT" panose="020B0502020104020203" pitchFamily="34" charset="0"/>
              </a:rPr>
              <a:t>Databases</a:t>
            </a:r>
            <a:r>
              <a:rPr lang="ru-RU" sz="1400" dirty="0">
                <a:solidFill>
                  <a:srgbClr val="800000"/>
                </a:solidFill>
                <a:latin typeface="Gill Sans MT" panose="020B0502020104020203" pitchFamily="34" charset="0"/>
              </a:rPr>
              <a:t> </a:t>
            </a:r>
            <a:r>
              <a:rPr lang="en-US" sz="1400" dirty="0">
                <a:solidFill>
                  <a:srgbClr val="800000"/>
                </a:solidFill>
                <a:latin typeface="Gill Sans MT" panose="020B0502020104020203" pitchFamily="34" charset="0"/>
              </a:rPr>
              <a:t>at the web pages of the Federal Agency for Accreditation </a:t>
            </a:r>
            <a:r>
              <a:rPr lang="ru-RU" sz="1400" dirty="0">
                <a:solidFill>
                  <a:srgbClr val="800000"/>
                </a:solidFill>
                <a:latin typeface="Gill Sans MT" panose="020B0502020104020203" pitchFamily="34" charset="0"/>
              </a:rPr>
              <a:t>(</a:t>
            </a:r>
            <a:r>
              <a:rPr lang="en-US" sz="1400" dirty="0">
                <a:solidFill>
                  <a:srgbClr val="800000"/>
                </a:solidFill>
                <a:latin typeface="Gill Sans MT" panose="020B0502020104020203" pitchFamily="34" charset="0"/>
              </a:rPr>
              <a:t>Rosakkreditazya), ILAC &amp; APLAC:  </a:t>
            </a:r>
            <a:r>
              <a:rPr lang="en-US" sz="1400" dirty="0">
                <a:solidFill>
                  <a:srgbClr val="0000FF"/>
                </a:solidFill>
                <a:latin typeface="Gill Sans MT" panose="020B0502020104020203" pitchFamily="34" charset="0"/>
              </a:rPr>
              <a:t>http://fsa.gov.ru/index/staticview/id/268/,  </a:t>
            </a:r>
            <a:r>
              <a:rPr lang="de-DE" sz="1400" dirty="0">
                <a:solidFill>
                  <a:srgbClr val="0000FF"/>
                </a:solidFill>
                <a:latin typeface="Gill Sans MT" panose="020B0502020104020203" pitchFamily="34" charset="0"/>
              </a:rPr>
              <a:t>http://ilac.org/ilac-membership/members-by-category/, </a:t>
            </a:r>
          </a:p>
          <a:p>
            <a:pPr eaLnBrk="1" fontAlgn="auto" hangingPunct="1">
              <a:spcBef>
                <a:spcPts val="0"/>
              </a:spcBef>
              <a:spcAft>
                <a:spcPts val="0"/>
              </a:spcAft>
              <a:defRPr/>
            </a:pPr>
            <a:r>
              <a:rPr lang="de-DE" sz="1400" dirty="0">
                <a:solidFill>
                  <a:srgbClr val="0000FF"/>
                </a:solidFill>
                <a:latin typeface="Gill Sans MT" panose="020B0502020104020203" pitchFamily="34" charset="0"/>
              </a:rPr>
              <a:t>https://aplac.org/membership_by_category.html</a:t>
            </a:r>
            <a:r>
              <a:rPr lang="en-US" sz="1400" dirty="0">
                <a:solidFill>
                  <a:srgbClr val="0000FF"/>
                </a:solidFill>
                <a:latin typeface="Gill Sans MT" panose="020B0502020104020203" pitchFamily="34" charset="0"/>
              </a:rPr>
              <a:t>      </a:t>
            </a:r>
            <a:r>
              <a:rPr lang="en-US" sz="1600" dirty="0">
                <a:solidFill>
                  <a:srgbClr val="0000FF"/>
                </a:solidFill>
                <a:latin typeface="Gill Sans MT" panose="020B0502020104020203" pitchFamily="34" charset="0"/>
              </a:rPr>
              <a:t>                   </a:t>
            </a:r>
          </a:p>
        </p:txBody>
      </p:sp>
    </p:spTree>
    <p:extLst>
      <p:ext uri="{BB962C8B-B14F-4D97-AF65-F5344CB8AC3E}">
        <p14:creationId xmlns:p14="http://schemas.microsoft.com/office/powerpoint/2010/main" val="132991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378686" y="6289679"/>
            <a:ext cx="335729" cy="222436"/>
          </a:xfrm>
        </p:spPr>
        <p:txBody>
          <a:bodyPr/>
          <a:lstStyle/>
          <a:p>
            <a:fld id="{E31375A4-56A4-47D6-9801-1991572033F7}" type="slidenum">
              <a:rPr lang="en-US" smtClean="0"/>
              <a:t>11</a:t>
            </a:fld>
            <a:endParaRPr lang="en-US" dirty="0"/>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sp>
        <p:nvSpPr>
          <p:cNvPr id="7" name="Text Box 2"/>
          <p:cNvSpPr txBox="1">
            <a:spLocks noChangeArrowheads="1"/>
          </p:cNvSpPr>
          <p:nvPr/>
        </p:nvSpPr>
        <p:spPr bwMode="auto">
          <a:xfrm>
            <a:off x="1222045" y="2973198"/>
            <a:ext cx="66122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ambria" pitchFamily="18" charset="0"/>
              </a:defRPr>
            </a:lvl1pPr>
            <a:lvl2pPr marL="742950" indent="-285750">
              <a:defRPr>
                <a:solidFill>
                  <a:schemeClr val="tx1"/>
                </a:solidFill>
                <a:latin typeface="Cambria" pitchFamily="18" charset="0"/>
              </a:defRPr>
            </a:lvl2pPr>
            <a:lvl3pPr marL="1143000">
              <a:defRPr sz="1600">
                <a:solidFill>
                  <a:schemeClr val="tx1"/>
                </a:solidFill>
                <a:latin typeface="Cambria" pitchFamily="18" charset="0"/>
              </a:defRPr>
            </a:lvl3pPr>
            <a:lvl4pPr marL="1600200">
              <a:defRPr sz="1400">
                <a:solidFill>
                  <a:schemeClr val="tx1"/>
                </a:solidFill>
                <a:latin typeface="Cambria" pitchFamily="18" charset="0"/>
              </a:defRPr>
            </a:lvl4pPr>
            <a:lvl5pPr marL="2057400">
              <a:defRPr sz="1400">
                <a:solidFill>
                  <a:schemeClr val="tx1"/>
                </a:solidFill>
                <a:latin typeface="Cambria" pitchFamily="18" charset="0"/>
              </a:defRPr>
            </a:lvl5pPr>
            <a:lvl6pPr marL="2514600" eaLnBrk="0" fontAlgn="base" hangingPunct="0">
              <a:spcAft>
                <a:spcPct val="0"/>
              </a:spcAft>
              <a:defRPr sz="1400">
                <a:solidFill>
                  <a:schemeClr val="tx1"/>
                </a:solidFill>
                <a:latin typeface="Cambria" pitchFamily="18" charset="0"/>
              </a:defRPr>
            </a:lvl6pPr>
            <a:lvl7pPr marL="2971800" eaLnBrk="0" fontAlgn="base" hangingPunct="0">
              <a:spcAft>
                <a:spcPct val="0"/>
              </a:spcAft>
              <a:defRPr sz="1400">
                <a:solidFill>
                  <a:schemeClr val="tx1"/>
                </a:solidFill>
                <a:latin typeface="Cambria" pitchFamily="18" charset="0"/>
              </a:defRPr>
            </a:lvl7pPr>
            <a:lvl8pPr marL="3429000" eaLnBrk="0" fontAlgn="base" hangingPunct="0">
              <a:spcAft>
                <a:spcPct val="0"/>
              </a:spcAft>
              <a:defRPr sz="1400">
                <a:solidFill>
                  <a:schemeClr val="tx1"/>
                </a:solidFill>
                <a:latin typeface="Cambria" pitchFamily="18" charset="0"/>
              </a:defRPr>
            </a:lvl8pPr>
            <a:lvl9pPr marL="3886200" eaLnBrk="0" fontAlgn="base" hangingPunct="0">
              <a:spcAft>
                <a:spcPct val="0"/>
              </a:spcAft>
              <a:defRPr sz="1400">
                <a:solidFill>
                  <a:schemeClr val="tx1"/>
                </a:solidFill>
                <a:latin typeface="Cambria" pitchFamily="18" charset="0"/>
              </a:defRPr>
            </a:lvl9pPr>
          </a:lstStyle>
          <a:p>
            <a:pPr algn="ctr" eaLnBrk="1" hangingPunct="1">
              <a:defRPr/>
            </a:pPr>
            <a:r>
              <a:rPr lang="en-US" sz="2800" b="1" dirty="0">
                <a:solidFill>
                  <a:srgbClr val="800000"/>
                </a:solidFill>
                <a:effectLst>
                  <a:outerShdw blurRad="38100" dist="38100" dir="2700000" algn="tl">
                    <a:srgbClr val="C0C0C0"/>
                  </a:outerShdw>
                </a:effectLst>
                <a:latin typeface="Gill Sans MT" panose="020B0502020104020203" pitchFamily="34" charset="0"/>
              </a:rPr>
              <a:t>THANK YOU FOR ATTENTION</a:t>
            </a:r>
            <a:endParaRPr lang="ru-RU" sz="2800" b="1" dirty="0">
              <a:solidFill>
                <a:srgbClr val="800000"/>
              </a:solidFill>
              <a:effectLst>
                <a:outerShdw blurRad="38100" dist="38100" dir="2700000" algn="tl">
                  <a:srgbClr val="C0C0C0"/>
                </a:outerShdw>
              </a:effectLst>
              <a:latin typeface="+mn-lt"/>
            </a:endParaRPr>
          </a:p>
        </p:txBody>
      </p:sp>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Tree>
    <p:extLst>
      <p:ext uri="{BB962C8B-B14F-4D97-AF65-F5344CB8AC3E}">
        <p14:creationId xmlns:p14="http://schemas.microsoft.com/office/powerpoint/2010/main" val="122857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
        <p:nvSpPr>
          <p:cNvPr id="8" name="Text Box 10"/>
          <p:cNvSpPr txBox="1">
            <a:spLocks noChangeArrowheads="1"/>
          </p:cNvSpPr>
          <p:nvPr/>
        </p:nvSpPr>
        <p:spPr bwMode="auto">
          <a:xfrm>
            <a:off x="733979" y="2379120"/>
            <a:ext cx="75438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National accreditation body of the Russian Federation:</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Federal Service for Accreditation (</a:t>
            </a:r>
            <a:r>
              <a:rPr lang="en-US" sz="1600" dirty="0" err="1">
                <a:solidFill>
                  <a:srgbClr val="800000"/>
                </a:solidFill>
                <a:latin typeface="Gill Sans MT" panose="020B0502020104020203" pitchFamily="34" charset="0"/>
              </a:rPr>
              <a:t>RusAccreditation</a:t>
            </a:r>
            <a:r>
              <a:rPr lang="en-US" sz="1600" dirty="0">
                <a:solidFill>
                  <a:srgbClr val="800000"/>
                </a:solidFill>
                <a:latin typeface="Gill Sans MT" panose="020B0502020104020203" pitchFamily="34" charset="0"/>
              </a:rPr>
              <a:t>) - </a:t>
            </a:r>
            <a:r>
              <a:rPr lang="en-US" sz="1600" dirty="0">
                <a:solidFill>
                  <a:srgbClr val="0000FF"/>
                </a:solidFill>
                <a:latin typeface="Gill Sans MT" panose="020B0502020104020203" pitchFamily="34" charset="0"/>
              </a:rPr>
              <a:t>http://www.fsa.gov.ru</a:t>
            </a:r>
          </a:p>
          <a:p>
            <a:pPr eaLnBrk="1" fontAlgn="auto" hangingPunct="1">
              <a:spcBef>
                <a:spcPts val="0"/>
              </a:spcBef>
              <a:spcAft>
                <a:spcPts val="0"/>
              </a:spcAft>
              <a:defRPr/>
            </a:pPr>
            <a:endParaRPr lang="en-US" sz="1600" dirty="0">
              <a:solidFill>
                <a:srgbClr val="0000FF"/>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Accreditation of an laboratory is necessary only for the performing of work in the</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field of confirmation of compliance</a:t>
            </a:r>
          </a:p>
          <a:p>
            <a:pPr eaLnBrk="1" fontAlgn="auto" hangingPunct="1">
              <a:spcBef>
                <a:spcPts val="0"/>
              </a:spcBef>
              <a:spcAft>
                <a:spcPts val="0"/>
              </a:spcAft>
              <a:defRPr/>
            </a:pPr>
            <a:endParaRPr lang="en-US"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For activity implementation in the field of confirmation of wine compliance the scope of accreditation of laboratory should include wine, analysis methods which extend on wine and alcoholic products as well as links to relevant legislative documents</a:t>
            </a:r>
          </a:p>
          <a:p>
            <a:pPr eaLnBrk="1" fontAlgn="auto" hangingPunct="1">
              <a:spcBef>
                <a:spcPts val="0"/>
              </a:spcBef>
              <a:spcAft>
                <a:spcPts val="0"/>
              </a:spcAft>
              <a:defRPr/>
            </a:pPr>
            <a:r>
              <a:rPr lang="en-US" sz="1600" dirty="0">
                <a:solidFill>
                  <a:schemeClr val="tx2"/>
                </a:solidFill>
                <a:latin typeface="+mn-lt"/>
              </a:rPr>
              <a:t>                           </a:t>
            </a:r>
          </a:p>
        </p:txBody>
      </p:sp>
      <p:sp>
        <p:nvSpPr>
          <p:cNvPr id="9" name="Text Box 10"/>
          <p:cNvSpPr txBox="1">
            <a:spLocks noChangeArrowheads="1"/>
          </p:cNvSpPr>
          <p:nvPr/>
        </p:nvSpPr>
        <p:spPr bwMode="auto">
          <a:xfrm>
            <a:off x="733979" y="1140365"/>
            <a:ext cx="76930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2000" b="1" dirty="0">
                <a:solidFill>
                  <a:srgbClr val="800000"/>
                </a:solidFill>
                <a:effectLst>
                  <a:outerShdw blurRad="38100" dist="38100" dir="2700000" algn="tl">
                    <a:srgbClr val="000000">
                      <a:alpha val="43137"/>
                    </a:srgbClr>
                  </a:outerShdw>
                </a:effectLst>
                <a:latin typeface="Gill Sans MT" panose="020B0502020104020203" pitchFamily="34" charset="0"/>
              </a:rPr>
              <a:t>Accreditation and function of testing laboratories</a:t>
            </a:r>
          </a:p>
        </p:txBody>
      </p:sp>
    </p:spTree>
    <p:extLst>
      <p:ext uri="{BB962C8B-B14F-4D97-AF65-F5344CB8AC3E}">
        <p14:creationId xmlns:p14="http://schemas.microsoft.com/office/powerpoint/2010/main" val="1105482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
        <p:nvSpPr>
          <p:cNvPr id="8" name="Text Box 10"/>
          <p:cNvSpPr txBox="1">
            <a:spLocks noChangeArrowheads="1"/>
          </p:cNvSpPr>
          <p:nvPr/>
        </p:nvSpPr>
        <p:spPr bwMode="auto">
          <a:xfrm>
            <a:off x="733979" y="2103770"/>
            <a:ext cx="7543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endParaRPr lang="en-US"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Accreditation and function at the national level in accordance with the Interstate Standard GOST ISO/IEC 17025-2009</a:t>
            </a: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Acts of the Eurasian Economic Union (EAEU)</a:t>
            </a: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Federal Laws of the Russian Federation (basic law – “On accreditation in National System of Accreditation” of December 28, 2013, # 412-</a:t>
            </a:r>
            <a:r>
              <a:rPr lang="ru-RU" sz="1600" dirty="0">
                <a:solidFill>
                  <a:srgbClr val="800000"/>
                </a:solidFill>
                <a:latin typeface="Gill Sans MT" panose="020B0502020104020203" pitchFamily="34" charset="0"/>
              </a:rPr>
              <a:t>ФЗ)</a:t>
            </a:r>
            <a:endParaRPr lang="en-US" sz="1600" dirty="0">
              <a:solidFill>
                <a:srgbClr val="800000"/>
              </a:solidFill>
              <a:latin typeface="Gill Sans MT" panose="020B0502020104020203" pitchFamily="34" charset="0"/>
            </a:endParaRPr>
          </a:p>
          <a:p>
            <a:pPr marL="285750" indent="-285750" eaLnBrk="1" hangingPunct="1">
              <a:buFont typeface="Wingdings" panose="05000000000000000000" pitchFamily="2" charset="2"/>
              <a:buChar char="Ø"/>
              <a:defRPr/>
            </a:pPr>
            <a:r>
              <a:rPr lang="en-US" sz="1600" dirty="0">
                <a:solidFill>
                  <a:srgbClr val="800000"/>
                </a:solidFill>
                <a:latin typeface="Gill Sans MT" panose="020B0502020104020203" pitchFamily="34" charset="0"/>
              </a:rPr>
              <a:t>Decrees of the President of the Russian Federation</a:t>
            </a:r>
            <a:r>
              <a:rPr lang="ru-RU" sz="1600" dirty="0">
                <a:solidFill>
                  <a:srgbClr val="800000"/>
                </a:solidFill>
                <a:latin typeface="Gill Sans MT" panose="020B0502020104020203" pitchFamily="34" charset="0"/>
              </a:rPr>
              <a:t> (</a:t>
            </a:r>
            <a:r>
              <a:rPr lang="en-US" sz="1600" dirty="0">
                <a:solidFill>
                  <a:srgbClr val="800000"/>
                </a:solidFill>
                <a:latin typeface="Gill Sans MT" panose="020B0502020104020203" pitchFamily="34" charset="0"/>
              </a:rPr>
              <a:t>basic decree – “On Unified National System of Accreditation” of January 24, 2011, # 86)</a:t>
            </a: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Resolutions of the Government of the Russian Federation (14 normative acts)</a:t>
            </a: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Orders of the Ministry of Economy and Development of the Russian Federation (34 normative orders)</a:t>
            </a:r>
          </a:p>
          <a:p>
            <a:pPr eaLnBrk="1" fontAlgn="auto" hangingPunct="1">
              <a:spcBef>
                <a:spcPts val="0"/>
              </a:spcBef>
              <a:spcAft>
                <a:spcPts val="0"/>
              </a:spcAft>
              <a:defRPr/>
            </a:pPr>
            <a:r>
              <a:rPr lang="en-US" sz="1600" dirty="0">
                <a:solidFill>
                  <a:schemeClr val="tx2"/>
                </a:solidFill>
                <a:latin typeface="+mn-lt"/>
              </a:rPr>
              <a:t>                           </a:t>
            </a:r>
          </a:p>
        </p:txBody>
      </p:sp>
      <p:sp>
        <p:nvSpPr>
          <p:cNvPr id="9" name="Text Box 10"/>
          <p:cNvSpPr txBox="1">
            <a:spLocks noChangeArrowheads="1"/>
          </p:cNvSpPr>
          <p:nvPr/>
        </p:nvSpPr>
        <p:spPr bwMode="auto">
          <a:xfrm>
            <a:off x="733979" y="1140365"/>
            <a:ext cx="769302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2000" b="1" dirty="0">
                <a:solidFill>
                  <a:srgbClr val="800000"/>
                </a:solidFill>
                <a:effectLst>
                  <a:outerShdw blurRad="38100" dist="38100" dir="2700000" algn="tl">
                    <a:srgbClr val="000000">
                      <a:alpha val="43137"/>
                    </a:srgbClr>
                  </a:outerShdw>
                </a:effectLst>
                <a:latin typeface="Gill Sans MT" panose="020B0502020104020203" pitchFamily="34" charset="0"/>
              </a:rPr>
              <a:t>Accreditation and function of testing laboratories: </a:t>
            </a:r>
          </a:p>
          <a:p>
            <a:pPr eaLnBrk="1" fontAlgn="auto" hangingPunct="1">
              <a:spcBef>
                <a:spcPts val="0"/>
              </a:spcBef>
              <a:spcAft>
                <a:spcPts val="0"/>
              </a:spcAft>
              <a:defRPr/>
            </a:pPr>
            <a:r>
              <a:rPr lang="en-US" b="1" dirty="0">
                <a:solidFill>
                  <a:srgbClr val="800000"/>
                </a:solidFill>
                <a:latin typeface="Gill Sans MT" panose="020B0502020104020203" pitchFamily="34" charset="0"/>
              </a:rPr>
              <a:t>basic documents</a:t>
            </a:r>
            <a:endParaRPr lang="en-US" sz="2000" b="1" dirty="0">
              <a:solidFill>
                <a:srgbClr val="800000"/>
              </a:solidFill>
              <a:latin typeface="Gill Sans MT" panose="020B0502020104020203" pitchFamily="34" charset="0"/>
            </a:endParaRPr>
          </a:p>
        </p:txBody>
      </p:sp>
      <p:sp>
        <p:nvSpPr>
          <p:cNvPr id="10" name="Text Box 10"/>
          <p:cNvSpPr txBox="1">
            <a:spLocks noChangeArrowheads="1"/>
          </p:cNvSpPr>
          <p:nvPr/>
        </p:nvSpPr>
        <p:spPr bwMode="auto">
          <a:xfrm>
            <a:off x="733979" y="5382317"/>
            <a:ext cx="7543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1400" dirty="0">
                <a:solidFill>
                  <a:srgbClr val="800000"/>
                </a:solidFill>
                <a:latin typeface="Gill Sans MT" panose="020B0502020104020203" pitchFamily="34" charset="0"/>
              </a:rPr>
              <a:t>Document’s database</a:t>
            </a:r>
            <a:r>
              <a:rPr lang="ru-RU" sz="1400" dirty="0">
                <a:solidFill>
                  <a:srgbClr val="800000"/>
                </a:solidFill>
                <a:latin typeface="Gill Sans MT" panose="020B0502020104020203" pitchFamily="34" charset="0"/>
              </a:rPr>
              <a:t> </a:t>
            </a:r>
            <a:r>
              <a:rPr lang="en-US" sz="1400" dirty="0">
                <a:solidFill>
                  <a:srgbClr val="800000"/>
                </a:solidFill>
                <a:latin typeface="Gill Sans MT" panose="020B0502020104020203" pitchFamily="34" charset="0"/>
              </a:rPr>
              <a:t>at the web page of the Federal Service for Accreditation (Rosakkreditazya):  </a:t>
            </a:r>
            <a:r>
              <a:rPr lang="en-US" sz="1400" dirty="0">
                <a:solidFill>
                  <a:srgbClr val="0000FF"/>
                </a:solidFill>
                <a:latin typeface="Gill Sans MT" panose="020B0502020104020203" pitchFamily="34" charset="0"/>
              </a:rPr>
              <a:t>http://fsa.gov.ru/index/staticview/id/49/</a:t>
            </a:r>
            <a:r>
              <a:rPr lang="en-US" sz="1400" dirty="0">
                <a:solidFill>
                  <a:srgbClr val="800000"/>
                </a:solidFill>
                <a:latin typeface="Gill Sans MT" panose="020B0502020104020203" pitchFamily="34" charset="0"/>
              </a:rPr>
              <a:t>       </a:t>
            </a:r>
            <a:r>
              <a:rPr lang="en-US" sz="1600" dirty="0">
                <a:solidFill>
                  <a:schemeClr val="tx2"/>
                </a:solidFill>
                <a:latin typeface="+mn-lt"/>
              </a:rPr>
              <a:t>                   </a:t>
            </a:r>
          </a:p>
        </p:txBody>
      </p:sp>
    </p:spTree>
    <p:extLst>
      <p:ext uri="{BB962C8B-B14F-4D97-AF65-F5344CB8AC3E}">
        <p14:creationId xmlns:p14="http://schemas.microsoft.com/office/powerpoint/2010/main" val="586082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1375A4-56A4-47D6-9801-1991572033F7}" type="slidenum">
              <a:rPr lang="en-US" smtClean="0"/>
              <a:t>4</a:t>
            </a:fld>
            <a:endParaRPr lang="en-US" dirty="0"/>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
        <p:nvSpPr>
          <p:cNvPr id="8" name="Text Box 10"/>
          <p:cNvSpPr txBox="1">
            <a:spLocks noChangeArrowheads="1"/>
          </p:cNvSpPr>
          <p:nvPr/>
        </p:nvSpPr>
        <p:spPr bwMode="auto">
          <a:xfrm>
            <a:off x="733979" y="1913526"/>
            <a:ext cx="7543800"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endParaRPr lang="en-US"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Accredited laboratory performs the wine testing according to the requirements of the Technical Regulations of the EAEU:</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 TP TC 021/2011 “Food Safety”</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 TP TC 029/2012) “Food additives, flavourings &amp; processing aids”</a:t>
            </a:r>
          </a:p>
          <a:p>
            <a:pPr eaLnBrk="1" fontAlgn="auto" hangingPunct="1">
              <a:spcBef>
                <a:spcPts val="0"/>
              </a:spcBef>
              <a:spcAft>
                <a:spcPts val="0"/>
              </a:spcAft>
              <a:defRPr/>
            </a:pPr>
            <a:endParaRPr lang="en-US"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There are lists of prescribed methods for each Technical Regulations (including methods for wine testing:</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 List with methods for the TP TC 021/2011 according to the Decision of the </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Commission of the Customs Union of December 09, 2011, # 880 (Moscow),</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 List with methods for the TP TC 029/2012 according to the Decision of the </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Eurasian Economic Commission of October 02, 2012, # 258 (Moscow).</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a:t>
            </a:r>
          </a:p>
        </p:txBody>
      </p:sp>
      <p:sp>
        <p:nvSpPr>
          <p:cNvPr id="9" name="Text Box 10"/>
          <p:cNvSpPr txBox="1">
            <a:spLocks noChangeArrowheads="1"/>
          </p:cNvSpPr>
          <p:nvPr/>
        </p:nvSpPr>
        <p:spPr bwMode="auto">
          <a:xfrm>
            <a:off x="733979" y="1140365"/>
            <a:ext cx="769302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2000" b="1" dirty="0">
                <a:solidFill>
                  <a:srgbClr val="800000"/>
                </a:solidFill>
                <a:effectLst>
                  <a:outerShdw blurRad="38100" dist="38100" dir="2700000" algn="tl">
                    <a:srgbClr val="000000">
                      <a:alpha val="43137"/>
                    </a:srgbClr>
                  </a:outerShdw>
                </a:effectLst>
                <a:latin typeface="Gill Sans MT" panose="020B0502020104020203" pitchFamily="34" charset="0"/>
              </a:rPr>
              <a:t>Wine testing:</a:t>
            </a:r>
          </a:p>
          <a:p>
            <a:pPr eaLnBrk="1" fontAlgn="auto" hangingPunct="1">
              <a:spcBef>
                <a:spcPts val="0"/>
              </a:spcBef>
              <a:spcAft>
                <a:spcPts val="0"/>
              </a:spcAft>
              <a:defRPr/>
            </a:pPr>
            <a:r>
              <a:rPr lang="en-US" b="1" dirty="0">
                <a:solidFill>
                  <a:srgbClr val="800000"/>
                </a:solidFill>
                <a:latin typeface="Gill Sans MT" panose="020B0502020104020203" pitchFamily="34" charset="0"/>
              </a:rPr>
              <a:t>basic documents</a:t>
            </a:r>
            <a:endParaRPr lang="en-US" sz="2000" b="1" dirty="0">
              <a:solidFill>
                <a:srgbClr val="800000"/>
              </a:solidFill>
              <a:latin typeface="Gill Sans MT" panose="020B0502020104020203" pitchFamily="34" charset="0"/>
            </a:endParaRPr>
          </a:p>
        </p:txBody>
      </p:sp>
      <p:sp>
        <p:nvSpPr>
          <p:cNvPr id="10" name="Text Box 10"/>
          <p:cNvSpPr txBox="1">
            <a:spLocks noChangeArrowheads="1"/>
          </p:cNvSpPr>
          <p:nvPr/>
        </p:nvSpPr>
        <p:spPr bwMode="auto">
          <a:xfrm>
            <a:off x="733979" y="5382317"/>
            <a:ext cx="7543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1400" dirty="0">
                <a:solidFill>
                  <a:srgbClr val="800000"/>
                </a:solidFill>
                <a:latin typeface="Gill Sans MT" panose="020B0502020104020203" pitchFamily="34" charset="0"/>
              </a:rPr>
              <a:t>Document’s database</a:t>
            </a:r>
            <a:r>
              <a:rPr lang="ru-RU" sz="1400" dirty="0">
                <a:solidFill>
                  <a:srgbClr val="800000"/>
                </a:solidFill>
                <a:latin typeface="Gill Sans MT" panose="020B0502020104020203" pitchFamily="34" charset="0"/>
              </a:rPr>
              <a:t> </a:t>
            </a:r>
            <a:r>
              <a:rPr lang="en-US" sz="1400" dirty="0">
                <a:solidFill>
                  <a:srgbClr val="800000"/>
                </a:solidFill>
                <a:latin typeface="Gill Sans MT" panose="020B0502020104020203" pitchFamily="34" charset="0"/>
              </a:rPr>
              <a:t>at the web page of the Eurasian Economic Commission (EEK):  </a:t>
            </a:r>
            <a:r>
              <a:rPr lang="en-US" sz="1400" dirty="0">
                <a:solidFill>
                  <a:srgbClr val="0000FF"/>
                </a:solidFill>
                <a:latin typeface="Gill Sans MT" panose="020B0502020104020203" pitchFamily="34" charset="0"/>
              </a:rPr>
              <a:t>http://eec.eaeunion.org/ru/act/texnreg/deptexreg/tr/Pages/TRVsily.aspx</a:t>
            </a:r>
            <a:r>
              <a:rPr lang="en-US" sz="1400" dirty="0">
                <a:solidFill>
                  <a:srgbClr val="800000"/>
                </a:solidFill>
                <a:latin typeface="Gill Sans MT" panose="020B0502020104020203" pitchFamily="34" charset="0"/>
              </a:rPr>
              <a:t>       </a:t>
            </a:r>
            <a:r>
              <a:rPr lang="en-US" sz="1600" dirty="0">
                <a:solidFill>
                  <a:schemeClr val="tx2"/>
                </a:solidFill>
                <a:latin typeface="+mn-lt"/>
              </a:rPr>
              <a:t>                   </a:t>
            </a:r>
          </a:p>
        </p:txBody>
      </p:sp>
    </p:spTree>
    <p:extLst>
      <p:ext uri="{BB962C8B-B14F-4D97-AF65-F5344CB8AC3E}">
        <p14:creationId xmlns:p14="http://schemas.microsoft.com/office/powerpoint/2010/main" val="3542597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1375A4-56A4-47D6-9801-1991572033F7}" type="slidenum">
              <a:rPr lang="en-US" smtClean="0"/>
              <a:t>5</a:t>
            </a:fld>
            <a:endParaRPr lang="en-US" dirty="0"/>
          </a:p>
        </p:txBody>
      </p:sp>
      <p:sp>
        <p:nvSpPr>
          <p:cNvPr id="5" name="Footer Placeholder 4"/>
          <p:cNvSpPr>
            <a:spLocks noGrp="1"/>
          </p:cNvSpPr>
          <p:nvPr>
            <p:ph type="ftr" sz="quarter" idx="11"/>
          </p:nvPr>
        </p:nvSpPr>
        <p:spPr/>
        <p:txBody>
          <a:bodyPr/>
          <a:lstStyle/>
          <a:p>
            <a:r>
              <a:rPr lang="en-US" dirty="0"/>
              <a:t>APEC Wine Regulatory Forum |  May 11-12, 2017</a:t>
            </a:r>
          </a:p>
        </p:txBody>
      </p:sp>
      <p:sp>
        <p:nvSpPr>
          <p:cNvPr id="4" name="Date Placeholder 3"/>
          <p:cNvSpPr>
            <a:spLocks noGrp="1"/>
          </p:cNvSpPr>
          <p:nvPr>
            <p:ph type="dt" sz="half" idx="10"/>
          </p:nvPr>
        </p:nvSpPr>
        <p:spPr/>
        <p:txBody>
          <a:bodyPr/>
          <a:lstStyle/>
          <a:p>
            <a:r>
              <a:rPr lang="en-US" dirty="0"/>
              <a:t>Ha </a:t>
            </a:r>
            <a:r>
              <a:rPr lang="en-US" dirty="0" err="1"/>
              <a:t>Noi</a:t>
            </a:r>
            <a:r>
              <a:rPr lang="en-US" dirty="0"/>
              <a:t>, Viet Nam</a:t>
            </a: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
        <p:nvSpPr>
          <p:cNvPr id="8" name="Text Box 10"/>
          <p:cNvSpPr txBox="1">
            <a:spLocks noChangeArrowheads="1"/>
          </p:cNvSpPr>
          <p:nvPr/>
        </p:nvSpPr>
        <p:spPr bwMode="auto">
          <a:xfrm>
            <a:off x="733979" y="1912649"/>
            <a:ext cx="7543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endParaRPr lang="en-US"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Analytical methods should have the status of national standards of the Members of the EAEU </a:t>
            </a:r>
            <a:r>
              <a:rPr lang="de-DE" sz="1600" dirty="0">
                <a:solidFill>
                  <a:srgbClr val="800000"/>
                </a:solidFill>
                <a:latin typeface="Gill Sans MT" panose="020B0502020104020203" pitchFamily="34" charset="0"/>
              </a:rPr>
              <a:t>or</a:t>
            </a:r>
            <a:r>
              <a:rPr lang="en-US" sz="1600" dirty="0">
                <a:solidFill>
                  <a:srgbClr val="800000"/>
                </a:solidFill>
                <a:latin typeface="Gill Sans MT" panose="020B0502020104020203" pitchFamily="34" charset="0"/>
              </a:rPr>
              <a:t> the status of the CIS interstate standards (e.g. GOST R – National standard of the Russian Federation; GOST – Interstate CIS standard)</a:t>
            </a:r>
            <a:endParaRPr lang="ru-RU"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endParaRPr lang="en-US"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Accredited laboratory performs the wine testing for following obligatory minimum list of parameters</a:t>
            </a:r>
            <a:r>
              <a:rPr lang="ru-RU" sz="1600" dirty="0">
                <a:solidFill>
                  <a:srgbClr val="800000"/>
                </a:solidFill>
                <a:latin typeface="Gill Sans MT" panose="020B0502020104020203" pitchFamily="34" charset="0"/>
              </a:rPr>
              <a:t> (</a:t>
            </a:r>
            <a:r>
              <a:rPr lang="en-US" sz="1600" dirty="0">
                <a:solidFill>
                  <a:srgbClr val="800000"/>
                </a:solidFill>
                <a:latin typeface="Gill Sans MT" panose="020B0502020104020203" pitchFamily="34" charset="0"/>
              </a:rPr>
              <a:t>“Testing of wine safety”): </a:t>
            </a:r>
            <a:endParaRPr lang="ru-RU" sz="1600" dirty="0">
              <a:solidFill>
                <a:srgbClr val="800000"/>
              </a:solidFill>
              <a:latin typeface="Gill Sans MT" panose="020B0502020104020203" pitchFamily="34" charset="0"/>
            </a:endParaRPr>
          </a:p>
          <a:p>
            <a:pPr eaLnBrk="1" fontAlgn="auto" hangingPunct="1">
              <a:spcBef>
                <a:spcPts val="0"/>
              </a:spcBef>
              <a:spcAft>
                <a:spcPts val="0"/>
              </a:spcAft>
              <a:defRPr/>
            </a:pPr>
            <a:r>
              <a:rPr lang="ru-RU" sz="1600" dirty="0">
                <a:solidFill>
                  <a:srgbClr val="800000"/>
                </a:solidFill>
                <a:latin typeface="Gill Sans MT" panose="020B0502020104020203" pitchFamily="34" charset="0"/>
              </a:rPr>
              <a:t>     </a:t>
            </a:r>
            <a:r>
              <a:rPr lang="en-US" sz="1600" b="1" dirty="0">
                <a:solidFill>
                  <a:srgbClr val="800000"/>
                </a:solidFill>
                <a:latin typeface="Gill Sans MT" panose="020B0502020104020203" pitchFamily="34" charset="0"/>
              </a:rPr>
              <a:t>lead</a:t>
            </a:r>
            <a:r>
              <a:rPr lang="ru-RU" sz="1600" b="1" dirty="0">
                <a:solidFill>
                  <a:srgbClr val="800000"/>
                </a:solidFill>
                <a:latin typeface="Gill Sans MT" panose="020B0502020104020203" pitchFamily="34" charset="0"/>
              </a:rPr>
              <a:t>,</a:t>
            </a:r>
            <a:r>
              <a:rPr lang="en-US" sz="1600" b="1" dirty="0">
                <a:solidFill>
                  <a:srgbClr val="800000"/>
                </a:solidFill>
                <a:latin typeface="Gill Sans MT" panose="020B0502020104020203" pitchFamily="34" charset="0"/>
              </a:rPr>
              <a:t> cadmium</a:t>
            </a:r>
            <a:r>
              <a:rPr lang="ru-RU" sz="1600" b="1" dirty="0">
                <a:solidFill>
                  <a:srgbClr val="800000"/>
                </a:solidFill>
                <a:latin typeface="Gill Sans MT" panose="020B0502020104020203" pitchFamily="34" charset="0"/>
              </a:rPr>
              <a:t>,</a:t>
            </a:r>
            <a:r>
              <a:rPr lang="en-US" sz="1600" b="1" dirty="0">
                <a:solidFill>
                  <a:srgbClr val="800000"/>
                </a:solidFill>
                <a:latin typeface="Gill Sans MT" panose="020B0502020104020203" pitchFamily="34" charset="0"/>
              </a:rPr>
              <a:t> arsenic</a:t>
            </a:r>
            <a:r>
              <a:rPr lang="ru-RU" sz="1600" b="1" dirty="0">
                <a:solidFill>
                  <a:srgbClr val="800000"/>
                </a:solidFill>
                <a:latin typeface="Gill Sans MT" panose="020B0502020104020203" pitchFamily="34" charset="0"/>
              </a:rPr>
              <a:t>,</a:t>
            </a:r>
            <a:r>
              <a:rPr lang="en-US" sz="1600" b="1" dirty="0">
                <a:solidFill>
                  <a:srgbClr val="800000"/>
                </a:solidFill>
                <a:latin typeface="Gill Sans MT" panose="020B0502020104020203" pitchFamily="34" charset="0"/>
              </a:rPr>
              <a:t> mercury</a:t>
            </a:r>
            <a:r>
              <a:rPr lang="ru-RU" sz="1600" b="1" dirty="0">
                <a:solidFill>
                  <a:srgbClr val="800000"/>
                </a:solidFill>
                <a:latin typeface="Gill Sans MT" panose="020B0502020104020203" pitchFamily="34" charset="0"/>
              </a:rPr>
              <a:t>,</a:t>
            </a:r>
            <a:r>
              <a:rPr lang="en-US" sz="1600" b="1" dirty="0">
                <a:solidFill>
                  <a:srgbClr val="800000"/>
                </a:solidFill>
                <a:latin typeface="Gill Sans MT" panose="020B0502020104020203" pitchFamily="34" charset="0"/>
              </a:rPr>
              <a:t> total sulfur dioxide</a:t>
            </a:r>
            <a:r>
              <a:rPr lang="ru-RU" sz="1600" b="1" dirty="0">
                <a:solidFill>
                  <a:srgbClr val="800000"/>
                </a:solidFill>
                <a:latin typeface="Gill Sans MT" panose="020B0502020104020203" pitchFamily="34" charset="0"/>
              </a:rPr>
              <a:t>,</a:t>
            </a:r>
            <a:r>
              <a:rPr lang="en-US" sz="1600" b="1" dirty="0">
                <a:solidFill>
                  <a:srgbClr val="800000"/>
                </a:solidFill>
                <a:latin typeface="Gill Sans MT" panose="020B0502020104020203" pitchFamily="34" charset="0"/>
              </a:rPr>
              <a:t> sorbic acid/sorbates</a:t>
            </a:r>
          </a:p>
          <a:p>
            <a:pPr marL="285750" indent="-285750" eaLnBrk="1" fontAlgn="auto" hangingPunct="1">
              <a:spcBef>
                <a:spcPts val="0"/>
              </a:spcBef>
              <a:spcAft>
                <a:spcPts val="0"/>
              </a:spcAft>
              <a:buFont typeface="Wingdings" panose="05000000000000000000" pitchFamily="2" charset="2"/>
              <a:buChar char="Ø"/>
              <a:defRPr/>
            </a:pPr>
            <a:endParaRPr lang="en-US" sz="1600" dirty="0">
              <a:solidFill>
                <a:srgbClr val="800000"/>
              </a:solidFill>
              <a:latin typeface="Gill Sans MT" panose="020B0502020104020203" pitchFamily="34"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solidFill>
                  <a:srgbClr val="800000"/>
                </a:solidFill>
                <a:latin typeface="Gill Sans MT" panose="020B0502020104020203" pitchFamily="34" charset="0"/>
              </a:rPr>
              <a:t>Test report used for registration of Declaration of compliance should contain the results of the analysis of the parameters specified by the obligatory minimum list</a:t>
            </a:r>
          </a:p>
          <a:p>
            <a:pPr eaLnBrk="1" fontAlgn="auto" hangingPunct="1">
              <a:spcBef>
                <a:spcPts val="0"/>
              </a:spcBef>
              <a:spcAft>
                <a:spcPts val="0"/>
              </a:spcAft>
              <a:defRPr/>
            </a:pPr>
            <a:r>
              <a:rPr lang="en-US" sz="1600" dirty="0">
                <a:solidFill>
                  <a:srgbClr val="800000"/>
                </a:solidFill>
                <a:latin typeface="Gill Sans MT" panose="020B0502020104020203" pitchFamily="34" charset="0"/>
              </a:rPr>
              <a:t>     </a:t>
            </a:r>
          </a:p>
        </p:txBody>
      </p:sp>
      <p:sp>
        <p:nvSpPr>
          <p:cNvPr id="9" name="Text Box 10"/>
          <p:cNvSpPr txBox="1">
            <a:spLocks noChangeArrowheads="1"/>
          </p:cNvSpPr>
          <p:nvPr/>
        </p:nvSpPr>
        <p:spPr bwMode="auto">
          <a:xfrm>
            <a:off x="733979" y="1140365"/>
            <a:ext cx="769302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2000" b="1" dirty="0">
                <a:solidFill>
                  <a:srgbClr val="800000"/>
                </a:solidFill>
                <a:effectLst>
                  <a:outerShdw blurRad="38100" dist="38100" dir="2700000" algn="tl">
                    <a:srgbClr val="000000">
                      <a:alpha val="43137"/>
                    </a:srgbClr>
                  </a:outerShdw>
                </a:effectLst>
                <a:latin typeface="Gill Sans MT" panose="020B0502020104020203" pitchFamily="34" charset="0"/>
              </a:rPr>
              <a:t>Wine testing:</a:t>
            </a:r>
          </a:p>
          <a:p>
            <a:pPr eaLnBrk="1" fontAlgn="auto" hangingPunct="1">
              <a:spcBef>
                <a:spcPts val="0"/>
              </a:spcBef>
              <a:spcAft>
                <a:spcPts val="0"/>
              </a:spcAft>
              <a:defRPr/>
            </a:pPr>
            <a:r>
              <a:rPr lang="en-US" b="1" dirty="0">
                <a:solidFill>
                  <a:srgbClr val="800000"/>
                </a:solidFill>
                <a:latin typeface="Gill Sans MT" panose="020B0502020104020203" pitchFamily="34" charset="0"/>
              </a:rPr>
              <a:t>basic methods</a:t>
            </a:r>
            <a:endParaRPr lang="en-US" sz="2000" b="1" dirty="0">
              <a:solidFill>
                <a:srgbClr val="800000"/>
              </a:solidFill>
              <a:latin typeface="Gill Sans MT" panose="020B0502020104020203" pitchFamily="34" charset="0"/>
            </a:endParaRPr>
          </a:p>
        </p:txBody>
      </p:sp>
      <p:sp>
        <p:nvSpPr>
          <p:cNvPr id="10" name="Text Box 10"/>
          <p:cNvSpPr txBox="1">
            <a:spLocks noChangeArrowheads="1"/>
          </p:cNvSpPr>
          <p:nvPr/>
        </p:nvSpPr>
        <p:spPr bwMode="auto">
          <a:xfrm>
            <a:off x="733979" y="5382317"/>
            <a:ext cx="7543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fontAlgn="auto" hangingPunct="1">
              <a:spcBef>
                <a:spcPts val="0"/>
              </a:spcBef>
              <a:spcAft>
                <a:spcPts val="0"/>
              </a:spcAft>
              <a:defRPr/>
            </a:pPr>
            <a:r>
              <a:rPr lang="en-US" sz="1400" dirty="0">
                <a:solidFill>
                  <a:srgbClr val="800000"/>
                </a:solidFill>
                <a:latin typeface="Gill Sans MT" panose="020B0502020104020203" pitchFamily="34" charset="0"/>
              </a:rPr>
              <a:t>Document’s database</a:t>
            </a:r>
            <a:r>
              <a:rPr lang="ru-RU" sz="1400" dirty="0">
                <a:solidFill>
                  <a:srgbClr val="800000"/>
                </a:solidFill>
                <a:latin typeface="Gill Sans MT" panose="020B0502020104020203" pitchFamily="34" charset="0"/>
              </a:rPr>
              <a:t> </a:t>
            </a:r>
            <a:r>
              <a:rPr lang="en-US" sz="1400" dirty="0">
                <a:solidFill>
                  <a:srgbClr val="800000"/>
                </a:solidFill>
                <a:latin typeface="Gill Sans MT" panose="020B0502020104020203" pitchFamily="34" charset="0"/>
              </a:rPr>
              <a:t>at the web page of the Federal Agency on Technical Regulation and Metrology</a:t>
            </a:r>
            <a:r>
              <a:rPr lang="ru-RU" sz="1400" dirty="0">
                <a:solidFill>
                  <a:srgbClr val="800000"/>
                </a:solidFill>
                <a:latin typeface="Gill Sans MT" panose="020B0502020104020203" pitchFamily="34" charset="0"/>
              </a:rPr>
              <a:t> (</a:t>
            </a:r>
            <a:r>
              <a:rPr lang="en-US" sz="1400" dirty="0" err="1">
                <a:solidFill>
                  <a:srgbClr val="800000"/>
                </a:solidFill>
                <a:latin typeface="Gill Sans MT" panose="020B0502020104020203" pitchFamily="34" charset="0"/>
              </a:rPr>
              <a:t>Rosstandart</a:t>
            </a:r>
            <a:r>
              <a:rPr lang="en-US" sz="1400" dirty="0">
                <a:solidFill>
                  <a:srgbClr val="800000"/>
                </a:solidFill>
                <a:latin typeface="Gill Sans MT" panose="020B0502020104020203" pitchFamily="34" charset="0"/>
              </a:rPr>
              <a:t>):  </a:t>
            </a:r>
            <a:r>
              <a:rPr lang="en-US" sz="1400" dirty="0">
                <a:solidFill>
                  <a:srgbClr val="0000FF"/>
                </a:solidFill>
                <a:latin typeface="Gill Sans MT" panose="020B0502020104020203" pitchFamily="34" charset="0"/>
              </a:rPr>
              <a:t>http://gost.ru</a:t>
            </a:r>
            <a:r>
              <a:rPr lang="en-US" sz="1400" dirty="0">
                <a:solidFill>
                  <a:srgbClr val="800000"/>
                </a:solidFill>
                <a:latin typeface="Gill Sans MT" panose="020B0502020104020203" pitchFamily="34" charset="0"/>
              </a:rPr>
              <a:t>       </a:t>
            </a:r>
            <a:r>
              <a:rPr lang="en-US" sz="1600" dirty="0">
                <a:solidFill>
                  <a:schemeClr val="tx2"/>
                </a:solidFill>
                <a:latin typeface="+mn-lt"/>
              </a:rPr>
              <a:t>                   </a:t>
            </a:r>
          </a:p>
        </p:txBody>
      </p:sp>
    </p:spTree>
    <p:extLst>
      <p:ext uri="{BB962C8B-B14F-4D97-AF65-F5344CB8AC3E}">
        <p14:creationId xmlns:p14="http://schemas.microsoft.com/office/powerpoint/2010/main" val="169349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61"/>
          <p:cNvGraphicFramePr>
            <a:graphicFrameLocks noGrp="1"/>
          </p:cNvGraphicFramePr>
          <p:nvPr>
            <p:extLst>
              <p:ext uri="{D42A27DB-BD31-4B8C-83A1-F6EECF244321}">
                <p14:modId xmlns:p14="http://schemas.microsoft.com/office/powerpoint/2010/main" val="1500490668"/>
              </p:ext>
            </p:extLst>
          </p:nvPr>
        </p:nvGraphicFramePr>
        <p:xfrm>
          <a:off x="490954" y="2083789"/>
          <a:ext cx="8168230" cy="3682621"/>
        </p:xfrm>
        <a:graphic>
          <a:graphicData uri="http://schemas.openxmlformats.org/drawingml/2006/table">
            <a:tbl>
              <a:tblPr/>
              <a:tblGrid>
                <a:gridCol w="609830">
                  <a:extLst>
                    <a:ext uri="{9D8B030D-6E8A-4147-A177-3AD203B41FA5}">
                      <a16:colId xmlns:a16="http://schemas.microsoft.com/office/drawing/2014/main" val="20000"/>
                    </a:ext>
                  </a:extLst>
                </a:gridCol>
                <a:gridCol w="2225423">
                  <a:extLst>
                    <a:ext uri="{9D8B030D-6E8A-4147-A177-3AD203B41FA5}">
                      <a16:colId xmlns:a16="http://schemas.microsoft.com/office/drawing/2014/main" val="20001"/>
                    </a:ext>
                  </a:extLst>
                </a:gridCol>
                <a:gridCol w="1945587">
                  <a:extLst>
                    <a:ext uri="{9D8B030D-6E8A-4147-A177-3AD203B41FA5}">
                      <a16:colId xmlns:a16="http://schemas.microsoft.com/office/drawing/2014/main" val="20002"/>
                    </a:ext>
                  </a:extLst>
                </a:gridCol>
                <a:gridCol w="1527905">
                  <a:extLst>
                    <a:ext uri="{9D8B030D-6E8A-4147-A177-3AD203B41FA5}">
                      <a16:colId xmlns:a16="http://schemas.microsoft.com/office/drawing/2014/main" val="20003"/>
                    </a:ext>
                  </a:extLst>
                </a:gridCol>
                <a:gridCol w="1859485">
                  <a:extLst>
                    <a:ext uri="{9D8B030D-6E8A-4147-A177-3AD203B41FA5}">
                      <a16:colId xmlns:a16="http://schemas.microsoft.com/office/drawing/2014/main" val="20004"/>
                    </a:ext>
                  </a:extLst>
                </a:gridCol>
              </a:tblGrid>
              <a:tr h="5944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Parameter</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Maximum limit</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Approved test method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(standard)</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Principle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of the test method</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extLst>
                  <a:ext uri="{0D108BD9-81ED-4DB2-BD59-A6C34878D82A}">
                    <a16:rowId xmlns:a16="http://schemas.microsoft.com/office/drawing/2014/main" val="10000"/>
                  </a:ext>
                </a:extLst>
              </a:tr>
              <a:tr h="413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1</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Lead (</a:t>
                      </a:r>
                      <a:r>
                        <a:rPr kumimoji="0" lang="en-US" sz="1000" b="1" i="0" u="none" strike="noStrike" cap="none" normalizeH="0" baseline="0" dirty="0" err="1">
                          <a:ln>
                            <a:noFill/>
                          </a:ln>
                          <a:solidFill>
                            <a:srgbClr val="660033"/>
                          </a:solidFill>
                          <a:effectLst/>
                          <a:latin typeface="+mn-lt"/>
                        </a:rPr>
                        <a:t>Pb</a:t>
                      </a:r>
                      <a:r>
                        <a:rPr kumimoji="0" lang="en-US" sz="1000" b="1" i="0" u="none" strike="noStrike" cap="none" normalizeH="0" baseline="0" dirty="0">
                          <a:ln>
                            <a:noFill/>
                          </a:ln>
                          <a:solidFill>
                            <a:srgbClr val="660033"/>
                          </a:solidFill>
                          <a:effectLst/>
                          <a:latin typeface="+mn-lt"/>
                        </a:rPr>
                        <a:t>), mg/kg</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0.3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30178-96</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dirty="0">
                        <a:ln>
                          <a:noFill/>
                        </a:ln>
                        <a:solidFill>
                          <a:srgbClr val="660033"/>
                        </a:solidFill>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AAS</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1"/>
                  </a:ext>
                </a:extLst>
              </a:tr>
              <a:tr h="4215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2</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Arsenic (As), mg/kg</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0.2</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51766-01</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AAS</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2"/>
                  </a:ext>
                </a:extLst>
              </a:tr>
              <a:tr h="424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Cadmium (Cd), mg/kg</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0.03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30178-96</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AAS</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3"/>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4</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Mercury (Hg), mg/kg</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0.005</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26927-86</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Colorimetric determination </a:t>
                      </a:r>
                      <a:endParaRPr kumimoji="0" lang="ru-RU" sz="1000" b="1" i="0" u="none" strike="noStrike" cap="none" normalizeH="0" baseline="0" dirty="0">
                        <a:ln>
                          <a:noFill/>
                        </a:ln>
                        <a:solidFill>
                          <a:srgbClr val="660033"/>
                        </a:solidFill>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(as copper tetraiodomercurate) / AAS</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4"/>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5</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Total sulfur dioxide (SO</a:t>
                      </a:r>
                      <a:r>
                        <a:rPr kumimoji="0" lang="en-US" sz="1000" b="1" i="0" u="none" strike="noStrike" cap="none" normalizeH="0" baseline="-25000" dirty="0">
                          <a:ln>
                            <a:noFill/>
                          </a:ln>
                          <a:solidFill>
                            <a:srgbClr val="660033"/>
                          </a:solidFill>
                          <a:effectLst/>
                          <a:latin typeface="+mn-lt"/>
                        </a:rPr>
                        <a:t>2</a:t>
                      </a:r>
                      <a:r>
                        <a:rPr kumimoji="0" lang="en-US" sz="1000" b="1" i="0" u="none" strike="noStrike" cap="none" normalizeH="0" baseline="0" dirty="0">
                          <a:ln>
                            <a:noFill/>
                          </a:ln>
                          <a:solidFill>
                            <a:srgbClr val="660033"/>
                          </a:solidFill>
                          <a:effectLst/>
                          <a:latin typeface="+mn-lt"/>
                        </a:rPr>
                        <a:t>), mg/dm</a:t>
                      </a:r>
                      <a:r>
                        <a:rPr kumimoji="0" lang="en-US" sz="1000" b="1" i="0" u="none" strike="noStrike" cap="none" normalizeH="0" baseline="30000" dirty="0">
                          <a:ln>
                            <a:noFill/>
                          </a:ln>
                          <a:solidFill>
                            <a:srgbClr val="660033"/>
                          </a:solidFill>
                          <a:effectLst/>
                          <a:latin typeface="+mn-lt"/>
                        </a:rPr>
                        <a:t>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300.0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(according to product type)</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32115-2013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Oxidation of sulfurous acid by iodine</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5"/>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6</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Sorbic acid/sorbates</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According to the relevant GOST or GOST R standards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for specific groups of wines &amp; wine products</a:t>
                      </a:r>
                      <a:endParaRPr kumimoji="0" lang="ru-RU" sz="1000" b="1" i="0" u="none" strike="noStrike" cap="none" normalizeH="0" baseline="0" dirty="0">
                        <a:ln>
                          <a:noFill/>
                        </a:ln>
                        <a:solidFill>
                          <a:srgbClr val="660033"/>
                        </a:solidFill>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26181-84</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Spectrophotometry</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6"/>
                  </a:ext>
                </a:extLst>
              </a:tr>
            </a:tbl>
          </a:graphicData>
        </a:graphic>
      </p:graphicFrame>
      <p:sp>
        <p:nvSpPr>
          <p:cNvPr id="4" name="Title 1"/>
          <p:cNvSpPr txBox="1">
            <a:spLocks/>
          </p:cNvSpPr>
          <p:nvPr/>
        </p:nvSpPr>
        <p:spPr>
          <a:xfrm>
            <a:off x="902661" y="992894"/>
            <a:ext cx="7344816" cy="1008112"/>
          </a:xfrm>
          <a:prstGeom prst="rect">
            <a:avLst/>
          </a:prstGeom>
        </p:spPr>
        <p:txBody>
          <a:bodyPr vert="horz" wrap="square" lIns="91440" tIns="45720" rIns="91440" bIns="45720" numCol="1" rtlCol="0" anchor="ctr" anchorCtr="0" compatLnSpc="1">
            <a:prstTxWarp prst="textNoShape">
              <a:avLst/>
            </a:prstTxWarp>
            <a:normAutofit fontScale="92500" lnSpcReduction="20000"/>
          </a:bodyPr>
          <a:lstStyle>
            <a:lvl1pPr algn="ctr" defTabSz="914400" rtl="0" eaLnBrk="1" latinLnBrk="0" hangingPunct="1">
              <a:spcBef>
                <a:spcPct val="0"/>
              </a:spcBef>
              <a:buNone/>
              <a:defRPr sz="4000" kern="1200">
                <a:solidFill>
                  <a:schemeClr val="tx1"/>
                </a:solidFill>
                <a:latin typeface="Gill Sans MT" panose="020B0502020104020203" pitchFamily="34" charset="0"/>
                <a:ea typeface="+mj-ea"/>
                <a:cs typeface="+mj-cs"/>
              </a:defRPr>
            </a:lvl1pPr>
          </a:lstStyle>
          <a:p>
            <a:pPr algn="l">
              <a:defRPr/>
            </a:pPr>
            <a:r>
              <a:rPr lang="en-US" sz="1700" b="1" dirty="0">
                <a:solidFill>
                  <a:srgbClr val="800000"/>
                </a:solidFill>
                <a:effectLst>
                  <a:outerShdw blurRad="38100" dist="38100" dir="2700000" algn="tl">
                    <a:srgbClr val="DDDDDD"/>
                  </a:outerShdw>
                </a:effectLst>
                <a:ea typeface="ＭＳ Ｐゴシック" charset="0"/>
              </a:rPr>
              <a:t>Mandatory short list of parameters:  </a:t>
            </a:r>
            <a:r>
              <a:rPr lang="en-US" sz="1700" b="1" dirty="0">
                <a:solidFill>
                  <a:srgbClr val="0000FF"/>
                </a:solidFill>
                <a:effectLst>
                  <a:outerShdw blurRad="38100" dist="38100" dir="2700000" algn="tl">
                    <a:srgbClr val="DDDDDD"/>
                  </a:outerShdw>
                </a:effectLst>
                <a:ea typeface="ＭＳ Ｐゴシック" charset="0"/>
              </a:rPr>
              <a:t>Safety</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all kind of wine &amp; wine products</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declaration of compliance</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participants:  Federal Customs Service (FTS), importers, certification bodies, ISO accredited test labs</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frequency of testing:  each time for shipment or once per contract (e.g. in case of  serial production)</a:t>
            </a: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
        <p:nvSpPr>
          <p:cNvPr id="7" name="Footer Placeholder 4"/>
          <p:cNvSpPr>
            <a:spLocks noGrp="1"/>
          </p:cNvSpPr>
          <p:nvPr>
            <p:ph type="ftr" sz="quarter" idx="11"/>
          </p:nvPr>
        </p:nvSpPr>
        <p:spPr>
          <a:xfrm>
            <a:off x="457201" y="6289679"/>
            <a:ext cx="4596023" cy="222436"/>
          </a:xfrm>
        </p:spPr>
        <p:txBody>
          <a:bodyPr/>
          <a:lstStyle/>
          <a:p>
            <a:r>
              <a:rPr lang="en-US" dirty="0"/>
              <a:t>APEC Wine Regulatory Forum |  May 11-12, 2017</a:t>
            </a:r>
          </a:p>
        </p:txBody>
      </p:sp>
      <p:sp>
        <p:nvSpPr>
          <p:cNvPr id="8" name="Date Placeholder 3"/>
          <p:cNvSpPr>
            <a:spLocks noGrp="1"/>
          </p:cNvSpPr>
          <p:nvPr>
            <p:ph type="dt" sz="half" idx="10"/>
          </p:nvPr>
        </p:nvSpPr>
        <p:spPr>
          <a:xfrm>
            <a:off x="5102605" y="6289679"/>
            <a:ext cx="3276083" cy="222436"/>
          </a:xfrm>
        </p:spPr>
        <p:txBody>
          <a:bodyPr/>
          <a:lstStyle/>
          <a:p>
            <a:r>
              <a:rPr lang="en-US" dirty="0"/>
              <a:t>Ha </a:t>
            </a:r>
            <a:r>
              <a:rPr lang="en-US" dirty="0" err="1"/>
              <a:t>Noi</a:t>
            </a:r>
            <a:r>
              <a:rPr lang="en-US" dirty="0"/>
              <a:t>, Viet Nam</a:t>
            </a:r>
          </a:p>
        </p:txBody>
      </p:sp>
      <p:sp>
        <p:nvSpPr>
          <p:cNvPr id="9" name="Slide Number Placeholder 5"/>
          <p:cNvSpPr>
            <a:spLocks noGrp="1"/>
          </p:cNvSpPr>
          <p:nvPr>
            <p:ph type="sldNum" sz="quarter" idx="12"/>
          </p:nvPr>
        </p:nvSpPr>
        <p:spPr>
          <a:xfrm>
            <a:off x="8378687" y="6289679"/>
            <a:ext cx="309458" cy="222436"/>
          </a:xfrm>
        </p:spPr>
        <p:txBody>
          <a:bodyPr/>
          <a:lstStyle/>
          <a:p>
            <a:r>
              <a:rPr lang="en-US" dirty="0"/>
              <a:t>6</a:t>
            </a:r>
          </a:p>
        </p:txBody>
      </p:sp>
    </p:spTree>
    <p:extLst>
      <p:ext uri="{BB962C8B-B14F-4D97-AF65-F5344CB8AC3E}">
        <p14:creationId xmlns:p14="http://schemas.microsoft.com/office/powerpoint/2010/main" val="2291961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61"/>
          <p:cNvGraphicFramePr>
            <a:graphicFrameLocks noGrp="1"/>
          </p:cNvGraphicFramePr>
          <p:nvPr>
            <p:extLst>
              <p:ext uri="{D42A27DB-BD31-4B8C-83A1-F6EECF244321}">
                <p14:modId xmlns:p14="http://schemas.microsoft.com/office/powerpoint/2010/main" val="534598464"/>
              </p:ext>
            </p:extLst>
          </p:nvPr>
        </p:nvGraphicFramePr>
        <p:xfrm>
          <a:off x="1165172" y="2831659"/>
          <a:ext cx="6768753" cy="2469013"/>
        </p:xfrm>
        <a:graphic>
          <a:graphicData uri="http://schemas.openxmlformats.org/drawingml/2006/table">
            <a:tbl>
              <a:tblPr/>
              <a:tblGrid>
                <a:gridCol w="605336">
                  <a:extLst>
                    <a:ext uri="{9D8B030D-6E8A-4147-A177-3AD203B41FA5}">
                      <a16:colId xmlns:a16="http://schemas.microsoft.com/office/drawing/2014/main" val="20000"/>
                    </a:ext>
                  </a:extLst>
                </a:gridCol>
                <a:gridCol w="1404290">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1363042">
                  <a:extLst>
                    <a:ext uri="{9D8B030D-6E8A-4147-A177-3AD203B41FA5}">
                      <a16:colId xmlns:a16="http://schemas.microsoft.com/office/drawing/2014/main" val="20003"/>
                    </a:ext>
                  </a:extLst>
                </a:gridCol>
                <a:gridCol w="1595885">
                  <a:extLst>
                    <a:ext uri="{9D8B030D-6E8A-4147-A177-3AD203B41FA5}">
                      <a16:colId xmlns:a16="http://schemas.microsoft.com/office/drawing/2014/main" val="20004"/>
                    </a:ext>
                  </a:extLst>
                </a:gridCol>
              </a:tblGrid>
              <a:tr h="5944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Parameter</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Limits</a:t>
                      </a: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Approved test method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(standard)</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Principle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of the test method</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extLst>
                  <a:ext uri="{0D108BD9-81ED-4DB2-BD59-A6C34878D82A}">
                    <a16:rowId xmlns:a16="http://schemas.microsoft.com/office/drawing/2014/main" val="10000"/>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1</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Ethanol, % vol.</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8.5-22.0</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32095-2013</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err="1">
                          <a:ln>
                            <a:noFill/>
                          </a:ln>
                          <a:solidFill>
                            <a:srgbClr val="660033"/>
                          </a:solidFill>
                          <a:effectLst/>
                          <a:latin typeface="+mn-lt"/>
                        </a:rPr>
                        <a:t>Areometry</a:t>
                      </a:r>
                      <a:r>
                        <a:rPr kumimoji="0" lang="en-US" sz="1100" b="1" i="0" u="none" strike="noStrike" cap="none" normalizeH="0" baseline="0" dirty="0">
                          <a:ln>
                            <a:noFill/>
                          </a:ln>
                          <a:solidFill>
                            <a:srgbClr val="660033"/>
                          </a:solidFill>
                          <a:effectLst/>
                          <a:latin typeface="+mn-lt"/>
                        </a:rPr>
                        <a:t> after distillation</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1"/>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2</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Sugars, g/dm</a:t>
                      </a:r>
                      <a:r>
                        <a:rPr kumimoji="0" lang="en-US" sz="1100" b="1" i="0" u="none" strike="noStrike" cap="none" normalizeH="0" baseline="30000" dirty="0">
                          <a:ln>
                            <a:noFill/>
                          </a:ln>
                          <a:solidFill>
                            <a:srgbClr val="660033"/>
                          </a:solidFill>
                          <a:effectLst/>
                          <a:latin typeface="+mn-lt"/>
                        </a:rPr>
                        <a:t>3</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According to product type</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13192-73</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Bertrand's method/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Direct titration with </a:t>
                      </a:r>
                      <a:r>
                        <a:rPr kumimoji="0" lang="en-US" sz="1100" b="1" i="0" u="none" strike="noStrike" cap="none" normalizeH="0" baseline="0" dirty="0" err="1">
                          <a:ln>
                            <a:noFill/>
                          </a:ln>
                          <a:solidFill>
                            <a:srgbClr val="660033"/>
                          </a:solidFill>
                          <a:effectLst/>
                          <a:latin typeface="+mn-lt"/>
                        </a:rPr>
                        <a:t>Feling’s</a:t>
                      </a:r>
                      <a:r>
                        <a:rPr kumimoji="0" lang="en-US" sz="1100" b="1" i="0" u="none" strike="noStrike" cap="none" normalizeH="0" baseline="0" dirty="0">
                          <a:ln>
                            <a:noFill/>
                          </a:ln>
                          <a:solidFill>
                            <a:srgbClr val="660033"/>
                          </a:solidFill>
                          <a:effectLst/>
                          <a:latin typeface="+mn-lt"/>
                        </a:rPr>
                        <a:t> reagent</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2"/>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3</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Organoleptic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properties</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1" i="0" u="none" strike="noStrike" cap="none" normalizeH="0" baseline="0" dirty="0">
                          <a:ln>
                            <a:noFill/>
                          </a:ln>
                          <a:solidFill>
                            <a:srgbClr val="660033"/>
                          </a:solidFill>
                          <a:effectLst/>
                          <a:latin typeface="+mn-lt"/>
                        </a:rPr>
                        <a:t>According to product type</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32051-2013</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Organoleptic testing</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3"/>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4</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CO</a:t>
                      </a:r>
                      <a:r>
                        <a:rPr kumimoji="0" lang="en-US" sz="1100" b="1" i="0" u="none" strike="noStrike" cap="none" normalizeH="0" baseline="-25000" dirty="0">
                          <a:ln>
                            <a:noFill/>
                          </a:ln>
                          <a:solidFill>
                            <a:srgbClr val="660033"/>
                          </a:solidFill>
                          <a:effectLst/>
                          <a:latin typeface="+mn-lt"/>
                        </a:rPr>
                        <a:t>2</a:t>
                      </a:r>
                      <a:r>
                        <a:rPr kumimoji="0" lang="en-US" sz="1100" b="1" i="0" u="none" strike="noStrike" cap="none" normalizeH="0" baseline="0" dirty="0">
                          <a:ln>
                            <a:noFill/>
                          </a:ln>
                          <a:solidFill>
                            <a:srgbClr val="660033"/>
                          </a:solidFill>
                          <a:effectLst/>
                          <a:latin typeface="+mn-lt"/>
                        </a:rPr>
                        <a:t> pressure</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Sparkling wines</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1" i="0" u="none" strike="noStrike" cap="none" normalizeH="0" baseline="0" dirty="0">
                          <a:ln>
                            <a:noFill/>
                          </a:ln>
                          <a:solidFill>
                            <a:srgbClr val="660033"/>
                          </a:solidFill>
                          <a:effectLst/>
                          <a:latin typeface="+mn-lt"/>
                        </a:rPr>
                        <a:t>GOST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1" i="0" u="none" strike="noStrike" cap="none" normalizeH="0" baseline="0" dirty="0">
                          <a:ln>
                            <a:noFill/>
                          </a:ln>
                          <a:solidFill>
                            <a:srgbClr val="660033"/>
                          </a:solidFill>
                          <a:effectLst/>
                          <a:latin typeface="+mn-lt"/>
                        </a:rPr>
                        <a:t>12258-79</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err="1">
                          <a:ln>
                            <a:noFill/>
                          </a:ln>
                          <a:solidFill>
                            <a:srgbClr val="660033"/>
                          </a:solidFill>
                          <a:effectLst/>
                          <a:latin typeface="+mn-lt"/>
                        </a:rPr>
                        <a:t>Aphrometer</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4"/>
                  </a:ext>
                </a:extLst>
              </a:tr>
            </a:tbl>
          </a:graphicData>
        </a:graphic>
      </p:graphicFrame>
      <p:sp>
        <p:nvSpPr>
          <p:cNvPr id="6" name="Title 1"/>
          <p:cNvSpPr txBox="1">
            <a:spLocks/>
          </p:cNvSpPr>
          <p:nvPr/>
        </p:nvSpPr>
        <p:spPr>
          <a:xfrm>
            <a:off x="1043608" y="1556792"/>
            <a:ext cx="7344816" cy="1008112"/>
          </a:xfrm>
          <a:prstGeom prst="rect">
            <a:avLst/>
          </a:prstGeom>
        </p:spPr>
        <p:txBody>
          <a:bodyPr vert="horz" wrap="square" lIns="91440" tIns="45720" rIns="91440" bIns="45720" numCol="1" rtlCol="0" anchor="ctr" anchorCtr="0" compatLnSpc="1">
            <a:prstTxWarp prst="textNoShape">
              <a:avLst/>
            </a:prstTxWarp>
            <a:normAutofit fontScale="92500" lnSpcReduction="20000"/>
          </a:bodyPr>
          <a:lstStyle>
            <a:lvl1pPr algn="ctr" defTabSz="914400" rtl="0" eaLnBrk="1" latinLnBrk="0" hangingPunct="1">
              <a:spcBef>
                <a:spcPct val="0"/>
              </a:spcBef>
              <a:buNone/>
              <a:defRPr sz="4000" kern="1200">
                <a:solidFill>
                  <a:schemeClr val="tx1"/>
                </a:solidFill>
                <a:latin typeface="Gill Sans MT" panose="020B0502020104020203" pitchFamily="34" charset="0"/>
                <a:ea typeface="+mj-ea"/>
                <a:cs typeface="+mj-cs"/>
              </a:defRPr>
            </a:lvl1pPr>
          </a:lstStyle>
          <a:p>
            <a:pPr algn="l">
              <a:defRPr/>
            </a:pPr>
            <a:r>
              <a:rPr lang="en-US" sz="1700" b="1" dirty="0">
                <a:solidFill>
                  <a:srgbClr val="800000"/>
                </a:solidFill>
                <a:effectLst>
                  <a:outerShdw blurRad="38100" dist="38100" dir="2700000" algn="tl">
                    <a:srgbClr val="DDDDDD"/>
                  </a:outerShdw>
                </a:effectLst>
                <a:ea typeface="ＭＳ Ｐゴシック" charset="0"/>
              </a:rPr>
              <a:t>Additional list of parameters:  </a:t>
            </a:r>
            <a:r>
              <a:rPr lang="en-US" sz="1700" b="1" dirty="0">
                <a:solidFill>
                  <a:srgbClr val="0000FF"/>
                </a:solidFill>
                <a:effectLst>
                  <a:outerShdw blurRad="38100" dist="38100" dir="2700000" algn="tl">
                    <a:srgbClr val="DDDDDD"/>
                  </a:outerShdw>
                </a:effectLst>
                <a:ea typeface="ＭＳ Ｐゴシック" charset="0"/>
              </a:rPr>
              <a:t>Quality (identification)</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all kind of wine &amp; wine products</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declaration of compliance</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participants:  Federal Customs Service, importers, certification bodies, ISO accredited test labs</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frequency of testing:  each time for shipment or once per contract (e.g. in case of  serial production)</a:t>
            </a:r>
          </a:p>
          <a:p>
            <a:pPr marL="342900" indent="-342900" algn="l">
              <a:buFont typeface="Wingdings" panose="05000000000000000000" pitchFamily="2" charset="2"/>
              <a:buChar char="Ø"/>
              <a:defRPr/>
            </a:pPr>
            <a:endParaRPr lang="en-US" sz="1400" dirty="0">
              <a:solidFill>
                <a:srgbClr val="660033"/>
              </a:solidFill>
              <a:effectLst>
                <a:outerShdw blurRad="38100" dist="38100" dir="2700000" algn="tl">
                  <a:srgbClr val="DDDDDD"/>
                </a:outerShdw>
              </a:effectLst>
              <a:ea typeface="ＭＳ Ｐゴシック" charset="0"/>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
        <p:nvSpPr>
          <p:cNvPr id="8" name="Footer Placeholder 4"/>
          <p:cNvSpPr>
            <a:spLocks noGrp="1"/>
          </p:cNvSpPr>
          <p:nvPr>
            <p:ph type="ftr" sz="quarter" idx="11"/>
          </p:nvPr>
        </p:nvSpPr>
        <p:spPr>
          <a:xfrm>
            <a:off x="457201" y="6289679"/>
            <a:ext cx="4596023" cy="222436"/>
          </a:xfrm>
        </p:spPr>
        <p:txBody>
          <a:bodyPr/>
          <a:lstStyle/>
          <a:p>
            <a:r>
              <a:rPr lang="en-US" dirty="0"/>
              <a:t>APEC Wine Regulatory Forum |  May 11-12, 2017</a:t>
            </a:r>
          </a:p>
        </p:txBody>
      </p:sp>
      <p:sp>
        <p:nvSpPr>
          <p:cNvPr id="9" name="Date Placeholder 3"/>
          <p:cNvSpPr>
            <a:spLocks noGrp="1"/>
          </p:cNvSpPr>
          <p:nvPr>
            <p:ph type="dt" sz="half" idx="10"/>
          </p:nvPr>
        </p:nvSpPr>
        <p:spPr>
          <a:xfrm>
            <a:off x="5102605" y="6289679"/>
            <a:ext cx="3276083" cy="222436"/>
          </a:xfrm>
        </p:spPr>
        <p:txBody>
          <a:bodyPr/>
          <a:lstStyle/>
          <a:p>
            <a:r>
              <a:rPr lang="en-US" dirty="0"/>
              <a:t>Ha </a:t>
            </a:r>
            <a:r>
              <a:rPr lang="en-US" dirty="0" err="1"/>
              <a:t>Noi</a:t>
            </a:r>
            <a:r>
              <a:rPr lang="en-US" dirty="0"/>
              <a:t>, Viet Nam</a:t>
            </a:r>
          </a:p>
        </p:txBody>
      </p:sp>
      <p:sp>
        <p:nvSpPr>
          <p:cNvPr id="10" name="Slide Number Placeholder 5"/>
          <p:cNvSpPr>
            <a:spLocks noGrp="1"/>
          </p:cNvSpPr>
          <p:nvPr>
            <p:ph type="sldNum" sz="quarter" idx="12"/>
          </p:nvPr>
        </p:nvSpPr>
        <p:spPr>
          <a:xfrm>
            <a:off x="8378687" y="6289679"/>
            <a:ext cx="309458" cy="222436"/>
          </a:xfrm>
        </p:spPr>
        <p:txBody>
          <a:bodyPr/>
          <a:lstStyle/>
          <a:p>
            <a:r>
              <a:rPr lang="en-US" dirty="0"/>
              <a:t>7</a:t>
            </a:r>
          </a:p>
        </p:txBody>
      </p:sp>
    </p:spTree>
    <p:extLst>
      <p:ext uri="{BB962C8B-B14F-4D97-AF65-F5344CB8AC3E}">
        <p14:creationId xmlns:p14="http://schemas.microsoft.com/office/powerpoint/2010/main" val="3986684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61"/>
          <p:cNvGraphicFramePr>
            <a:graphicFrameLocks noGrp="1"/>
          </p:cNvGraphicFramePr>
          <p:nvPr>
            <p:extLst>
              <p:ext uri="{D42A27DB-BD31-4B8C-83A1-F6EECF244321}">
                <p14:modId xmlns:p14="http://schemas.microsoft.com/office/powerpoint/2010/main" val="1163117941"/>
              </p:ext>
            </p:extLst>
          </p:nvPr>
        </p:nvGraphicFramePr>
        <p:xfrm>
          <a:off x="1043608" y="3435943"/>
          <a:ext cx="6768753" cy="1447930"/>
        </p:xfrm>
        <a:graphic>
          <a:graphicData uri="http://schemas.openxmlformats.org/drawingml/2006/table">
            <a:tbl>
              <a:tblPr/>
              <a:tblGrid>
                <a:gridCol w="605336">
                  <a:extLst>
                    <a:ext uri="{9D8B030D-6E8A-4147-A177-3AD203B41FA5}">
                      <a16:colId xmlns:a16="http://schemas.microsoft.com/office/drawing/2014/main" val="20000"/>
                    </a:ext>
                  </a:extLst>
                </a:gridCol>
                <a:gridCol w="1404290">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1363042">
                  <a:extLst>
                    <a:ext uri="{9D8B030D-6E8A-4147-A177-3AD203B41FA5}">
                      <a16:colId xmlns:a16="http://schemas.microsoft.com/office/drawing/2014/main" val="20003"/>
                    </a:ext>
                  </a:extLst>
                </a:gridCol>
                <a:gridCol w="1595885">
                  <a:extLst>
                    <a:ext uri="{9D8B030D-6E8A-4147-A177-3AD203B41FA5}">
                      <a16:colId xmlns:a16="http://schemas.microsoft.com/office/drawing/2014/main" val="20004"/>
                    </a:ext>
                  </a:extLst>
                </a:gridCol>
              </a:tblGrid>
              <a:tr h="5944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Parameter</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Maximum limit</a:t>
                      </a: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Approved test method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(standard)</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Principle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1"/>
                          </a:solidFill>
                          <a:effectLst/>
                          <a:latin typeface="+mn-lt"/>
                        </a:rPr>
                        <a:t>of the test method</a:t>
                      </a:r>
                      <a:endParaRPr kumimoji="0" lang="ru-RU" sz="11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extLst>
                  <a:ext uri="{0D108BD9-81ED-4DB2-BD59-A6C34878D82A}">
                    <a16:rowId xmlns:a16="http://schemas.microsoft.com/office/drawing/2014/main" val="10000"/>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1</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Pesticides</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According to general regulations</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GOST 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53971-2010</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Capillary electrophoresis</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1"/>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2</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Phthalates</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0.1 </a:t>
                      </a:r>
                      <a:r>
                        <a:rPr kumimoji="0" lang="el-GR" sz="1100" b="1" i="0" u="none" strike="noStrike" cap="none" normalizeH="0" baseline="0" dirty="0">
                          <a:ln>
                            <a:noFill/>
                          </a:ln>
                          <a:solidFill>
                            <a:srgbClr val="660033"/>
                          </a:solidFill>
                          <a:effectLst/>
                          <a:latin typeface="Calibri"/>
                        </a:rPr>
                        <a:t>μ</a:t>
                      </a:r>
                      <a:r>
                        <a:rPr kumimoji="0" lang="en-US" sz="1100" b="1" i="0" u="none" strike="noStrike" cap="none" normalizeH="0" baseline="0" dirty="0">
                          <a:ln>
                            <a:noFill/>
                          </a:ln>
                          <a:solidFill>
                            <a:srgbClr val="660033"/>
                          </a:solidFill>
                          <a:effectLst/>
                          <a:latin typeface="Calibri"/>
                        </a:rPr>
                        <a:t>g/l, 6 </a:t>
                      </a:r>
                      <a:r>
                        <a:rPr kumimoji="0" lang="el-GR" sz="1100" b="1" i="0" u="none" strike="noStrike" cap="none" normalizeH="0" baseline="0" dirty="0">
                          <a:ln>
                            <a:noFill/>
                          </a:ln>
                          <a:solidFill>
                            <a:srgbClr val="660033"/>
                          </a:solidFill>
                          <a:effectLst/>
                          <a:latin typeface="+mn-lt"/>
                        </a:rPr>
                        <a:t>μ</a:t>
                      </a:r>
                      <a:r>
                        <a:rPr kumimoji="0" lang="en-US" sz="1100" b="1" i="0" u="none" strike="noStrike" cap="none" normalizeH="0" baseline="0" dirty="0">
                          <a:ln>
                            <a:noFill/>
                          </a:ln>
                          <a:solidFill>
                            <a:srgbClr val="660033"/>
                          </a:solidFill>
                          <a:effectLst/>
                          <a:latin typeface="+mn-lt"/>
                        </a:rPr>
                        <a:t>g/l</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MUK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4.1.738-99</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660033"/>
                          </a:solidFill>
                          <a:effectLst/>
                          <a:latin typeface="+mn-lt"/>
                        </a:rPr>
                        <a:t>GC-MS</a:t>
                      </a:r>
                      <a:endParaRPr kumimoji="0" lang="ru-RU" sz="11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2"/>
                  </a:ext>
                </a:extLst>
              </a:tr>
            </a:tbl>
          </a:graphicData>
        </a:graphic>
      </p:graphicFrame>
      <p:sp>
        <p:nvSpPr>
          <p:cNvPr id="6" name="Title 1"/>
          <p:cNvSpPr txBox="1">
            <a:spLocks/>
          </p:cNvSpPr>
          <p:nvPr/>
        </p:nvSpPr>
        <p:spPr>
          <a:xfrm>
            <a:off x="972576" y="1384129"/>
            <a:ext cx="7560840" cy="1728192"/>
          </a:xfrm>
          <a:prstGeom prst="rect">
            <a:avLst/>
          </a:prstGeom>
        </p:spPr>
        <p:txBody>
          <a:bodyPr vert="horz" wrap="square" lIns="91440" tIns="45720" rIns="91440" bIns="45720" numCol="1" rtlCol="0" anchor="ctr" anchorCtr="0" compatLnSpc="1">
            <a:prstTxWarp prst="textNoShape">
              <a:avLst/>
            </a:prstTxWarp>
            <a:normAutofit lnSpcReduction="10000"/>
          </a:bodyPr>
          <a:lstStyle>
            <a:lvl1pPr algn="ctr" defTabSz="914400" rtl="0" eaLnBrk="1" latinLnBrk="0" hangingPunct="1">
              <a:spcBef>
                <a:spcPct val="0"/>
              </a:spcBef>
              <a:buNone/>
              <a:defRPr sz="4000" kern="1200">
                <a:solidFill>
                  <a:schemeClr val="tx1"/>
                </a:solidFill>
                <a:latin typeface="Gill Sans MT" panose="020B0502020104020203" pitchFamily="34" charset="0"/>
                <a:ea typeface="+mj-ea"/>
                <a:cs typeface="+mj-cs"/>
              </a:defRPr>
            </a:lvl1pPr>
          </a:lstStyle>
          <a:p>
            <a:pPr algn="l">
              <a:defRPr/>
            </a:pPr>
            <a:r>
              <a:rPr lang="en-US" sz="1600" b="1" dirty="0">
                <a:solidFill>
                  <a:srgbClr val="800000"/>
                </a:solidFill>
                <a:effectLst>
                  <a:outerShdw blurRad="38100" dist="38100" dir="2700000" algn="tl">
                    <a:srgbClr val="000000">
                      <a:alpha val="43137"/>
                    </a:srgbClr>
                  </a:outerShdw>
                </a:effectLst>
                <a:ea typeface="ＭＳ Ｐゴシック" charset="0"/>
              </a:rPr>
              <a:t>Extended list of parameters:  </a:t>
            </a:r>
            <a:r>
              <a:rPr lang="en-US" sz="1600" b="1" dirty="0">
                <a:solidFill>
                  <a:srgbClr val="0000FF"/>
                </a:solidFill>
                <a:effectLst>
                  <a:outerShdw blurRad="38100" dist="38100" dir="2700000" algn="tl">
                    <a:srgbClr val="000000">
                      <a:alpha val="43137"/>
                    </a:srgbClr>
                  </a:outerShdw>
                </a:effectLst>
                <a:ea typeface="ＭＳ Ｐゴシック" charset="0"/>
              </a:rPr>
              <a:t>Safety</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all kind of wine &amp; wine products</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state control &amp; supervision of goods on the market &amp; production</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participants:  Federal Service for Customers’ Rights Protection and Human Well-Being Supervision (</a:t>
            </a:r>
            <a:r>
              <a:rPr lang="en-US" sz="1400" dirty="0" err="1">
                <a:solidFill>
                  <a:srgbClr val="800000"/>
                </a:solidFill>
                <a:effectLst>
                  <a:outerShdw blurRad="38100" dist="38100" dir="2700000" algn="tl">
                    <a:srgbClr val="DDDDDD"/>
                  </a:outerShdw>
                </a:effectLst>
                <a:ea typeface="ＭＳ Ｐゴシック" charset="0"/>
              </a:rPr>
              <a:t>Rospotrebnadzor</a:t>
            </a:r>
            <a:r>
              <a:rPr lang="en-US" sz="1400" dirty="0">
                <a:solidFill>
                  <a:srgbClr val="800000"/>
                </a:solidFill>
                <a:effectLst>
                  <a:outerShdw blurRad="38100" dist="38100" dir="2700000" algn="tl">
                    <a:srgbClr val="DDDDDD"/>
                  </a:outerShdw>
                </a:effectLst>
                <a:ea typeface="ＭＳ Ｐゴシック" charset="0"/>
              </a:rPr>
              <a:t>) &amp; ISO accredited labs of the </a:t>
            </a:r>
            <a:r>
              <a:rPr lang="en-US" sz="1400" dirty="0" err="1">
                <a:solidFill>
                  <a:srgbClr val="800000"/>
                </a:solidFill>
                <a:effectLst>
                  <a:outerShdw blurRad="38100" dist="38100" dir="2700000" algn="tl">
                    <a:srgbClr val="DDDDDD"/>
                  </a:outerShdw>
                </a:effectLst>
                <a:ea typeface="ＭＳ Ｐゴシック" charset="0"/>
              </a:rPr>
              <a:t>Rospotrebnadzor</a:t>
            </a:r>
            <a:r>
              <a:rPr lang="en-US" sz="1400" dirty="0">
                <a:solidFill>
                  <a:srgbClr val="800000"/>
                </a:solidFill>
                <a:effectLst>
                  <a:outerShdw blurRad="38100" dist="38100" dir="2700000" algn="tl">
                    <a:srgbClr val="DDDDDD"/>
                  </a:outerShdw>
                </a:effectLst>
                <a:ea typeface="ＭＳ Ｐゴシック" charset="0"/>
              </a:rPr>
              <a:t>, producers, trade organizations, consumers</a:t>
            </a:r>
          </a:p>
          <a:p>
            <a:pPr marL="342900" indent="-342900" algn="l">
              <a:buFont typeface="Wingdings" panose="05000000000000000000" pitchFamily="2" charset="2"/>
              <a:buChar char="Ø"/>
              <a:defRPr/>
            </a:pPr>
            <a:r>
              <a:rPr lang="en-US" sz="1400" dirty="0">
                <a:solidFill>
                  <a:srgbClr val="800000"/>
                </a:solidFill>
                <a:effectLst>
                  <a:outerShdw blurRad="38100" dist="38100" dir="2700000" algn="tl">
                    <a:srgbClr val="DDDDDD"/>
                  </a:outerShdw>
                </a:effectLst>
                <a:ea typeface="ＭＳ Ｐゴシック" charset="0"/>
              </a:rPr>
              <a:t>frequency of testing: scheduled inspections - once per 3 years &amp; company according to the published plans/not scheduled inspections – day notification/according to complaints</a:t>
            </a:r>
          </a:p>
        </p:txBody>
      </p:sp>
      <p:sp>
        <p:nvSpPr>
          <p:cNvPr id="7" name="Footer Placeholder 4"/>
          <p:cNvSpPr>
            <a:spLocks noGrp="1"/>
          </p:cNvSpPr>
          <p:nvPr>
            <p:ph type="ftr" sz="quarter" idx="11"/>
          </p:nvPr>
        </p:nvSpPr>
        <p:spPr>
          <a:xfrm>
            <a:off x="457201" y="6289679"/>
            <a:ext cx="4596023" cy="222436"/>
          </a:xfrm>
        </p:spPr>
        <p:txBody>
          <a:bodyPr/>
          <a:lstStyle/>
          <a:p>
            <a:r>
              <a:rPr lang="en-US" dirty="0"/>
              <a:t>APEC Wine Regulatory Forum |  May 11-12, 2017</a:t>
            </a:r>
          </a:p>
        </p:txBody>
      </p:sp>
      <p:sp>
        <p:nvSpPr>
          <p:cNvPr id="8" name="Date Placeholder 3"/>
          <p:cNvSpPr>
            <a:spLocks noGrp="1"/>
          </p:cNvSpPr>
          <p:nvPr>
            <p:ph type="dt" sz="half" idx="10"/>
          </p:nvPr>
        </p:nvSpPr>
        <p:spPr>
          <a:xfrm>
            <a:off x="5102605" y="6289679"/>
            <a:ext cx="3276083" cy="222436"/>
          </a:xfrm>
        </p:spPr>
        <p:txBody>
          <a:bodyPr/>
          <a:lstStyle/>
          <a:p>
            <a:r>
              <a:rPr lang="en-US" dirty="0"/>
              <a:t>Ha </a:t>
            </a:r>
            <a:r>
              <a:rPr lang="en-US" dirty="0" err="1"/>
              <a:t>Noi</a:t>
            </a:r>
            <a:r>
              <a:rPr lang="en-US" dirty="0"/>
              <a:t>, Viet Nam</a:t>
            </a:r>
          </a:p>
        </p:txBody>
      </p:sp>
      <p:sp>
        <p:nvSpPr>
          <p:cNvPr id="9" name="Slide Number Placeholder 5"/>
          <p:cNvSpPr>
            <a:spLocks noGrp="1"/>
          </p:cNvSpPr>
          <p:nvPr>
            <p:ph type="sldNum" sz="quarter" idx="12"/>
          </p:nvPr>
        </p:nvSpPr>
        <p:spPr>
          <a:xfrm>
            <a:off x="8378687" y="6289679"/>
            <a:ext cx="309458" cy="222436"/>
          </a:xfrm>
        </p:spPr>
        <p:txBody>
          <a:bodyPr/>
          <a:lstStyle/>
          <a:p>
            <a:r>
              <a:rPr lang="en-US" dirty="0"/>
              <a:t>8</a:t>
            </a:r>
          </a:p>
        </p:txBody>
      </p:sp>
      <p:pic>
        <p:nvPicPr>
          <p:cNvPr id="10" name="Рисунок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Tree>
    <p:extLst>
      <p:ext uri="{BB962C8B-B14F-4D97-AF65-F5344CB8AC3E}">
        <p14:creationId xmlns:p14="http://schemas.microsoft.com/office/powerpoint/2010/main" val="242846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61"/>
          <p:cNvGraphicFramePr>
            <a:graphicFrameLocks noGrp="1"/>
          </p:cNvGraphicFramePr>
          <p:nvPr>
            <p:extLst>
              <p:ext uri="{D42A27DB-BD31-4B8C-83A1-F6EECF244321}">
                <p14:modId xmlns:p14="http://schemas.microsoft.com/office/powerpoint/2010/main" val="1318805007"/>
              </p:ext>
            </p:extLst>
          </p:nvPr>
        </p:nvGraphicFramePr>
        <p:xfrm>
          <a:off x="1024260" y="2589855"/>
          <a:ext cx="6768753" cy="3252486"/>
        </p:xfrm>
        <a:graphic>
          <a:graphicData uri="http://schemas.openxmlformats.org/drawingml/2006/table">
            <a:tbl>
              <a:tblPr/>
              <a:tblGrid>
                <a:gridCol w="605336">
                  <a:extLst>
                    <a:ext uri="{9D8B030D-6E8A-4147-A177-3AD203B41FA5}">
                      <a16:colId xmlns:a16="http://schemas.microsoft.com/office/drawing/2014/main" val="20000"/>
                    </a:ext>
                  </a:extLst>
                </a:gridCol>
                <a:gridCol w="1842936">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512169">
                  <a:extLst>
                    <a:ext uri="{9D8B030D-6E8A-4147-A177-3AD203B41FA5}">
                      <a16:colId xmlns:a16="http://schemas.microsoft.com/office/drawing/2014/main" val="20004"/>
                    </a:ext>
                  </a:extLst>
                </a:gridCol>
              </a:tblGrid>
              <a:tr h="5944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bg1"/>
                          </a:solidFill>
                          <a:effectLst/>
                          <a:latin typeface="+mn-lt"/>
                        </a:rPr>
                        <a:t>#</a:t>
                      </a:r>
                      <a:endParaRPr kumimoji="0" lang="ru-RU" sz="10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bg1"/>
                          </a:solidFill>
                          <a:effectLst/>
                          <a:latin typeface="+mn-lt"/>
                        </a:rPr>
                        <a:t>Parameter</a:t>
                      </a:r>
                      <a:endParaRPr kumimoji="0" lang="ru-RU" sz="10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bg1"/>
                          </a:solidFill>
                          <a:effectLst/>
                          <a:latin typeface="+mn-lt"/>
                        </a:rPr>
                        <a:t>Limits</a:t>
                      </a: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bg1"/>
                          </a:solidFill>
                          <a:effectLst/>
                          <a:latin typeface="+mn-lt"/>
                        </a:rPr>
                        <a:t>Approved test method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bg1"/>
                          </a:solidFill>
                          <a:effectLst/>
                          <a:latin typeface="+mn-lt"/>
                        </a:rPr>
                        <a:t>(standard)</a:t>
                      </a:r>
                      <a:endParaRPr kumimoji="0" lang="ru-RU" sz="10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bg1"/>
                          </a:solidFill>
                          <a:effectLst/>
                          <a:latin typeface="+mn-lt"/>
                        </a:rPr>
                        <a:t>Principle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bg1"/>
                          </a:solidFill>
                          <a:effectLst/>
                          <a:latin typeface="+mn-lt"/>
                        </a:rPr>
                        <a:t>of the test method</a:t>
                      </a:r>
                      <a:endParaRPr kumimoji="0" lang="ru-RU" sz="1000" b="1" i="0" u="none" strike="noStrike" cap="none" normalizeH="0" baseline="0" dirty="0">
                        <a:ln>
                          <a:noFill/>
                        </a:ln>
                        <a:solidFill>
                          <a:schemeClr val="bg1"/>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0021"/>
                    </a:solidFill>
                  </a:tcPr>
                </a:tc>
                <a:extLst>
                  <a:ext uri="{0D108BD9-81ED-4DB2-BD59-A6C34878D82A}">
                    <a16:rowId xmlns:a16="http://schemas.microsoft.com/office/drawing/2014/main" val="10000"/>
                  </a:ext>
                </a:extLst>
              </a:tr>
              <a:tr h="3134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1</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Citric acid</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According to the relevant GOST or GOST R standards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for specific groups of wines &amp; wine products</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32113-2013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Enzymatic</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1"/>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2</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a:ln>
                            <a:noFill/>
                          </a:ln>
                          <a:solidFill>
                            <a:srgbClr val="660033"/>
                          </a:solidFill>
                          <a:effectLst/>
                          <a:latin typeface="+mn-lt"/>
                        </a:rPr>
                        <a:t>Titrable</a:t>
                      </a:r>
                      <a:r>
                        <a:rPr kumimoji="0" lang="en-US" sz="1000" b="1" i="0" u="none" strike="noStrike" cap="none" normalizeH="0" baseline="0" dirty="0">
                          <a:ln>
                            <a:noFill/>
                          </a:ln>
                          <a:solidFill>
                            <a:srgbClr val="660033"/>
                          </a:solidFill>
                          <a:effectLst/>
                          <a:latin typeface="+mn-lt"/>
                        </a:rPr>
                        <a:t> acids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(as tartaric acid)</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32114-2013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Titration (pH 7.0)</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2"/>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3</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Volatile acids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(as acetic acid)</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32001-2012</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Titration after distillation</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3"/>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4</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Normalized extract</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32000-2012</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err="1">
                          <a:ln>
                            <a:noFill/>
                          </a:ln>
                          <a:solidFill>
                            <a:srgbClr val="660033"/>
                          </a:solidFill>
                          <a:effectLst/>
                          <a:latin typeface="+mn-lt"/>
                        </a:rPr>
                        <a:t>Pycnometry</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4"/>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5</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Iron</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13195-73/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R 51823-2001</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a:ln>
                            <a:noFill/>
                          </a:ln>
                          <a:solidFill>
                            <a:srgbClr val="660033"/>
                          </a:solidFill>
                          <a:effectLst/>
                          <a:latin typeface="+mn-lt"/>
                        </a:rPr>
                        <a:t>Colorimetry/Inverse </a:t>
                      </a:r>
                      <a:r>
                        <a:rPr kumimoji="0" lang="en-US" sz="1000" b="1" i="0" u="none" strike="noStrike" cap="none" normalizeH="0" baseline="0" dirty="0" err="1">
                          <a:ln>
                            <a:noFill/>
                          </a:ln>
                          <a:solidFill>
                            <a:srgbClr val="660033"/>
                          </a:solidFill>
                          <a:effectLst/>
                          <a:latin typeface="+mn-lt"/>
                        </a:rPr>
                        <a:t>voltamperometry</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5"/>
                  </a:ext>
                </a:extLst>
              </a:tr>
              <a:tr h="2880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6</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CO</a:t>
                      </a:r>
                      <a:r>
                        <a:rPr kumimoji="0" lang="en-US" sz="1000" b="1" i="0" u="none" strike="noStrike" cap="none" normalizeH="0" baseline="-25000" dirty="0">
                          <a:ln>
                            <a:noFill/>
                          </a:ln>
                          <a:solidFill>
                            <a:srgbClr val="660033"/>
                          </a:solidFill>
                          <a:effectLst/>
                          <a:latin typeface="+mn-lt"/>
                        </a:rPr>
                        <a:t>2</a:t>
                      </a:r>
                      <a:r>
                        <a:rPr kumimoji="0" lang="en-US" sz="1000" b="1" i="0" u="none" strike="noStrike" cap="none" normalizeH="0" baseline="0" dirty="0">
                          <a:ln>
                            <a:noFill/>
                          </a:ln>
                          <a:solidFill>
                            <a:srgbClr val="660033"/>
                          </a:solidFill>
                          <a:effectLst/>
                          <a:latin typeface="+mn-lt"/>
                        </a:rPr>
                        <a:t> pressure</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12258-79</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a:ln>
                            <a:noFill/>
                          </a:ln>
                          <a:solidFill>
                            <a:srgbClr val="660033"/>
                          </a:solidFill>
                          <a:effectLst/>
                          <a:latin typeface="+mn-lt"/>
                        </a:rPr>
                        <a:t>Aphrometer</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6"/>
                  </a:ext>
                </a:extLst>
              </a:tr>
              <a:tr h="5799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7</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Ratio of carbon isotopes </a:t>
                      </a:r>
                      <a:r>
                        <a:rPr kumimoji="0" lang="en-US" sz="1000" b="1" i="0" u="none" strike="noStrike" cap="none" normalizeH="0" baseline="30000" dirty="0">
                          <a:ln>
                            <a:noFill/>
                          </a:ln>
                          <a:solidFill>
                            <a:srgbClr val="660033"/>
                          </a:solidFill>
                          <a:effectLst/>
                          <a:latin typeface="+mn-lt"/>
                        </a:rPr>
                        <a:t>13</a:t>
                      </a:r>
                      <a:r>
                        <a:rPr kumimoji="0" lang="en-US" sz="1000" b="1" i="0" u="none" strike="noStrike" cap="none" normalizeH="0" baseline="0" dirty="0">
                          <a:ln>
                            <a:noFill/>
                          </a:ln>
                          <a:solidFill>
                            <a:srgbClr val="660033"/>
                          </a:solidFill>
                          <a:effectLst/>
                          <a:latin typeface="+mn-lt"/>
                        </a:rPr>
                        <a:t>C/</a:t>
                      </a:r>
                      <a:r>
                        <a:rPr kumimoji="0" lang="en-US" sz="1000" b="1" i="0" u="none" strike="noStrike" cap="none" normalizeH="0" baseline="30000" dirty="0">
                          <a:ln>
                            <a:noFill/>
                          </a:ln>
                          <a:solidFill>
                            <a:srgbClr val="660033"/>
                          </a:solidFill>
                          <a:effectLst/>
                          <a:latin typeface="+mn-lt"/>
                        </a:rPr>
                        <a:t>12</a:t>
                      </a:r>
                      <a:r>
                        <a:rPr kumimoji="0" lang="en-US" sz="1000" b="1" i="0" u="none" strike="noStrike" cap="none" normalizeH="0" baseline="0" dirty="0">
                          <a:ln>
                            <a:noFill/>
                          </a:ln>
                          <a:solidFill>
                            <a:srgbClr val="660033"/>
                          </a:solidFill>
                          <a:effectLst/>
                          <a:latin typeface="+mn-lt"/>
                        </a:rPr>
                        <a:t>C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(wine ethanol &amp; sugars)</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32710-2014</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GOST 32710-2014</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rgbClr val="660033"/>
                          </a:solidFill>
                          <a:effectLst/>
                          <a:latin typeface="+mn-lt"/>
                        </a:rPr>
                        <a:t>IRMS/SIRA</a:t>
                      </a:r>
                      <a:endParaRPr kumimoji="0" lang="ru-RU" sz="1000" b="1" i="0" u="none" strike="noStrike" cap="none" normalizeH="0" baseline="0" dirty="0">
                        <a:ln>
                          <a:noFill/>
                        </a:ln>
                        <a:solidFill>
                          <a:srgbClr val="660033"/>
                        </a:solidFill>
                        <a:effectLst/>
                        <a:latin typeface="+mn-lt"/>
                      </a:endParaRPr>
                    </a:p>
                  </a:txBody>
                  <a:tcPr marL="91438" marR="91438"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DE"/>
                    </a:solidFill>
                  </a:tcPr>
                </a:tc>
                <a:extLst>
                  <a:ext uri="{0D108BD9-81ED-4DB2-BD59-A6C34878D82A}">
                    <a16:rowId xmlns:a16="http://schemas.microsoft.com/office/drawing/2014/main" val="10007"/>
                  </a:ext>
                </a:extLst>
              </a:tr>
            </a:tbl>
          </a:graphicData>
        </a:graphic>
      </p:graphicFrame>
      <p:sp>
        <p:nvSpPr>
          <p:cNvPr id="6" name="Title 1"/>
          <p:cNvSpPr txBox="1">
            <a:spLocks/>
          </p:cNvSpPr>
          <p:nvPr/>
        </p:nvSpPr>
        <p:spPr>
          <a:xfrm>
            <a:off x="1024260" y="1088326"/>
            <a:ext cx="7508180" cy="1440160"/>
          </a:xfrm>
          <a:prstGeom prst="rect">
            <a:avLst/>
          </a:prstGeom>
        </p:spPr>
        <p:txBody>
          <a:bodyPr vert="horz" wrap="square" lIns="91440" tIns="45720" rIns="91440" bIns="45720" numCol="1" rtlCol="0" anchor="ctr" anchorCtr="0" compatLnSpc="1">
            <a:prstTxWarp prst="textNoShape">
              <a:avLst/>
            </a:prstTxWarp>
            <a:normAutofit fontScale="92500" lnSpcReduction="10000"/>
          </a:bodyPr>
          <a:lstStyle>
            <a:lvl1pPr algn="ctr" defTabSz="914400" rtl="0" eaLnBrk="1" latinLnBrk="0" hangingPunct="1">
              <a:spcBef>
                <a:spcPct val="0"/>
              </a:spcBef>
              <a:buNone/>
              <a:defRPr sz="4000" kern="1200">
                <a:solidFill>
                  <a:schemeClr val="tx1"/>
                </a:solidFill>
                <a:latin typeface="Gill Sans MT" panose="020B0502020104020203" pitchFamily="34" charset="0"/>
                <a:ea typeface="+mj-ea"/>
                <a:cs typeface="+mj-cs"/>
              </a:defRPr>
            </a:lvl1pPr>
          </a:lstStyle>
          <a:p>
            <a:pPr algn="l">
              <a:defRPr/>
            </a:pPr>
            <a:r>
              <a:rPr lang="en-US" sz="1700" b="1" dirty="0">
                <a:solidFill>
                  <a:srgbClr val="800000"/>
                </a:solidFill>
                <a:effectLst>
                  <a:outerShdw blurRad="38100" dist="38100" dir="2700000" algn="tl">
                    <a:srgbClr val="DDDDDD"/>
                  </a:outerShdw>
                </a:effectLst>
                <a:ea typeface="ＭＳ Ｐゴシック" charset="0"/>
              </a:rPr>
              <a:t>Extended list of parameters:  </a:t>
            </a:r>
            <a:r>
              <a:rPr lang="en-US" sz="1700" b="1" dirty="0">
                <a:solidFill>
                  <a:srgbClr val="0000FF"/>
                </a:solidFill>
                <a:effectLst>
                  <a:outerShdw blurRad="38100" dist="38100" dir="2700000" algn="tl">
                    <a:srgbClr val="DDDDDD"/>
                  </a:outerShdw>
                </a:effectLst>
                <a:ea typeface="ＭＳ Ｐゴシック" charset="0"/>
              </a:rPr>
              <a:t>Quality (identification)</a:t>
            </a:r>
          </a:p>
          <a:p>
            <a:pPr marL="342900" indent="-342900" algn="l">
              <a:buFont typeface="Wingdings" panose="05000000000000000000" pitchFamily="2" charset="2"/>
              <a:buChar char="Ø"/>
              <a:defRPr/>
            </a:pPr>
            <a:r>
              <a:rPr lang="en-US" sz="1200" dirty="0">
                <a:solidFill>
                  <a:srgbClr val="800000"/>
                </a:solidFill>
                <a:effectLst>
                  <a:outerShdw blurRad="38100" dist="38100" dir="2700000" algn="tl">
                    <a:srgbClr val="DDDDDD"/>
                  </a:outerShdw>
                </a:effectLst>
                <a:ea typeface="ＭＳ Ｐゴシック" charset="0"/>
              </a:rPr>
              <a:t>all kind of wine &amp; wine products</a:t>
            </a:r>
          </a:p>
          <a:p>
            <a:pPr marL="342900" indent="-342900" algn="l">
              <a:buFont typeface="Wingdings" panose="05000000000000000000" pitchFamily="2" charset="2"/>
              <a:buChar char="Ø"/>
              <a:defRPr/>
            </a:pPr>
            <a:r>
              <a:rPr lang="en-US" sz="1200" dirty="0">
                <a:solidFill>
                  <a:srgbClr val="800000"/>
                </a:solidFill>
                <a:effectLst>
                  <a:outerShdw blurRad="38100" dist="38100" dir="2700000" algn="tl">
                    <a:srgbClr val="DDDDDD"/>
                  </a:outerShdw>
                </a:effectLst>
                <a:ea typeface="ＭＳ Ｐゴシック" charset="0"/>
              </a:rPr>
              <a:t>state control &amp; supervision of goods on the market &amp; production</a:t>
            </a:r>
          </a:p>
          <a:p>
            <a:pPr marL="342900" indent="-342900" algn="l">
              <a:buFont typeface="Wingdings" panose="05000000000000000000" pitchFamily="2" charset="2"/>
              <a:buChar char="Ø"/>
              <a:defRPr/>
            </a:pPr>
            <a:r>
              <a:rPr lang="en-US" sz="1200" dirty="0">
                <a:solidFill>
                  <a:srgbClr val="800000"/>
                </a:solidFill>
                <a:effectLst>
                  <a:outerShdw blurRad="38100" dist="38100" dir="2700000" algn="tl">
                    <a:srgbClr val="DDDDDD"/>
                  </a:outerShdw>
                </a:effectLst>
                <a:ea typeface="ＭＳ Ｐゴシック" charset="0"/>
              </a:rPr>
              <a:t>participants:  Federal Service for Alcohol Market Regulation (</a:t>
            </a:r>
            <a:r>
              <a:rPr lang="en-US" sz="1200" dirty="0" err="1">
                <a:solidFill>
                  <a:srgbClr val="800000"/>
                </a:solidFill>
                <a:effectLst>
                  <a:outerShdw blurRad="38100" dist="38100" dir="2700000" algn="tl">
                    <a:srgbClr val="DDDDDD"/>
                  </a:outerShdw>
                </a:effectLst>
                <a:ea typeface="ＭＳ Ｐゴシック" charset="0"/>
              </a:rPr>
              <a:t>Rosalcoholregulirovanye</a:t>
            </a:r>
            <a:r>
              <a:rPr lang="en-US" sz="1200" dirty="0">
                <a:solidFill>
                  <a:srgbClr val="800000"/>
                </a:solidFill>
                <a:effectLst>
                  <a:outerShdw blurRad="38100" dist="38100" dir="2700000" algn="tl">
                    <a:srgbClr val="DDDDDD"/>
                  </a:outerShdw>
                </a:effectLst>
                <a:ea typeface="ＭＳ Ｐゴシック" charset="0"/>
              </a:rPr>
              <a:t>) &amp; ISO accredited lab of the </a:t>
            </a:r>
            <a:r>
              <a:rPr lang="en-US" sz="1200" dirty="0" err="1">
                <a:solidFill>
                  <a:srgbClr val="800000"/>
                </a:solidFill>
                <a:effectLst>
                  <a:outerShdw blurRad="38100" dist="38100" dir="2700000" algn="tl">
                    <a:srgbClr val="DDDDDD"/>
                  </a:outerShdw>
                </a:effectLst>
                <a:ea typeface="ＭＳ Ｐゴシック" charset="0"/>
              </a:rPr>
              <a:t>Rosalcoholregulirovanye</a:t>
            </a:r>
            <a:r>
              <a:rPr lang="en-US" sz="1200" dirty="0">
                <a:solidFill>
                  <a:srgbClr val="800000"/>
                </a:solidFill>
                <a:effectLst>
                  <a:outerShdw blurRad="38100" dist="38100" dir="2700000" algn="tl">
                    <a:srgbClr val="DDDDDD"/>
                  </a:outerShdw>
                </a:effectLst>
                <a:ea typeface="ＭＳ Ｐゴシック" charset="0"/>
              </a:rPr>
              <a:t>,  Federal Service for Customers’ Rights Protection and Human Well-Being Supervision (</a:t>
            </a:r>
            <a:r>
              <a:rPr lang="en-US" sz="1200" dirty="0" err="1">
                <a:solidFill>
                  <a:srgbClr val="800000"/>
                </a:solidFill>
                <a:effectLst>
                  <a:outerShdw blurRad="38100" dist="38100" dir="2700000" algn="tl">
                    <a:srgbClr val="DDDDDD"/>
                  </a:outerShdw>
                </a:effectLst>
                <a:ea typeface="ＭＳ Ｐゴシック" charset="0"/>
              </a:rPr>
              <a:t>Rospotrebnadzor</a:t>
            </a:r>
            <a:r>
              <a:rPr lang="en-US" sz="1200" dirty="0">
                <a:solidFill>
                  <a:srgbClr val="800000"/>
                </a:solidFill>
                <a:effectLst>
                  <a:outerShdw blurRad="38100" dist="38100" dir="2700000" algn="tl">
                    <a:srgbClr val="DDDDDD"/>
                  </a:outerShdw>
                </a:effectLst>
                <a:ea typeface="ＭＳ Ｐゴシック" charset="0"/>
              </a:rPr>
              <a:t>) &amp; ISO accredited labs of the </a:t>
            </a:r>
            <a:r>
              <a:rPr lang="en-US" sz="1200" dirty="0" err="1">
                <a:solidFill>
                  <a:srgbClr val="800000"/>
                </a:solidFill>
                <a:effectLst>
                  <a:outerShdw blurRad="38100" dist="38100" dir="2700000" algn="tl">
                    <a:srgbClr val="DDDDDD"/>
                  </a:outerShdw>
                </a:effectLst>
                <a:ea typeface="ＭＳ Ｐゴシック" charset="0"/>
              </a:rPr>
              <a:t>Rospotrebnadzor</a:t>
            </a:r>
            <a:r>
              <a:rPr lang="en-US" sz="1200" dirty="0">
                <a:solidFill>
                  <a:srgbClr val="800000"/>
                </a:solidFill>
                <a:effectLst>
                  <a:outerShdw blurRad="38100" dist="38100" dir="2700000" algn="tl">
                    <a:srgbClr val="DDDDDD"/>
                  </a:outerShdw>
                </a:effectLst>
                <a:ea typeface="ＭＳ Ｐゴシック" charset="0"/>
              </a:rPr>
              <a:t>,  producers, trade organizations, consumers</a:t>
            </a:r>
          </a:p>
          <a:p>
            <a:pPr marL="342900" indent="-342900" algn="l">
              <a:buFont typeface="Wingdings" panose="05000000000000000000" pitchFamily="2" charset="2"/>
              <a:buChar char="Ø"/>
              <a:defRPr/>
            </a:pPr>
            <a:r>
              <a:rPr lang="en-US" sz="1200" dirty="0">
                <a:solidFill>
                  <a:srgbClr val="800000"/>
                </a:solidFill>
                <a:effectLst>
                  <a:outerShdw blurRad="38100" dist="38100" dir="2700000" algn="tl">
                    <a:srgbClr val="DDDDDD"/>
                  </a:outerShdw>
                </a:effectLst>
                <a:ea typeface="ＭＳ Ｐゴシック" charset="0"/>
              </a:rPr>
              <a:t>frequency of testing: scheduled inspections - once per 3 years &amp; company according to the published plans/not scheduled inspections – day notification/according to complaints</a:t>
            </a:r>
          </a:p>
          <a:p>
            <a:pPr algn="l">
              <a:defRPr/>
            </a:pPr>
            <a:endParaRPr lang="en-US" sz="1200" dirty="0">
              <a:solidFill>
                <a:srgbClr val="660033"/>
              </a:solidFill>
              <a:effectLst>
                <a:outerShdw blurRad="38100" dist="38100" dir="2700000" algn="tl">
                  <a:srgbClr val="DDDDDD"/>
                </a:outerShdw>
              </a:effectLst>
              <a:ea typeface="ＭＳ Ｐゴシック" charset="0"/>
            </a:endParaRPr>
          </a:p>
        </p:txBody>
      </p:sp>
      <p:sp>
        <p:nvSpPr>
          <p:cNvPr id="7" name="Footer Placeholder 4"/>
          <p:cNvSpPr>
            <a:spLocks noGrp="1"/>
          </p:cNvSpPr>
          <p:nvPr>
            <p:ph type="ftr" sz="quarter" idx="11"/>
          </p:nvPr>
        </p:nvSpPr>
        <p:spPr>
          <a:xfrm>
            <a:off x="457201" y="6289679"/>
            <a:ext cx="4596023" cy="222436"/>
          </a:xfrm>
        </p:spPr>
        <p:txBody>
          <a:bodyPr/>
          <a:lstStyle/>
          <a:p>
            <a:r>
              <a:rPr lang="en-US" dirty="0"/>
              <a:t>APEC Wine Regulatory Forum |  May 11-12, 2017</a:t>
            </a:r>
          </a:p>
        </p:txBody>
      </p:sp>
      <p:sp>
        <p:nvSpPr>
          <p:cNvPr id="8" name="Date Placeholder 3"/>
          <p:cNvSpPr>
            <a:spLocks noGrp="1"/>
          </p:cNvSpPr>
          <p:nvPr>
            <p:ph type="dt" sz="half" idx="10"/>
          </p:nvPr>
        </p:nvSpPr>
        <p:spPr>
          <a:xfrm>
            <a:off x="5102605" y="6289679"/>
            <a:ext cx="3276083" cy="222436"/>
          </a:xfrm>
        </p:spPr>
        <p:txBody>
          <a:bodyPr/>
          <a:lstStyle/>
          <a:p>
            <a:r>
              <a:rPr lang="en-US" dirty="0"/>
              <a:t>Ha </a:t>
            </a:r>
            <a:r>
              <a:rPr lang="en-US" dirty="0" err="1"/>
              <a:t>Noi</a:t>
            </a:r>
            <a:r>
              <a:rPr lang="en-US" dirty="0"/>
              <a:t>, Viet Nam</a:t>
            </a:r>
          </a:p>
        </p:txBody>
      </p:sp>
      <p:sp>
        <p:nvSpPr>
          <p:cNvPr id="9" name="Slide Number Placeholder 5"/>
          <p:cNvSpPr>
            <a:spLocks noGrp="1"/>
          </p:cNvSpPr>
          <p:nvPr>
            <p:ph type="sldNum" sz="quarter" idx="12"/>
          </p:nvPr>
        </p:nvSpPr>
        <p:spPr>
          <a:xfrm>
            <a:off x="8378687" y="6289679"/>
            <a:ext cx="309458" cy="222436"/>
          </a:xfrm>
        </p:spPr>
        <p:txBody>
          <a:bodyPr/>
          <a:lstStyle/>
          <a:p>
            <a:r>
              <a:rPr lang="en-US" dirty="0"/>
              <a:t>9</a:t>
            </a:r>
          </a:p>
        </p:txBody>
      </p:sp>
      <p:pic>
        <p:nvPicPr>
          <p:cNvPr id="10" name="Рисунок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254" y="140829"/>
            <a:ext cx="2875028" cy="769282"/>
          </a:xfrm>
          <a:prstGeom prst="rect">
            <a:avLst/>
          </a:prstGeom>
        </p:spPr>
      </p:pic>
    </p:spTree>
    <p:extLst>
      <p:ext uri="{BB962C8B-B14F-4D97-AF65-F5344CB8AC3E}">
        <p14:creationId xmlns:p14="http://schemas.microsoft.com/office/powerpoint/2010/main" val="3532020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1536</Words>
  <Application>Microsoft Office PowerPoint</Application>
  <PresentationFormat>On-screen Show (4:3)</PresentationFormat>
  <Paragraphs>257</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Gill Sans MT</vt:lpstr>
      <vt:lpstr>Wingdings</vt:lpstr>
      <vt:lpstr>MS PGothic</vt:lpstr>
      <vt:lpstr>Arial</vt:lpstr>
      <vt:lpstr>Diamond Grid 16x9</vt:lpstr>
      <vt:lpstr>Russian Federation: wine testing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 - session 6 (Roundtable Methods)</dc:title>
  <dc:subject>APEC WRF (Ha Noi, Viet Nam)</dc:subject>
  <dc:creator/>
  <cp:keywords/>
  <dc:description>12.05.2017</dc:description>
  <cp:lastModifiedBy/>
  <cp:revision>1</cp:revision>
  <dcterms:created xsi:type="dcterms:W3CDTF">2016-08-31T23:08:32Z</dcterms:created>
  <dcterms:modified xsi:type="dcterms:W3CDTF">2024-10-23T18:04:41Z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