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6"/>
  </p:notesMasterIdLst>
  <p:handoutMasterIdLst>
    <p:handoutMasterId r:id="rId7"/>
  </p:handoutMasterIdLst>
  <p:sldIdLst>
    <p:sldId id="261" r:id="rId3"/>
    <p:sldId id="284" r:id="rId4"/>
    <p:sldId id="28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88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73" d="100"/>
          <a:sy n="73" d="100"/>
        </p:scale>
        <p:origin x="240" y="78"/>
      </p:cViewPr>
      <p:guideLst>
        <p:guide pos="288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129339" y="-34707"/>
            <a:ext cx="9144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0384" y="1909347"/>
            <a:ext cx="7203233" cy="2901467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4245" y="5043514"/>
            <a:ext cx="7203233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970384" y="4810813"/>
            <a:ext cx="72009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ooter Placeholder 56"/>
          <p:cNvSpPr txBox="1">
            <a:spLocks/>
          </p:cNvSpPr>
          <p:nvPr userDrawn="1"/>
        </p:nvSpPr>
        <p:spPr>
          <a:xfrm>
            <a:off x="4731096" y="6389365"/>
            <a:ext cx="3462287" cy="222436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dirty="0"/>
              <a:t>Ha </a:t>
            </a:r>
            <a:r>
              <a:rPr lang="en-US" sz="1200" dirty="0" err="1"/>
              <a:t>Noi</a:t>
            </a:r>
            <a:r>
              <a:rPr lang="en-US" sz="1200" dirty="0"/>
              <a:t>, Viet</a:t>
            </a:r>
            <a:r>
              <a:rPr lang="en-US" sz="1200" baseline="0" dirty="0"/>
              <a:t> Nam</a:t>
            </a:r>
            <a:endParaRPr lang="en-US" sz="1200" dirty="0"/>
          </a:p>
        </p:txBody>
      </p:sp>
      <p:sp>
        <p:nvSpPr>
          <p:cNvPr id="61" name="Rectangle 60"/>
          <p:cNvSpPr/>
          <p:nvPr userDrawn="1"/>
        </p:nvSpPr>
        <p:spPr>
          <a:xfrm>
            <a:off x="922247" y="6359385"/>
            <a:ext cx="35764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APEC Wine Regulatory Forum |  May 11-12, 2017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270" y="319389"/>
            <a:ext cx="4194781" cy="1274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6985" y="489857"/>
            <a:ext cx="1265465" cy="530134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1549" y="489857"/>
            <a:ext cx="5690508" cy="530134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7007902" y="6289679"/>
            <a:ext cx="1370786" cy="2224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2541573"/>
            <a:ext cx="72009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45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5431536"/>
            <a:ext cx="72009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tx1"/>
                </a:solidFill>
              </a:defRPr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971550" y="5294175"/>
            <a:ext cx="7200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1550" y="1981200"/>
            <a:ext cx="3429000" cy="3810001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3450" y="1981200"/>
            <a:ext cx="3429000" cy="3810001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1818322"/>
            <a:ext cx="3429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1550" y="2503714"/>
            <a:ext cx="3429000" cy="3287487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43450" y="1818322"/>
            <a:ext cx="3429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43450" y="2503714"/>
            <a:ext cx="3429000" cy="3287487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61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864" y="571500"/>
            <a:ext cx="2743200" cy="2197100"/>
          </a:xfrm>
        </p:spPr>
        <p:txBody>
          <a:bodyPr anchor="b">
            <a:normAutofit/>
          </a:bodyPr>
          <a:lstStyle>
            <a:lvl1pPr>
              <a:defRPr sz="19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73" y="571500"/>
            <a:ext cx="4613665" cy="5715000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864" y="2995012"/>
            <a:ext cx="2743200" cy="2285950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5942317" y="2895600"/>
            <a:ext cx="27444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66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09" y="-159"/>
            <a:ext cx="54864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15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5942317" y="2895600"/>
            <a:ext cx="27444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170" y="576072"/>
            <a:ext cx="2743200" cy="2194560"/>
          </a:xfrm>
        </p:spPr>
        <p:txBody>
          <a:bodyPr anchor="b">
            <a:normAutofit/>
          </a:bodyPr>
          <a:lstStyle>
            <a:lvl1pPr>
              <a:defRPr sz="19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170" y="2999232"/>
            <a:ext cx="2743200" cy="2286000"/>
          </a:xfrm>
        </p:spPr>
        <p:txBody>
          <a:bodyPr/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1550" y="503854"/>
            <a:ext cx="72009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1981202"/>
            <a:ext cx="72009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457200" y="6172200"/>
            <a:ext cx="82296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61" name="Date Placeholder 3"/>
          <p:cNvSpPr>
            <a:spLocks noGrp="1"/>
          </p:cNvSpPr>
          <p:nvPr>
            <p:ph type="dt" sz="half" idx="2"/>
          </p:nvPr>
        </p:nvSpPr>
        <p:spPr>
          <a:xfrm>
            <a:off x="5084571" y="6289679"/>
            <a:ext cx="3294118" cy="222436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1350"/>
        </a:spcBef>
        <a:buClr>
          <a:schemeClr val="accent1"/>
        </a:buClr>
        <a:buSzPct val="100000"/>
        <a:buFont typeface="Arial" pitchFamily="34" charset="0"/>
        <a:buChar char="▪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900"/>
        </a:spcBef>
        <a:buClr>
          <a:schemeClr val="accent1"/>
        </a:buClr>
        <a:buSzPct val="100000"/>
        <a:buFont typeface="Arial" pitchFamily="34" charset="0"/>
        <a:buChar char="▪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indent="-134541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-137160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8572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2001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5430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2370" y="1909347"/>
            <a:ext cx="8159262" cy="2901467"/>
          </a:xfrm>
        </p:spPr>
        <p:txBody>
          <a:bodyPr>
            <a:normAutofit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4000" dirty="0"/>
              <a:t>Roundtable </a:t>
            </a:r>
            <a:r>
              <a:rPr lang="en-US" altLang="ko-KR" sz="4000" dirty="0"/>
              <a:t>Section 6 </a:t>
            </a:r>
            <a:br>
              <a:rPr lang="en-US" altLang="ko-KR" sz="4000" dirty="0"/>
            </a:br>
            <a:r>
              <a:rPr lang="en-US" sz="4400" dirty="0">
                <a:solidFill>
                  <a:srgbClr val="FF0000"/>
                </a:solidFill>
              </a:rPr>
              <a:t>How should Wine be Tested?</a:t>
            </a:r>
            <a:br>
              <a:rPr lang="en-US" altLang="ko-KR" sz="4000" dirty="0">
                <a:solidFill>
                  <a:srgbClr val="FF0000"/>
                </a:solidFill>
              </a:rPr>
            </a:br>
            <a:r>
              <a:rPr lang="en-US" sz="4000" dirty="0"/>
              <a:t>Response from Viet Nam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708" y="503854"/>
            <a:ext cx="7609742" cy="1142385"/>
          </a:xfrm>
        </p:spPr>
        <p:txBody>
          <a:bodyPr/>
          <a:lstStyle/>
          <a:p>
            <a:r>
              <a:rPr lang="en-US" dirty="0"/>
              <a:t>To what Standard are the Wine Laboratories involved in Wine Import and Export Testing in your Economy Accredited?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262" y="1981202"/>
            <a:ext cx="7633188" cy="38099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i="1" dirty="0">
                <a:solidFill>
                  <a:srgbClr val="FF0000"/>
                </a:solidFill>
              </a:rPr>
              <a:t>1. Is there a regulatory standard for lab testing enforced on laboratories testing wine in your economy? </a:t>
            </a:r>
          </a:p>
          <a:p>
            <a:r>
              <a:rPr lang="en-US" sz="1600" dirty="0"/>
              <a:t>ISO accredited </a:t>
            </a:r>
          </a:p>
          <a:p>
            <a:r>
              <a:rPr lang="en-US" sz="1600" dirty="0"/>
              <a:t>Appointed by Ministry of Industry and Trade</a:t>
            </a:r>
          </a:p>
          <a:p>
            <a:pPr marL="0" indent="0">
              <a:buNone/>
            </a:pPr>
            <a:r>
              <a:rPr lang="en-US" sz="1800" b="1" i="1" dirty="0">
                <a:solidFill>
                  <a:srgbClr val="FF0000"/>
                </a:solidFill>
              </a:rPr>
              <a:t>2. Does it comply / align with ISO 17025?</a:t>
            </a:r>
          </a:p>
          <a:p>
            <a:r>
              <a:rPr lang="en-US" sz="1600" dirty="0"/>
              <a:t>Yes</a:t>
            </a:r>
          </a:p>
          <a:p>
            <a:pPr marL="0" indent="0">
              <a:buNone/>
            </a:pPr>
            <a:r>
              <a:rPr lang="en-US" sz="1800" b="1" i="1" dirty="0">
                <a:solidFill>
                  <a:srgbClr val="FF0000"/>
                </a:solidFill>
              </a:rPr>
              <a:t>3. Are the individual analytical methods used in wine testing prescribed by regulation?</a:t>
            </a:r>
          </a:p>
          <a:p>
            <a:r>
              <a:rPr lang="en-US" sz="1600" dirty="0"/>
              <a:t>Yes, Vietnam National Standards.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APEC Wine Regulatory Forum |  May 11-12, 2017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Ha Noi, Viet Nam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303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71550" y="2848469"/>
            <a:ext cx="7200900" cy="1142385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Thank you for your attention!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APEC Wine Regulatory Forum |  May 11-12, 2017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Ha Noi, Viet Nam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032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15_4109default" id="{E728D685-11FC-4812-BA85-57AC6F9C9F40}" vid="{BC4E008B-95FF-4815-904E-143A8EDFC1D4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7087C0F-7449-45C4-B248-63D02665BF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diamond grid presentation (widescreen)</Template>
  <TotalTime>0</TotalTime>
  <Words>132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Diamond Grid 16x9</vt:lpstr>
      <vt:lpstr>Roundtable Section 6  How should Wine be Tested? Response from Viet Nam</vt:lpstr>
      <vt:lpstr>To what Standard are the Wine Laboratories involved in Wine Import and Export Testing in your Economy Accredited?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2016-08-31T23:08:32Z</dcterms:created>
  <dcterms:modified xsi:type="dcterms:W3CDTF">2024-10-23T18:05:01Z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TC030310159991</vt:lpwstr>
  </property>
</Properties>
</file>