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8"/>
  </p:notesMasterIdLst>
  <p:handoutMasterIdLst>
    <p:handoutMasterId r:id="rId19"/>
  </p:handoutMasterIdLst>
  <p:sldIdLst>
    <p:sldId id="261" r:id="rId3"/>
    <p:sldId id="281" r:id="rId4"/>
    <p:sldId id="280" r:id="rId5"/>
    <p:sldId id="282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3" r:id="rId16"/>
    <p:sldId id="28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240" y="78"/>
      </p:cViewPr>
      <p:guideLst>
        <p:guide pos="288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29339" y="-34707"/>
            <a:ext cx="9144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384" y="1909347"/>
            <a:ext cx="7203233" cy="2901467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4245" y="5043514"/>
            <a:ext cx="7203233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0384" y="4810813"/>
            <a:ext cx="72009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ooter Placeholder 56"/>
          <p:cNvSpPr txBox="1">
            <a:spLocks/>
          </p:cNvSpPr>
          <p:nvPr userDrawn="1"/>
        </p:nvSpPr>
        <p:spPr>
          <a:xfrm>
            <a:off x="4731096" y="6389365"/>
            <a:ext cx="3462287" cy="222436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/>
              <a:t>Ha </a:t>
            </a:r>
            <a:r>
              <a:rPr lang="en-US" sz="1200" dirty="0" err="1"/>
              <a:t>Noi</a:t>
            </a:r>
            <a:r>
              <a:rPr lang="en-US" sz="1200" dirty="0"/>
              <a:t>, Viet</a:t>
            </a:r>
            <a:r>
              <a:rPr lang="en-US" sz="1200" baseline="0" dirty="0"/>
              <a:t> Nam</a:t>
            </a:r>
            <a:endParaRPr lang="en-US" sz="1200" dirty="0"/>
          </a:p>
        </p:txBody>
      </p:sp>
      <p:sp>
        <p:nvSpPr>
          <p:cNvPr id="61" name="Rectangle 60"/>
          <p:cNvSpPr/>
          <p:nvPr userDrawn="1"/>
        </p:nvSpPr>
        <p:spPr>
          <a:xfrm>
            <a:off x="922247" y="6359385"/>
            <a:ext cx="35764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APEC Wine Regulatory Forum |  May 11-12, 2017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270" y="319389"/>
            <a:ext cx="4194781" cy="127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6985" y="489857"/>
            <a:ext cx="1265465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49" y="489857"/>
            <a:ext cx="5690508" cy="53013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007902" y="6289679"/>
            <a:ext cx="1370786" cy="2224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541573"/>
            <a:ext cx="72009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5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431536"/>
            <a:ext cx="72009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1550" y="5294175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34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34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864" y="571500"/>
            <a:ext cx="2743200" cy="219710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73" y="571500"/>
            <a:ext cx="4613665" cy="57150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864" y="2995012"/>
            <a:ext cx="2743200" cy="2285950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66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9" y="-159"/>
            <a:ext cx="54864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170" y="576072"/>
            <a:ext cx="2743200" cy="219456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170" y="2999232"/>
            <a:ext cx="2743200" cy="2286000"/>
          </a:xfrm>
        </p:spPr>
        <p:txBody>
          <a:bodyPr/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03854"/>
            <a:ext cx="72009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981202"/>
            <a:ext cx="72009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May 11-12, 2017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2"/>
          </p:nvPr>
        </p:nvSpPr>
        <p:spPr>
          <a:xfrm>
            <a:off x="5084571" y="6289679"/>
            <a:ext cx="3294118" cy="222436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Ha </a:t>
            </a:r>
            <a:r>
              <a:rPr lang="en-US" dirty="0" err="1"/>
              <a:t>Noi</a:t>
            </a:r>
            <a:r>
              <a:rPr lang="en-US" dirty="0"/>
              <a:t>, Viet Nam</a:t>
            </a:r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1350"/>
        </a:spcBef>
        <a:buClr>
          <a:schemeClr val="accent1"/>
        </a:buClr>
        <a:buSzPct val="100000"/>
        <a:buFont typeface="Arial" pitchFamily="34" charset="0"/>
        <a:buChar char="▪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SzPct val="100000"/>
        <a:buFont typeface="Arial" pitchFamily="34" charset="0"/>
        <a:buChar char="▪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34541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37160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001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2017 Ring Test Results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Dr</a:t>
            </a:r>
            <a:r>
              <a:rPr lang="en-US" dirty="0"/>
              <a:t> Eric Wilkes</a:t>
            </a:r>
          </a:p>
          <a:p>
            <a:r>
              <a:rPr lang="en-US" dirty="0"/>
              <a:t>Australian Wine Research Institute</a:t>
            </a: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Glucose + Fructose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May 11-12, 2017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57201" y="2167959"/>
            <a:ext cx="3637631" cy="3600000"/>
            <a:chOff x="457201" y="2167959"/>
            <a:chExt cx="3637631" cy="36000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201" y="2167959"/>
              <a:ext cx="3637631" cy="3600000"/>
            </a:xfrm>
            <a:prstGeom prst="rect">
              <a:avLst/>
            </a:prstGeom>
          </p:spPr>
        </p:pic>
        <p:sp>
          <p:nvSpPr>
            <p:cNvPr id="7" name="Oval 6"/>
            <p:cNvSpPr/>
            <p:nvPr/>
          </p:nvSpPr>
          <p:spPr>
            <a:xfrm>
              <a:off x="2664145" y="3590924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" name="Oval 9"/>
            <p:cNvSpPr/>
            <p:nvPr/>
          </p:nvSpPr>
          <p:spPr>
            <a:xfrm>
              <a:off x="2626045" y="3505199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" name="Oval 10"/>
            <p:cNvSpPr/>
            <p:nvPr/>
          </p:nvSpPr>
          <p:spPr>
            <a:xfrm>
              <a:off x="2630808" y="3624262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" name="Oval 11"/>
            <p:cNvSpPr/>
            <p:nvPr/>
          </p:nvSpPr>
          <p:spPr>
            <a:xfrm>
              <a:off x="2473645" y="3776661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3" name="Oval 12"/>
            <p:cNvSpPr/>
            <p:nvPr/>
          </p:nvSpPr>
          <p:spPr>
            <a:xfrm>
              <a:off x="2802257" y="3467099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4" name="Oval 13"/>
            <p:cNvSpPr/>
            <p:nvPr/>
          </p:nvSpPr>
          <p:spPr>
            <a:xfrm>
              <a:off x="2521270" y="3729036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639888" y="2167959"/>
            <a:ext cx="3600000" cy="3600000"/>
            <a:chOff x="4639888" y="2167959"/>
            <a:chExt cx="3600000" cy="3600000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39888" y="2167959"/>
              <a:ext cx="3600000" cy="3600000"/>
            </a:xfrm>
            <a:prstGeom prst="rect">
              <a:avLst/>
            </a:prstGeom>
          </p:spPr>
        </p:pic>
        <p:sp>
          <p:nvSpPr>
            <p:cNvPr id="17" name="Oval 16"/>
            <p:cNvSpPr/>
            <p:nvPr/>
          </p:nvSpPr>
          <p:spPr>
            <a:xfrm>
              <a:off x="6540820" y="3871912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8" name="Oval 17"/>
            <p:cNvSpPr/>
            <p:nvPr/>
          </p:nvSpPr>
          <p:spPr>
            <a:xfrm>
              <a:off x="6488433" y="391953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9" name="Oval 18"/>
            <p:cNvSpPr/>
            <p:nvPr/>
          </p:nvSpPr>
          <p:spPr>
            <a:xfrm>
              <a:off x="6559870" y="3848100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0" name="Oval 19"/>
            <p:cNvSpPr/>
            <p:nvPr/>
          </p:nvSpPr>
          <p:spPr>
            <a:xfrm>
              <a:off x="6371569" y="4086224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1" name="Oval 20"/>
            <p:cNvSpPr/>
            <p:nvPr/>
          </p:nvSpPr>
          <p:spPr>
            <a:xfrm>
              <a:off x="6597970" y="395763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2" name="Oval 21"/>
            <p:cNvSpPr/>
            <p:nvPr/>
          </p:nvSpPr>
          <p:spPr>
            <a:xfrm>
              <a:off x="6540820" y="4005262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20909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Copper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May 11-12, 2017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457201" y="2228245"/>
            <a:ext cx="3638252" cy="3600000"/>
            <a:chOff x="457201" y="2228245"/>
            <a:chExt cx="3638252" cy="36000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201" y="2228245"/>
              <a:ext cx="3638252" cy="3600000"/>
            </a:xfrm>
            <a:prstGeom prst="rect">
              <a:avLst/>
            </a:prstGeom>
          </p:spPr>
        </p:pic>
        <p:sp>
          <p:nvSpPr>
            <p:cNvPr id="7" name="Oval 6"/>
            <p:cNvSpPr/>
            <p:nvPr/>
          </p:nvSpPr>
          <p:spPr>
            <a:xfrm>
              <a:off x="1997395" y="4324349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Oval 8"/>
            <p:cNvSpPr/>
            <p:nvPr/>
          </p:nvSpPr>
          <p:spPr>
            <a:xfrm>
              <a:off x="1735457" y="4600574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" name="Oval 9"/>
            <p:cNvSpPr/>
            <p:nvPr/>
          </p:nvSpPr>
          <p:spPr>
            <a:xfrm>
              <a:off x="2130745" y="3905249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" name="Oval 10"/>
            <p:cNvSpPr/>
            <p:nvPr/>
          </p:nvSpPr>
          <p:spPr>
            <a:xfrm>
              <a:off x="2278382" y="4057649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740435" y="2228245"/>
            <a:ext cx="3638252" cy="3600000"/>
            <a:chOff x="4740435" y="2228245"/>
            <a:chExt cx="3638252" cy="360000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40435" y="2228245"/>
              <a:ext cx="3638252" cy="3600000"/>
            </a:xfrm>
            <a:prstGeom prst="rect">
              <a:avLst/>
            </a:prstGeom>
          </p:spPr>
        </p:pic>
        <p:sp>
          <p:nvSpPr>
            <p:cNvPr id="14" name="Oval 13"/>
            <p:cNvSpPr/>
            <p:nvPr/>
          </p:nvSpPr>
          <p:spPr>
            <a:xfrm>
              <a:off x="6998020" y="3800474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Oval 14"/>
            <p:cNvSpPr/>
            <p:nvPr/>
          </p:nvSpPr>
          <p:spPr>
            <a:xfrm>
              <a:off x="6259832" y="4595812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6" name="Oval 15"/>
            <p:cNvSpPr/>
            <p:nvPr/>
          </p:nvSpPr>
          <p:spPr>
            <a:xfrm>
              <a:off x="7331395" y="3581400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7" name="Oval 16"/>
            <p:cNvSpPr/>
            <p:nvPr/>
          </p:nvSpPr>
          <p:spPr>
            <a:xfrm>
              <a:off x="6993258" y="388143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8" name="Oval 17"/>
            <p:cNvSpPr/>
            <p:nvPr/>
          </p:nvSpPr>
          <p:spPr>
            <a:xfrm>
              <a:off x="6821807" y="388143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4254066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1808004"/>
            <a:ext cx="3733174" cy="360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Iron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May 11-12, 2017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097408" y="391001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1787846" y="421957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Oval 9"/>
          <p:cNvSpPr/>
          <p:nvPr/>
        </p:nvSpPr>
        <p:spPr>
          <a:xfrm>
            <a:off x="2473646" y="346233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Oval 10"/>
          <p:cNvSpPr/>
          <p:nvPr/>
        </p:nvSpPr>
        <p:spPr>
          <a:xfrm>
            <a:off x="2716533" y="301466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18" name="Group 17"/>
          <p:cNvGrpSpPr/>
          <p:nvPr/>
        </p:nvGrpSpPr>
        <p:grpSpPr>
          <a:xfrm>
            <a:off x="4572450" y="1808004"/>
            <a:ext cx="3600000" cy="3562150"/>
            <a:chOff x="4572450" y="1808004"/>
            <a:chExt cx="3600000" cy="356215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2450" y="1808004"/>
              <a:ext cx="3600000" cy="3562150"/>
            </a:xfrm>
            <a:prstGeom prst="rect">
              <a:avLst/>
            </a:prstGeom>
          </p:spPr>
        </p:pic>
        <p:sp>
          <p:nvSpPr>
            <p:cNvPr id="13" name="Oval 12"/>
            <p:cNvSpPr/>
            <p:nvPr/>
          </p:nvSpPr>
          <p:spPr>
            <a:xfrm>
              <a:off x="6536057" y="348138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4" name="Oval 13"/>
            <p:cNvSpPr/>
            <p:nvPr/>
          </p:nvSpPr>
          <p:spPr>
            <a:xfrm>
              <a:off x="5602608" y="4200524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Oval 14"/>
            <p:cNvSpPr/>
            <p:nvPr/>
          </p:nvSpPr>
          <p:spPr>
            <a:xfrm>
              <a:off x="6583682" y="325278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6" name="Oval 15"/>
            <p:cNvSpPr/>
            <p:nvPr/>
          </p:nvSpPr>
          <p:spPr>
            <a:xfrm>
              <a:off x="6316983" y="367188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244737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0704" y="2058130"/>
            <a:ext cx="3637983" cy="360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2058130"/>
            <a:ext cx="3638343" cy="360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Manganese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May 11-12, 2017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7138990" y="337184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8"/>
          <p:cNvSpPr/>
          <p:nvPr/>
        </p:nvSpPr>
        <p:spPr>
          <a:xfrm>
            <a:off x="2054546" y="451484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Oval 9"/>
          <p:cNvSpPr/>
          <p:nvPr/>
        </p:nvSpPr>
        <p:spPr>
          <a:xfrm>
            <a:off x="2121220" y="398621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Oval 10"/>
          <p:cNvSpPr/>
          <p:nvPr/>
        </p:nvSpPr>
        <p:spPr>
          <a:xfrm>
            <a:off x="3669033" y="279082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Oval 12"/>
          <p:cNvSpPr/>
          <p:nvPr/>
        </p:nvSpPr>
        <p:spPr>
          <a:xfrm>
            <a:off x="7034215" y="339566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Oval 13"/>
          <p:cNvSpPr/>
          <p:nvPr/>
        </p:nvSpPr>
        <p:spPr>
          <a:xfrm>
            <a:off x="7462840" y="306228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Oval 14"/>
          <p:cNvSpPr/>
          <p:nvPr/>
        </p:nvSpPr>
        <p:spPr>
          <a:xfrm>
            <a:off x="7177090" y="326707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4242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Results to 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There have been significant improvements in laboratories performance compared to previous rounds.</a:t>
            </a:r>
          </a:p>
          <a:p>
            <a:r>
              <a:rPr lang="en-AU" dirty="0"/>
              <a:t>Still however significant outliers demonstrating the need to continue the program.</a:t>
            </a:r>
          </a:p>
          <a:p>
            <a:r>
              <a:rPr lang="en-AU" dirty="0"/>
              <a:t>It is significant that laboratories which have participated in the wine program long term are performing more consistently than those new to wine ring testing.</a:t>
            </a:r>
          </a:p>
          <a:p>
            <a:r>
              <a:rPr lang="en-AU" dirty="0"/>
              <a:t>The impact of different analytical methods being used is apparent and leads to varied results between laboratories.</a:t>
            </a:r>
          </a:p>
          <a:p>
            <a:r>
              <a:rPr lang="en-AU" dirty="0"/>
              <a:t>Also need to increase the participation rate going forward.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May 11-12, 2017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919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Program going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Completion of the next 4 rounds of testing.</a:t>
            </a:r>
          </a:p>
          <a:p>
            <a:r>
              <a:rPr lang="en-AU" dirty="0"/>
              <a:t>The provision of a consolidated report for participants and WRF members.</a:t>
            </a:r>
          </a:p>
          <a:p>
            <a:r>
              <a:rPr lang="en-AU" dirty="0"/>
              <a:t>A series of 3 virtual workshops to allow participants to discuss results and ways to improve laboratory performance.</a:t>
            </a:r>
          </a:p>
          <a:p>
            <a:endParaRPr lang="en-AU" dirty="0"/>
          </a:p>
          <a:p>
            <a:r>
              <a:rPr lang="en-AU" dirty="0"/>
              <a:t>A discussion on the value of the program and means to continue it forward post 2018.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May 11-12, 2017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Ring Test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The program is an opportunity for laboratories from different economies to compare the results for typical wine analysis  between different laboratories.</a:t>
            </a:r>
          </a:p>
          <a:p>
            <a:r>
              <a:rPr lang="en-AU" dirty="0"/>
              <a:t>As part of a larger wine proficiency testing program  it also allows economies to compare their laboratories results to those typically achieved for the wine tested.</a:t>
            </a:r>
          </a:p>
          <a:p>
            <a:r>
              <a:rPr lang="en-AU" dirty="0"/>
              <a:t>This year there are 23 nominated laboratories from 14 different economies.</a:t>
            </a:r>
          </a:p>
          <a:p>
            <a:r>
              <a:rPr lang="en-AU" dirty="0"/>
              <a:t>There are still significant difficulties being encountered shipping wine samples to a number of economies which will need resolution going forward.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May 11-12, 2017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86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503854"/>
            <a:ext cx="7200900" cy="595603"/>
          </a:xfrm>
        </p:spPr>
        <p:txBody>
          <a:bodyPr/>
          <a:lstStyle/>
          <a:p>
            <a:r>
              <a:rPr lang="en-AU" dirty="0"/>
              <a:t>Participants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2115101"/>
              </p:ext>
            </p:extLst>
          </p:nvPr>
        </p:nvGraphicFramePr>
        <p:xfrm>
          <a:off x="971550" y="1186543"/>
          <a:ext cx="7200900" cy="48600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0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8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21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r>
                        <a:rPr lang="en-AU" sz="1200" dirty="0"/>
                        <a:t>Economy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Labs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Samples delivered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Results Submitted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AU" sz="1200" dirty="0"/>
                        <a:t>Australia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AU" sz="1200" dirty="0"/>
                        <a:t>New Zealand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AU" sz="12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AU" sz="1200" dirty="0"/>
                        <a:t>Russia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b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AU" sz="1200" dirty="0"/>
                        <a:t>Hong Kong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AU" sz="12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AU" sz="1200" dirty="0"/>
                        <a:t>Indonesia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1 of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AU" sz="1200" dirty="0"/>
                        <a:t>Vietnam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AU" sz="12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AU" sz="1200" dirty="0"/>
                        <a:t>PNG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AU" sz="12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AU" sz="1200" dirty="0"/>
                        <a:t>Chile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AU" sz="12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AU" sz="1200" dirty="0"/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AU" sz="12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AU" sz="1200" dirty="0"/>
                        <a:t>Japan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AU" sz="12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solidFill>
                            <a:srgbClr val="00B050"/>
                          </a:solidFill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AU" sz="1200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AU" sz="12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200" b="1" dirty="0">
                          <a:solidFill>
                            <a:srgbClr val="FF0000"/>
                          </a:solidFill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AU" sz="1200" dirty="0"/>
                        <a:t>Peru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AU" sz="12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AU" sz="1200" dirty="0"/>
                        <a:t>Mexico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AU" sz="12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Next round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en-AU" sz="1200" dirty="0"/>
                        <a:t>Argentina (SF)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AU" sz="12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200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May 11-12, 2017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49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This years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For 2017 the APEC ring test program was fully integrated into the </a:t>
            </a:r>
            <a:r>
              <a:rPr lang="en-AU" dirty="0" err="1"/>
              <a:t>Interwinery</a:t>
            </a:r>
            <a:r>
              <a:rPr lang="en-AU" dirty="0"/>
              <a:t> Analysis Group Proficiency program.</a:t>
            </a:r>
          </a:p>
          <a:p>
            <a:r>
              <a:rPr lang="en-AU" dirty="0"/>
              <a:t>This is a large wine specific program with over 200 participating laboratories.</a:t>
            </a:r>
          </a:p>
          <a:p>
            <a:r>
              <a:rPr lang="en-AU" dirty="0"/>
              <a:t>It consists of 6 separate rounds of testing, 2 red wines, 2 white wine and 2 rose wine rounds.</a:t>
            </a:r>
          </a:p>
          <a:p>
            <a:r>
              <a:rPr lang="en-AU" dirty="0"/>
              <a:t>Laboratories can submit analytical results for any of the common wine analysis that is done.</a:t>
            </a:r>
          </a:p>
          <a:p>
            <a:r>
              <a:rPr lang="en-AU" dirty="0"/>
              <a:t>All data is entered online and collated anonymously.</a:t>
            </a:r>
          </a:p>
          <a:p>
            <a:r>
              <a:rPr lang="en-AU" dirty="0"/>
              <a:t>Within 2 weeks of the closure of each testing window an online report is available.</a:t>
            </a:r>
          </a:p>
          <a:p>
            <a:r>
              <a:rPr lang="en-AU" dirty="0"/>
              <a:t>Currently only the first 2 rounds of testing have been completed.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May 11-12, 2017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67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Total </a:t>
            </a:r>
            <a:r>
              <a:rPr lang="en-AU" dirty="0" err="1"/>
              <a:t>Sulfur</a:t>
            </a:r>
            <a:r>
              <a:rPr lang="en-AU" dirty="0"/>
              <a:t> </a:t>
            </a:r>
            <a:r>
              <a:rPr lang="en-AU" dirty="0" err="1"/>
              <a:t>Dixoide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May 11-12, 2017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57201" y="1931715"/>
            <a:ext cx="3683721" cy="3600000"/>
            <a:chOff x="522281" y="1922190"/>
            <a:chExt cx="3683721" cy="36000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2281" y="1922190"/>
              <a:ext cx="3683721" cy="3600000"/>
            </a:xfrm>
            <a:prstGeom prst="rect">
              <a:avLst/>
            </a:prstGeom>
          </p:spPr>
        </p:pic>
        <p:sp>
          <p:nvSpPr>
            <p:cNvPr id="8" name="Oval 7"/>
            <p:cNvSpPr/>
            <p:nvPr/>
          </p:nvSpPr>
          <p:spPr>
            <a:xfrm>
              <a:off x="2919413" y="3086100"/>
              <a:ext cx="47625" cy="47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Oval 8"/>
            <p:cNvSpPr/>
            <p:nvPr/>
          </p:nvSpPr>
          <p:spPr>
            <a:xfrm>
              <a:off x="2707587" y="3319463"/>
              <a:ext cx="47625" cy="47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" name="Oval 9"/>
            <p:cNvSpPr/>
            <p:nvPr/>
          </p:nvSpPr>
          <p:spPr>
            <a:xfrm>
              <a:off x="2881312" y="3257550"/>
              <a:ext cx="47625" cy="47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" name="Oval 10"/>
            <p:cNvSpPr/>
            <p:nvPr/>
          </p:nvSpPr>
          <p:spPr>
            <a:xfrm>
              <a:off x="2690813" y="3595688"/>
              <a:ext cx="47625" cy="47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" name="Oval 11"/>
            <p:cNvSpPr/>
            <p:nvPr/>
          </p:nvSpPr>
          <p:spPr>
            <a:xfrm>
              <a:off x="1558922" y="4919663"/>
              <a:ext cx="47625" cy="47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3" name="Oval 12"/>
            <p:cNvSpPr/>
            <p:nvPr/>
          </p:nvSpPr>
          <p:spPr>
            <a:xfrm>
              <a:off x="2881311" y="3409950"/>
              <a:ext cx="47625" cy="47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4" name="Oval 13"/>
            <p:cNvSpPr/>
            <p:nvPr/>
          </p:nvSpPr>
          <p:spPr>
            <a:xfrm>
              <a:off x="2881313" y="3219450"/>
              <a:ext cx="47625" cy="4762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698563" y="1931715"/>
            <a:ext cx="3688215" cy="3600000"/>
            <a:chOff x="4698563" y="1931715"/>
            <a:chExt cx="3688215" cy="3600000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98563" y="1931715"/>
              <a:ext cx="3688215" cy="3600000"/>
            </a:xfrm>
            <a:prstGeom prst="rect">
              <a:avLst/>
            </a:prstGeom>
          </p:spPr>
        </p:pic>
        <p:sp>
          <p:nvSpPr>
            <p:cNvPr id="16" name="Oval 15"/>
            <p:cNvSpPr/>
            <p:nvPr/>
          </p:nvSpPr>
          <p:spPr>
            <a:xfrm>
              <a:off x="7107557" y="3638549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8" name="Oval 17"/>
            <p:cNvSpPr/>
            <p:nvPr/>
          </p:nvSpPr>
          <p:spPr>
            <a:xfrm>
              <a:off x="6959920" y="380523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9" name="Oval 18"/>
            <p:cNvSpPr/>
            <p:nvPr/>
          </p:nvSpPr>
          <p:spPr>
            <a:xfrm>
              <a:off x="7226620" y="3590924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0" name="Oval 19"/>
            <p:cNvSpPr/>
            <p:nvPr/>
          </p:nvSpPr>
          <p:spPr>
            <a:xfrm>
              <a:off x="7383783" y="3433762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1" name="Oval 20"/>
            <p:cNvSpPr/>
            <p:nvPr/>
          </p:nvSpPr>
          <p:spPr>
            <a:xfrm>
              <a:off x="6336033" y="443388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2" name="Oval 21"/>
            <p:cNvSpPr/>
            <p:nvPr/>
          </p:nvSpPr>
          <p:spPr>
            <a:xfrm>
              <a:off x="6150295" y="4714874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3" name="Oval 22"/>
            <p:cNvSpPr/>
            <p:nvPr/>
          </p:nvSpPr>
          <p:spPr>
            <a:xfrm>
              <a:off x="6045520" y="4286249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4" name="Oval 23"/>
            <p:cNvSpPr/>
            <p:nvPr/>
          </p:nvSpPr>
          <p:spPr>
            <a:xfrm>
              <a:off x="7336157" y="3586162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5" name="Oval 24"/>
            <p:cNvSpPr/>
            <p:nvPr/>
          </p:nvSpPr>
          <p:spPr>
            <a:xfrm>
              <a:off x="7002783" y="3752849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3692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Titratable Acidity pH 8.2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May 11-12, 2017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457201" y="1986305"/>
            <a:ext cx="3633218" cy="3600000"/>
            <a:chOff x="457201" y="1986305"/>
            <a:chExt cx="3633218" cy="36000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201" y="1986305"/>
              <a:ext cx="3633218" cy="3600000"/>
            </a:xfrm>
            <a:prstGeom prst="rect">
              <a:avLst/>
            </a:prstGeom>
          </p:spPr>
        </p:pic>
        <p:sp>
          <p:nvSpPr>
            <p:cNvPr id="8" name="Oval 7"/>
            <p:cNvSpPr/>
            <p:nvPr/>
          </p:nvSpPr>
          <p:spPr>
            <a:xfrm>
              <a:off x="2314575" y="3876675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Oval 8"/>
            <p:cNvSpPr/>
            <p:nvPr/>
          </p:nvSpPr>
          <p:spPr>
            <a:xfrm>
              <a:off x="1814513" y="4329113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" name="Oval 9"/>
            <p:cNvSpPr/>
            <p:nvPr/>
          </p:nvSpPr>
          <p:spPr>
            <a:xfrm>
              <a:off x="1709738" y="4410075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" name="Oval 10"/>
            <p:cNvSpPr/>
            <p:nvPr/>
          </p:nvSpPr>
          <p:spPr>
            <a:xfrm>
              <a:off x="3419476" y="2462213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" name="Oval 11"/>
            <p:cNvSpPr/>
            <p:nvPr/>
          </p:nvSpPr>
          <p:spPr>
            <a:xfrm>
              <a:off x="2890838" y="2971800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59943" y="1986305"/>
            <a:ext cx="3735053" cy="3600000"/>
            <a:chOff x="4559943" y="1986305"/>
            <a:chExt cx="3735053" cy="3600000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59943" y="1986305"/>
              <a:ext cx="3735053" cy="3600000"/>
            </a:xfrm>
            <a:prstGeom prst="rect">
              <a:avLst/>
            </a:prstGeom>
          </p:spPr>
        </p:pic>
        <p:sp>
          <p:nvSpPr>
            <p:cNvPr id="15" name="Oval 14"/>
            <p:cNvSpPr/>
            <p:nvPr/>
          </p:nvSpPr>
          <p:spPr>
            <a:xfrm>
              <a:off x="6464620" y="3790949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6" name="Oval 15"/>
            <p:cNvSpPr/>
            <p:nvPr/>
          </p:nvSpPr>
          <p:spPr>
            <a:xfrm>
              <a:off x="5645470" y="4733924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7" name="Oval 16"/>
            <p:cNvSpPr/>
            <p:nvPr/>
          </p:nvSpPr>
          <p:spPr>
            <a:xfrm>
              <a:off x="6378895" y="386238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8" name="Oval 17"/>
            <p:cNvSpPr/>
            <p:nvPr/>
          </p:nvSpPr>
          <p:spPr>
            <a:xfrm>
              <a:off x="6383657" y="3938586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9" name="Oval 18"/>
            <p:cNvSpPr/>
            <p:nvPr/>
          </p:nvSpPr>
          <p:spPr>
            <a:xfrm>
              <a:off x="7483795" y="2995611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0" name="Oval 19"/>
            <p:cNvSpPr/>
            <p:nvPr/>
          </p:nvSpPr>
          <p:spPr>
            <a:xfrm>
              <a:off x="7150420" y="3133724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1" name="Oval 20"/>
            <p:cNvSpPr/>
            <p:nvPr/>
          </p:nvSpPr>
          <p:spPr>
            <a:xfrm>
              <a:off x="6817045" y="3471861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14598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Alcohol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May 11-12, 2017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57201" y="2258915"/>
            <a:ext cx="3731140" cy="3600000"/>
            <a:chOff x="457201" y="2258915"/>
            <a:chExt cx="3731140" cy="3600000"/>
          </a:xfrm>
        </p:grpSpPr>
        <p:sp>
          <p:nvSpPr>
            <p:cNvPr id="7" name="Oval 6"/>
            <p:cNvSpPr/>
            <p:nvPr/>
          </p:nvSpPr>
          <p:spPr>
            <a:xfrm>
              <a:off x="2345057" y="4114800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201" y="2258915"/>
              <a:ext cx="3731140" cy="3600000"/>
            </a:xfrm>
            <a:prstGeom prst="rect">
              <a:avLst/>
            </a:prstGeom>
          </p:spPr>
        </p:pic>
        <p:sp>
          <p:nvSpPr>
            <p:cNvPr id="9" name="Oval 8"/>
            <p:cNvSpPr/>
            <p:nvPr/>
          </p:nvSpPr>
          <p:spPr>
            <a:xfrm>
              <a:off x="2668907" y="3776662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" name="Oval 9"/>
            <p:cNvSpPr/>
            <p:nvPr/>
          </p:nvSpPr>
          <p:spPr>
            <a:xfrm>
              <a:off x="2659383" y="3781425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" name="Oval 10"/>
            <p:cNvSpPr/>
            <p:nvPr/>
          </p:nvSpPr>
          <p:spPr>
            <a:xfrm>
              <a:off x="2740345" y="3681413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" name="Oval 11"/>
            <p:cNvSpPr/>
            <p:nvPr/>
          </p:nvSpPr>
          <p:spPr>
            <a:xfrm>
              <a:off x="2273620" y="4000500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3" name="Oval 12"/>
            <p:cNvSpPr/>
            <p:nvPr/>
          </p:nvSpPr>
          <p:spPr>
            <a:xfrm>
              <a:off x="2268858" y="4143375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4" name="Oval 13"/>
            <p:cNvSpPr/>
            <p:nvPr/>
          </p:nvSpPr>
          <p:spPr>
            <a:xfrm>
              <a:off x="2440308" y="4000500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532678" y="2258915"/>
            <a:ext cx="3734737" cy="3600000"/>
            <a:chOff x="4532678" y="2258915"/>
            <a:chExt cx="3734737" cy="3600000"/>
          </a:xfrm>
        </p:grpSpPr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32678" y="2258915"/>
              <a:ext cx="3734737" cy="3600000"/>
            </a:xfrm>
            <a:prstGeom prst="rect">
              <a:avLst/>
            </a:prstGeom>
          </p:spPr>
        </p:pic>
        <p:sp>
          <p:nvSpPr>
            <p:cNvPr id="17" name="Oval 16"/>
            <p:cNvSpPr/>
            <p:nvPr/>
          </p:nvSpPr>
          <p:spPr>
            <a:xfrm>
              <a:off x="6650357" y="3887152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8" name="Oval 17"/>
            <p:cNvSpPr/>
            <p:nvPr/>
          </p:nvSpPr>
          <p:spPr>
            <a:xfrm>
              <a:off x="7064695" y="3467099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9" name="Oval 18"/>
            <p:cNvSpPr/>
            <p:nvPr/>
          </p:nvSpPr>
          <p:spPr>
            <a:xfrm>
              <a:off x="7045645" y="348138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0" name="Oval 19"/>
            <p:cNvSpPr/>
            <p:nvPr/>
          </p:nvSpPr>
          <p:spPr>
            <a:xfrm>
              <a:off x="7183758" y="3333749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1" name="Oval 20"/>
            <p:cNvSpPr/>
            <p:nvPr/>
          </p:nvSpPr>
          <p:spPr>
            <a:xfrm>
              <a:off x="6940870" y="3910012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2" name="Oval 21"/>
            <p:cNvSpPr/>
            <p:nvPr/>
          </p:nvSpPr>
          <p:spPr>
            <a:xfrm>
              <a:off x="6169345" y="4348162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3" name="Oval 22"/>
            <p:cNvSpPr/>
            <p:nvPr/>
          </p:nvSpPr>
          <p:spPr>
            <a:xfrm>
              <a:off x="6469383" y="4058915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4" name="Oval 23"/>
            <p:cNvSpPr/>
            <p:nvPr/>
          </p:nvSpPr>
          <p:spPr>
            <a:xfrm>
              <a:off x="6455095" y="4067174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5" name="Oval 24"/>
            <p:cNvSpPr/>
            <p:nvPr/>
          </p:nvSpPr>
          <p:spPr>
            <a:xfrm>
              <a:off x="6826570" y="3705225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214313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Specific Gravity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May 11-12, 2017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57201" y="1960564"/>
            <a:ext cx="3674057" cy="3600000"/>
            <a:chOff x="457201" y="1960564"/>
            <a:chExt cx="3674057" cy="36000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201" y="1960564"/>
              <a:ext cx="3674057" cy="3600000"/>
            </a:xfrm>
            <a:prstGeom prst="rect">
              <a:avLst/>
            </a:prstGeom>
          </p:spPr>
        </p:pic>
        <p:sp>
          <p:nvSpPr>
            <p:cNvPr id="7" name="Oval 6"/>
            <p:cNvSpPr/>
            <p:nvPr/>
          </p:nvSpPr>
          <p:spPr>
            <a:xfrm>
              <a:off x="2578420" y="3514725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Oval 8"/>
            <p:cNvSpPr/>
            <p:nvPr/>
          </p:nvSpPr>
          <p:spPr>
            <a:xfrm>
              <a:off x="2716532" y="3381375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" name="Oval 9"/>
            <p:cNvSpPr/>
            <p:nvPr/>
          </p:nvSpPr>
          <p:spPr>
            <a:xfrm>
              <a:off x="2740345" y="3352800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1" name="Oval 10"/>
            <p:cNvSpPr/>
            <p:nvPr/>
          </p:nvSpPr>
          <p:spPr>
            <a:xfrm>
              <a:off x="2673669" y="3424238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2" name="Oval 11"/>
            <p:cNvSpPr/>
            <p:nvPr/>
          </p:nvSpPr>
          <p:spPr>
            <a:xfrm>
              <a:off x="2511745" y="3514725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3" name="Oval 12"/>
            <p:cNvSpPr/>
            <p:nvPr/>
          </p:nvSpPr>
          <p:spPr>
            <a:xfrm>
              <a:off x="2687958" y="338613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572000" y="1960564"/>
            <a:ext cx="3674057" cy="3600000"/>
            <a:chOff x="4572000" y="1960564"/>
            <a:chExt cx="3674057" cy="3600000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72000" y="1960564"/>
              <a:ext cx="3674057" cy="3600000"/>
            </a:xfrm>
            <a:prstGeom prst="rect">
              <a:avLst/>
            </a:prstGeom>
          </p:spPr>
        </p:pic>
        <p:sp>
          <p:nvSpPr>
            <p:cNvPr id="16" name="Oval 15"/>
            <p:cNvSpPr/>
            <p:nvPr/>
          </p:nvSpPr>
          <p:spPr>
            <a:xfrm>
              <a:off x="6893245" y="3505199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7" name="Oval 16"/>
            <p:cNvSpPr/>
            <p:nvPr/>
          </p:nvSpPr>
          <p:spPr>
            <a:xfrm>
              <a:off x="6921820" y="3476624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8" name="Oval 17"/>
            <p:cNvSpPr/>
            <p:nvPr/>
          </p:nvSpPr>
          <p:spPr>
            <a:xfrm>
              <a:off x="6874195" y="3524249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9" name="Oval 18"/>
            <p:cNvSpPr/>
            <p:nvPr/>
          </p:nvSpPr>
          <p:spPr>
            <a:xfrm>
              <a:off x="6826570" y="3571874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0" name="Oval 19"/>
            <p:cNvSpPr/>
            <p:nvPr/>
          </p:nvSpPr>
          <p:spPr>
            <a:xfrm>
              <a:off x="6655120" y="3743324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93227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Reducing Sugar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May 11-12, 2017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Ha Noi, Viet Nam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457201" y="2064406"/>
            <a:ext cx="3514286" cy="3600000"/>
            <a:chOff x="457201" y="2064406"/>
            <a:chExt cx="3514286" cy="3600000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7201" y="2064406"/>
              <a:ext cx="3514286" cy="3600000"/>
            </a:xfrm>
            <a:prstGeom prst="rect">
              <a:avLst/>
            </a:prstGeom>
          </p:spPr>
        </p:pic>
        <p:sp>
          <p:nvSpPr>
            <p:cNvPr id="7" name="Oval 6"/>
            <p:cNvSpPr/>
            <p:nvPr/>
          </p:nvSpPr>
          <p:spPr>
            <a:xfrm>
              <a:off x="2487933" y="3338512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9" name="Oval 8"/>
            <p:cNvSpPr/>
            <p:nvPr/>
          </p:nvSpPr>
          <p:spPr>
            <a:xfrm>
              <a:off x="2392683" y="3643312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0" name="Oval 9"/>
            <p:cNvSpPr/>
            <p:nvPr/>
          </p:nvSpPr>
          <p:spPr>
            <a:xfrm>
              <a:off x="2121220" y="3848099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681190" y="2064406"/>
            <a:ext cx="3600000" cy="3600000"/>
            <a:chOff x="4681190" y="2064406"/>
            <a:chExt cx="3600000" cy="36000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81190" y="2064406"/>
              <a:ext cx="3600000" cy="3600000"/>
            </a:xfrm>
            <a:prstGeom prst="rect">
              <a:avLst/>
            </a:prstGeom>
          </p:spPr>
        </p:pic>
        <p:sp>
          <p:nvSpPr>
            <p:cNvPr id="13" name="Oval 12"/>
            <p:cNvSpPr/>
            <p:nvPr/>
          </p:nvSpPr>
          <p:spPr>
            <a:xfrm>
              <a:off x="6521770" y="3876675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4" name="Oval 13"/>
            <p:cNvSpPr/>
            <p:nvPr/>
          </p:nvSpPr>
          <p:spPr>
            <a:xfrm>
              <a:off x="6150295" y="4038600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Oval 14"/>
            <p:cNvSpPr/>
            <p:nvPr/>
          </p:nvSpPr>
          <p:spPr>
            <a:xfrm>
              <a:off x="7531420" y="2800349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6" name="Oval 15"/>
            <p:cNvSpPr/>
            <p:nvPr/>
          </p:nvSpPr>
          <p:spPr>
            <a:xfrm>
              <a:off x="7164708" y="3176587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84038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0</TotalTime>
  <Words>647</Words>
  <Application>Microsoft Office PowerPoint</Application>
  <PresentationFormat>On-screen Show (4:3)</PresentationFormat>
  <Paragraphs>140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Diamond Grid 16x9</vt:lpstr>
      <vt:lpstr>2017 Ring Test Results</vt:lpstr>
      <vt:lpstr>Ring Test Program</vt:lpstr>
      <vt:lpstr>Participants</vt:lpstr>
      <vt:lpstr>This years program</vt:lpstr>
      <vt:lpstr>Total Sulfur Dixoide</vt:lpstr>
      <vt:lpstr>Titratable Acidity pH 8.2</vt:lpstr>
      <vt:lpstr>Alcohol</vt:lpstr>
      <vt:lpstr>Specific Gravity</vt:lpstr>
      <vt:lpstr>Reducing Sugar</vt:lpstr>
      <vt:lpstr>Glucose + Fructose</vt:lpstr>
      <vt:lpstr>Copper</vt:lpstr>
      <vt:lpstr>Iron</vt:lpstr>
      <vt:lpstr>Manganese</vt:lpstr>
      <vt:lpstr>Results to date</vt:lpstr>
      <vt:lpstr>Program going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2016-08-31T23:08:32Z</dcterms:created>
  <dcterms:modified xsi:type="dcterms:W3CDTF">2024-10-23T18:00:41Z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