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61" r:id="rId3"/>
    <p:sldId id="281" r:id="rId4"/>
    <p:sldId id="280" r:id="rId5"/>
    <p:sldId id="28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2017 Ring Test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Dr</a:t>
            </a:r>
            <a:r>
              <a:rPr lang="en-US" dirty="0"/>
              <a:t> Eric Wilkes</a:t>
            </a:r>
          </a:p>
          <a:p>
            <a:r>
              <a:rPr lang="en-US" dirty="0"/>
              <a:t>Australian Wine Research Institute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Glucose + Fructose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1" y="2167959"/>
            <a:ext cx="3637631" cy="3600000"/>
            <a:chOff x="457201" y="2167959"/>
            <a:chExt cx="3637631" cy="3600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2167959"/>
              <a:ext cx="3637631" cy="3600000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2664145" y="35909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626045" y="350519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2630808" y="36242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Oval 11"/>
            <p:cNvSpPr/>
            <p:nvPr/>
          </p:nvSpPr>
          <p:spPr>
            <a:xfrm>
              <a:off x="2473645" y="3776661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Oval 12"/>
            <p:cNvSpPr/>
            <p:nvPr/>
          </p:nvSpPr>
          <p:spPr>
            <a:xfrm>
              <a:off x="2802257" y="346709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Oval 13"/>
            <p:cNvSpPr/>
            <p:nvPr/>
          </p:nvSpPr>
          <p:spPr>
            <a:xfrm>
              <a:off x="2521270" y="3729036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39888" y="2167959"/>
            <a:ext cx="3600000" cy="3600000"/>
            <a:chOff x="4639888" y="2167959"/>
            <a:chExt cx="3600000" cy="360000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9888" y="2167959"/>
              <a:ext cx="3600000" cy="3600000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>
            <a:xfrm>
              <a:off x="6540820" y="38719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6488433" y="39195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Oval 18"/>
            <p:cNvSpPr/>
            <p:nvPr/>
          </p:nvSpPr>
          <p:spPr>
            <a:xfrm>
              <a:off x="6559870" y="38481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Oval 19"/>
            <p:cNvSpPr/>
            <p:nvPr/>
          </p:nvSpPr>
          <p:spPr>
            <a:xfrm>
              <a:off x="6371569" y="40862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Oval 20"/>
            <p:cNvSpPr/>
            <p:nvPr/>
          </p:nvSpPr>
          <p:spPr>
            <a:xfrm>
              <a:off x="6597970" y="39576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Oval 21"/>
            <p:cNvSpPr/>
            <p:nvPr/>
          </p:nvSpPr>
          <p:spPr>
            <a:xfrm>
              <a:off x="6540820" y="40052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20909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57201" y="2228245"/>
            <a:ext cx="3638252" cy="3600000"/>
            <a:chOff x="457201" y="2228245"/>
            <a:chExt cx="3638252" cy="3600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2228245"/>
              <a:ext cx="3638252" cy="3600000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1997395" y="43243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Oval 8"/>
            <p:cNvSpPr/>
            <p:nvPr/>
          </p:nvSpPr>
          <p:spPr>
            <a:xfrm>
              <a:off x="1735457" y="460057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130745" y="39052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2278382" y="40576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740435" y="2228245"/>
            <a:ext cx="3638252" cy="3600000"/>
            <a:chOff x="4740435" y="2228245"/>
            <a:chExt cx="3638252" cy="36000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0435" y="2228245"/>
              <a:ext cx="3638252" cy="3600000"/>
            </a:xfrm>
            <a:prstGeom prst="rect">
              <a:avLst/>
            </a:prstGeom>
          </p:spPr>
        </p:pic>
        <p:sp>
          <p:nvSpPr>
            <p:cNvPr id="14" name="Oval 13"/>
            <p:cNvSpPr/>
            <p:nvPr/>
          </p:nvSpPr>
          <p:spPr>
            <a:xfrm>
              <a:off x="6998020" y="380047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Oval 14"/>
            <p:cNvSpPr/>
            <p:nvPr/>
          </p:nvSpPr>
          <p:spPr>
            <a:xfrm>
              <a:off x="6259832" y="45958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Oval 15"/>
            <p:cNvSpPr/>
            <p:nvPr/>
          </p:nvSpPr>
          <p:spPr>
            <a:xfrm>
              <a:off x="7331395" y="35814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Oval 16"/>
            <p:cNvSpPr/>
            <p:nvPr/>
          </p:nvSpPr>
          <p:spPr>
            <a:xfrm>
              <a:off x="6993258" y="38814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6821807" y="38814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25406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808004"/>
            <a:ext cx="3733174" cy="360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097408" y="391001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1787846" y="421957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473646" y="346233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2716533" y="301466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8" name="Group 17"/>
          <p:cNvGrpSpPr/>
          <p:nvPr/>
        </p:nvGrpSpPr>
        <p:grpSpPr>
          <a:xfrm>
            <a:off x="4572450" y="1808004"/>
            <a:ext cx="3600000" cy="3562150"/>
            <a:chOff x="4572450" y="1808004"/>
            <a:chExt cx="3600000" cy="356215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450" y="1808004"/>
              <a:ext cx="3600000" cy="3562150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6536057" y="34813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Oval 13"/>
            <p:cNvSpPr/>
            <p:nvPr/>
          </p:nvSpPr>
          <p:spPr>
            <a:xfrm>
              <a:off x="5602608" y="42005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Oval 14"/>
            <p:cNvSpPr/>
            <p:nvPr/>
          </p:nvSpPr>
          <p:spPr>
            <a:xfrm>
              <a:off x="6583682" y="32527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Oval 15"/>
            <p:cNvSpPr/>
            <p:nvPr/>
          </p:nvSpPr>
          <p:spPr>
            <a:xfrm>
              <a:off x="6316983" y="36718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44737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704" y="2058130"/>
            <a:ext cx="3637983" cy="3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2058130"/>
            <a:ext cx="3638343" cy="360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Manganese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138990" y="33718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2054546" y="451484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121220" y="398621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3669033" y="279082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7034215" y="339566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7462840" y="306228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7177090" y="326707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242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 to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There have been significant improvements in laboratories performance compared to previous rounds.</a:t>
            </a:r>
          </a:p>
          <a:p>
            <a:r>
              <a:rPr lang="en-AU" dirty="0"/>
              <a:t>Still however significant outliers demonstrating the need to continue the program.</a:t>
            </a:r>
          </a:p>
          <a:p>
            <a:r>
              <a:rPr lang="en-AU" dirty="0"/>
              <a:t>It is significant that laboratories which have participated in the wine program long term are performing more consistently than those new to wine ring testing.</a:t>
            </a:r>
          </a:p>
          <a:p>
            <a:r>
              <a:rPr lang="en-AU" dirty="0"/>
              <a:t>The impact of different analytical methods being used is apparent and leads to varied results between laboratories.</a:t>
            </a:r>
          </a:p>
          <a:p>
            <a:r>
              <a:rPr lang="en-AU" dirty="0"/>
              <a:t>Also need to increase the participation rate going 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1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Completion of the next 4 rounds of testing.</a:t>
            </a:r>
          </a:p>
          <a:p>
            <a:r>
              <a:rPr lang="en-AU" dirty="0"/>
              <a:t>The provision of a consolidated report for participants and WRF members.</a:t>
            </a:r>
          </a:p>
          <a:p>
            <a:r>
              <a:rPr lang="en-AU" dirty="0"/>
              <a:t>A series of 3 virtual workshops to allow participants to discuss results and ways to improve laboratory performance.</a:t>
            </a:r>
          </a:p>
          <a:p>
            <a:endParaRPr lang="en-AU" dirty="0"/>
          </a:p>
          <a:p>
            <a:r>
              <a:rPr lang="en-AU" dirty="0"/>
              <a:t>A discussion on the value of the program and means to continue it forward post 2018.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Ring Test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program is an opportunity for laboratories from different economies to compare the results for typical wine analysis  between different laboratories.</a:t>
            </a:r>
          </a:p>
          <a:p>
            <a:r>
              <a:rPr lang="en-AU" dirty="0"/>
              <a:t>As part of a larger wine proficiency testing program  it also allows economies to compare their laboratories results to those typically achieved for the wine tested.</a:t>
            </a:r>
          </a:p>
          <a:p>
            <a:r>
              <a:rPr lang="en-AU" dirty="0"/>
              <a:t>This year there are 23 nominated laboratories from 14 different economies.</a:t>
            </a:r>
          </a:p>
          <a:p>
            <a:r>
              <a:rPr lang="en-AU" dirty="0"/>
              <a:t>There are still significant difficulties being encountered shipping wine samples to a number of economies which will need resolution going 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6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595603"/>
          </a:xfrm>
        </p:spPr>
        <p:txBody>
          <a:bodyPr/>
          <a:lstStyle/>
          <a:p>
            <a:r>
              <a:rPr lang="en-AU" dirty="0"/>
              <a:t>Participants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115101"/>
              </p:ext>
            </p:extLst>
          </p:nvPr>
        </p:nvGraphicFramePr>
        <p:xfrm>
          <a:off x="971550" y="1186543"/>
          <a:ext cx="7200900" cy="4860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Samples delivered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Results Submitted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New Zealand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Russia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Hong Kong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Indonesia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1 of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Vietnam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PNG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Peru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Next 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/>
                        <a:t>Argentina (SF)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AU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years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For 2017 the APEC ring test program was fully integrated into the </a:t>
            </a:r>
            <a:r>
              <a:rPr lang="en-AU" dirty="0" err="1"/>
              <a:t>Interwinery</a:t>
            </a:r>
            <a:r>
              <a:rPr lang="en-AU" dirty="0"/>
              <a:t> Analysis Group Proficiency program.</a:t>
            </a:r>
          </a:p>
          <a:p>
            <a:r>
              <a:rPr lang="en-AU" dirty="0"/>
              <a:t>This is a large wine specific program with over 200 participating laboratories.</a:t>
            </a:r>
          </a:p>
          <a:p>
            <a:r>
              <a:rPr lang="en-AU" dirty="0"/>
              <a:t>It consists of 6 separate rounds of testing, 2 red wines, 2 white wine and 2 rose wine rounds.</a:t>
            </a:r>
          </a:p>
          <a:p>
            <a:r>
              <a:rPr lang="en-AU" dirty="0"/>
              <a:t>Laboratories can submit analytical results for any of the common wine analysis that is done.</a:t>
            </a:r>
          </a:p>
          <a:p>
            <a:r>
              <a:rPr lang="en-AU" dirty="0"/>
              <a:t>All data is entered online and collated anonymously.</a:t>
            </a:r>
          </a:p>
          <a:p>
            <a:r>
              <a:rPr lang="en-AU" dirty="0"/>
              <a:t>Within 2 weeks of the closure of each testing window an online report is available.</a:t>
            </a:r>
          </a:p>
          <a:p>
            <a:r>
              <a:rPr lang="en-AU" dirty="0"/>
              <a:t>Currently only the first 2 rounds of testing have been completed.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7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Total </a:t>
            </a:r>
            <a:r>
              <a:rPr lang="en-AU" dirty="0" err="1"/>
              <a:t>Sulfur</a:t>
            </a:r>
            <a:r>
              <a:rPr lang="en-AU" dirty="0"/>
              <a:t> </a:t>
            </a:r>
            <a:r>
              <a:rPr lang="en-AU" dirty="0" err="1"/>
              <a:t>Dixoide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1" y="1931715"/>
            <a:ext cx="3683721" cy="3600000"/>
            <a:chOff x="522281" y="1922190"/>
            <a:chExt cx="3683721" cy="3600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2281" y="1922190"/>
              <a:ext cx="3683721" cy="3600000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2919413" y="3086100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Oval 8"/>
            <p:cNvSpPr/>
            <p:nvPr/>
          </p:nvSpPr>
          <p:spPr>
            <a:xfrm>
              <a:off x="2707587" y="3319463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881312" y="3257550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2690813" y="3595688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Oval 11"/>
            <p:cNvSpPr/>
            <p:nvPr/>
          </p:nvSpPr>
          <p:spPr>
            <a:xfrm>
              <a:off x="1558922" y="4919663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Oval 12"/>
            <p:cNvSpPr/>
            <p:nvPr/>
          </p:nvSpPr>
          <p:spPr>
            <a:xfrm>
              <a:off x="2881311" y="3409950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Oval 13"/>
            <p:cNvSpPr/>
            <p:nvPr/>
          </p:nvSpPr>
          <p:spPr>
            <a:xfrm>
              <a:off x="2881313" y="3219450"/>
              <a:ext cx="47625" cy="476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98563" y="1931715"/>
            <a:ext cx="3688215" cy="3600000"/>
            <a:chOff x="4698563" y="1931715"/>
            <a:chExt cx="3688215" cy="360000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8563" y="1931715"/>
              <a:ext cx="3688215" cy="360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7107557" y="36385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6959920" y="38052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Oval 18"/>
            <p:cNvSpPr/>
            <p:nvPr/>
          </p:nvSpPr>
          <p:spPr>
            <a:xfrm>
              <a:off x="7226620" y="35909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Oval 19"/>
            <p:cNvSpPr/>
            <p:nvPr/>
          </p:nvSpPr>
          <p:spPr>
            <a:xfrm>
              <a:off x="7383783" y="34337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Oval 20"/>
            <p:cNvSpPr/>
            <p:nvPr/>
          </p:nvSpPr>
          <p:spPr>
            <a:xfrm>
              <a:off x="6336033" y="44338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Oval 21"/>
            <p:cNvSpPr/>
            <p:nvPr/>
          </p:nvSpPr>
          <p:spPr>
            <a:xfrm>
              <a:off x="6150295" y="471487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Oval 22"/>
            <p:cNvSpPr/>
            <p:nvPr/>
          </p:nvSpPr>
          <p:spPr>
            <a:xfrm>
              <a:off x="6045520" y="42862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Oval 23"/>
            <p:cNvSpPr/>
            <p:nvPr/>
          </p:nvSpPr>
          <p:spPr>
            <a:xfrm>
              <a:off x="7336157" y="35861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Oval 24"/>
            <p:cNvSpPr/>
            <p:nvPr/>
          </p:nvSpPr>
          <p:spPr>
            <a:xfrm>
              <a:off x="7002783" y="37528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3692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Titratable Acidity pH 8.2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57201" y="1986305"/>
            <a:ext cx="3633218" cy="3600000"/>
            <a:chOff x="457201" y="1986305"/>
            <a:chExt cx="3633218" cy="3600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1986305"/>
              <a:ext cx="3633218" cy="3600000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2314575" y="387667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Oval 8"/>
            <p:cNvSpPr/>
            <p:nvPr/>
          </p:nvSpPr>
          <p:spPr>
            <a:xfrm>
              <a:off x="1814513" y="4329113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1709738" y="441007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3419476" y="2462213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Oval 11"/>
            <p:cNvSpPr/>
            <p:nvPr/>
          </p:nvSpPr>
          <p:spPr>
            <a:xfrm>
              <a:off x="2890838" y="29718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59943" y="1986305"/>
            <a:ext cx="3735053" cy="3600000"/>
            <a:chOff x="4559943" y="1986305"/>
            <a:chExt cx="3735053" cy="36000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59943" y="1986305"/>
              <a:ext cx="3735053" cy="3600000"/>
            </a:xfrm>
            <a:prstGeom prst="rect">
              <a:avLst/>
            </a:prstGeom>
          </p:spPr>
        </p:pic>
        <p:sp>
          <p:nvSpPr>
            <p:cNvPr id="15" name="Oval 14"/>
            <p:cNvSpPr/>
            <p:nvPr/>
          </p:nvSpPr>
          <p:spPr>
            <a:xfrm>
              <a:off x="6464620" y="37909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Oval 15"/>
            <p:cNvSpPr/>
            <p:nvPr/>
          </p:nvSpPr>
          <p:spPr>
            <a:xfrm>
              <a:off x="5645470" y="47339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Oval 16"/>
            <p:cNvSpPr/>
            <p:nvPr/>
          </p:nvSpPr>
          <p:spPr>
            <a:xfrm>
              <a:off x="6378895" y="38623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6383657" y="3938586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Oval 18"/>
            <p:cNvSpPr/>
            <p:nvPr/>
          </p:nvSpPr>
          <p:spPr>
            <a:xfrm>
              <a:off x="7483795" y="2995611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Oval 19"/>
            <p:cNvSpPr/>
            <p:nvPr/>
          </p:nvSpPr>
          <p:spPr>
            <a:xfrm>
              <a:off x="7150420" y="31337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Oval 20"/>
            <p:cNvSpPr/>
            <p:nvPr/>
          </p:nvSpPr>
          <p:spPr>
            <a:xfrm>
              <a:off x="6817045" y="3471861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4598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Alcohol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1" y="2258915"/>
            <a:ext cx="3731140" cy="3600000"/>
            <a:chOff x="457201" y="2258915"/>
            <a:chExt cx="3731140" cy="3600000"/>
          </a:xfrm>
        </p:grpSpPr>
        <p:sp>
          <p:nvSpPr>
            <p:cNvPr id="7" name="Oval 6"/>
            <p:cNvSpPr/>
            <p:nvPr/>
          </p:nvSpPr>
          <p:spPr>
            <a:xfrm>
              <a:off x="2345057" y="41148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2258915"/>
              <a:ext cx="3731140" cy="3600000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2668907" y="37766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659383" y="378142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2740345" y="3681413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Oval 11"/>
            <p:cNvSpPr/>
            <p:nvPr/>
          </p:nvSpPr>
          <p:spPr>
            <a:xfrm>
              <a:off x="2273620" y="40005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Oval 12"/>
            <p:cNvSpPr/>
            <p:nvPr/>
          </p:nvSpPr>
          <p:spPr>
            <a:xfrm>
              <a:off x="2268858" y="414337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Oval 13"/>
            <p:cNvSpPr/>
            <p:nvPr/>
          </p:nvSpPr>
          <p:spPr>
            <a:xfrm>
              <a:off x="2440308" y="40005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532678" y="2258915"/>
            <a:ext cx="3734737" cy="3600000"/>
            <a:chOff x="4532678" y="2258915"/>
            <a:chExt cx="3734737" cy="360000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32678" y="2258915"/>
              <a:ext cx="3734737" cy="3600000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>
            <a:xfrm>
              <a:off x="6650357" y="388715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7064695" y="346709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Oval 18"/>
            <p:cNvSpPr/>
            <p:nvPr/>
          </p:nvSpPr>
          <p:spPr>
            <a:xfrm>
              <a:off x="7045645" y="34813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Oval 19"/>
            <p:cNvSpPr/>
            <p:nvPr/>
          </p:nvSpPr>
          <p:spPr>
            <a:xfrm>
              <a:off x="7183758" y="33337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Oval 20"/>
            <p:cNvSpPr/>
            <p:nvPr/>
          </p:nvSpPr>
          <p:spPr>
            <a:xfrm>
              <a:off x="6940870" y="39100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Oval 21"/>
            <p:cNvSpPr/>
            <p:nvPr/>
          </p:nvSpPr>
          <p:spPr>
            <a:xfrm>
              <a:off x="6169345" y="434816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Oval 22"/>
            <p:cNvSpPr/>
            <p:nvPr/>
          </p:nvSpPr>
          <p:spPr>
            <a:xfrm>
              <a:off x="6469383" y="405891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Oval 23"/>
            <p:cNvSpPr/>
            <p:nvPr/>
          </p:nvSpPr>
          <p:spPr>
            <a:xfrm>
              <a:off x="6455095" y="406717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Oval 24"/>
            <p:cNvSpPr/>
            <p:nvPr/>
          </p:nvSpPr>
          <p:spPr>
            <a:xfrm>
              <a:off x="6826570" y="370522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1431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Specific Gravity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57201" y="1960564"/>
            <a:ext cx="3674057" cy="3600000"/>
            <a:chOff x="457201" y="1960564"/>
            <a:chExt cx="3674057" cy="3600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1960564"/>
              <a:ext cx="3674057" cy="3600000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2578420" y="351472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Oval 8"/>
            <p:cNvSpPr/>
            <p:nvPr/>
          </p:nvSpPr>
          <p:spPr>
            <a:xfrm>
              <a:off x="2716532" y="338137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740345" y="33528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Oval 10"/>
            <p:cNvSpPr/>
            <p:nvPr/>
          </p:nvSpPr>
          <p:spPr>
            <a:xfrm>
              <a:off x="2673669" y="3424238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Oval 11"/>
            <p:cNvSpPr/>
            <p:nvPr/>
          </p:nvSpPr>
          <p:spPr>
            <a:xfrm>
              <a:off x="2511745" y="351472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Oval 12"/>
            <p:cNvSpPr/>
            <p:nvPr/>
          </p:nvSpPr>
          <p:spPr>
            <a:xfrm>
              <a:off x="2687958" y="338613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72000" y="1960564"/>
            <a:ext cx="3674057" cy="3600000"/>
            <a:chOff x="4572000" y="1960564"/>
            <a:chExt cx="3674057" cy="36000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1960564"/>
              <a:ext cx="3674057" cy="360000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6893245" y="350519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Oval 16"/>
            <p:cNvSpPr/>
            <p:nvPr/>
          </p:nvSpPr>
          <p:spPr>
            <a:xfrm>
              <a:off x="6921820" y="34766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Oval 17"/>
            <p:cNvSpPr/>
            <p:nvPr/>
          </p:nvSpPr>
          <p:spPr>
            <a:xfrm>
              <a:off x="6874195" y="35242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Oval 18"/>
            <p:cNvSpPr/>
            <p:nvPr/>
          </p:nvSpPr>
          <p:spPr>
            <a:xfrm>
              <a:off x="6826570" y="357187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Oval 19"/>
            <p:cNvSpPr/>
            <p:nvPr/>
          </p:nvSpPr>
          <p:spPr>
            <a:xfrm>
              <a:off x="6655120" y="374332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93227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Reducing Sugar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1" y="2064406"/>
            <a:ext cx="3514286" cy="3600000"/>
            <a:chOff x="457201" y="2064406"/>
            <a:chExt cx="3514286" cy="3600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1" y="2064406"/>
              <a:ext cx="3514286" cy="3600000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2487933" y="33385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Oval 8"/>
            <p:cNvSpPr/>
            <p:nvPr/>
          </p:nvSpPr>
          <p:spPr>
            <a:xfrm>
              <a:off x="2392683" y="36433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Oval 9"/>
            <p:cNvSpPr/>
            <p:nvPr/>
          </p:nvSpPr>
          <p:spPr>
            <a:xfrm>
              <a:off x="2121220" y="384809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681190" y="2064406"/>
            <a:ext cx="3600000" cy="3600000"/>
            <a:chOff x="4681190" y="2064406"/>
            <a:chExt cx="3600000" cy="360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1190" y="2064406"/>
              <a:ext cx="3600000" cy="3600000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6521770" y="387667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Oval 13"/>
            <p:cNvSpPr/>
            <p:nvPr/>
          </p:nvSpPr>
          <p:spPr>
            <a:xfrm>
              <a:off x="6150295" y="40386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Oval 14"/>
            <p:cNvSpPr/>
            <p:nvPr/>
          </p:nvSpPr>
          <p:spPr>
            <a:xfrm>
              <a:off x="7531420" y="2800349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Oval 15"/>
            <p:cNvSpPr/>
            <p:nvPr/>
          </p:nvSpPr>
          <p:spPr>
            <a:xfrm>
              <a:off x="7164708" y="31765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84038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647</Words>
  <Application>Microsoft Office PowerPoint</Application>
  <PresentationFormat>On-screen Show (4:3)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Diamond Grid 16x9</vt:lpstr>
      <vt:lpstr>2017 Ring Test Results</vt:lpstr>
      <vt:lpstr>Ring Test Program</vt:lpstr>
      <vt:lpstr>Participants</vt:lpstr>
      <vt:lpstr>This years program</vt:lpstr>
      <vt:lpstr>Total Sulfur Dixoide</vt:lpstr>
      <vt:lpstr>Titratable Acidity pH 8.2</vt:lpstr>
      <vt:lpstr>Alcohol</vt:lpstr>
      <vt:lpstr>Specific Gravity</vt:lpstr>
      <vt:lpstr>Reducing Sugar</vt:lpstr>
      <vt:lpstr>Glucose + Fructose</vt:lpstr>
      <vt:lpstr>Copper</vt:lpstr>
      <vt:lpstr>Iron</vt:lpstr>
      <vt:lpstr>Manganese</vt:lpstr>
      <vt:lpstr>Results to date</vt:lpstr>
      <vt:lpstr>Program 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2024-10-23T18:00:41Z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