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Ex2.xml" ContentType="application/vnd.ms-office.chartex+xml"/>
  <Override PartName="/ppt/charts/style2.xml" ContentType="application/vnd.ms-office.chartstyle+xml"/>
  <Override PartName="/ppt/charts/colors2.xml" ContentType="application/vnd.ms-office.chartcolorstyl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2"/>
  </p:notesMasterIdLst>
  <p:handoutMasterIdLst>
    <p:handoutMasterId r:id="rId23"/>
  </p:handoutMasterIdLst>
  <p:sldIdLst>
    <p:sldId id="261" r:id="rId3"/>
    <p:sldId id="271" r:id="rId4"/>
    <p:sldId id="285" r:id="rId5"/>
    <p:sldId id="286" r:id="rId6"/>
    <p:sldId id="287" r:id="rId7"/>
    <p:sldId id="275" r:id="rId8"/>
    <p:sldId id="272" r:id="rId9"/>
    <p:sldId id="273" r:id="rId10"/>
    <p:sldId id="274" r:id="rId11"/>
    <p:sldId id="288" r:id="rId12"/>
    <p:sldId id="284" r:id="rId13"/>
    <p:sldId id="278" r:id="rId14"/>
    <p:sldId id="279" r:id="rId15"/>
    <p:sldId id="277" r:id="rId16"/>
    <p:sldId id="276" r:id="rId17"/>
    <p:sldId id="282" r:id="rId18"/>
    <p:sldId id="281" r:id="rId19"/>
    <p:sldId id="283" r:id="rId20"/>
    <p:sldId id="28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73" d="100"/>
          <a:sy n="73" d="100"/>
        </p:scale>
        <p:origin x="240" y="78"/>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F:\Analytical%20Service\Projects\Eric\APEC%20Ringtest\results\consolidated\consolidted%20results.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F:\Analytical%20Service\Projects\Eric\APEC%20Ringtest\results\consolidated\consolidted%20results.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'red by economy'!$L$2:$L$22</cx:f>
        <cx:lvl ptCount="21">
          <cx:pt idx="0">a</cx:pt>
          <cx:pt idx="1">a</cx:pt>
          <cx:pt idx="2">a</cx:pt>
          <cx:pt idx="3">b</cx:pt>
          <cx:pt idx="4">c</cx:pt>
          <cx:pt idx="5">d</cx:pt>
          <cx:pt idx="6">e</cx:pt>
          <cx:pt idx="7">e</cx:pt>
          <cx:pt idx="8">f</cx:pt>
          <cx:pt idx="9">f</cx:pt>
          <cx:pt idx="10">f</cx:pt>
          <cx:pt idx="11">g</cx:pt>
          <cx:pt idx="12">g</cx:pt>
          <cx:pt idx="13">h</cx:pt>
          <cx:pt idx="14">i</cx:pt>
          <cx:pt idx="15">i</cx:pt>
          <cx:pt idx="16">i</cx:pt>
          <cx:pt idx="17">i</cx:pt>
          <cx:pt idx="18">i</cx:pt>
          <cx:pt idx="19">i</cx:pt>
          <cx:pt idx="20">j</cx:pt>
        </cx:lvl>
      </cx:strDim>
      <cx:numDim type="val">
        <cx:f>'red by economy'!$F$2:$F$22</cx:f>
        <cx:lvl ptCount="21" formatCode="General">
          <cx:pt idx="0">5</cx:pt>
          <cx:pt idx="2">4.2999999999999998</cx:pt>
          <cx:pt idx="3">5.4500000000000002</cx:pt>
          <cx:pt idx="4">4.9500000000000002</cx:pt>
          <cx:pt idx="7">4.5999999999999996</cx:pt>
          <cx:pt idx="9">5.5</cx:pt>
          <cx:pt idx="10">5.3799999999999999</cx:pt>
          <cx:pt idx="15">6.7999999999999998</cx:pt>
          <cx:pt idx="16">4.7999999999999998</cx:pt>
          <cx:pt idx="17">2.3999999999999999</cx:pt>
          <cx:pt idx="18">4.0999999999999996</cx:pt>
          <cx:pt idx="19">1.8300000000000001</cx:pt>
        </cx:lvl>
      </cx:numDim>
    </cx:data>
  </cx:chartData>
  <cx:chart>
    <cx:title pos="t" align="ctr" overlay="0">
      <cx:tx>
        <cx:txData>
          <cx:v>red reducing sugar by economy</cx:v>
        </cx:txData>
      </cx:tx>
      <cx:txPr>
        <a:bodyPr rot="0" spcFirstLastPara="1" vertOverflow="ellipsis" vert="horz" wrap="square" lIns="0" tIns="0" rIns="0" bIns="0" anchor="ctr" anchorCtr="1"/>
        <a:lstStyle/>
        <a:p>
          <a:pPr algn="ctr">
            <a:defRPr/>
          </a:pPr>
          <a:r>
            <a:rPr lang="en-US"/>
            <a:t>red reducing sugar by economy</a:t>
          </a:r>
        </a:p>
      </cx:txPr>
    </cx:title>
    <cx:plotArea>
      <cx:plotAreaRegion>
        <cx:series layoutId="boxWhisker" uniqueId="{CA12E7AE-78DF-40F2-8E4C-C928E2700D14}">
          <cx:tx>
            <cx:txData>
              <cx:f>'red by economy'!$F$1</cx:f>
              <cx:v>Reducing Sugars</cx:v>
            </cx:txData>
          </cx:tx>
          <cx:dataId val="0"/>
          <cx:layoutPr>
            <cx:visibility meanLine="0" meanMarker="1" nonoutliers="1" outliers="1"/>
            <cx:statistics quartileMethod="exclusive"/>
          </cx:layoutPr>
        </cx:series>
      </cx:plotAreaRegion>
      <cx:axis id="0">
        <cx:catScaling gapWidth="1"/>
        <cx:tickLabels/>
      </cx:axis>
      <cx:axis id="1">
        <cx:valScaling/>
        <cx:majorGridlines/>
        <cx:tickLabels/>
      </cx:axis>
    </cx:plotArea>
  </cx:chart>
  <cx:spPr>
    <a:solidFill>
      <a:schemeClr val="bg1"/>
    </a:solidFill>
    <a:ln>
      <a:solidFill>
        <a:schemeClr val="tx1"/>
      </a:solidFill>
    </a:ln>
  </cx:spPr>
  <cx:clrMapOvr bg1="lt1" tx1="dk1" bg2="lt2" tx2="dk2" accent1="accent1" accent2="accent2" accent3="accent3" accent4="accent4" accent5="accent5" accent6="accent6" hlink="hlink" folHlink="folHlink"/>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'red by economy'!$L$2:$L$22</cx:f>
        <cx:lvl ptCount="21">
          <cx:pt idx="0">a</cx:pt>
          <cx:pt idx="1">a</cx:pt>
          <cx:pt idx="2">a</cx:pt>
          <cx:pt idx="3">b</cx:pt>
          <cx:pt idx="4">c</cx:pt>
          <cx:pt idx="5">d</cx:pt>
          <cx:pt idx="6">e</cx:pt>
          <cx:pt idx="7">e</cx:pt>
          <cx:pt idx="8">f</cx:pt>
          <cx:pt idx="9">f</cx:pt>
          <cx:pt idx="10">f</cx:pt>
          <cx:pt idx="11">g</cx:pt>
          <cx:pt idx="12">g</cx:pt>
          <cx:pt idx="13">h</cx:pt>
          <cx:pt idx="14">i</cx:pt>
          <cx:pt idx="15">i</cx:pt>
          <cx:pt idx="16">i</cx:pt>
          <cx:pt idx="17">i</cx:pt>
          <cx:pt idx="18">i</cx:pt>
          <cx:pt idx="19">i</cx:pt>
          <cx:pt idx="20">j</cx:pt>
        </cx:lvl>
      </cx:strDim>
      <cx:numDim type="val">
        <cx:f>'red by economy'!$G$2:$G$22</cx:f>
        <cx:lvl ptCount="21" formatCode="General">
          <cx:pt idx="1">2.1499999999999999</cx:pt>
          <cx:pt idx="2">2.2999999999999998</cx:pt>
          <cx:pt idx="4">2.3300000000000001</cx:pt>
          <cx:pt idx="6">2.1600000000000001</cx:pt>
          <cx:pt idx="7">2.0800000000000001</cx:pt>
          <cx:pt idx="12">1.8999999999999999</cx:pt>
          <cx:pt idx="16">3.5</cx:pt>
          <cx:pt idx="17">1.72</cx:pt>
          <cx:pt idx="18">2.6000000000000001</cx:pt>
          <cx:pt idx="19">1.6499999999999999</cx:pt>
        </cx:lvl>
      </cx:numDim>
    </cx:data>
  </cx:chartData>
  <cx:chart>
    <cx:title pos="t" align="ctr" overlay="0">
      <cx:tx>
        <cx:txData>
          <cx:v>glucose + fructose by economy</cx:v>
        </cx:txData>
      </cx:tx>
      <cx:txPr>
        <a:bodyPr rot="0" spcFirstLastPara="1" vertOverflow="ellipsis" vert="horz" wrap="square" lIns="0" tIns="0" rIns="0" bIns="0" anchor="ctr" anchorCtr="1"/>
        <a:lstStyle/>
        <a:p>
          <a:pPr algn="ctr">
            <a:defRPr/>
          </a:pPr>
          <a:r>
            <a:rPr lang="en-US"/>
            <a:t>glucose + fructose by economy</a:t>
          </a:r>
        </a:p>
      </cx:txPr>
    </cx:title>
    <cx:plotArea>
      <cx:plotAreaRegion>
        <cx:series layoutId="boxWhisker" uniqueId="{CA12E7AE-78DF-40F2-8E4C-C928E2700D14}">
          <cx:tx>
            <cx:txData>
              <cx:f>'red by economy'!$G$1</cx:f>
              <cx:v>Glucose + Fructose</cx:v>
            </cx:txData>
          </cx:tx>
          <cx:dataId val="0"/>
          <cx:layoutPr>
            <cx:visibility meanLine="0" meanMarker="1" nonoutliers="1" outliers="1"/>
            <cx:statistics quartileMethod="exclusive"/>
          </cx:layoutPr>
        </cx:series>
      </cx:plotAreaRegion>
      <cx:axis id="0">
        <cx:catScaling gapWidth="1"/>
        <cx:tickLabels/>
      </cx:axis>
      <cx:axis id="1">
        <cx:valScaling max="8"/>
        <cx:majorGridlines/>
        <cx:tickLabels/>
      </cx:axis>
    </cx:plotArea>
  </cx:chart>
  <cx:spPr>
    <a:solidFill>
      <a:schemeClr val="bg1"/>
    </a:solidFill>
    <a:ln>
      <a:solidFill>
        <a:schemeClr val="tx1"/>
      </a:solidFill>
    </a:ln>
  </cx:spPr>
  <cx:clrMapOvr bg1="lt1" tx1="dk1" bg2="lt2" tx2="dk2" accent1="accent1" accent2="accent2" accent3="accent3" accent4="accent4" accent5="accent5" accent6="accent6" hlink="hlink" folHlink="folHlink"/>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bodyPr rot="-60000000" vert="horz"/>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bodyPr rot="-60000000" vert="horz"/>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bodyPr rot="0" vert="horz"/>
  </cs:title>
  <cs:trendline>
    <cs:lnRef idx="0"/>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bodyPr rot="-60000000" vert="horz"/>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bodyPr rot="-60000000" vert="horz"/>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tx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dropLine>
  <cs:errorBar>
    <cs:lnRef idx="0"/>
    <cs:fillRef idx="0"/>
    <cs:effectRef idx="0"/>
    <cs:fontRef idx="minor">
      <a:schemeClr val="tx1"/>
    </cs:fontRef>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a:solidFill>
          <a:schemeClr val="tx1">
            <a:lumMod val="15000"/>
            <a:lumOff val="85000"/>
            <a:lumOff val="10000"/>
          </a:schemeClr>
        </a:solidFill>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bodyPr rot="-60000000" vert="horz"/>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b="0" kern="1200" spc="0" baseline="0"/>
    <cs:bodyPr rot="0" vert="horz"/>
  </cs:title>
  <cs:trendline>
    <cs:lnRef idx="0"/>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bodyPr rot="-60000000" vert="horz"/>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17-05-11T13:01:26.390" idx="3">
    <p:pos x="10" y="10"/>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7-05-05T12:12:45.955" idx="1">
    <p:pos x="3942" y="3130"/>
    <p:text>I don't know what "unalleged" means.  Recommend deleting or replacing this word.</p:text>
    <p:extLst>
      <p:ext uri="{C676402C-5697-4E1C-873F-D02D1690AC5C}">
        <p15:threadingInfo xmlns:p15="http://schemas.microsoft.com/office/powerpoint/2012/main" timeZoneBias="4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17-05-05T12:16:41.597" idx="2">
    <p:pos x="4858" y="3021"/>
    <p:text>would be useful to say which analytes ascorbic acid would interfere with using what technique</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t>Ha </a:t>
            </a:r>
            <a:r>
              <a:rPr lang="en-US" sz="1200" dirty="0" err="1"/>
              <a:t>Noi</a:t>
            </a:r>
            <a:r>
              <a:rPr lang="en-US" sz="1200" dirty="0"/>
              <a:t>, Viet</a:t>
            </a:r>
            <a:r>
              <a:rPr lang="en-US" sz="1200" baseline="0" dirty="0"/>
              <a:t> Nam</a:t>
            </a:r>
            <a:endParaRPr lang="en-US" sz="1200" dirty="0"/>
          </a:p>
        </p:txBody>
      </p:sp>
      <p:sp>
        <p:nvSpPr>
          <p:cNvPr id="61" name="Rectangle 60"/>
          <p:cNvSpPr/>
          <p:nvPr userDrawn="1"/>
        </p:nvSpPr>
        <p:spPr>
          <a:xfrm>
            <a:off x="922247" y="6359385"/>
            <a:ext cx="3576428" cy="276999"/>
          </a:xfrm>
          <a:prstGeom prst="rect">
            <a:avLst/>
          </a:prstGeom>
        </p:spPr>
        <p:txBody>
          <a:bodyPr wrap="none">
            <a:spAutoFit/>
          </a:bodyPr>
          <a:lstStyle/>
          <a:p>
            <a:r>
              <a:rPr lang="en-US" sz="1200" dirty="0">
                <a:solidFill>
                  <a:schemeClr val="bg1">
                    <a:lumMod val="50000"/>
                  </a:schemeClr>
                </a:solidFill>
              </a:rPr>
              <a:t>APEC Wine Regulatory Forum |  May 11-12, 2017</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76270" y="319389"/>
            <a:ext cx="4194781" cy="1274165"/>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6" Type="http://schemas.microsoft.com/office/2014/relationships/chartEx" Target="../charts/chartEx2.xml"/><Relationship Id="rId5" Type="http://schemas.openxmlformats.org/officeDocument/2006/relationships/image" Target="../media/image4.png"/><Relationship Id="rId4" Type="http://schemas.microsoft.com/office/2014/relationships/chartEx" Target="../charts/chartEx1.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The core elements of a strong laboratory management system</a:t>
            </a:r>
          </a:p>
        </p:txBody>
      </p:sp>
      <p:sp>
        <p:nvSpPr>
          <p:cNvPr id="3" name="Subtitle 2"/>
          <p:cNvSpPr>
            <a:spLocks noGrp="1"/>
          </p:cNvSpPr>
          <p:nvPr>
            <p:ph type="subTitle" idx="1"/>
          </p:nvPr>
        </p:nvSpPr>
        <p:spPr/>
        <p:txBody>
          <a:bodyPr>
            <a:normAutofit lnSpcReduction="10000"/>
          </a:bodyPr>
          <a:lstStyle/>
          <a:p>
            <a:r>
              <a:rPr lang="en-US" dirty="0" err="1"/>
              <a:t>Dr</a:t>
            </a:r>
            <a:r>
              <a:rPr lang="en-US" dirty="0"/>
              <a:t> Eric Wilkes</a:t>
            </a:r>
          </a:p>
          <a:p>
            <a:r>
              <a:rPr lang="en-US" dirty="0"/>
              <a:t>The Australian Wine Research Institute.</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5. Analytical limits</a:t>
            </a:r>
          </a:p>
        </p:txBody>
      </p:sp>
      <p:sp>
        <p:nvSpPr>
          <p:cNvPr id="3" name="Content Placeholder 2"/>
          <p:cNvSpPr>
            <a:spLocks noGrp="1"/>
          </p:cNvSpPr>
          <p:nvPr>
            <p:ph idx="1"/>
          </p:nvPr>
        </p:nvSpPr>
        <p:spPr/>
        <p:txBody>
          <a:bodyPr/>
          <a:lstStyle/>
          <a:p>
            <a:r>
              <a:rPr lang="en-AU" dirty="0"/>
              <a:t>A common issue with much wine analysis is the range of values that can be found for a given analyte.</a:t>
            </a:r>
          </a:p>
          <a:p>
            <a:r>
              <a:rPr lang="en-AU" dirty="0"/>
              <a:t>SO</a:t>
            </a:r>
            <a:r>
              <a:rPr lang="en-AU" baseline="-25000" dirty="0"/>
              <a:t>2</a:t>
            </a:r>
            <a:r>
              <a:rPr lang="en-AU" dirty="0"/>
              <a:t> measurements can range over 2 orders of magnitude (5 to 350 mg/L).</a:t>
            </a:r>
          </a:p>
          <a:p>
            <a:r>
              <a:rPr lang="en-AU" dirty="0"/>
              <a:t>Similarly, sugar can range from 0.5 to 300 g/L.</a:t>
            </a:r>
          </a:p>
          <a:p>
            <a:r>
              <a:rPr lang="en-AU" dirty="0"/>
              <a:t>Very few analytical methods are linear for these kinds of ranges and procedures must be in place to ensure sample pre-treatment for samples that fall outside the linear range of the method.</a:t>
            </a:r>
          </a:p>
          <a:p>
            <a:pPr marL="0" indent="0" algn="ctr">
              <a:buNone/>
            </a:pPr>
            <a:r>
              <a:rPr lang="en-AU" dirty="0"/>
              <a:t> </a:t>
            </a:r>
            <a:r>
              <a:rPr lang="en-AU" b="1" i="1" dirty="0"/>
              <a:t>Analytical methods must have suitable procedures to ensure that the samples fall within the validated scope of the method.</a:t>
            </a:r>
          </a:p>
          <a:p>
            <a:r>
              <a:rPr lang="en-AU" dirty="0"/>
              <a:t>In the case of wines this can often be managed by having a knowledge of the wine type and identifying pre-treatment or different procedures based upon this.</a:t>
            </a:r>
          </a:p>
        </p:txBody>
      </p:sp>
      <p:sp>
        <p:nvSpPr>
          <p:cNvPr id="4" name="Slide Number Placeholder 3"/>
          <p:cNvSpPr>
            <a:spLocks noGrp="1"/>
          </p:cNvSpPr>
          <p:nvPr>
            <p:ph type="sldNum" sz="quarter" idx="12"/>
          </p:nvPr>
        </p:nvSpPr>
        <p:spPr/>
        <p:txBody>
          <a:bodyPr/>
          <a:lstStyle/>
          <a:p>
            <a:fld id="{E31375A4-56A4-47D6-9801-1991572033F7}" type="slidenum">
              <a:rPr lang="en-US" smtClean="0"/>
              <a:t>10</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524410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6. Understanding your limits, </a:t>
            </a:r>
            <a:br>
              <a:rPr lang="en-AU" dirty="0"/>
            </a:br>
            <a:r>
              <a:rPr lang="en-AU" dirty="0"/>
              <a:t>Uncertainty of Measurement</a:t>
            </a:r>
          </a:p>
        </p:txBody>
      </p:sp>
      <p:sp>
        <p:nvSpPr>
          <p:cNvPr id="3" name="Content Placeholder 2"/>
          <p:cNvSpPr>
            <a:spLocks noGrp="1"/>
          </p:cNvSpPr>
          <p:nvPr>
            <p:ph idx="1"/>
          </p:nvPr>
        </p:nvSpPr>
        <p:spPr/>
        <p:txBody>
          <a:bodyPr/>
          <a:lstStyle/>
          <a:p>
            <a:r>
              <a:rPr lang="en-AU" dirty="0"/>
              <a:t>It is a well established fact that even using the same procedures, results will vary between laboratories.</a:t>
            </a:r>
          </a:p>
          <a:p>
            <a:r>
              <a:rPr lang="en-AU" dirty="0"/>
              <a:t>This comes about because of small differences in equipment, environment and the influence of the analyst.</a:t>
            </a:r>
          </a:p>
          <a:p>
            <a:r>
              <a:rPr lang="en-AU" dirty="0"/>
              <a:t>For this reason, during the validation process it is important that a Uncertainty of Measurement ( </a:t>
            </a:r>
            <a:r>
              <a:rPr lang="en-AU" dirty="0" err="1"/>
              <a:t>UoM</a:t>
            </a:r>
            <a:r>
              <a:rPr lang="en-AU" dirty="0"/>
              <a:t>) be developed for the method.</a:t>
            </a:r>
          </a:p>
          <a:p>
            <a:pPr marL="0" indent="0" algn="ctr">
              <a:buNone/>
            </a:pPr>
            <a:r>
              <a:rPr lang="en-AU" b="1" i="1" dirty="0"/>
              <a:t>All analytical results should be accompanied by an uncertainty of measurement.</a:t>
            </a:r>
          </a:p>
          <a:p>
            <a:r>
              <a:rPr lang="en-AU" dirty="0"/>
              <a:t>This data allows the results to be understood in context of the sample.</a:t>
            </a:r>
          </a:p>
          <a:p>
            <a:r>
              <a:rPr lang="en-AU" dirty="0"/>
              <a:t>If the analysis is being done regularly it is often simplest to regularly test the same wine (check sample). Analysis of the variation in results for this sample can give a well defined </a:t>
            </a:r>
            <a:r>
              <a:rPr lang="en-AU" dirty="0" err="1"/>
              <a:t>UoM</a:t>
            </a:r>
            <a:r>
              <a:rPr lang="en-AU" dirty="0"/>
              <a:t>.</a:t>
            </a:r>
          </a:p>
        </p:txBody>
      </p:sp>
      <p:sp>
        <p:nvSpPr>
          <p:cNvPr id="4" name="Slide Number Placeholder 3"/>
          <p:cNvSpPr>
            <a:spLocks noGrp="1"/>
          </p:cNvSpPr>
          <p:nvPr>
            <p:ph type="sldNum" sz="quarter" idx="12"/>
          </p:nvPr>
        </p:nvSpPr>
        <p:spPr/>
        <p:txBody>
          <a:bodyPr/>
          <a:lstStyle/>
          <a:p>
            <a:fld id="{E31375A4-56A4-47D6-9801-1991572033F7}" type="slidenum">
              <a:rPr lang="en-US" smtClean="0"/>
              <a:t>11</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61044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7. Quality control / assurance samples</a:t>
            </a:r>
          </a:p>
        </p:txBody>
      </p:sp>
      <p:sp>
        <p:nvSpPr>
          <p:cNvPr id="3" name="Content Placeholder 2"/>
          <p:cNvSpPr>
            <a:spLocks noGrp="1"/>
          </p:cNvSpPr>
          <p:nvPr>
            <p:ph idx="1"/>
          </p:nvPr>
        </p:nvSpPr>
        <p:spPr/>
        <p:txBody>
          <a:bodyPr>
            <a:normAutofit lnSpcReduction="10000"/>
          </a:bodyPr>
          <a:lstStyle/>
          <a:p>
            <a:r>
              <a:rPr lang="en-AU" dirty="0"/>
              <a:t>Many laboratories run samples in duplicate as a form of QA.</a:t>
            </a:r>
          </a:p>
          <a:p>
            <a:r>
              <a:rPr lang="en-AU" dirty="0"/>
              <a:t>However while useful it will not necessarily identify issue with equipment or procedures. </a:t>
            </a:r>
          </a:p>
          <a:p>
            <a:pPr lvl="1"/>
            <a:r>
              <a:rPr lang="en-AU" dirty="0"/>
              <a:t>If something is wrong for the original it can also be wrong in the repeat.</a:t>
            </a:r>
          </a:p>
          <a:p>
            <a:r>
              <a:rPr lang="en-AU" dirty="0"/>
              <a:t>In wine analysis a more reliable procedure is to run a regular known wine sample.</a:t>
            </a:r>
          </a:p>
          <a:p>
            <a:pPr marL="0" indent="0" algn="ctr">
              <a:buNone/>
            </a:pPr>
            <a:r>
              <a:rPr lang="en-AU" b="1" i="1" dirty="0"/>
              <a:t>All wine analysis should be performed with regular check samples of a known wine.</a:t>
            </a:r>
          </a:p>
          <a:p>
            <a:r>
              <a:rPr lang="en-AU" dirty="0"/>
              <a:t>A good level of check is every 10</a:t>
            </a:r>
            <a:r>
              <a:rPr lang="en-AU" baseline="30000" dirty="0"/>
              <a:t>th</a:t>
            </a:r>
            <a:r>
              <a:rPr lang="en-AU" dirty="0"/>
              <a:t> sample or at the beginning and end of each run if doing less than 10 samples.</a:t>
            </a:r>
          </a:p>
          <a:p>
            <a:r>
              <a:rPr lang="en-AU" dirty="0"/>
              <a:t>Control limits can then be set to decide if results should be accepted.</a:t>
            </a:r>
          </a:p>
          <a:p>
            <a:r>
              <a:rPr lang="en-AU" dirty="0"/>
              <a:t>A calibration standard should </a:t>
            </a:r>
            <a:r>
              <a:rPr lang="en-AU" b="1" dirty="0"/>
              <a:t>never</a:t>
            </a:r>
            <a:r>
              <a:rPr lang="en-AU" dirty="0"/>
              <a:t> be used as a check sample.</a:t>
            </a:r>
          </a:p>
          <a:p>
            <a:r>
              <a:rPr lang="en-AU" dirty="0"/>
              <a:t>Cask wines often work as suitable standards.</a:t>
            </a:r>
          </a:p>
        </p:txBody>
      </p:sp>
      <p:sp>
        <p:nvSpPr>
          <p:cNvPr id="4" name="Slide Number Placeholder 3"/>
          <p:cNvSpPr>
            <a:spLocks noGrp="1"/>
          </p:cNvSpPr>
          <p:nvPr>
            <p:ph type="sldNum" sz="quarter" idx="12"/>
          </p:nvPr>
        </p:nvSpPr>
        <p:spPr/>
        <p:txBody>
          <a:bodyPr/>
          <a:lstStyle/>
          <a:p>
            <a:fld id="{E31375A4-56A4-47D6-9801-1991572033F7}" type="slidenum">
              <a:rPr lang="en-US" smtClean="0"/>
              <a:t>12</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720699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8. Control charting</a:t>
            </a:r>
          </a:p>
        </p:txBody>
      </p:sp>
      <p:sp>
        <p:nvSpPr>
          <p:cNvPr id="3" name="Content Placeholder 2"/>
          <p:cNvSpPr>
            <a:spLocks noGrp="1"/>
          </p:cNvSpPr>
          <p:nvPr>
            <p:ph idx="1"/>
          </p:nvPr>
        </p:nvSpPr>
        <p:spPr/>
        <p:txBody>
          <a:bodyPr>
            <a:normAutofit fontScale="92500" lnSpcReduction="10000"/>
          </a:bodyPr>
          <a:lstStyle/>
          <a:p>
            <a:r>
              <a:rPr lang="en-AU" dirty="0"/>
              <a:t>Identifying progressive changes or failures in a method is very important.</a:t>
            </a:r>
          </a:p>
          <a:p>
            <a:r>
              <a:rPr lang="en-AU" dirty="0"/>
              <a:t>The most important tool in this process is the use of control charts.</a:t>
            </a:r>
          </a:p>
          <a:p>
            <a:pPr marL="0" indent="0" algn="ctr">
              <a:buNone/>
            </a:pPr>
            <a:r>
              <a:rPr lang="en-AU" b="1" i="1" dirty="0"/>
              <a:t>All analytical procedures should have a control chart showing the variation in results for known samples.</a:t>
            </a:r>
          </a:p>
          <a:p>
            <a:r>
              <a:rPr lang="en-AU" dirty="0"/>
              <a:t>The obvious result to chart is the check sample discussed in the previous slide.</a:t>
            </a:r>
          </a:p>
          <a:p>
            <a:r>
              <a:rPr lang="en-AU" dirty="0"/>
              <a:t>It can be physically or electronically graphed each time it is done.</a:t>
            </a:r>
          </a:p>
          <a:p>
            <a:r>
              <a:rPr lang="en-AU" dirty="0"/>
              <a:t>Statistical limits can be set as triggers for out of specification procedures.</a:t>
            </a:r>
          </a:p>
          <a:p>
            <a:r>
              <a:rPr lang="en-AU" dirty="0"/>
              <a:t>The control chart can also be used to generate rigorous </a:t>
            </a:r>
            <a:r>
              <a:rPr lang="en-AU" dirty="0" err="1"/>
              <a:t>UoMs</a:t>
            </a:r>
            <a:r>
              <a:rPr lang="en-AU" dirty="0"/>
              <a:t> for a given procedure.</a:t>
            </a:r>
          </a:p>
          <a:p>
            <a:r>
              <a:rPr lang="en-AU" dirty="0"/>
              <a:t>If regularly doing different matrices having check sample of each is considered good practice.</a:t>
            </a:r>
          </a:p>
          <a:p>
            <a:r>
              <a:rPr lang="en-AU" dirty="0"/>
              <a:t>Even if a procedure is not regularly done in a laboratory, the check sample should be run on a regular basis and charted.</a:t>
            </a:r>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13</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230823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9. Proficiency programs</a:t>
            </a:r>
          </a:p>
        </p:txBody>
      </p:sp>
      <p:sp>
        <p:nvSpPr>
          <p:cNvPr id="3" name="Content Placeholder 2"/>
          <p:cNvSpPr>
            <a:spLocks noGrp="1"/>
          </p:cNvSpPr>
          <p:nvPr>
            <p:ph idx="1"/>
          </p:nvPr>
        </p:nvSpPr>
        <p:spPr/>
        <p:txBody>
          <a:bodyPr>
            <a:normAutofit fontScale="92500" lnSpcReduction="10000"/>
          </a:bodyPr>
          <a:lstStyle/>
          <a:p>
            <a:r>
              <a:rPr lang="en-AU" dirty="0"/>
              <a:t>While internal checks and validations are powerful tools, they do not necessarily identify lab bias.</a:t>
            </a:r>
          </a:p>
          <a:p>
            <a:r>
              <a:rPr lang="en-AU" dirty="0"/>
              <a:t>This is a bias that may be present because of an unidentified issue with the procedure or its application to a specific matrix. </a:t>
            </a:r>
          </a:p>
          <a:p>
            <a:pPr marL="0" indent="0" algn="ctr">
              <a:buNone/>
            </a:pPr>
            <a:r>
              <a:rPr lang="en-AU" b="1" i="1" dirty="0"/>
              <a:t>For this reason it is vitally important that laboratories participate in proficiency testing programs where they compare their results to other laboratories on the same sample.</a:t>
            </a:r>
          </a:p>
          <a:p>
            <a:r>
              <a:rPr lang="en-AU" dirty="0"/>
              <a:t>These programs provide assurance that the results obtained fall within the expected range for that sample.</a:t>
            </a:r>
          </a:p>
          <a:p>
            <a:r>
              <a:rPr lang="en-AU" dirty="0"/>
              <a:t>They also give a good indication of the realistic levels of accuracy that is achieved throughout the participants.</a:t>
            </a:r>
          </a:p>
          <a:p>
            <a:r>
              <a:rPr lang="en-AU" dirty="0"/>
              <a:t>Statistical limits can be placed on the results to trigger investigations into compliance. </a:t>
            </a:r>
          </a:p>
          <a:p>
            <a:r>
              <a:rPr lang="en-AU" dirty="0"/>
              <a:t>There are major wine based PTPs available with APEC sponsoring participation for participating economies.</a:t>
            </a:r>
          </a:p>
        </p:txBody>
      </p:sp>
      <p:sp>
        <p:nvSpPr>
          <p:cNvPr id="4" name="Slide Number Placeholder 3"/>
          <p:cNvSpPr>
            <a:spLocks noGrp="1"/>
          </p:cNvSpPr>
          <p:nvPr>
            <p:ph type="sldNum" sz="quarter" idx="12"/>
          </p:nvPr>
        </p:nvSpPr>
        <p:spPr/>
        <p:txBody>
          <a:bodyPr/>
          <a:lstStyle/>
          <a:p>
            <a:fld id="{E31375A4-56A4-47D6-9801-1991572033F7}" type="slidenum">
              <a:rPr lang="en-US" smtClean="0"/>
              <a:t>14</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278634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10. Staff qualification / training</a:t>
            </a:r>
          </a:p>
        </p:txBody>
      </p:sp>
      <p:sp>
        <p:nvSpPr>
          <p:cNvPr id="3" name="Content Placeholder 2"/>
          <p:cNvSpPr>
            <a:spLocks noGrp="1"/>
          </p:cNvSpPr>
          <p:nvPr>
            <p:ph idx="1"/>
          </p:nvPr>
        </p:nvSpPr>
        <p:spPr/>
        <p:txBody>
          <a:bodyPr>
            <a:normAutofit lnSpcReduction="10000"/>
          </a:bodyPr>
          <a:lstStyle/>
          <a:p>
            <a:r>
              <a:rPr lang="en-AU" dirty="0"/>
              <a:t>No analysis is truly totally automated. </a:t>
            </a:r>
          </a:p>
          <a:p>
            <a:r>
              <a:rPr lang="en-AU" dirty="0"/>
              <a:t>To a greater or lesser extent it always relies on physical input or supervision by staff.</a:t>
            </a:r>
          </a:p>
          <a:p>
            <a:pPr marL="0" indent="0" algn="ctr">
              <a:buNone/>
            </a:pPr>
            <a:r>
              <a:rPr lang="en-AU" b="1" i="1" dirty="0"/>
              <a:t>All staff who participate in the provision of analysis should be suitably trained and regularly qualified against written procedures.</a:t>
            </a:r>
          </a:p>
          <a:p>
            <a:r>
              <a:rPr lang="en-AU" dirty="0"/>
              <a:t>Training should always be done by other qualified staff.</a:t>
            </a:r>
          </a:p>
          <a:p>
            <a:r>
              <a:rPr lang="en-AU" dirty="0"/>
              <a:t>All staff should regularly requalify with a method to ensure that they are aware of any changes and maintain there skills.</a:t>
            </a:r>
          </a:p>
          <a:p>
            <a:r>
              <a:rPr lang="en-AU" dirty="0"/>
              <a:t>A very good system is that all staff regularly get together and run a check sample to ensure that the procedure is being carried out consistently.</a:t>
            </a:r>
          </a:p>
          <a:p>
            <a:r>
              <a:rPr lang="en-AU" dirty="0"/>
              <a:t>In wine it is also important that training include an understanding of the different wine types and matrices that may be encountered and the provision that needs to be made for each.</a:t>
            </a:r>
          </a:p>
        </p:txBody>
      </p:sp>
      <p:sp>
        <p:nvSpPr>
          <p:cNvPr id="4" name="Slide Number Placeholder 3"/>
          <p:cNvSpPr>
            <a:spLocks noGrp="1"/>
          </p:cNvSpPr>
          <p:nvPr>
            <p:ph type="sldNum" sz="quarter" idx="12"/>
          </p:nvPr>
        </p:nvSpPr>
        <p:spPr/>
        <p:txBody>
          <a:bodyPr/>
          <a:lstStyle/>
          <a:p>
            <a:fld id="{E31375A4-56A4-47D6-9801-1991572033F7}" type="slidenum">
              <a:rPr lang="en-US" smtClean="0"/>
              <a:t>15</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433009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11. Internal auditing</a:t>
            </a:r>
          </a:p>
        </p:txBody>
      </p:sp>
      <p:sp>
        <p:nvSpPr>
          <p:cNvPr id="3" name="Content Placeholder 2"/>
          <p:cNvSpPr>
            <a:spLocks noGrp="1"/>
          </p:cNvSpPr>
          <p:nvPr>
            <p:ph idx="1"/>
          </p:nvPr>
        </p:nvSpPr>
        <p:spPr/>
        <p:txBody>
          <a:bodyPr/>
          <a:lstStyle/>
          <a:p>
            <a:r>
              <a:rPr lang="en-AU" dirty="0"/>
              <a:t>Once procedures have been developed it is important that they be continually monitored, this is the role of internal auditing.</a:t>
            </a:r>
          </a:p>
          <a:p>
            <a:pPr marL="0" indent="0" algn="ctr">
              <a:buNone/>
            </a:pPr>
            <a:r>
              <a:rPr lang="en-AU" b="1" i="1" dirty="0"/>
              <a:t>All analytical procedures must be regularly audited to ensure that they are consistently carried out against written procedures.</a:t>
            </a:r>
          </a:p>
          <a:p>
            <a:r>
              <a:rPr lang="en-AU" dirty="0"/>
              <a:t>The audit can be done simply by another staff member monitoring the test being done by an analyst to determine if it is being done as it is written in the procedure.</a:t>
            </a:r>
          </a:p>
          <a:p>
            <a:r>
              <a:rPr lang="en-AU" dirty="0"/>
              <a:t>Each procedure should be audited at least on a yearly basis.</a:t>
            </a:r>
          </a:p>
          <a:p>
            <a:r>
              <a:rPr lang="en-AU" dirty="0"/>
              <a:t>If deviations from procedures are found, then corrective action must be taken.</a:t>
            </a:r>
          </a:p>
          <a:p>
            <a:r>
              <a:rPr lang="en-AU" dirty="0"/>
              <a:t>If the corrective action shows that the deviations improve the procedure (and is supported by validation), then the procedure should be changed.</a:t>
            </a:r>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16</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61348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12. A single quality management system</a:t>
            </a:r>
          </a:p>
        </p:txBody>
      </p:sp>
      <p:sp>
        <p:nvSpPr>
          <p:cNvPr id="3" name="Content Placeholder 2"/>
          <p:cNvSpPr>
            <a:spLocks noGrp="1"/>
          </p:cNvSpPr>
          <p:nvPr>
            <p:ph idx="1"/>
          </p:nvPr>
        </p:nvSpPr>
        <p:spPr/>
        <p:txBody>
          <a:bodyPr/>
          <a:lstStyle/>
          <a:p>
            <a:r>
              <a:rPr lang="en-AU" dirty="0"/>
              <a:t>To use a very old adage: if it is not written, then it is not done.</a:t>
            </a:r>
          </a:p>
          <a:p>
            <a:pPr marL="0" indent="0" algn="ctr">
              <a:buNone/>
            </a:pPr>
            <a:r>
              <a:rPr lang="en-AU" b="1" i="1" dirty="0"/>
              <a:t>All aspects of analysis should be documented in a single quality manual which is regularly reviewed</a:t>
            </a:r>
            <a:r>
              <a:rPr lang="en-AU" i="1" dirty="0"/>
              <a:t>.</a:t>
            </a:r>
          </a:p>
          <a:p>
            <a:r>
              <a:rPr lang="en-AU" dirty="0"/>
              <a:t>This manual at the very least should document;</a:t>
            </a:r>
          </a:p>
          <a:p>
            <a:pPr lvl="1"/>
            <a:r>
              <a:rPr lang="en-AU" dirty="0"/>
              <a:t>Actual analytical and sampling procedures</a:t>
            </a:r>
          </a:p>
          <a:p>
            <a:pPr lvl="1"/>
            <a:r>
              <a:rPr lang="en-AU" dirty="0"/>
              <a:t>The scope of samples that they are validated for</a:t>
            </a:r>
          </a:p>
          <a:p>
            <a:pPr lvl="1"/>
            <a:r>
              <a:rPr lang="en-AU" dirty="0"/>
              <a:t>Quality control and assurance procedures</a:t>
            </a:r>
          </a:p>
          <a:p>
            <a:pPr lvl="1"/>
            <a:r>
              <a:rPr lang="en-AU" dirty="0"/>
              <a:t>Corrective action procedure</a:t>
            </a:r>
          </a:p>
          <a:p>
            <a:pPr lvl="1"/>
            <a:r>
              <a:rPr lang="en-AU" dirty="0"/>
              <a:t>Training procedures</a:t>
            </a:r>
          </a:p>
          <a:p>
            <a:pPr lvl="1"/>
            <a:endParaRPr lang="en-AU" dirty="0"/>
          </a:p>
          <a:p>
            <a:r>
              <a:rPr lang="en-AU" dirty="0"/>
              <a:t>It is important that the quality manual apply to all testing in the laboratory and not just special cases.</a:t>
            </a:r>
          </a:p>
        </p:txBody>
      </p:sp>
      <p:sp>
        <p:nvSpPr>
          <p:cNvPr id="4" name="Slide Number Placeholder 3"/>
          <p:cNvSpPr>
            <a:spLocks noGrp="1"/>
          </p:cNvSpPr>
          <p:nvPr>
            <p:ph type="sldNum" sz="quarter" idx="12"/>
          </p:nvPr>
        </p:nvSpPr>
        <p:spPr/>
        <p:txBody>
          <a:bodyPr/>
          <a:lstStyle/>
          <a:p>
            <a:fld id="{E31375A4-56A4-47D6-9801-1991572033F7}" type="slidenum">
              <a:rPr lang="en-US" smtClean="0"/>
              <a:t>17</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4248071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Internationally recognised accreditation</a:t>
            </a:r>
          </a:p>
        </p:txBody>
      </p:sp>
      <p:sp>
        <p:nvSpPr>
          <p:cNvPr id="3" name="Content Placeholder 2"/>
          <p:cNvSpPr>
            <a:spLocks noGrp="1"/>
          </p:cNvSpPr>
          <p:nvPr>
            <p:ph idx="1"/>
          </p:nvPr>
        </p:nvSpPr>
        <p:spPr/>
        <p:txBody>
          <a:bodyPr/>
          <a:lstStyle/>
          <a:p>
            <a:r>
              <a:rPr lang="en-AU" dirty="0"/>
              <a:t>The ultimate step in developing a laboratory quality system is to seek accreditation to an internationally accepted standard.</a:t>
            </a:r>
          </a:p>
          <a:p>
            <a:r>
              <a:rPr lang="en-AU" dirty="0"/>
              <a:t>The relevant one for wine testing is ISO17025</a:t>
            </a:r>
          </a:p>
          <a:p>
            <a:r>
              <a:rPr lang="en-AU" dirty="0"/>
              <a:t>Accredited laboratories must have demonstrated their ability to meet the requirements as set out in the standard.</a:t>
            </a:r>
          </a:p>
          <a:p>
            <a:r>
              <a:rPr lang="en-AU" dirty="0"/>
              <a:t>Results form such laboratories do carry a high level of confidence that they meet the levels of accuracy and precision as set out in the associated </a:t>
            </a:r>
            <a:r>
              <a:rPr lang="en-AU" dirty="0" err="1"/>
              <a:t>UoM</a:t>
            </a:r>
            <a:r>
              <a:rPr lang="en-AU" dirty="0"/>
              <a:t>.</a:t>
            </a:r>
          </a:p>
          <a:p>
            <a:pPr marL="0" indent="0">
              <a:buNone/>
            </a:pPr>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18</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747404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Next Steps</a:t>
            </a:r>
          </a:p>
        </p:txBody>
      </p:sp>
      <p:sp>
        <p:nvSpPr>
          <p:cNvPr id="3" name="Content Placeholder 2"/>
          <p:cNvSpPr>
            <a:spLocks noGrp="1"/>
          </p:cNvSpPr>
          <p:nvPr>
            <p:ph idx="1"/>
          </p:nvPr>
        </p:nvSpPr>
        <p:spPr/>
        <p:txBody>
          <a:bodyPr/>
          <a:lstStyle/>
          <a:p>
            <a:r>
              <a:rPr lang="en-AU" dirty="0"/>
              <a:t>To help laboratories implement the principles discussed above we will be holding a number of virtual workshops for APEC wine testing laboratories.</a:t>
            </a:r>
          </a:p>
          <a:p>
            <a:r>
              <a:rPr lang="en-AU" dirty="0"/>
              <a:t>They will be focussed on </a:t>
            </a:r>
          </a:p>
          <a:p>
            <a:pPr lvl="1"/>
            <a:r>
              <a:rPr lang="en-AU" dirty="0"/>
              <a:t>T</a:t>
            </a:r>
            <a:r>
              <a:rPr lang="en-AU"/>
              <a:t>he </a:t>
            </a:r>
            <a:r>
              <a:rPr lang="en-AU" dirty="0"/>
              <a:t>practical aspects of wine testing.</a:t>
            </a:r>
          </a:p>
          <a:p>
            <a:pPr lvl="1"/>
            <a:r>
              <a:rPr lang="en-AU" dirty="0"/>
              <a:t>Implementation of specific wine testing methods</a:t>
            </a:r>
          </a:p>
          <a:p>
            <a:pPr lvl="1"/>
            <a:r>
              <a:rPr lang="en-AU" dirty="0"/>
              <a:t>Best forms of QA/QC</a:t>
            </a:r>
          </a:p>
          <a:p>
            <a:pPr lvl="1"/>
            <a:r>
              <a:rPr lang="en-AU" dirty="0"/>
              <a:t>Results from the APEC ring testing program</a:t>
            </a:r>
          </a:p>
          <a:p>
            <a:pPr lvl="1"/>
            <a:r>
              <a:rPr lang="en-AU" dirty="0"/>
              <a:t>Standardisation of wine test methodologies</a:t>
            </a:r>
          </a:p>
          <a:p>
            <a:r>
              <a:rPr lang="en-AU" dirty="0"/>
              <a:t>The first virtual workshop will be held in June of this year.</a:t>
            </a:r>
          </a:p>
        </p:txBody>
      </p:sp>
      <p:sp>
        <p:nvSpPr>
          <p:cNvPr id="4" name="Slide Number Placeholder 3"/>
          <p:cNvSpPr>
            <a:spLocks noGrp="1"/>
          </p:cNvSpPr>
          <p:nvPr>
            <p:ph type="sldNum" sz="quarter" idx="12"/>
          </p:nvPr>
        </p:nvSpPr>
        <p:spPr/>
        <p:txBody>
          <a:bodyPr/>
          <a:lstStyle/>
          <a:p>
            <a:fld id="{E31375A4-56A4-47D6-9801-1991572033F7}" type="slidenum">
              <a:rPr lang="en-US" smtClean="0"/>
              <a:t>19</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527006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Wine analysis, still required.</a:t>
            </a:r>
          </a:p>
        </p:txBody>
      </p:sp>
      <p:sp>
        <p:nvSpPr>
          <p:cNvPr id="3" name="Content Placeholder 2"/>
          <p:cNvSpPr>
            <a:spLocks noGrp="1"/>
          </p:cNvSpPr>
          <p:nvPr>
            <p:ph idx="1"/>
          </p:nvPr>
        </p:nvSpPr>
        <p:spPr/>
        <p:txBody>
          <a:bodyPr/>
          <a:lstStyle/>
          <a:p>
            <a:r>
              <a:rPr lang="en-AU" dirty="0"/>
              <a:t>Efforts are continuing to reduce the level of regulation for the movement of wine between markets</a:t>
            </a:r>
          </a:p>
          <a:p>
            <a:r>
              <a:rPr lang="en-AU" dirty="0"/>
              <a:t>The amount of some wine components, however, still does feature in some regulatory structures for the import and sale of wine in some economies.</a:t>
            </a:r>
          </a:p>
          <a:p>
            <a:r>
              <a:rPr lang="en-AU" dirty="0"/>
              <a:t>Because of this analytical testing of wine is still a component of moving wine between some economies.</a:t>
            </a:r>
          </a:p>
          <a:p>
            <a:r>
              <a:rPr lang="en-AU" dirty="0"/>
              <a:t>For this reason it is important that there is confidence that the results between laboratories in different economies provide equivalent and comparable results.</a:t>
            </a:r>
          </a:p>
          <a:p>
            <a:r>
              <a:rPr lang="en-AU" dirty="0"/>
              <a:t>This is critical to ensure that product meets the various regulatory requirements before it is shipped to the end market.</a:t>
            </a:r>
          </a:p>
          <a:p>
            <a:r>
              <a:rPr lang="en-AU" dirty="0"/>
              <a:t>Also to avoid disputes once a product is in market</a:t>
            </a:r>
          </a:p>
        </p:txBody>
      </p:sp>
      <p:sp>
        <p:nvSpPr>
          <p:cNvPr id="4" name="Slide Number Placeholder 3"/>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358056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97017"/>
            <a:ext cx="6172200" cy="444611"/>
          </a:xfrm>
        </p:spPr>
        <p:txBody>
          <a:bodyPr>
            <a:normAutofit/>
          </a:bodyPr>
          <a:lstStyle/>
          <a:p>
            <a:r>
              <a:rPr lang="en-AU" sz="2100" dirty="0"/>
              <a:t>The unfortunate reality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2703297"/>
              </p:ext>
            </p:extLst>
          </p:nvPr>
        </p:nvGraphicFramePr>
        <p:xfrm>
          <a:off x="1837118" y="1441628"/>
          <a:ext cx="5524128" cy="2081691"/>
        </p:xfrm>
        <a:graphic>
          <a:graphicData uri="http://schemas.openxmlformats.org/drawingml/2006/table">
            <a:tbl>
              <a:tblPr firstRow="1" firstCol="1" bandRow="1">
                <a:tableStyleId>{793D81CF-94F2-401A-BA57-92F5A7B2D0C5}</a:tableStyleId>
              </a:tblPr>
              <a:tblGrid>
                <a:gridCol w="1201110">
                  <a:extLst>
                    <a:ext uri="{9D8B030D-6E8A-4147-A177-3AD203B41FA5}">
                      <a16:colId xmlns:a16="http://schemas.microsoft.com/office/drawing/2014/main" val="1155646200"/>
                    </a:ext>
                  </a:extLst>
                </a:gridCol>
                <a:gridCol w="804870">
                  <a:extLst>
                    <a:ext uri="{9D8B030D-6E8A-4147-A177-3AD203B41FA5}">
                      <a16:colId xmlns:a16="http://schemas.microsoft.com/office/drawing/2014/main" val="210315094"/>
                    </a:ext>
                  </a:extLst>
                </a:gridCol>
                <a:gridCol w="702078">
                  <a:extLst>
                    <a:ext uri="{9D8B030D-6E8A-4147-A177-3AD203B41FA5}">
                      <a16:colId xmlns:a16="http://schemas.microsoft.com/office/drawing/2014/main" val="3330400898"/>
                    </a:ext>
                  </a:extLst>
                </a:gridCol>
                <a:gridCol w="702078">
                  <a:extLst>
                    <a:ext uri="{9D8B030D-6E8A-4147-A177-3AD203B41FA5}">
                      <a16:colId xmlns:a16="http://schemas.microsoft.com/office/drawing/2014/main" val="4056286907"/>
                    </a:ext>
                  </a:extLst>
                </a:gridCol>
                <a:gridCol w="561744">
                  <a:extLst>
                    <a:ext uri="{9D8B030D-6E8A-4147-A177-3AD203B41FA5}">
                      <a16:colId xmlns:a16="http://schemas.microsoft.com/office/drawing/2014/main" val="3278831802"/>
                    </a:ext>
                  </a:extLst>
                </a:gridCol>
                <a:gridCol w="494333">
                  <a:extLst>
                    <a:ext uri="{9D8B030D-6E8A-4147-A177-3AD203B41FA5}">
                      <a16:colId xmlns:a16="http://schemas.microsoft.com/office/drawing/2014/main" val="1222182314"/>
                    </a:ext>
                  </a:extLst>
                </a:gridCol>
                <a:gridCol w="546857">
                  <a:extLst>
                    <a:ext uri="{9D8B030D-6E8A-4147-A177-3AD203B41FA5}">
                      <a16:colId xmlns:a16="http://schemas.microsoft.com/office/drawing/2014/main" val="4123509966"/>
                    </a:ext>
                  </a:extLst>
                </a:gridCol>
                <a:gridCol w="511058">
                  <a:extLst>
                    <a:ext uri="{9D8B030D-6E8A-4147-A177-3AD203B41FA5}">
                      <a16:colId xmlns:a16="http://schemas.microsoft.com/office/drawing/2014/main" val="3333304113"/>
                    </a:ext>
                  </a:extLst>
                </a:gridCol>
              </a:tblGrid>
              <a:tr h="150019">
                <a:tc>
                  <a:txBody>
                    <a:bodyPr/>
                    <a:lstStyle/>
                    <a:p>
                      <a:pPr>
                        <a:spcAft>
                          <a:spcPts val="0"/>
                        </a:spcAft>
                      </a:pPr>
                      <a:r>
                        <a:rPr lang="en-AU" sz="700" dirty="0" err="1">
                          <a:effectLst/>
                        </a:rPr>
                        <a:t>Analyte</a:t>
                      </a:r>
                      <a:endParaRPr lang="en-AU" sz="800" dirty="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700">
                          <a:effectLst/>
                        </a:rPr>
                        <a:t>units</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700">
                          <a:effectLst/>
                        </a:rPr>
                        <a:t>N</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700">
                          <a:effectLst/>
                        </a:rPr>
                        <a:t>Mean</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700" dirty="0" err="1">
                          <a:effectLst/>
                        </a:rPr>
                        <a:t>StDev</a:t>
                      </a:r>
                      <a:endParaRPr lang="en-AU" sz="800" dirty="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700">
                          <a:effectLst/>
                        </a:rPr>
                        <a:t>Min</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700">
                          <a:effectLst/>
                        </a:rPr>
                        <a:t>Median</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700">
                          <a:effectLst/>
                        </a:rPr>
                        <a:t>Max</a:t>
                      </a:r>
                      <a:endParaRPr lang="en-AU" sz="80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2307398562"/>
                  </a:ext>
                </a:extLst>
              </a:tr>
              <a:tr h="150019">
                <a:tc>
                  <a:txBody>
                    <a:bodyPr/>
                    <a:lstStyle/>
                    <a:p>
                      <a:pPr>
                        <a:spcAft>
                          <a:spcPts val="0"/>
                        </a:spcAft>
                      </a:pPr>
                      <a:r>
                        <a:rPr lang="en-AU" sz="800">
                          <a:effectLst/>
                        </a:rPr>
                        <a:t>Alcohol</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800">
                          <a:effectLst/>
                        </a:rPr>
                        <a:t>% V/V</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17</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13.81</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0.25</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13</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13.9</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14.04</a:t>
                      </a:r>
                      <a:endParaRPr lang="en-AU" sz="80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4108325093"/>
                  </a:ext>
                </a:extLst>
              </a:tr>
              <a:tr h="150019">
                <a:tc>
                  <a:txBody>
                    <a:bodyPr/>
                    <a:lstStyle/>
                    <a:p>
                      <a:pPr>
                        <a:spcAft>
                          <a:spcPts val="0"/>
                        </a:spcAft>
                      </a:pPr>
                      <a:r>
                        <a:rPr lang="en-AU" sz="800" dirty="0">
                          <a:effectLst/>
                        </a:rPr>
                        <a:t>Sulfur Dioxide (total)</a:t>
                      </a:r>
                      <a:endParaRPr lang="en-AU" sz="800" dirty="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800">
                          <a:effectLst/>
                        </a:rPr>
                        <a:t>mg/L</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18</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79.20</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36.61</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36</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69.72</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194</a:t>
                      </a:r>
                      <a:endParaRPr lang="en-AU" sz="80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3750229700"/>
                  </a:ext>
                </a:extLst>
              </a:tr>
              <a:tr h="228600">
                <a:tc>
                  <a:txBody>
                    <a:bodyPr/>
                    <a:lstStyle/>
                    <a:p>
                      <a:pPr>
                        <a:spcAft>
                          <a:spcPts val="0"/>
                        </a:spcAft>
                      </a:pPr>
                      <a:r>
                        <a:rPr lang="en-AU" sz="800">
                          <a:effectLst/>
                        </a:rPr>
                        <a:t>Titratable acidity (endpoint 8.2)</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800">
                          <a:effectLst/>
                        </a:rPr>
                        <a:t>g/L (tartaric acid equivalents)</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14</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6.59</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0.41</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5.95</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6.475</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7.72</a:t>
                      </a:r>
                      <a:endParaRPr lang="en-AU" sz="80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3148029285"/>
                  </a:ext>
                </a:extLst>
              </a:tr>
              <a:tr h="228600">
                <a:tc>
                  <a:txBody>
                    <a:bodyPr/>
                    <a:lstStyle/>
                    <a:p>
                      <a:pPr>
                        <a:spcAft>
                          <a:spcPts val="0"/>
                        </a:spcAft>
                      </a:pPr>
                      <a:r>
                        <a:rPr lang="en-AU" sz="800">
                          <a:effectLst/>
                        </a:rPr>
                        <a:t>Titratable acidity (endpoint 7.0)</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800">
                          <a:effectLst/>
                        </a:rPr>
                        <a:t>g/L (tartaric acid equivalents)</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13</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5.87</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0.32</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5.25</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5.84</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6.7</a:t>
                      </a:r>
                      <a:endParaRPr lang="en-AU" sz="80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1475729972"/>
                  </a:ext>
                </a:extLst>
              </a:tr>
              <a:tr h="150019">
                <a:tc>
                  <a:txBody>
                    <a:bodyPr/>
                    <a:lstStyle/>
                    <a:p>
                      <a:pPr>
                        <a:spcAft>
                          <a:spcPts val="0"/>
                        </a:spcAft>
                      </a:pPr>
                      <a:r>
                        <a:rPr lang="en-AU" sz="800">
                          <a:effectLst/>
                        </a:rPr>
                        <a:t>Reducing Sugars</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800">
                          <a:effectLst/>
                        </a:rPr>
                        <a:t>g/L</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11</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4.51</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1.39</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1.83</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4.8</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6.8</a:t>
                      </a:r>
                      <a:endParaRPr lang="en-AU" sz="80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1399842650"/>
                  </a:ext>
                </a:extLst>
              </a:tr>
              <a:tr h="150019">
                <a:tc>
                  <a:txBody>
                    <a:bodyPr/>
                    <a:lstStyle/>
                    <a:p>
                      <a:pPr>
                        <a:spcAft>
                          <a:spcPts val="0"/>
                        </a:spcAft>
                      </a:pPr>
                      <a:r>
                        <a:rPr lang="en-AU" sz="800">
                          <a:effectLst/>
                        </a:rPr>
                        <a:t>Glucose + Fructose</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800">
                          <a:effectLst/>
                        </a:rPr>
                        <a:t>g/L</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10</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2.24</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0.53</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1.65</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2.155</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3.5</a:t>
                      </a:r>
                      <a:endParaRPr lang="en-AU" sz="80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4046462141"/>
                  </a:ext>
                </a:extLst>
              </a:tr>
              <a:tr h="150019">
                <a:tc>
                  <a:txBody>
                    <a:bodyPr/>
                    <a:lstStyle/>
                    <a:p>
                      <a:pPr>
                        <a:spcAft>
                          <a:spcPts val="0"/>
                        </a:spcAft>
                      </a:pPr>
                      <a:r>
                        <a:rPr lang="en-AU" sz="800">
                          <a:effectLst/>
                        </a:rPr>
                        <a:t>Copper</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800">
                          <a:effectLst/>
                        </a:rPr>
                        <a:t>mg/L</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14</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0.31</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0.10</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0.073</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0.346</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0.4</a:t>
                      </a:r>
                      <a:endParaRPr lang="en-AU" sz="80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1598574095"/>
                  </a:ext>
                </a:extLst>
              </a:tr>
              <a:tr h="150019">
                <a:tc>
                  <a:txBody>
                    <a:bodyPr/>
                    <a:lstStyle/>
                    <a:p>
                      <a:pPr>
                        <a:spcAft>
                          <a:spcPts val="0"/>
                        </a:spcAft>
                      </a:pPr>
                      <a:r>
                        <a:rPr lang="en-AU" sz="800">
                          <a:effectLst/>
                        </a:rPr>
                        <a:t>Iron</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800">
                          <a:effectLst/>
                        </a:rPr>
                        <a:t>mg/L</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11</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1.47</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0.35</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0.58</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1.56</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2</a:t>
                      </a:r>
                      <a:endParaRPr lang="en-AU" sz="80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264077184"/>
                  </a:ext>
                </a:extLst>
              </a:tr>
              <a:tr h="150019">
                <a:tc>
                  <a:txBody>
                    <a:bodyPr/>
                    <a:lstStyle/>
                    <a:p>
                      <a:pPr>
                        <a:spcAft>
                          <a:spcPts val="0"/>
                        </a:spcAft>
                      </a:pPr>
                      <a:r>
                        <a:rPr lang="en-AU" sz="800">
                          <a:effectLst/>
                        </a:rPr>
                        <a:t>Manganese</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800">
                          <a:effectLst/>
                        </a:rPr>
                        <a:t>mg/L</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10</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1.77</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0.38</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1.092</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1.685</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2.61</a:t>
                      </a:r>
                      <a:endParaRPr lang="en-AU" sz="80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3188787743"/>
                  </a:ext>
                </a:extLst>
              </a:tr>
              <a:tr h="150019">
                <a:tc>
                  <a:txBody>
                    <a:bodyPr/>
                    <a:lstStyle/>
                    <a:p>
                      <a:pPr>
                        <a:spcAft>
                          <a:spcPts val="0"/>
                        </a:spcAft>
                      </a:pPr>
                      <a:r>
                        <a:rPr lang="en-AU" sz="800">
                          <a:effectLst/>
                        </a:rPr>
                        <a:t>Methanol</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spcAft>
                          <a:spcPts val="0"/>
                        </a:spcAft>
                      </a:pPr>
                      <a:r>
                        <a:rPr lang="en-AU" sz="800">
                          <a:effectLst/>
                        </a:rPr>
                        <a:t>mg/L</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8</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dirty="0">
                          <a:effectLst/>
                        </a:rPr>
                        <a:t>224.40</a:t>
                      </a:r>
                      <a:endParaRPr lang="en-AU" sz="800" dirty="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40.90</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177</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a:effectLst/>
                        </a:rPr>
                        <a:t>213.1</a:t>
                      </a:r>
                      <a:endParaRPr lang="en-AU" sz="800">
                        <a:effectLst/>
                        <a:latin typeface="Times New Roman" panose="02020603050405020304" pitchFamily="18" charset="0"/>
                        <a:ea typeface="Times New Roman" panose="02020603050405020304" pitchFamily="18" charset="0"/>
                      </a:endParaRPr>
                    </a:p>
                  </a:txBody>
                  <a:tcPr marL="51435" marR="51435" marT="0" marB="0"/>
                </a:tc>
                <a:tc>
                  <a:txBody>
                    <a:bodyPr/>
                    <a:lstStyle/>
                    <a:p>
                      <a:pPr algn="ctr">
                        <a:spcAft>
                          <a:spcPts val="0"/>
                        </a:spcAft>
                      </a:pPr>
                      <a:r>
                        <a:rPr lang="en-AU" sz="800" dirty="0">
                          <a:effectLst/>
                        </a:rPr>
                        <a:t>300</a:t>
                      </a:r>
                      <a:endParaRPr lang="en-AU" sz="800" dirty="0">
                        <a:effectLst/>
                        <a:latin typeface="Times New Roman" panose="02020603050405020304" pitchFamily="18" charset="0"/>
                        <a:ea typeface="Times New Roman" panose="02020603050405020304" pitchFamily="18" charset="0"/>
                      </a:endParaRPr>
                    </a:p>
                  </a:txBody>
                  <a:tcPr marL="51435" marR="51435" marT="0" marB="0"/>
                </a:tc>
                <a:extLst>
                  <a:ext uri="{0D108BD9-81ED-4DB2-BD59-A6C34878D82A}">
                    <a16:rowId xmlns:a16="http://schemas.microsoft.com/office/drawing/2014/main" val="1082266716"/>
                  </a:ext>
                </a:extLst>
              </a:tr>
            </a:tbl>
          </a:graphicData>
        </a:graphic>
      </p:graphicFrame>
      <p:sp>
        <p:nvSpPr>
          <p:cNvPr id="6" name="Rectangle 1"/>
          <p:cNvSpPr>
            <a:spLocks noChangeArrowheads="1"/>
          </p:cNvSpPr>
          <p:nvPr/>
        </p:nvSpPr>
        <p:spPr bwMode="auto">
          <a:xfrm>
            <a:off x="1655677" y="2643085"/>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AU" sz="1350"/>
          </a:p>
        </p:txBody>
      </p:sp>
      <p:pic>
        <p:nvPicPr>
          <p:cNvPr id="7" name="Chart 6"/>
          <p:cNvPicPr>
            <a:picLocks noGrp="1" noRot="1" noChangeAspect="1" noMove="1" noResize="1" noEditPoints="1" noAdjustHandles="1" noChangeArrowheads="1" noChangeShapeType="1"/>
          </p:cNvPicPr>
          <p:nvPr/>
        </p:nvPicPr>
        <p:blipFill>
          <a:blip r:embed="rId2"/>
          <a:stretch>
            <a:fillRect/>
          </a:stretch>
        </p:blipFill>
        <p:spPr>
          <a:xfrm>
            <a:off x="1808697" y="3655554"/>
            <a:ext cx="2731984" cy="1808652"/>
          </a:xfrm>
          <a:prstGeom prst="rect">
            <a:avLst/>
          </a:prstGeom>
        </p:spPr>
      </p:pic>
      <p:pic>
        <p:nvPicPr>
          <p:cNvPr id="8" name="Chart 7"/>
          <p:cNvPicPr>
            <a:picLocks noGrp="1" noRot="1" noChangeAspect="1" noMove="1" noResize="1" noEditPoints="1" noAdjustHandles="1" noChangeArrowheads="1" noChangeShapeType="1"/>
          </p:cNvPicPr>
          <p:nvPr/>
        </p:nvPicPr>
        <p:blipFill>
          <a:blip r:embed="rId3"/>
          <a:stretch>
            <a:fillRect/>
          </a:stretch>
        </p:blipFill>
        <p:spPr>
          <a:xfrm>
            <a:off x="4602081" y="3655555"/>
            <a:ext cx="2731984" cy="1799951"/>
          </a:xfrm>
          <a:prstGeom prst="rect">
            <a:avLst/>
          </a:prstGeom>
        </p:spPr>
      </p:pic>
      <p:grpSp>
        <p:nvGrpSpPr>
          <p:cNvPr id="12" name="Group 11"/>
          <p:cNvGrpSpPr/>
          <p:nvPr/>
        </p:nvGrpSpPr>
        <p:grpSpPr>
          <a:xfrm>
            <a:off x="683569" y="7742634"/>
            <a:ext cx="5801541" cy="1801827"/>
            <a:chOff x="-1159714" y="8082042"/>
            <a:chExt cx="7735388" cy="2402436"/>
          </a:xfrm>
        </p:grpSpPr>
        <mc:AlternateContent xmlns:mc="http://schemas.openxmlformats.org/markup-compatibility/2006" xmlns:cx1="http://schemas.microsoft.com/office/drawing/2015/9/8/chartex">
          <mc:Choice Requires="cx1">
            <p:graphicFrame>
              <p:nvGraphicFramePr>
                <p:cNvPr id="9" name="Chart 8"/>
                <p:cNvGraphicFramePr/>
                <p:nvPr/>
              </p:nvGraphicFramePr>
              <p:xfrm>
                <a:off x="-1159714" y="8082876"/>
                <a:ext cx="3798169" cy="2401602"/>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9" name="Chart 8"/>
                <p:cNvPicPr>
                  <a:picLocks noGrp="1" noRot="1" noChangeAspect="1" noMove="1" noResize="1" noEditPoints="1" noAdjustHandles="1" noChangeArrowheads="1" noChangeShapeType="1"/>
                </p:cNvPicPr>
                <p:nvPr/>
              </p:nvPicPr>
              <p:blipFill>
                <a:blip r:embed="rId5"/>
                <a:stretch>
                  <a:fillRect/>
                </a:stretch>
              </p:blipFill>
              <p:spPr>
                <a:xfrm>
                  <a:off x="683569" y="7743260"/>
                  <a:ext cx="2848627" cy="1801202"/>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10" name="Chart 9"/>
                <p:cNvGraphicFramePr/>
                <p:nvPr/>
              </p:nvGraphicFramePr>
              <p:xfrm>
                <a:off x="2777505" y="8082042"/>
                <a:ext cx="3798169" cy="2401602"/>
              </p:xfrm>
              <a:graphic>
                <a:graphicData uri="http://schemas.microsoft.com/office/drawing/2014/chartex">
                  <cx:chart xmlns:cx="http://schemas.microsoft.com/office/drawing/2014/chartex" xmlns:r="http://schemas.openxmlformats.org/officeDocument/2006/relationships" r:id="rId6"/>
                </a:graphicData>
              </a:graphic>
            </p:graphicFrame>
          </mc:Choice>
          <mc:Fallback xmlns="">
            <p:pic>
              <p:nvPicPr>
                <p:cNvPr id="10" name="Chart 9"/>
                <p:cNvPicPr>
                  <a:picLocks noGrp="1" noRot="1" noChangeAspect="1" noMove="1" noResize="1" noEditPoints="1" noAdjustHandles="1" noChangeArrowheads="1" noChangeShapeType="1"/>
                </p:cNvPicPr>
                <p:nvPr/>
              </p:nvPicPr>
              <p:blipFill>
                <a:blip r:embed="rId7"/>
                <a:stretch>
                  <a:fillRect/>
                </a:stretch>
              </p:blipFill>
              <p:spPr>
                <a:xfrm>
                  <a:off x="3636483" y="7742634"/>
                  <a:ext cx="2848627" cy="1801202"/>
                </a:xfrm>
                <a:prstGeom prst="rect">
                  <a:avLst/>
                </a:prstGeom>
              </p:spPr>
            </p:pic>
          </mc:Fallback>
        </mc:AlternateContent>
      </p:grpSp>
      <p:sp>
        <p:nvSpPr>
          <p:cNvPr id="13" name="Rectangle 12"/>
          <p:cNvSpPr/>
          <p:nvPr/>
        </p:nvSpPr>
        <p:spPr>
          <a:xfrm>
            <a:off x="1724959" y="1592099"/>
            <a:ext cx="5801541" cy="16201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Rectangle 14"/>
          <p:cNvSpPr/>
          <p:nvPr/>
        </p:nvSpPr>
        <p:spPr>
          <a:xfrm>
            <a:off x="1724959" y="1720700"/>
            <a:ext cx="5801541" cy="16201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545890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7"/>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5" grpId="0" animBg="1"/>
      <p:bldP spid="1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Achieving good and consistent results</a:t>
            </a:r>
          </a:p>
        </p:txBody>
      </p:sp>
      <p:sp>
        <p:nvSpPr>
          <p:cNvPr id="3" name="Content Placeholder 2"/>
          <p:cNvSpPr>
            <a:spLocks noGrp="1"/>
          </p:cNvSpPr>
          <p:nvPr>
            <p:ph idx="1"/>
          </p:nvPr>
        </p:nvSpPr>
        <p:spPr/>
        <p:txBody>
          <a:bodyPr/>
          <a:lstStyle/>
          <a:p>
            <a:r>
              <a:rPr lang="en-AU" dirty="0"/>
              <a:t>To reduce the impact of individual laboratories variations</a:t>
            </a:r>
          </a:p>
          <a:p>
            <a:r>
              <a:rPr lang="en-AU" dirty="0"/>
              <a:t>And to ensure that individual laboratories are producing meaningful results which are fit for purpose </a:t>
            </a:r>
          </a:p>
          <a:p>
            <a:r>
              <a:rPr lang="en-AU" dirty="0"/>
              <a:t>Requires adherence to a relatively simple set of principles and ensuring a proper understanding of the impact of specific matrices such as wine.</a:t>
            </a:r>
          </a:p>
          <a:p>
            <a:r>
              <a:rPr lang="en-AU" dirty="0"/>
              <a:t>In the following slides we will discuss 12 elements of these principles with specific reference to the requirements in wine testing.  </a:t>
            </a:r>
          </a:p>
        </p:txBody>
      </p:sp>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558698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1. Sample management</a:t>
            </a:r>
          </a:p>
        </p:txBody>
      </p:sp>
      <p:sp>
        <p:nvSpPr>
          <p:cNvPr id="3" name="Content Placeholder 2"/>
          <p:cNvSpPr>
            <a:spLocks noGrp="1"/>
          </p:cNvSpPr>
          <p:nvPr>
            <p:ph idx="1"/>
          </p:nvPr>
        </p:nvSpPr>
        <p:spPr/>
        <p:txBody>
          <a:bodyPr>
            <a:normAutofit/>
          </a:bodyPr>
          <a:lstStyle/>
          <a:p>
            <a:r>
              <a:rPr lang="en-AU" dirty="0"/>
              <a:t>Wine samples will change over time in relation to many of the analytical parameters use in regulatory environments.</a:t>
            </a:r>
          </a:p>
          <a:p>
            <a:pPr marL="0" indent="0" algn="ctr">
              <a:buNone/>
            </a:pPr>
            <a:r>
              <a:rPr lang="en-AU" b="1" i="1" dirty="0"/>
              <a:t>All wine analysis should be done on freshly opened samples less than 6 hours after opening.</a:t>
            </a:r>
          </a:p>
          <a:p>
            <a:r>
              <a:rPr lang="en-AU" dirty="0"/>
              <a:t>Wine in all storage vessels will change analytically over time.</a:t>
            </a:r>
          </a:p>
          <a:p>
            <a:pPr marL="0" indent="0" algn="ctr">
              <a:buNone/>
            </a:pPr>
            <a:r>
              <a:rPr lang="en-AU" i="1" dirty="0"/>
              <a:t>Wines which are stored long term (months to years) in their original packaging can be expected be expected to have changes in SO</a:t>
            </a:r>
            <a:r>
              <a:rPr lang="en-AU" i="1" baseline="-25000" dirty="0"/>
              <a:t>2</a:t>
            </a:r>
            <a:r>
              <a:rPr lang="en-AU" i="1" dirty="0"/>
              <a:t>, colour and organic acids.</a:t>
            </a:r>
          </a:p>
          <a:p>
            <a:r>
              <a:rPr lang="en-AU" dirty="0"/>
              <a:t>Once opened  sample degradation can be relatively swift (minutes to hours).</a:t>
            </a:r>
          </a:p>
          <a:p>
            <a:r>
              <a:rPr lang="en-AU" dirty="0"/>
              <a:t>SO</a:t>
            </a:r>
            <a:r>
              <a:rPr lang="en-AU" baseline="-25000" dirty="0"/>
              <a:t>2</a:t>
            </a:r>
            <a:r>
              <a:rPr lang="en-AU" dirty="0"/>
              <a:t>, dissolved CO</a:t>
            </a:r>
            <a:r>
              <a:rPr lang="en-AU" baseline="-25000" dirty="0"/>
              <a:t>2</a:t>
            </a:r>
            <a:r>
              <a:rPr lang="en-AU" dirty="0"/>
              <a:t> and O</a:t>
            </a:r>
            <a:r>
              <a:rPr lang="en-AU" baseline="-25000" dirty="0"/>
              <a:t>2</a:t>
            </a:r>
            <a:r>
              <a:rPr lang="en-AU" dirty="0"/>
              <a:t> and alcohol can be impacted by having open samples.</a:t>
            </a:r>
          </a:p>
          <a:p>
            <a:pPr marL="0" indent="0" algn="ctr">
              <a:buNone/>
            </a:pPr>
            <a:r>
              <a:rPr lang="en-AU" b="1" i="1" dirty="0"/>
              <a:t>Wine samples should be stored in sealed non-</a:t>
            </a:r>
            <a:r>
              <a:rPr lang="en-AU" b="1" i="1" dirty="0" err="1"/>
              <a:t>ulleged</a:t>
            </a:r>
            <a:r>
              <a:rPr lang="en-AU" b="1" i="1" dirty="0"/>
              <a:t> containers.</a:t>
            </a:r>
          </a:p>
          <a:p>
            <a:endParaRPr lang="en-AU" b="1" dirty="0"/>
          </a:p>
        </p:txBody>
      </p:sp>
      <p:sp>
        <p:nvSpPr>
          <p:cNvPr id="4" name="Slide Number Placeholder 3"/>
          <p:cNvSpPr>
            <a:spLocks noGrp="1"/>
          </p:cNvSpPr>
          <p:nvPr>
            <p:ph type="sldNum" sz="quarter" idx="12"/>
          </p:nvPr>
        </p:nvSpPr>
        <p:spPr/>
        <p:txBody>
          <a:bodyPr/>
          <a:lstStyle/>
          <a:p>
            <a:fld id="{E31375A4-56A4-47D6-9801-1991572033F7}" type="slidenum">
              <a:rPr lang="en-US" smtClean="0"/>
              <a:t>5</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482240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1. Sample management</a:t>
            </a:r>
          </a:p>
        </p:txBody>
      </p:sp>
      <p:sp>
        <p:nvSpPr>
          <p:cNvPr id="3" name="Content Placeholder 2"/>
          <p:cNvSpPr>
            <a:spLocks noGrp="1"/>
          </p:cNvSpPr>
          <p:nvPr>
            <p:ph idx="1"/>
          </p:nvPr>
        </p:nvSpPr>
        <p:spPr/>
        <p:txBody>
          <a:bodyPr>
            <a:normAutofit/>
          </a:bodyPr>
          <a:lstStyle/>
          <a:p>
            <a:r>
              <a:rPr lang="en-AU" dirty="0"/>
              <a:t>Refrigeration can also impact a number of key analytes, particularly organics acids, pH, titratable acidity, colour and metals.</a:t>
            </a:r>
          </a:p>
          <a:p>
            <a:pPr marL="0" indent="0" algn="ctr">
              <a:buNone/>
            </a:pPr>
            <a:r>
              <a:rPr lang="en-AU" b="1" i="1" dirty="0"/>
              <a:t>Wines should only be stored refrigerated or frozen when absolutely necessary and after appropriate validation</a:t>
            </a:r>
            <a:r>
              <a:rPr lang="en-AU" b="1" dirty="0"/>
              <a:t>.</a:t>
            </a:r>
          </a:p>
          <a:p>
            <a:r>
              <a:rPr lang="en-AU" dirty="0"/>
              <a:t>Most wine analysis is temperature dependent and should be done at 20ºC.</a:t>
            </a:r>
          </a:p>
          <a:p>
            <a:pPr marL="0" indent="0" algn="ctr">
              <a:buNone/>
            </a:pPr>
            <a:r>
              <a:rPr lang="en-AU" b="1" i="1" dirty="0"/>
              <a:t>Wine sample should be allowed to equilibrate to 20ºC before opening and analysis unless the method specifically requires.</a:t>
            </a:r>
          </a:p>
          <a:p>
            <a:r>
              <a:rPr lang="en-AU" dirty="0"/>
              <a:t>Samples for analysis of CO</a:t>
            </a:r>
            <a:r>
              <a:rPr lang="en-AU" baseline="-25000" dirty="0"/>
              <a:t>2</a:t>
            </a:r>
            <a:r>
              <a:rPr lang="en-AU" dirty="0"/>
              <a:t> need to be stored refrigerated for at least 24 hours before analysis to allow equilibrium of the dissolved gas.</a:t>
            </a:r>
          </a:p>
        </p:txBody>
      </p:sp>
      <p:sp>
        <p:nvSpPr>
          <p:cNvPr id="4" name="Slide Number Placeholder 3"/>
          <p:cNvSpPr>
            <a:spLocks noGrp="1"/>
          </p:cNvSpPr>
          <p:nvPr>
            <p:ph type="sldNum" sz="quarter" idx="12"/>
          </p:nvPr>
        </p:nvSpPr>
        <p:spPr/>
        <p:txBody>
          <a:bodyPr/>
          <a:lstStyle/>
          <a:p>
            <a:fld id="{E31375A4-56A4-47D6-9801-1991572033F7}" type="slidenum">
              <a:rPr lang="en-US" smtClean="0"/>
              <a:t>6</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967540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2. Appropriate methods</a:t>
            </a:r>
          </a:p>
        </p:txBody>
      </p:sp>
      <p:sp>
        <p:nvSpPr>
          <p:cNvPr id="3" name="Content Placeholder 2"/>
          <p:cNvSpPr>
            <a:spLocks noGrp="1"/>
          </p:cNvSpPr>
          <p:nvPr>
            <p:ph idx="1"/>
          </p:nvPr>
        </p:nvSpPr>
        <p:spPr/>
        <p:txBody>
          <a:bodyPr>
            <a:normAutofit lnSpcReduction="10000"/>
          </a:bodyPr>
          <a:lstStyle/>
          <a:p>
            <a:r>
              <a:rPr lang="en-AU" dirty="0"/>
              <a:t>Wine is very complex mixture of different components.</a:t>
            </a:r>
          </a:p>
          <a:p>
            <a:r>
              <a:rPr lang="en-AU" dirty="0"/>
              <a:t>Methods must be appropriate both for analyte being tested and for product that contains it.</a:t>
            </a:r>
          </a:p>
          <a:p>
            <a:r>
              <a:rPr lang="en-AU" dirty="0"/>
              <a:t>A classic example is the testing of wine sugars.</a:t>
            </a:r>
          </a:p>
          <a:p>
            <a:r>
              <a:rPr lang="en-AU" dirty="0"/>
              <a:t>The general Codex method for sugars relies on the ability of the many sugars to reduce aqueous copper solutions in an alkaline environment.</a:t>
            </a:r>
          </a:p>
          <a:p>
            <a:r>
              <a:rPr lang="en-AU" dirty="0"/>
              <a:t>Wine contains significant amounts of other non sugar component which also share this characteristic, meaning that such methods will give an unrealistically high value.</a:t>
            </a:r>
          </a:p>
          <a:p>
            <a:r>
              <a:rPr lang="en-AU" dirty="0"/>
              <a:t>Another sugar sometimes found in wine (sucrose) does not reduce sugars and so is not detected by this method.</a:t>
            </a:r>
          </a:p>
          <a:p>
            <a:pPr marL="0" indent="0" algn="ctr">
              <a:buNone/>
            </a:pPr>
            <a:r>
              <a:rPr lang="en-AU" b="1" i="1" dirty="0"/>
              <a:t>Methods used for wine analysis should, where possible, minimise the interference from other wine components.</a:t>
            </a:r>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7</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73378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3. Matrix dependency</a:t>
            </a:r>
          </a:p>
        </p:txBody>
      </p:sp>
      <p:sp>
        <p:nvSpPr>
          <p:cNvPr id="3" name="Content Placeholder 2"/>
          <p:cNvSpPr>
            <a:spLocks noGrp="1"/>
          </p:cNvSpPr>
          <p:nvPr>
            <p:ph idx="1"/>
          </p:nvPr>
        </p:nvSpPr>
        <p:spPr/>
        <p:txBody>
          <a:bodyPr/>
          <a:lstStyle/>
          <a:p>
            <a:r>
              <a:rPr lang="en-AU" dirty="0"/>
              <a:t>Even when the method is considered appropriate, different wines (red, white or sparkling) can lead to different outcomes for the same test.</a:t>
            </a:r>
          </a:p>
          <a:p>
            <a:r>
              <a:rPr lang="en-AU" dirty="0"/>
              <a:t>For example measuring SO</a:t>
            </a:r>
            <a:r>
              <a:rPr lang="en-AU" baseline="-25000" dirty="0"/>
              <a:t>2</a:t>
            </a:r>
            <a:r>
              <a:rPr lang="en-AU" dirty="0"/>
              <a:t> using an iodic titration method (Ripper) works relatively well for white wines, however the colour components in reds interfere significantly and must be decolourised.</a:t>
            </a:r>
          </a:p>
          <a:p>
            <a:r>
              <a:rPr lang="en-AU" dirty="0"/>
              <a:t>In titratable acidity  there is a degassing step which work well for still wine, but is not appropriate for sparkling and must be modified.</a:t>
            </a:r>
          </a:p>
          <a:p>
            <a:pPr marL="0" indent="0" algn="ctr">
              <a:buNone/>
            </a:pPr>
            <a:r>
              <a:rPr lang="en-AU" b="1" i="1" dirty="0"/>
              <a:t>Analytical methods for wines must take into account the impact of matrix effects of the individual product type, red/white, still/sparkling, sweet/dry</a:t>
            </a:r>
          </a:p>
          <a:p>
            <a:endParaRPr lang="en-AU" dirty="0"/>
          </a:p>
          <a:p>
            <a:r>
              <a:rPr lang="en-AU" dirty="0"/>
              <a:t>Methods also need to account for interference by potential additives such as ascorbic acid.</a:t>
            </a:r>
          </a:p>
        </p:txBody>
      </p:sp>
      <p:sp>
        <p:nvSpPr>
          <p:cNvPr id="4" name="Slide Number Placeholder 3"/>
          <p:cNvSpPr>
            <a:spLocks noGrp="1"/>
          </p:cNvSpPr>
          <p:nvPr>
            <p:ph type="sldNum" sz="quarter" idx="12"/>
          </p:nvPr>
        </p:nvSpPr>
        <p:spPr/>
        <p:txBody>
          <a:bodyPr/>
          <a:lstStyle/>
          <a:p>
            <a:fld id="{E31375A4-56A4-47D6-9801-1991572033F7}" type="slidenum">
              <a:rPr lang="en-US" smtClean="0"/>
              <a:t>8</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666481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4. Method validation</a:t>
            </a:r>
          </a:p>
        </p:txBody>
      </p:sp>
      <p:sp>
        <p:nvSpPr>
          <p:cNvPr id="3" name="Content Placeholder 2"/>
          <p:cNvSpPr>
            <a:spLocks noGrp="1"/>
          </p:cNvSpPr>
          <p:nvPr>
            <p:ph idx="1"/>
          </p:nvPr>
        </p:nvSpPr>
        <p:spPr/>
        <p:txBody>
          <a:bodyPr/>
          <a:lstStyle/>
          <a:p>
            <a:r>
              <a:rPr lang="en-AU" dirty="0"/>
              <a:t>It cannot be assumed that an analytical method as generalised in a reference or text will work with all matrixes or with the individual equipment or environment available in a given laboratory.</a:t>
            </a:r>
          </a:p>
          <a:p>
            <a:pPr marL="0" indent="0" algn="ctr">
              <a:buNone/>
            </a:pPr>
            <a:r>
              <a:rPr lang="en-AU" b="1" i="1" dirty="0"/>
              <a:t>When testing wine it is imperative that methods developed for other food or beverage types are specifically and formally validated for all the wine matrices to be tested.</a:t>
            </a:r>
          </a:p>
          <a:p>
            <a:r>
              <a:rPr lang="en-AU" dirty="0"/>
              <a:t>At the very least this should involve:</a:t>
            </a:r>
          </a:p>
          <a:p>
            <a:pPr lvl="1">
              <a:buFont typeface="Arial" panose="020B0604020202020204" pitchFamily="34" charset="0"/>
              <a:buChar char="-"/>
            </a:pPr>
            <a:r>
              <a:rPr lang="en-AU" dirty="0"/>
              <a:t>Duplicate samples done on different days.</a:t>
            </a:r>
          </a:p>
          <a:p>
            <a:pPr lvl="1">
              <a:buFont typeface="Arial" panose="020B0604020202020204" pitchFamily="34" charset="0"/>
              <a:buChar char="-"/>
            </a:pPr>
            <a:r>
              <a:rPr lang="en-AU" dirty="0"/>
              <a:t>Comparison of results from other laboratories,</a:t>
            </a:r>
          </a:p>
          <a:p>
            <a:pPr lvl="1">
              <a:buFont typeface="Arial" panose="020B0604020202020204" pitchFamily="34" charset="0"/>
              <a:buChar char="-"/>
            </a:pPr>
            <a:r>
              <a:rPr lang="en-AU" dirty="0"/>
              <a:t>Spiked samples and known reference samples,</a:t>
            </a:r>
          </a:p>
          <a:p>
            <a:pPr lvl="1">
              <a:buFont typeface="Arial" panose="020B0604020202020204" pitchFamily="34" charset="0"/>
              <a:buChar char="-"/>
            </a:pPr>
            <a:r>
              <a:rPr lang="en-AU" dirty="0"/>
              <a:t>Studies to understand the impact of different wine types/matrices,</a:t>
            </a:r>
          </a:p>
          <a:p>
            <a:pPr lvl="1">
              <a:buFont typeface="Arial" panose="020B0604020202020204" pitchFamily="34" charset="0"/>
              <a:buChar char="-"/>
            </a:pPr>
            <a:r>
              <a:rPr lang="en-AU" dirty="0"/>
              <a:t>Linearity of response across the known range of the analyte,</a:t>
            </a:r>
          </a:p>
          <a:p>
            <a:pPr lvl="1">
              <a:buFont typeface="Arial" panose="020B0604020202020204" pitchFamily="34" charset="0"/>
              <a:buChar char="-"/>
            </a:pPr>
            <a:r>
              <a:rPr lang="en-AU" dirty="0"/>
              <a:t>Development of the limit of detection</a:t>
            </a:r>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9</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39765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2435</Words>
  <Application>Microsoft Office PowerPoint</Application>
  <PresentationFormat>On-screen Show (4:3)</PresentationFormat>
  <Paragraphs>278</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Times New Roman</vt:lpstr>
      <vt:lpstr>Diamond Grid 16x9</vt:lpstr>
      <vt:lpstr>The core elements of a strong laboratory management system</vt:lpstr>
      <vt:lpstr>Wine analysis, still required.</vt:lpstr>
      <vt:lpstr>The unfortunate reality</vt:lpstr>
      <vt:lpstr>Achieving good and consistent results</vt:lpstr>
      <vt:lpstr>1. Sample management</vt:lpstr>
      <vt:lpstr>1. Sample management</vt:lpstr>
      <vt:lpstr>2. Appropriate methods</vt:lpstr>
      <vt:lpstr>3. Matrix dependency</vt:lpstr>
      <vt:lpstr>4. Method validation</vt:lpstr>
      <vt:lpstr>5. Analytical limits</vt:lpstr>
      <vt:lpstr>6. Understanding your limits,  Uncertainty of Measurement</vt:lpstr>
      <vt:lpstr>7. Quality control / assurance samples</vt:lpstr>
      <vt:lpstr>8. Control charting</vt:lpstr>
      <vt:lpstr>9. Proficiency programs</vt:lpstr>
      <vt:lpstr>10. Staff qualification / training</vt:lpstr>
      <vt:lpstr>11. Internal auditing</vt:lpstr>
      <vt:lpstr>12. A single quality management system</vt:lpstr>
      <vt:lpstr>Internationally recognised accreditation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2016-08-31T23:08:32Z</dcterms:created>
  <dcterms:modified xsi:type="dcterms:W3CDTF">2024-10-23T18:00:24Z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