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1" r:id="rId3"/>
    <p:sldId id="257" r:id="rId4"/>
    <p:sldId id="262" r:id="rId5"/>
    <p:sldId id="271" r:id="rId6"/>
    <p:sldId id="272" r:id="rId7"/>
    <p:sldId id="273" r:id="rId8"/>
    <p:sldId id="274" r:id="rId9"/>
    <p:sldId id="275" r:id="rId10"/>
    <p:sldId id="279" r:id="rId11"/>
    <p:sldId id="285" r:id="rId12"/>
    <p:sldId id="286" r:id="rId13"/>
    <p:sldId id="278" r:id="rId14"/>
    <p:sldId id="280" r:id="rId15"/>
    <p:sldId id="28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28-09-18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28-09-18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Honolulu, HI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61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Oct 10 -11,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EDEB0DE-833A-4043-BE9E-6878CEF60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45" y="301713"/>
            <a:ext cx="4554765" cy="13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 10 – 11, 2018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486" y="2471474"/>
            <a:ext cx="7755419" cy="1656612"/>
          </a:xfrm>
        </p:spPr>
        <p:txBody>
          <a:bodyPr>
            <a:noAutofit/>
          </a:bodyPr>
          <a:lstStyle/>
          <a:p>
            <a:pPr algn="just"/>
            <a:r>
              <a:rPr lang="en-US" sz="3400" dirty="0"/>
              <a:t>APEC Model Wine Export Certificate, the </a:t>
            </a:r>
            <a:r>
              <a:rPr lang="en-US" sz="3400" dirty="0" err="1"/>
              <a:t>suc</a:t>
            </a:r>
            <a:r>
              <a:rPr lang="es-ES" sz="3400" dirty="0"/>
              <a:t>c</a:t>
            </a:r>
            <a:r>
              <a:rPr lang="en-US" sz="3400" dirty="0" err="1"/>
              <a:t>ess</a:t>
            </a:r>
            <a:r>
              <a:rPr lang="en-US" sz="3400" dirty="0"/>
              <a:t> of the exchange of information reflected into a certificate which can facilitate wine trade.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3"/>
            <a:ext cx="7203233" cy="93718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Joaquin </a:t>
            </a:r>
            <a:r>
              <a:rPr lang="en-US" dirty="0" err="1"/>
              <a:t>Almarza</a:t>
            </a:r>
            <a:r>
              <a:rPr lang="en-US" dirty="0"/>
              <a:t> S.</a:t>
            </a:r>
          </a:p>
          <a:p>
            <a:pPr algn="r"/>
            <a:r>
              <a:rPr lang="en-US" dirty="0"/>
              <a:t>Ministry of Agriculture.</a:t>
            </a:r>
          </a:p>
          <a:p>
            <a:pPr algn="r"/>
            <a:r>
              <a:rPr lang="en-US" dirty="0"/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5C44232-EB4F-47FA-AC4D-D7D32814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B1669E-4E3C-43FB-93FE-1A45AF28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03E3D010-A894-41C1-A11F-60684A29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ABA0F6-851A-455C-837C-443A1859A59D}"/>
              </a:ext>
            </a:extLst>
          </p:cNvPr>
          <p:cNvSpPr txBox="1">
            <a:spLocks/>
          </p:cNvSpPr>
          <p:nvPr/>
        </p:nvSpPr>
        <p:spPr>
          <a:xfrm>
            <a:off x="1010801" y="161616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</a:t>
            </a:r>
            <a:r>
              <a:rPr lang="en-US" dirty="0" smtClean="0"/>
              <a:t>Certificate</a:t>
            </a:r>
          </a:p>
          <a:p>
            <a:pPr algn="ctr"/>
            <a:r>
              <a:rPr lang="en-US" dirty="0" smtClean="0"/>
              <a:t>Template for China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2"/>
          <a:stretch/>
        </p:blipFill>
        <p:spPr bwMode="auto">
          <a:xfrm>
            <a:off x="342899" y="753255"/>
            <a:ext cx="4976076" cy="598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50794" y="855496"/>
            <a:ext cx="3142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Template</a:t>
            </a:r>
            <a:r>
              <a:rPr lang="es-CL" dirty="0" smtClean="0"/>
              <a:t> use to China, </a:t>
            </a:r>
            <a:r>
              <a:rPr lang="es-CL" dirty="0" err="1" smtClean="0"/>
              <a:t>considering</a:t>
            </a:r>
            <a:r>
              <a:rPr lang="es-CL" dirty="0" smtClean="0"/>
              <a:t> </a:t>
            </a:r>
            <a:r>
              <a:rPr lang="es-CL" dirty="0" err="1" smtClean="0"/>
              <a:t>specific</a:t>
            </a:r>
            <a:r>
              <a:rPr lang="es-CL" dirty="0" smtClean="0"/>
              <a:t> </a:t>
            </a:r>
            <a:r>
              <a:rPr lang="es-CL" dirty="0" err="1" smtClean="0"/>
              <a:t>requirement</a:t>
            </a:r>
            <a:r>
              <a:rPr lang="es-CL" dirty="0" smtClean="0"/>
              <a:t> </a:t>
            </a:r>
            <a:r>
              <a:rPr lang="es-CL" dirty="0" err="1" smtClean="0"/>
              <a:t>that</a:t>
            </a:r>
            <a:r>
              <a:rPr lang="es-CL" dirty="0" smtClean="0"/>
              <a:t> </a:t>
            </a:r>
            <a:r>
              <a:rPr lang="es-CL" dirty="0" err="1" smtClean="0"/>
              <a:t>must</a:t>
            </a:r>
            <a:r>
              <a:rPr lang="es-CL" dirty="0" smtClean="0"/>
              <a:t> to be </a:t>
            </a:r>
            <a:r>
              <a:rPr lang="es-CL" dirty="0" err="1" smtClean="0"/>
              <a:t>indicated</a:t>
            </a:r>
            <a:r>
              <a:rPr lang="es-CL" dirty="0" smtClean="0"/>
              <a:t> in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certificate</a:t>
            </a:r>
            <a:r>
              <a:rPr lang="es-CL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Importer</a:t>
            </a:r>
            <a:r>
              <a:rPr lang="es-CL" dirty="0" smtClean="0"/>
              <a:t>/</a:t>
            </a:r>
            <a:r>
              <a:rPr lang="es-CL" dirty="0" err="1" smtClean="0"/>
              <a:t>Exporter</a:t>
            </a:r>
            <a:r>
              <a:rPr lang="es-CL" dirty="0" smtClean="0"/>
              <a:t> </a:t>
            </a:r>
            <a:r>
              <a:rPr lang="es-CL" dirty="0" err="1" smtClean="0"/>
              <a:t>Register</a:t>
            </a:r>
            <a:r>
              <a:rPr lang="es-CL" dirty="0" smtClean="0"/>
              <a:t> </a:t>
            </a:r>
            <a:r>
              <a:rPr lang="es-CL" dirty="0" err="1" smtClean="0"/>
              <a:t>Number</a:t>
            </a:r>
            <a:r>
              <a:rPr lang="es-C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Product</a:t>
            </a:r>
            <a:r>
              <a:rPr lang="es-CL" dirty="0" smtClean="0"/>
              <a:t> Lot </a:t>
            </a:r>
            <a:r>
              <a:rPr lang="es-CL" dirty="0" err="1" smtClean="0"/>
              <a:t>Number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Place of </a:t>
            </a:r>
            <a:r>
              <a:rPr lang="es-CL" dirty="0" err="1" smtClean="0"/>
              <a:t>Loading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Place of </a:t>
            </a:r>
            <a:r>
              <a:rPr lang="es-CL" dirty="0" err="1" smtClean="0"/>
              <a:t>destination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Means</a:t>
            </a:r>
            <a:r>
              <a:rPr lang="es-CL" dirty="0" smtClean="0"/>
              <a:t> of </a:t>
            </a:r>
            <a:r>
              <a:rPr lang="es-CL" dirty="0" err="1" smtClean="0"/>
              <a:t>transport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Container</a:t>
            </a:r>
            <a:r>
              <a:rPr lang="es-CL" dirty="0" smtClean="0"/>
              <a:t> </a:t>
            </a:r>
            <a:r>
              <a:rPr lang="es-CL" dirty="0" err="1" smtClean="0"/>
              <a:t>Number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err="1" smtClean="0"/>
              <a:t>Seal</a:t>
            </a:r>
            <a:r>
              <a:rPr lang="es-CL" dirty="0" smtClean="0"/>
              <a:t> </a:t>
            </a:r>
            <a:r>
              <a:rPr lang="es-CL" dirty="0" err="1" smtClean="0"/>
              <a:t>Number</a:t>
            </a:r>
            <a:endParaRPr lang="es-CL" dirty="0" smtClean="0"/>
          </a:p>
          <a:p>
            <a:endParaRPr lang="es-CL" dirty="0" smtClean="0"/>
          </a:p>
        </p:txBody>
      </p:sp>
      <p:pic>
        <p:nvPicPr>
          <p:cNvPr id="9" name="Picture 7" descr="SAT62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826">
            <a:off x="6216360" y="4361262"/>
            <a:ext cx="170633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4B27B2-5297-4BD0-988D-8CFBB30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5EAC48-6590-48C6-B4EF-279207BB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8CBB9530-0337-49D0-BF10-F29D93E9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881D4CB-98FF-4031-A78C-7A0302E753C9}"/>
              </a:ext>
            </a:extLst>
          </p:cNvPr>
          <p:cNvSpPr txBox="1">
            <a:spLocks/>
          </p:cNvSpPr>
          <p:nvPr/>
        </p:nvSpPr>
        <p:spPr>
          <a:xfrm>
            <a:off x="1010801" y="161615"/>
            <a:ext cx="7200900" cy="83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APEC Model Wine Export </a:t>
            </a:r>
            <a:r>
              <a:rPr lang="en-US" sz="1800" dirty="0" smtClean="0"/>
              <a:t>Certificate</a:t>
            </a:r>
          </a:p>
          <a:p>
            <a:pPr algn="ctr"/>
            <a:r>
              <a:rPr lang="en-US" sz="1800" dirty="0" smtClean="0"/>
              <a:t>Chile-APEC region Wine Trade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BEA7D5B-A58D-49FB-928C-BFC79AB4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" y="1768667"/>
            <a:ext cx="8317442" cy="436721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" y="932755"/>
            <a:ext cx="4087712" cy="28079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323" y="932755"/>
            <a:ext cx="4087711" cy="28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4B27B2-5297-4BD0-988D-8CFBB30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5EAC48-6590-48C6-B4EF-279207BB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8CBB9530-0337-49D0-BF10-F29D93E9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881D4CB-98FF-4031-A78C-7A0302E753C9}"/>
              </a:ext>
            </a:extLst>
          </p:cNvPr>
          <p:cNvSpPr txBox="1">
            <a:spLocks/>
          </p:cNvSpPr>
          <p:nvPr/>
        </p:nvSpPr>
        <p:spPr>
          <a:xfrm>
            <a:off x="1010801" y="161616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487D2B6-2F70-4AEB-9562-05CD2CBC860E}"/>
              </a:ext>
            </a:extLst>
          </p:cNvPr>
          <p:cNvSpPr txBox="1"/>
          <p:nvPr/>
        </p:nvSpPr>
        <p:spPr>
          <a:xfrm>
            <a:off x="370703" y="667265"/>
            <a:ext cx="831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APEC </a:t>
            </a:r>
            <a:r>
              <a:rPr lang="es-CL" dirty="0" err="1"/>
              <a:t>economies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which</a:t>
            </a:r>
            <a:r>
              <a:rPr lang="es-CL" dirty="0"/>
              <a:t> </a:t>
            </a:r>
            <a:r>
              <a:rPr lang="es-CL" dirty="0" err="1"/>
              <a:t>Model</a:t>
            </a:r>
            <a:r>
              <a:rPr lang="es-CL" dirty="0"/>
              <a:t> </a:t>
            </a:r>
            <a:r>
              <a:rPr lang="es-CL" dirty="0" err="1"/>
              <a:t>Wine</a:t>
            </a:r>
            <a:r>
              <a:rPr lang="es-CL" dirty="0"/>
              <a:t> </a:t>
            </a:r>
            <a:r>
              <a:rPr lang="es-CL" dirty="0" err="1"/>
              <a:t>Export</a:t>
            </a:r>
            <a:r>
              <a:rPr lang="es-CL" dirty="0"/>
              <a:t> </a:t>
            </a:r>
            <a:r>
              <a:rPr lang="es-CL" dirty="0" err="1"/>
              <a:t>Certificate</a:t>
            </a:r>
            <a:r>
              <a:rPr lang="es-CL" dirty="0"/>
              <a:t> are </a:t>
            </a:r>
            <a:r>
              <a:rPr lang="es-CL" dirty="0" err="1"/>
              <a:t>issued</a:t>
            </a:r>
            <a:r>
              <a:rPr lang="es-CL" dirty="0"/>
              <a:t> </a:t>
            </a:r>
            <a:r>
              <a:rPr lang="es-CL" dirty="0" err="1"/>
              <a:t>since</a:t>
            </a:r>
            <a:r>
              <a:rPr lang="es-CL" dirty="0"/>
              <a:t> </a:t>
            </a:r>
            <a:r>
              <a:rPr lang="es-CL" dirty="0" err="1"/>
              <a:t>their</a:t>
            </a:r>
            <a:r>
              <a:rPr lang="es-CL" dirty="0"/>
              <a:t> </a:t>
            </a:r>
            <a:r>
              <a:rPr lang="es-CL" dirty="0" err="1"/>
              <a:t>implementation</a:t>
            </a:r>
            <a:r>
              <a:rPr lang="es-CL" dirty="0"/>
              <a:t> </a:t>
            </a:r>
            <a:r>
              <a:rPr lang="es-CL" dirty="0" err="1"/>
              <a:t>by</a:t>
            </a:r>
            <a:r>
              <a:rPr lang="es-CL" dirty="0"/>
              <a:t> Chile.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1BCF9F56-893B-4B10-8E62-4C9BAB59FD37}"/>
              </a:ext>
            </a:extLst>
          </p:cNvPr>
          <p:cNvGrpSpPr/>
          <p:nvPr/>
        </p:nvGrpSpPr>
        <p:grpSpPr>
          <a:xfrm>
            <a:off x="304271" y="1714500"/>
            <a:ext cx="8317442" cy="4367213"/>
            <a:chOff x="0" y="0"/>
            <a:chExt cx="9877425" cy="530542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2BEA7D5B-A58D-49FB-928C-BFC79AB4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77425" cy="5305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  <p:sp>
          <p:nvSpPr>
            <p:cNvPr id="13" name="Flecha: curvada hacia abajo 12">
              <a:extLst>
                <a:ext uri="{FF2B5EF4-FFF2-40B4-BE49-F238E27FC236}">
                  <a16:creationId xmlns:a16="http://schemas.microsoft.com/office/drawing/2014/main" xmlns="" id="{14FF30D3-0D76-49A2-A5C8-64D6160C2B2E}"/>
                </a:ext>
              </a:extLst>
            </p:cNvPr>
            <p:cNvSpPr/>
            <p:nvPr/>
          </p:nvSpPr>
          <p:spPr>
            <a:xfrm rot="15093232">
              <a:off x="7091916" y="3657600"/>
              <a:ext cx="898738" cy="343487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4" name="Flecha: curvada hacia abajo 13">
              <a:extLst>
                <a:ext uri="{FF2B5EF4-FFF2-40B4-BE49-F238E27FC236}">
                  <a16:creationId xmlns:a16="http://schemas.microsoft.com/office/drawing/2014/main" xmlns="" id="{DDAA7FA4-46BD-4597-888D-A76F821594A8}"/>
                </a:ext>
              </a:extLst>
            </p:cNvPr>
            <p:cNvSpPr/>
            <p:nvPr/>
          </p:nvSpPr>
          <p:spPr>
            <a:xfrm rot="14458424">
              <a:off x="6108404" y="3205717"/>
              <a:ext cx="2009568" cy="469535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5" name="Flecha: curvada hacia abajo 14">
              <a:extLst>
                <a:ext uri="{FF2B5EF4-FFF2-40B4-BE49-F238E27FC236}">
                  <a16:creationId xmlns:a16="http://schemas.microsoft.com/office/drawing/2014/main" xmlns="" id="{88A1A436-9E59-4816-B985-60A1254DD857}"/>
                </a:ext>
              </a:extLst>
            </p:cNvPr>
            <p:cNvSpPr/>
            <p:nvPr/>
          </p:nvSpPr>
          <p:spPr>
            <a:xfrm rot="12991126" flipV="1">
              <a:off x="3934046" y="2456121"/>
              <a:ext cx="4200631" cy="497744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6" name="Flecha: curvada hacia abajo 15">
              <a:extLst>
                <a:ext uri="{FF2B5EF4-FFF2-40B4-BE49-F238E27FC236}">
                  <a16:creationId xmlns:a16="http://schemas.microsoft.com/office/drawing/2014/main" xmlns="" id="{7F0B3574-6932-48D4-AC5E-D530ACDFC870}"/>
                </a:ext>
              </a:extLst>
            </p:cNvPr>
            <p:cNvSpPr/>
            <p:nvPr/>
          </p:nvSpPr>
          <p:spPr>
            <a:xfrm rot="12618641" flipV="1">
              <a:off x="4369981" y="2679405"/>
              <a:ext cx="3580184" cy="418661"/>
            </a:xfrm>
            <a:prstGeom prst="curvedDownArrow">
              <a:avLst>
                <a:gd name="adj1" fmla="val 13965"/>
                <a:gd name="adj2" fmla="val 50000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7" name="Flecha: curvada hacia abajo 16">
              <a:extLst>
                <a:ext uri="{FF2B5EF4-FFF2-40B4-BE49-F238E27FC236}">
                  <a16:creationId xmlns:a16="http://schemas.microsoft.com/office/drawing/2014/main" xmlns="" id="{C34CBE35-D178-4CEF-9FE0-CCAE55C19B56}"/>
                </a:ext>
              </a:extLst>
            </p:cNvPr>
            <p:cNvSpPr/>
            <p:nvPr/>
          </p:nvSpPr>
          <p:spPr>
            <a:xfrm rot="12332442">
              <a:off x="3859618" y="3253563"/>
              <a:ext cx="4048760" cy="520065"/>
            </a:xfrm>
            <a:prstGeom prst="curvedDownArrow">
              <a:avLst>
                <a:gd name="adj1" fmla="val 25000"/>
                <a:gd name="adj2" fmla="val 4547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8" name="Flecha: curvada hacia abajo 17">
              <a:extLst>
                <a:ext uri="{FF2B5EF4-FFF2-40B4-BE49-F238E27FC236}">
                  <a16:creationId xmlns:a16="http://schemas.microsoft.com/office/drawing/2014/main" xmlns="" id="{8D22066D-6B9C-48D6-9F21-867200367988}"/>
                </a:ext>
              </a:extLst>
            </p:cNvPr>
            <p:cNvSpPr/>
            <p:nvPr/>
          </p:nvSpPr>
          <p:spPr>
            <a:xfrm rot="12991126" flipV="1">
              <a:off x="4306186" y="2424223"/>
              <a:ext cx="3812065" cy="497744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9" name="Flecha: curvada hacia abajo 18">
              <a:extLst>
                <a:ext uri="{FF2B5EF4-FFF2-40B4-BE49-F238E27FC236}">
                  <a16:creationId xmlns:a16="http://schemas.microsoft.com/office/drawing/2014/main" xmlns="" id="{A6522678-5962-47A2-A1E4-2C10ACF55A09}"/>
                </a:ext>
              </a:extLst>
            </p:cNvPr>
            <p:cNvSpPr/>
            <p:nvPr/>
          </p:nvSpPr>
          <p:spPr>
            <a:xfrm rot="11556372">
              <a:off x="3955311" y="3806456"/>
              <a:ext cx="3586454" cy="577319"/>
            </a:xfrm>
            <a:prstGeom prst="curvedDownArrow">
              <a:avLst>
                <a:gd name="adj1" fmla="val 25000"/>
                <a:gd name="adj2" fmla="val 4547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20" name="Flecha: curvada hacia abajo 19">
              <a:extLst>
                <a:ext uri="{FF2B5EF4-FFF2-40B4-BE49-F238E27FC236}">
                  <a16:creationId xmlns:a16="http://schemas.microsoft.com/office/drawing/2014/main" xmlns="" id="{2E1B4673-917A-42D1-B688-46A383D6E681}"/>
                </a:ext>
              </a:extLst>
            </p:cNvPr>
            <p:cNvSpPr/>
            <p:nvPr/>
          </p:nvSpPr>
          <p:spPr>
            <a:xfrm rot="12332442">
              <a:off x="4231758" y="3317358"/>
              <a:ext cx="3453952" cy="520065"/>
            </a:xfrm>
            <a:prstGeom prst="curvedDownArrow">
              <a:avLst>
                <a:gd name="adj1" fmla="val 25000"/>
                <a:gd name="adj2" fmla="val 4547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21" name="Flecha: curvada hacia abajo 20">
              <a:extLst>
                <a:ext uri="{FF2B5EF4-FFF2-40B4-BE49-F238E27FC236}">
                  <a16:creationId xmlns:a16="http://schemas.microsoft.com/office/drawing/2014/main" xmlns="" id="{767C34F8-3772-4030-AE01-BCF10C48C9FB}"/>
                </a:ext>
              </a:extLst>
            </p:cNvPr>
            <p:cNvSpPr/>
            <p:nvPr/>
          </p:nvSpPr>
          <p:spPr>
            <a:xfrm rot="13202265" flipV="1">
              <a:off x="3593804" y="2030819"/>
              <a:ext cx="4754425" cy="497205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L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Flecha: curvada hacia abajo 21">
              <a:extLst>
                <a:ext uri="{FF2B5EF4-FFF2-40B4-BE49-F238E27FC236}">
                  <a16:creationId xmlns:a16="http://schemas.microsoft.com/office/drawing/2014/main" xmlns="" id="{20BFEAA6-6204-4CED-B434-F45E5E2DA6A6}"/>
                </a:ext>
              </a:extLst>
            </p:cNvPr>
            <p:cNvSpPr/>
            <p:nvPr/>
          </p:nvSpPr>
          <p:spPr>
            <a:xfrm rot="11734737">
              <a:off x="3859618" y="3530009"/>
              <a:ext cx="3750536" cy="464244"/>
            </a:xfrm>
            <a:prstGeom prst="curvedDownArrow">
              <a:avLst>
                <a:gd name="adj1" fmla="val 25000"/>
                <a:gd name="adj2" fmla="val 4547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23" name="Flecha: curvada hacia abajo 22">
              <a:extLst>
                <a:ext uri="{FF2B5EF4-FFF2-40B4-BE49-F238E27FC236}">
                  <a16:creationId xmlns:a16="http://schemas.microsoft.com/office/drawing/2014/main" xmlns="" id="{9A5FDBF5-3A1C-425E-B67D-74EFE08E7CFB}"/>
                </a:ext>
              </a:extLst>
            </p:cNvPr>
            <p:cNvSpPr/>
            <p:nvPr/>
          </p:nvSpPr>
          <p:spPr>
            <a:xfrm rot="12332442">
              <a:off x="3700130" y="3285460"/>
              <a:ext cx="4048760" cy="414229"/>
            </a:xfrm>
            <a:prstGeom prst="curvedDownArrow">
              <a:avLst>
                <a:gd name="adj1" fmla="val 25000"/>
                <a:gd name="adj2" fmla="val 45475"/>
                <a:gd name="adj3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5647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26A6E53-8697-4DAF-A778-901F6913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1CFDF1-32AB-4C25-9B1B-6C051023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E3EFADB4-1A71-4A7E-AC6B-C5444C6E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DABA0F6-851A-455C-837C-443A1859A59D}"/>
              </a:ext>
            </a:extLst>
          </p:cNvPr>
          <p:cNvSpPr txBox="1">
            <a:spLocks/>
          </p:cNvSpPr>
          <p:nvPr/>
        </p:nvSpPr>
        <p:spPr>
          <a:xfrm>
            <a:off x="1010801" y="161615"/>
            <a:ext cx="7200900" cy="8815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</a:t>
            </a:r>
            <a:r>
              <a:rPr lang="en-US" dirty="0" smtClean="0"/>
              <a:t>Certificate</a:t>
            </a:r>
          </a:p>
          <a:p>
            <a:pPr algn="ctr"/>
            <a:r>
              <a:rPr lang="en-US" dirty="0" smtClean="0"/>
              <a:t>Implementation </a:t>
            </a:r>
            <a:r>
              <a:rPr lang="en-US" dirty="0" err="1" smtClean="0"/>
              <a:t>Facs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22750"/>
              </p:ext>
            </p:extLst>
          </p:nvPr>
        </p:nvGraphicFramePr>
        <p:xfrm>
          <a:off x="426501" y="865040"/>
          <a:ext cx="3746254" cy="591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662"/>
                <a:gridCol w="1223493"/>
                <a:gridCol w="1159099"/>
              </a:tblGrid>
              <a:tr h="52232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2016 / 2017</a:t>
                      </a: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2017 / 2018</a:t>
                      </a: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875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20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894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66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December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5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5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569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5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846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5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687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51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822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845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9.848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2.314</a:t>
                      </a:r>
                      <a:endParaRPr lang="es-C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611250" y="1287887"/>
            <a:ext cx="42107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 remarkable reduction of </a:t>
            </a:r>
            <a:r>
              <a:rPr lang="es-CL" dirty="0" smtClean="0"/>
              <a:t>7.534 export certificates </a:t>
            </a:r>
            <a:r>
              <a:rPr lang="es-CL" dirty="0" smtClean="0"/>
              <a:t>respecting to those </a:t>
            </a:r>
            <a:r>
              <a:rPr lang="en-US" dirty="0"/>
              <a:t>issued before the </a:t>
            </a:r>
            <a:r>
              <a:rPr lang="en-US" dirty="0" smtClean="0"/>
              <a:t>implementation </a:t>
            </a:r>
            <a:r>
              <a:rPr lang="en-US" dirty="0"/>
              <a:t>of the </a:t>
            </a:r>
            <a:r>
              <a:rPr lang="es-CL" dirty="0" err="1"/>
              <a:t>the</a:t>
            </a:r>
            <a:r>
              <a:rPr lang="es-CL" dirty="0"/>
              <a:t> APEC </a:t>
            </a:r>
            <a:r>
              <a:rPr lang="es-CL" dirty="0" err="1"/>
              <a:t>wine</a:t>
            </a:r>
            <a:r>
              <a:rPr lang="es-CL" dirty="0"/>
              <a:t> </a:t>
            </a:r>
            <a:r>
              <a:rPr lang="es-CL" dirty="0" err="1"/>
              <a:t>export</a:t>
            </a:r>
            <a:r>
              <a:rPr lang="es-CL" dirty="0"/>
              <a:t> </a:t>
            </a:r>
            <a:r>
              <a:rPr lang="es-CL" dirty="0" err="1"/>
              <a:t>certificate</a:t>
            </a:r>
            <a:r>
              <a:rPr lang="es-CL" dirty="0"/>
              <a:t> can be </a:t>
            </a:r>
            <a:r>
              <a:rPr lang="es-CL" dirty="0" err="1" smtClean="0"/>
              <a:t>observed</a:t>
            </a:r>
            <a:r>
              <a:rPr lang="es-CL" dirty="0"/>
              <a:t> </a:t>
            </a:r>
            <a:r>
              <a:rPr lang="es-CL" dirty="0" err="1" smtClean="0"/>
              <a:t>comparing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same</a:t>
            </a:r>
            <a:r>
              <a:rPr lang="es-CL" dirty="0" smtClean="0"/>
              <a:t> </a:t>
            </a:r>
            <a:r>
              <a:rPr lang="es-CL" dirty="0" err="1" smtClean="0"/>
              <a:t>period</a:t>
            </a:r>
            <a:r>
              <a:rPr lang="es-CL" dirty="0" smtClean="0"/>
              <a:t> of time.</a:t>
            </a:r>
          </a:p>
          <a:p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13668" y="4868214"/>
            <a:ext cx="443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s-CL" dirty="0" smtClean="0"/>
              <a:t>Total </a:t>
            </a:r>
            <a:r>
              <a:rPr lang="es-CL" dirty="0" err="1" smtClean="0"/>
              <a:t>amount</a:t>
            </a:r>
            <a:r>
              <a:rPr lang="es-CL" dirty="0" smtClean="0"/>
              <a:t> of free sale, </a:t>
            </a:r>
            <a:r>
              <a:rPr lang="es-CL" dirty="0" err="1" smtClean="0"/>
              <a:t>conformity</a:t>
            </a:r>
            <a:r>
              <a:rPr lang="es-CL" dirty="0" smtClean="0"/>
              <a:t>, </a:t>
            </a:r>
            <a:r>
              <a:rPr lang="es-CL" dirty="0" err="1" smtClean="0"/>
              <a:t>sanitary</a:t>
            </a:r>
            <a:r>
              <a:rPr lang="es-CL" dirty="0" smtClean="0"/>
              <a:t> and </a:t>
            </a:r>
            <a:r>
              <a:rPr lang="es-CL" dirty="0" err="1" smtClean="0"/>
              <a:t>health</a:t>
            </a:r>
            <a:r>
              <a:rPr lang="es-CL" dirty="0" smtClean="0"/>
              <a:t> </a:t>
            </a:r>
            <a:r>
              <a:rPr lang="es-CL" dirty="0" err="1" smtClean="0"/>
              <a:t>certificate</a:t>
            </a:r>
            <a:r>
              <a:rPr lang="es-CL" dirty="0" smtClean="0"/>
              <a:t> </a:t>
            </a:r>
            <a:r>
              <a:rPr lang="es-CL" dirty="0" err="1" smtClean="0"/>
              <a:t>issued</a:t>
            </a:r>
            <a:r>
              <a:rPr lang="es-CL" dirty="0" smtClean="0"/>
              <a:t>.</a:t>
            </a:r>
          </a:p>
          <a:p>
            <a:pPr marL="342900" indent="-342900">
              <a:buAutoNum type="alphaUcParenR"/>
            </a:pPr>
            <a:r>
              <a:rPr lang="es-CL" dirty="0" smtClean="0"/>
              <a:t>APEC </a:t>
            </a:r>
            <a:r>
              <a:rPr lang="es-CL" dirty="0" err="1" smtClean="0"/>
              <a:t>wine</a:t>
            </a:r>
            <a:r>
              <a:rPr lang="es-CL" dirty="0" smtClean="0"/>
              <a:t> </a:t>
            </a:r>
            <a:r>
              <a:rPr lang="es-CL" dirty="0" err="1" smtClean="0"/>
              <a:t>export</a:t>
            </a:r>
            <a:r>
              <a:rPr lang="es-CL" dirty="0" smtClean="0"/>
              <a:t> </a:t>
            </a:r>
            <a:r>
              <a:rPr lang="es-CL" dirty="0" err="1" smtClean="0"/>
              <a:t>certificate</a:t>
            </a:r>
            <a:r>
              <a:rPr lang="es-CL" dirty="0" smtClean="0"/>
              <a:t> </a:t>
            </a:r>
            <a:r>
              <a:rPr lang="es-CL" dirty="0" err="1" smtClean="0"/>
              <a:t>issued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62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5366D3F-C2A1-4FF1-92AD-ED4CAF88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89D0DF-E489-48D4-B15C-9F6B6966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6783344E-1E17-4726-8313-5BE41A41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5819" y="2873359"/>
            <a:ext cx="8152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This </a:t>
            </a:r>
            <a:r>
              <a:rPr lang="en-US" dirty="0"/>
              <a:t>reduction in the export certification process means an approximate </a:t>
            </a:r>
            <a:r>
              <a:rPr lang="en-US" dirty="0" smtClean="0"/>
              <a:t>reduction to </a:t>
            </a:r>
            <a:r>
              <a:rPr lang="en-US" dirty="0"/>
              <a:t>¼ of the export certificates issues to APEC economies before the implementation of the APEC certificate, which represent a reduction in matter of time, cost and administrative burden for both public and private parties, allowing to facilitate significantly the wine trade between Chile and the </a:t>
            </a:r>
            <a:r>
              <a:rPr lang="en-US"/>
              <a:t>APEC </a:t>
            </a:r>
            <a:r>
              <a:rPr lang="en-US" smtClean="0"/>
              <a:t>market.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application of the </a:t>
            </a:r>
            <a:r>
              <a:rPr lang="en-US" dirty="0" smtClean="0"/>
              <a:t>APEC Model Wine Export Certificates has implied: 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Simplify </a:t>
            </a:r>
            <a:r>
              <a:rPr lang="en-US" b="1" dirty="0"/>
              <a:t>the administrative </a:t>
            </a:r>
            <a:r>
              <a:rPr lang="en-US" b="1" dirty="0" smtClean="0"/>
              <a:t>burden.</a:t>
            </a:r>
            <a:endParaRPr lang="en-US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Reduce </a:t>
            </a:r>
            <a:r>
              <a:rPr lang="en-US" b="1" dirty="0"/>
              <a:t>costs and processing </a:t>
            </a:r>
            <a:r>
              <a:rPr lang="en-US" b="1" dirty="0" smtClean="0"/>
              <a:t>times..</a:t>
            </a:r>
            <a:endParaRPr lang="en-US" b="1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Allow significantly </a:t>
            </a:r>
            <a:r>
              <a:rPr lang="en-US" b="1" dirty="0"/>
              <a:t>facilitating the wine trade between Chile and the APEC </a:t>
            </a:r>
            <a:r>
              <a:rPr lang="en-US" b="1" dirty="0" smtClean="0"/>
              <a:t>economies that required this type of export certificates.</a:t>
            </a:r>
            <a:endParaRPr lang="en-US" b="1" dirty="0"/>
          </a:p>
          <a:p>
            <a:pPr algn="just"/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42539"/>
              </p:ext>
            </p:extLst>
          </p:nvPr>
        </p:nvGraphicFramePr>
        <p:xfrm>
          <a:off x="644235" y="905402"/>
          <a:ext cx="7211291" cy="873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2258"/>
                <a:gridCol w="1548788"/>
                <a:gridCol w="1335729"/>
                <a:gridCol w="1442258"/>
                <a:gridCol w="1442258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N° </a:t>
                      </a:r>
                      <a:r>
                        <a:rPr lang="es-CL" dirty="0" err="1" smtClean="0"/>
                        <a:t>certificates</a:t>
                      </a:r>
                      <a:endParaRPr lang="es-C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Time </a:t>
                      </a:r>
                      <a:r>
                        <a:rPr lang="es-CL" baseline="0" dirty="0" err="1" smtClean="0"/>
                        <a:t>involved</a:t>
                      </a:r>
                      <a:endParaRPr lang="es-C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Time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reduction</a:t>
                      </a:r>
                      <a:endParaRPr lang="es-C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7.534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 min/</a:t>
                      </a:r>
                      <a:r>
                        <a:rPr lang="es-CL" dirty="0" err="1" smtClean="0"/>
                        <a:t>certificate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150.680 min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2.511 </a:t>
                      </a:r>
                      <a:r>
                        <a:rPr lang="es-CL" dirty="0" err="1" smtClean="0"/>
                        <a:t>hours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105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="1" baseline="0" dirty="0" err="1" smtClean="0"/>
                        <a:t>days</a:t>
                      </a:r>
                      <a:r>
                        <a:rPr lang="es-CL" b="1" baseline="0" dirty="0" smtClean="0"/>
                        <a:t>/</a:t>
                      </a:r>
                      <a:r>
                        <a:rPr lang="es-CL" b="1" baseline="0" dirty="0" err="1" smtClean="0"/>
                        <a:t>year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ABA0F6-851A-455C-837C-443A1859A59D}"/>
              </a:ext>
            </a:extLst>
          </p:cNvPr>
          <p:cNvSpPr txBox="1">
            <a:spLocks/>
          </p:cNvSpPr>
          <p:nvPr/>
        </p:nvSpPr>
        <p:spPr>
          <a:xfrm>
            <a:off x="1010801" y="161615"/>
            <a:ext cx="7200900" cy="8815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</a:t>
            </a:r>
            <a:r>
              <a:rPr lang="en-US" dirty="0" smtClean="0"/>
              <a:t>Certificate</a:t>
            </a:r>
          </a:p>
          <a:p>
            <a:pPr algn="ctr"/>
            <a:r>
              <a:rPr lang="en-US" dirty="0" smtClean="0"/>
              <a:t>Implementation </a:t>
            </a:r>
            <a:r>
              <a:rPr lang="en-US" dirty="0" err="1" smtClean="0"/>
              <a:t>Facs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87928"/>
              </p:ext>
            </p:extLst>
          </p:nvPr>
        </p:nvGraphicFramePr>
        <p:xfrm>
          <a:off x="644235" y="1987724"/>
          <a:ext cx="7211291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2258"/>
                <a:gridCol w="1548788"/>
                <a:gridCol w="4220245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N° </a:t>
                      </a:r>
                      <a:r>
                        <a:rPr lang="es-CL" dirty="0" err="1" smtClean="0"/>
                        <a:t>certificates</a:t>
                      </a:r>
                      <a:endParaRPr lang="es-C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aseline="0" dirty="0" err="1" smtClean="0"/>
                        <a:t>Cost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involved</a:t>
                      </a:r>
                      <a:endParaRPr lang="es-C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Cost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reduction</a:t>
                      </a:r>
                      <a:endParaRPr lang="es-CL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7.534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 US$/</a:t>
                      </a:r>
                      <a:r>
                        <a:rPr lang="es-CL" dirty="0" err="1" smtClean="0"/>
                        <a:t>certificate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75.340</a:t>
                      </a:r>
                      <a:r>
                        <a:rPr lang="es-CL" dirty="0" smtClean="0"/>
                        <a:t> </a:t>
                      </a:r>
                      <a:r>
                        <a:rPr lang="es-CL" b="1" dirty="0" smtClean="0"/>
                        <a:t>US$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3845" y="1859180"/>
            <a:ext cx="4405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dirty="0" err="1" smtClean="0"/>
              <a:t>Thanks</a:t>
            </a:r>
            <a:r>
              <a:rPr lang="es-CL" sz="6600" dirty="0" smtClean="0"/>
              <a:t> </a:t>
            </a:r>
            <a:r>
              <a:rPr lang="es-CL" sz="6600" dirty="0" err="1" smtClean="0"/>
              <a:t>for</a:t>
            </a:r>
            <a:r>
              <a:rPr lang="es-CL" sz="6600" dirty="0" smtClean="0"/>
              <a:t> </a:t>
            </a:r>
            <a:r>
              <a:rPr lang="es-CL" sz="6600" dirty="0" err="1" smtClean="0"/>
              <a:t>your</a:t>
            </a:r>
            <a:r>
              <a:rPr lang="es-CL" sz="6600" dirty="0" smtClean="0"/>
              <a:t> </a:t>
            </a:r>
            <a:r>
              <a:rPr lang="es-CL" sz="6600" dirty="0" err="1" smtClean="0"/>
              <a:t>attention</a:t>
            </a:r>
            <a:endParaRPr lang="es-CL" sz="6600" dirty="0"/>
          </a:p>
        </p:txBody>
      </p:sp>
      <p:pic>
        <p:nvPicPr>
          <p:cNvPr id="3" name="Picture 12" descr="Resultado de imagen para a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48" y="3439391"/>
            <a:ext cx="1674441" cy="11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198" t="9091" r="8256" b="12363"/>
          <a:stretch/>
        </p:blipFill>
        <p:spPr>
          <a:xfrm>
            <a:off x="5611091" y="1356853"/>
            <a:ext cx="3418609" cy="1004653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5006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7" y="1337258"/>
            <a:ext cx="7946265" cy="43036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Initiative was born under the frame of the Wine Regulatory Forum year 2013.</a:t>
            </a:r>
          </a:p>
          <a:p>
            <a:pPr algn="just"/>
            <a:r>
              <a:rPr lang="en-US" sz="2000" dirty="0"/>
              <a:t>In the frame of the APEC Sub-Committee on Standards and Conformance (SCSC), the Wine Regulatory Forum (Good Regulatory Practices Action Plan) through the Working Group on export certificates, after 3 years work, developed an APEC Model Wine Export Certificate for the economies that require this type of certification. (2013-2015)</a:t>
            </a:r>
          </a:p>
          <a:p>
            <a:pPr algn="just"/>
            <a:r>
              <a:rPr lang="en-US" sz="2000" dirty="0"/>
              <a:t>Outcome: to develop a Model Wine Export Certificate in order to reduce and simplify the export certificates to facilitate wine trade among APEC economies.</a:t>
            </a:r>
          </a:p>
          <a:p>
            <a:pPr algn="just"/>
            <a:r>
              <a:rPr lang="en-US" sz="2000" dirty="0"/>
              <a:t>The APEC Model Wine Export Certificate was approved by regulatory and trade officials from APEC economies, during the APEC Peru in 2016.</a:t>
            </a:r>
          </a:p>
          <a:p>
            <a:pPr algn="just"/>
            <a:r>
              <a:rPr lang="en-US" sz="2000" dirty="0"/>
              <a:t>The consolidated APEC wine certificate aims to reduce the number of required export certificates for wine trade and to  facilitate wine trade in the APEC region.</a:t>
            </a:r>
          </a:p>
          <a:p>
            <a:pPr algn="just"/>
            <a:r>
              <a:rPr lang="en-US" sz="2000" dirty="0"/>
              <a:t>Chile was the first APEC </a:t>
            </a:r>
            <a:r>
              <a:rPr lang="en-US" sz="2000" dirty="0" smtClean="0"/>
              <a:t>economy </a:t>
            </a:r>
            <a:r>
              <a:rPr lang="en-US" sz="2000" dirty="0"/>
              <a:t>implementing the use of the certificate for wine trade.(2017)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0801" y="329043"/>
            <a:ext cx="7200900" cy="6938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Timeline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63829" y="2486947"/>
            <a:ext cx="7997780" cy="10947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508525" y="3654797"/>
            <a:ext cx="10045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  2013</a:t>
            </a:r>
          </a:p>
          <a:p>
            <a:r>
              <a:rPr lang="es-CL" sz="1400" dirty="0" err="1"/>
              <a:t>Working</a:t>
            </a:r>
            <a:r>
              <a:rPr lang="es-CL" sz="1400" dirty="0"/>
              <a:t> </a:t>
            </a:r>
            <a:r>
              <a:rPr lang="es-CL" sz="1400" dirty="0" err="1"/>
              <a:t>Group</a:t>
            </a:r>
            <a:r>
              <a:rPr lang="es-CL" sz="1400" dirty="0"/>
              <a:t> </a:t>
            </a:r>
            <a:r>
              <a:rPr lang="es-CL" sz="1400" dirty="0" err="1"/>
              <a:t>on</a:t>
            </a:r>
            <a:r>
              <a:rPr lang="es-CL" sz="1400" dirty="0"/>
              <a:t> </a:t>
            </a:r>
            <a:r>
              <a:rPr lang="es-CL" sz="1400" dirty="0" err="1"/>
              <a:t>Export</a:t>
            </a:r>
            <a:r>
              <a:rPr lang="es-CL" sz="1400" dirty="0"/>
              <a:t> </a:t>
            </a:r>
            <a:r>
              <a:rPr lang="es-CL" sz="1400" dirty="0" err="1"/>
              <a:t>Certificate</a:t>
            </a:r>
            <a:endParaRPr lang="es-CL" sz="1400" dirty="0"/>
          </a:p>
        </p:txBody>
      </p:sp>
      <p:pic>
        <p:nvPicPr>
          <p:cNvPr id="1026" name="Picture 2" descr="Resultado de imagen para washington 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1" y="1709395"/>
            <a:ext cx="1345926" cy="8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854682" y="3663383"/>
            <a:ext cx="1004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    2014</a:t>
            </a:r>
          </a:p>
          <a:p>
            <a:r>
              <a:rPr lang="es-CL" sz="1400" dirty="0" err="1"/>
              <a:t>Estudy</a:t>
            </a:r>
            <a:r>
              <a:rPr lang="es-CL" sz="1400" dirty="0"/>
              <a:t> </a:t>
            </a:r>
            <a:r>
              <a:rPr lang="es-CL" sz="1400" dirty="0" err="1"/>
              <a:t>on</a:t>
            </a:r>
            <a:r>
              <a:rPr lang="es-CL" sz="1400" dirty="0"/>
              <a:t> </a:t>
            </a:r>
            <a:r>
              <a:rPr lang="es-CL" sz="1400" dirty="0" err="1"/>
              <a:t>Export</a:t>
            </a:r>
            <a:r>
              <a:rPr lang="es-CL" sz="1400" dirty="0"/>
              <a:t> </a:t>
            </a:r>
            <a:r>
              <a:rPr lang="es-CL" sz="1400" dirty="0" err="1"/>
              <a:t>Certificate</a:t>
            </a:r>
            <a:endParaRPr lang="es-CL" sz="1400" dirty="0"/>
          </a:p>
        </p:txBody>
      </p:sp>
      <p:pic>
        <p:nvPicPr>
          <p:cNvPr id="1028" name="Picture 4" descr="Resultado de imagen para beij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03" y="1709395"/>
            <a:ext cx="1345926" cy="8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adelaide austr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49" y="1709395"/>
            <a:ext cx="1198047" cy="8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057712" y="3629436"/>
            <a:ext cx="1408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       2015</a:t>
            </a:r>
          </a:p>
          <a:p>
            <a:r>
              <a:rPr lang="es-CL" sz="1400" dirty="0" err="1"/>
              <a:t>Developement</a:t>
            </a:r>
            <a:r>
              <a:rPr lang="es-CL" sz="1400" dirty="0"/>
              <a:t> of </a:t>
            </a:r>
            <a:r>
              <a:rPr lang="es-CL" sz="1400" dirty="0" err="1"/>
              <a:t>the</a:t>
            </a:r>
            <a:r>
              <a:rPr lang="es-CL" sz="1400" dirty="0"/>
              <a:t> APEC </a:t>
            </a:r>
            <a:r>
              <a:rPr lang="es-CL" sz="1400" dirty="0" err="1"/>
              <a:t>Model</a:t>
            </a:r>
            <a:r>
              <a:rPr lang="es-CL" sz="1400" dirty="0"/>
              <a:t> </a:t>
            </a:r>
            <a:r>
              <a:rPr lang="es-CL" sz="1400" dirty="0" err="1"/>
              <a:t>Wine</a:t>
            </a:r>
            <a:r>
              <a:rPr lang="es-CL" sz="1400" dirty="0"/>
              <a:t> </a:t>
            </a:r>
            <a:r>
              <a:rPr lang="es-CL" sz="1400" dirty="0" err="1"/>
              <a:t>Certificate</a:t>
            </a:r>
            <a:endParaRPr lang="es-CL" sz="1400" dirty="0"/>
          </a:p>
        </p:txBody>
      </p:sp>
      <p:pic>
        <p:nvPicPr>
          <p:cNvPr id="1032" name="Picture 8" descr="Resultado de imagen para ottawa ca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83" y="1709395"/>
            <a:ext cx="1344964" cy="8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658554" y="3623393"/>
            <a:ext cx="1274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     2016</a:t>
            </a:r>
          </a:p>
          <a:p>
            <a:r>
              <a:rPr lang="es-CL" sz="1400" dirty="0" err="1"/>
              <a:t>Approve</a:t>
            </a:r>
            <a:r>
              <a:rPr lang="es-CL" sz="1400" dirty="0"/>
              <a:t> and </a:t>
            </a:r>
            <a:r>
              <a:rPr lang="es-CL" sz="1400" dirty="0" err="1"/>
              <a:t>Adoption</a:t>
            </a:r>
            <a:r>
              <a:rPr lang="es-CL" sz="1400" dirty="0"/>
              <a:t> of </a:t>
            </a:r>
            <a:r>
              <a:rPr lang="es-CL" sz="1400" dirty="0" err="1"/>
              <a:t>the</a:t>
            </a:r>
            <a:r>
              <a:rPr lang="es-CL" sz="1400" dirty="0"/>
              <a:t> APEC </a:t>
            </a:r>
            <a:r>
              <a:rPr lang="es-CL" sz="1400" dirty="0" err="1"/>
              <a:t>Model</a:t>
            </a:r>
            <a:r>
              <a:rPr lang="es-CL" sz="1400" dirty="0"/>
              <a:t> </a:t>
            </a:r>
            <a:r>
              <a:rPr lang="es-CL" sz="1400" dirty="0" err="1"/>
              <a:t>Wine</a:t>
            </a:r>
            <a:r>
              <a:rPr lang="es-CL" sz="1400" dirty="0"/>
              <a:t> </a:t>
            </a:r>
            <a:r>
              <a:rPr lang="es-CL" sz="1400" dirty="0" err="1"/>
              <a:t>Certificate</a:t>
            </a:r>
            <a:endParaRPr lang="es-CL" sz="1400" dirty="0"/>
          </a:p>
        </p:txBody>
      </p:sp>
      <p:pic>
        <p:nvPicPr>
          <p:cNvPr id="1034" name="Picture 10" descr="Resultado de imagen para hanoi viet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1"/>
          <a:stretch/>
        </p:blipFill>
        <p:spPr bwMode="auto">
          <a:xfrm>
            <a:off x="6000302" y="1709394"/>
            <a:ext cx="1295587" cy="8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168677" y="3623392"/>
            <a:ext cx="1408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2017</a:t>
            </a:r>
          </a:p>
          <a:p>
            <a:r>
              <a:rPr lang="es-CL" sz="1400" dirty="0" err="1"/>
              <a:t>Implementationby</a:t>
            </a:r>
            <a:r>
              <a:rPr lang="es-CL" sz="1400" dirty="0"/>
              <a:t> Chile of </a:t>
            </a:r>
            <a:r>
              <a:rPr lang="es-CL" sz="1400" dirty="0" err="1"/>
              <a:t>the</a:t>
            </a:r>
            <a:r>
              <a:rPr lang="es-CL" sz="1400" dirty="0"/>
              <a:t> APEC </a:t>
            </a:r>
            <a:r>
              <a:rPr lang="es-CL" sz="1400" dirty="0" err="1"/>
              <a:t>Model</a:t>
            </a:r>
            <a:r>
              <a:rPr lang="es-CL" sz="1400" dirty="0"/>
              <a:t> </a:t>
            </a:r>
            <a:r>
              <a:rPr lang="es-CL" sz="1400" dirty="0" err="1"/>
              <a:t>Certificate</a:t>
            </a:r>
            <a:endParaRPr lang="es-CL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2685" y="1317812"/>
            <a:ext cx="161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Washington DC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850979" y="1335742"/>
            <a:ext cx="93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Beijing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349710" y="1337230"/>
            <a:ext cx="93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err="1"/>
              <a:t>Adelaide</a:t>
            </a:r>
            <a:endParaRPr lang="es-CL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726684" y="1326777"/>
            <a:ext cx="93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Ottawa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168677" y="1317811"/>
            <a:ext cx="93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err="1"/>
              <a:t>Hanoi</a:t>
            </a:r>
            <a:endParaRPr lang="es-CL" sz="1400" b="1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862884" y="3307976"/>
            <a:ext cx="0" cy="3214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303170" y="3299646"/>
            <a:ext cx="0" cy="3214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675529" y="3307976"/>
            <a:ext cx="0" cy="3214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5192964" y="3299646"/>
            <a:ext cx="0" cy="3214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6472518" y="3299646"/>
            <a:ext cx="0" cy="3214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Resultado de imagen para ap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9" y="138450"/>
            <a:ext cx="1631577" cy="10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ndera de Ch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53" y="5011536"/>
            <a:ext cx="1100936" cy="7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0801" y="329043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Implementation by Chile</a:t>
            </a:r>
          </a:p>
        </p:txBody>
      </p:sp>
      <p:sp>
        <p:nvSpPr>
          <p:cNvPr id="8" name="AutoShape 2" descr="Resultado de imagen para logo servicio agricola y ganad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93948"/>
            <a:ext cx="5041183" cy="33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3705" y="1249250"/>
            <a:ext cx="3382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err="1"/>
              <a:t>During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WRF </a:t>
            </a:r>
            <a:r>
              <a:rPr lang="es-CL" dirty="0" err="1"/>
              <a:t>technical</a:t>
            </a:r>
            <a:r>
              <a:rPr lang="es-CL" dirty="0"/>
              <a:t> meeting </a:t>
            </a:r>
            <a:r>
              <a:rPr lang="es-CL" dirty="0" err="1"/>
              <a:t>held</a:t>
            </a:r>
            <a:r>
              <a:rPr lang="es-CL" dirty="0"/>
              <a:t> in </a:t>
            </a:r>
            <a:r>
              <a:rPr lang="es-CL" dirty="0" err="1"/>
              <a:t>Hanoi</a:t>
            </a:r>
            <a:r>
              <a:rPr lang="es-CL" dirty="0"/>
              <a:t>-Vietnam, Chile </a:t>
            </a:r>
            <a:r>
              <a:rPr lang="en-US" dirty="0"/>
              <a:t>committed the implementation of the APEC Model Wine Export Certificate for the second semester of 2017. </a:t>
            </a:r>
          </a:p>
          <a:p>
            <a:pPr algn="just"/>
            <a:r>
              <a:rPr lang="en-US" dirty="0"/>
              <a:t>In August of 2017, through the Administrative Resolution N° 4.941, Chile made official the use of the certificate for the economies that require this type of export certificate.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56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0801" y="200253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Implementation by Chile</a:t>
            </a:r>
          </a:p>
        </p:txBody>
      </p:sp>
      <p:sp>
        <p:nvSpPr>
          <p:cNvPr id="8" name="AutoShape 2" descr="Resultado de imagen para logo servicio agricola y ganad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2" name="Picture 4" descr="Resultado de imagen para logo servicio agricola y ganade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16529" r="18015" b="13285"/>
          <a:stretch/>
        </p:blipFill>
        <p:spPr bwMode="auto">
          <a:xfrm>
            <a:off x="1010802" y="894133"/>
            <a:ext cx="1397549" cy="12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692298" y="964724"/>
            <a:ext cx="446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/>
              <a:t>Agricultural</a:t>
            </a:r>
            <a:r>
              <a:rPr lang="es-CL" b="1" dirty="0"/>
              <a:t> &amp; </a:t>
            </a:r>
            <a:r>
              <a:rPr lang="es-CL" b="1" dirty="0" err="1"/>
              <a:t>Livestock</a:t>
            </a:r>
            <a:r>
              <a:rPr lang="es-CL" b="1" dirty="0"/>
              <a:t> </a:t>
            </a:r>
            <a:r>
              <a:rPr lang="es-CL" b="1" dirty="0" err="1"/>
              <a:t>Service</a:t>
            </a:r>
            <a:r>
              <a:rPr lang="es-CL" b="1" dirty="0"/>
              <a:t> (SAG)</a:t>
            </a:r>
          </a:p>
          <a:p>
            <a:pPr algn="ctr"/>
            <a:r>
              <a:rPr lang="es-CL" dirty="0" err="1"/>
              <a:t>Ministry</a:t>
            </a:r>
            <a:r>
              <a:rPr lang="es-CL" dirty="0"/>
              <a:t> of </a:t>
            </a:r>
            <a:r>
              <a:rPr lang="es-CL" dirty="0" err="1"/>
              <a:t>Agriculture</a:t>
            </a:r>
            <a:endParaRPr lang="es-CL" dirty="0"/>
          </a:p>
        </p:txBody>
      </p:sp>
      <p:sp>
        <p:nvSpPr>
          <p:cNvPr id="10" name="9 Flecha abajo"/>
          <p:cNvSpPr/>
          <p:nvPr/>
        </p:nvSpPr>
        <p:spPr>
          <a:xfrm>
            <a:off x="3953814" y="1748437"/>
            <a:ext cx="1378040" cy="315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6298383" y="2999841"/>
            <a:ext cx="27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Administrative Resolution N° 4.941/2017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7" r="20321"/>
          <a:stretch/>
        </p:blipFill>
        <p:spPr bwMode="auto">
          <a:xfrm>
            <a:off x="2511384" y="2202535"/>
            <a:ext cx="3786386" cy="406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0801" y="200253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Implementation by Chile</a:t>
            </a:r>
          </a:p>
        </p:txBody>
      </p:sp>
      <p:sp>
        <p:nvSpPr>
          <p:cNvPr id="8" name="AutoShape 2" descr="Resultado de imagen para logo servicio agricola y ganad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22027" r="16240" b="6093"/>
          <a:stretch/>
        </p:blipFill>
        <p:spPr bwMode="auto">
          <a:xfrm rot="16200000">
            <a:off x="426259" y="1845915"/>
            <a:ext cx="5709884" cy="38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503705" y="1249250"/>
            <a:ext cx="3382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err="1"/>
              <a:t>The</a:t>
            </a:r>
            <a:r>
              <a:rPr lang="es-CL" dirty="0"/>
              <a:t> use of </a:t>
            </a:r>
            <a:r>
              <a:rPr lang="en-US" dirty="0"/>
              <a:t>APEC Model Wine Export Certificate was enter into force on August 11 of 2017, by publishing the resolution in the Chilean </a:t>
            </a:r>
            <a:r>
              <a:rPr lang="en-US"/>
              <a:t>Official Journal, to </a:t>
            </a:r>
            <a:r>
              <a:rPr lang="en-US" dirty="0"/>
              <a:t>be issued as of September of 2017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32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0801" y="161616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Implementation Key point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90400" y="894133"/>
            <a:ext cx="524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/>
              <a:t>Government</a:t>
            </a:r>
            <a:r>
              <a:rPr lang="es-CL" sz="2000" b="1" dirty="0"/>
              <a:t> </a:t>
            </a:r>
            <a:r>
              <a:rPr lang="es-CL" sz="2000" b="1" dirty="0" err="1"/>
              <a:t>coordination</a:t>
            </a:r>
            <a:r>
              <a:rPr lang="es-CL" sz="2000" b="1" dirty="0"/>
              <a:t> and </a:t>
            </a:r>
            <a:r>
              <a:rPr lang="es-CL" sz="2000" b="1" dirty="0" err="1"/>
              <a:t>action</a:t>
            </a:r>
            <a:r>
              <a:rPr lang="es-CL" sz="2000" b="1" dirty="0"/>
              <a:t> plan</a:t>
            </a:r>
          </a:p>
        </p:txBody>
      </p:sp>
      <p:pic>
        <p:nvPicPr>
          <p:cNvPr id="4098" name="Picture 2" descr="Resultado de imagen para logo servicio agricola y ganader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7400" r="19515" b="14134"/>
          <a:stretch/>
        </p:blipFill>
        <p:spPr bwMode="auto">
          <a:xfrm>
            <a:off x="3760632" y="1294242"/>
            <a:ext cx="1226224" cy="1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stCxn id="4098" idx="2"/>
          </p:cNvCxnSpPr>
          <p:nvPr/>
        </p:nvCxnSpPr>
        <p:spPr>
          <a:xfrm flipH="1">
            <a:off x="4372376" y="2413593"/>
            <a:ext cx="1368" cy="226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2575775" y="2640169"/>
            <a:ext cx="35288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592947" y="2640169"/>
            <a:ext cx="0" cy="3147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104586" y="2630223"/>
            <a:ext cx="0" cy="3147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Resultado de imagen para logo ministerio de relaciones exteri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6" y="2932736"/>
            <a:ext cx="1184320" cy="107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2363" r="11222" b="12519"/>
          <a:stretch/>
        </p:blipFill>
        <p:spPr bwMode="auto">
          <a:xfrm>
            <a:off x="1994105" y="2954915"/>
            <a:ext cx="1163340" cy="104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14152" y="4327301"/>
            <a:ext cx="211918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err="1"/>
              <a:t>Agricultural</a:t>
            </a:r>
            <a:r>
              <a:rPr lang="es-CL" sz="1600" dirty="0"/>
              <a:t> </a:t>
            </a:r>
            <a:r>
              <a:rPr lang="es-CL" sz="1600" dirty="0" err="1"/>
              <a:t>Attache</a:t>
            </a:r>
            <a:endParaRPr lang="es-CL" sz="1600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2669294" y="4004546"/>
            <a:ext cx="0" cy="3147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6091708" y="3986797"/>
            <a:ext cx="0" cy="3147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5112913" y="4310424"/>
            <a:ext cx="211918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err="1"/>
              <a:t>Economic</a:t>
            </a:r>
            <a:r>
              <a:rPr lang="es-CL" sz="1600" dirty="0"/>
              <a:t>  </a:t>
            </a:r>
            <a:r>
              <a:rPr lang="es-CL" sz="1600" dirty="0" err="1"/>
              <a:t>Attache</a:t>
            </a:r>
            <a:endParaRPr lang="es-CL" sz="1600" dirty="0"/>
          </a:p>
        </p:txBody>
      </p:sp>
      <p:cxnSp>
        <p:nvCxnSpPr>
          <p:cNvPr id="29" name="28 Conector recto"/>
          <p:cNvCxnSpPr/>
          <p:nvPr/>
        </p:nvCxnSpPr>
        <p:spPr>
          <a:xfrm flipH="1">
            <a:off x="6104586" y="4665855"/>
            <a:ext cx="1" cy="2408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112912" y="4924784"/>
            <a:ext cx="225170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Chile APEC </a:t>
            </a:r>
            <a:r>
              <a:rPr lang="es-CL" sz="1600" dirty="0" err="1"/>
              <a:t>economies</a:t>
            </a:r>
            <a:r>
              <a:rPr lang="es-CL" sz="1600" dirty="0"/>
              <a:t> </a:t>
            </a:r>
            <a:r>
              <a:rPr lang="es-CL" sz="1600" dirty="0" err="1"/>
              <a:t>embassies</a:t>
            </a:r>
            <a:endParaRPr lang="es-CL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547896" y="4906746"/>
            <a:ext cx="225169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/>
              <a:t>Chile APEC </a:t>
            </a:r>
            <a:r>
              <a:rPr lang="es-CL" sz="1600" dirty="0" err="1"/>
              <a:t>economies</a:t>
            </a:r>
            <a:r>
              <a:rPr lang="es-CL" sz="1600" dirty="0"/>
              <a:t> </a:t>
            </a:r>
            <a:r>
              <a:rPr lang="es-CL" sz="1600" dirty="0" err="1"/>
              <a:t>embassies</a:t>
            </a:r>
            <a:endParaRPr lang="es-CL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3D9B892-BD88-43DD-949D-8ABFC2B45DEC}"/>
              </a:ext>
            </a:extLst>
          </p:cNvPr>
          <p:cNvSpPr txBox="1"/>
          <p:nvPr/>
        </p:nvSpPr>
        <p:spPr>
          <a:xfrm>
            <a:off x="5733544" y="1594022"/>
            <a:ext cx="29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August-</a:t>
            </a:r>
            <a:r>
              <a:rPr lang="es-CL" dirty="0" err="1"/>
              <a:t>September</a:t>
            </a:r>
            <a:r>
              <a:rPr lang="es-CL" dirty="0"/>
              <a:t> 2017</a:t>
            </a:r>
          </a:p>
        </p:txBody>
      </p:sp>
      <p:cxnSp>
        <p:nvCxnSpPr>
          <p:cNvPr id="33" name="16 Conector recto"/>
          <p:cNvCxnSpPr>
            <a:stCxn id="22" idx="2"/>
            <a:endCxn id="32" idx="0"/>
          </p:cNvCxnSpPr>
          <p:nvPr/>
        </p:nvCxnSpPr>
        <p:spPr>
          <a:xfrm>
            <a:off x="2673746" y="4665855"/>
            <a:ext cx="0" cy="2408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28093" y="5624500"/>
            <a:ext cx="7975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err="1" smtClean="0"/>
              <a:t>Contact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APEC </a:t>
            </a:r>
            <a:r>
              <a:rPr lang="es-CL" dirty="0" err="1" smtClean="0"/>
              <a:t>Economies</a:t>
            </a:r>
            <a:r>
              <a:rPr lang="es-CL" dirty="0" smtClean="0"/>
              <a:t>. </a:t>
            </a:r>
            <a:r>
              <a:rPr lang="es-CL" dirty="0" err="1" smtClean="0"/>
              <a:t>Government</a:t>
            </a:r>
            <a:r>
              <a:rPr lang="es-CL" dirty="0" smtClean="0"/>
              <a:t> </a:t>
            </a:r>
            <a:r>
              <a:rPr lang="es-CL" dirty="0" err="1" smtClean="0"/>
              <a:t>Ministries</a:t>
            </a:r>
            <a:r>
              <a:rPr lang="es-CL" dirty="0" smtClean="0"/>
              <a:t> and Agencies ad-hoc</a:t>
            </a:r>
          </a:p>
          <a:p>
            <a:endParaRPr lang="es-CL" dirty="0"/>
          </a:p>
        </p:txBody>
      </p:sp>
      <p:pic>
        <p:nvPicPr>
          <p:cNvPr id="34" name="Picture 12" descr="Resultado de imagen para ape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15" y="4734892"/>
            <a:ext cx="1249876" cy="8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4B27B2-5297-4BD0-988D-8CFBB30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5EAC48-6590-48C6-B4EF-279207BB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8CBB9530-0337-49D0-BF10-F29D93E9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881D4CB-98FF-4031-A78C-7A0302E753C9}"/>
              </a:ext>
            </a:extLst>
          </p:cNvPr>
          <p:cNvSpPr txBox="1">
            <a:spLocks/>
          </p:cNvSpPr>
          <p:nvPr/>
        </p:nvSpPr>
        <p:spPr>
          <a:xfrm>
            <a:off x="1010801" y="161616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r>
              <a:rPr lang="en-US" dirty="0"/>
              <a:t>Implementation Key point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7C3E870E-6C4C-490A-BBD2-C91A6398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48412"/>
              </p:ext>
            </p:extLst>
          </p:nvPr>
        </p:nvGraphicFramePr>
        <p:xfrm>
          <a:off x="457201" y="832239"/>
          <a:ext cx="2893120" cy="5373010"/>
        </p:xfrm>
        <a:graphic>
          <a:graphicData uri="http://schemas.openxmlformats.org/drawingml/2006/table">
            <a:tbl>
              <a:tblPr firstRow="1" firstCol="1" bandRow="1"/>
              <a:tblGrid>
                <a:gridCol w="1446560">
                  <a:extLst>
                    <a:ext uri="{9D8B030D-6E8A-4147-A177-3AD203B41FA5}">
                      <a16:colId xmlns:a16="http://schemas.microsoft.com/office/drawing/2014/main" xmlns="" val="3038184287"/>
                    </a:ext>
                  </a:extLst>
                </a:gridCol>
                <a:gridCol w="1446560">
                  <a:extLst>
                    <a:ext uri="{9D8B030D-6E8A-4147-A177-3AD203B41FA5}">
                      <a16:colId xmlns:a16="http://schemas.microsoft.com/office/drawing/2014/main" xmlns="" val="2451829932"/>
                    </a:ext>
                  </a:extLst>
                </a:gridCol>
              </a:tblGrid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APEC  </a:t>
                      </a:r>
                      <a:r>
                        <a:rPr lang="es-E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APEC </a:t>
                      </a:r>
                      <a:r>
                        <a:rPr lang="es-E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certificate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9102269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974263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Brunei Darussalam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5184193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397755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439670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Kong- China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848352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485465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306525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63551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Malasia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173703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57659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Nueva Zelanda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573849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Papua Nueva Guinea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6708867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342800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Filipinas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9605298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175882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4357174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Taipéi Chino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8039463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Tailandia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6221046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810908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8" marR="22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556734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487D2B6-2F70-4AEB-9562-05CD2CBC860E}"/>
              </a:ext>
            </a:extLst>
          </p:cNvPr>
          <p:cNvSpPr txBox="1"/>
          <p:nvPr/>
        </p:nvSpPr>
        <p:spPr>
          <a:xfrm>
            <a:off x="3978876" y="1198605"/>
            <a:ext cx="4399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err="1"/>
              <a:t>Communication</a:t>
            </a:r>
            <a:r>
              <a:rPr lang="es-CL" dirty="0"/>
              <a:t> </a:t>
            </a:r>
            <a:r>
              <a:rPr lang="es-CL" dirty="0" err="1"/>
              <a:t>from</a:t>
            </a:r>
            <a:r>
              <a:rPr lang="es-CL" dirty="0"/>
              <a:t> </a:t>
            </a:r>
            <a:r>
              <a:rPr lang="es-CL" dirty="0" err="1"/>
              <a:t>Chilean</a:t>
            </a:r>
            <a:r>
              <a:rPr lang="es-CL" dirty="0"/>
              <a:t> </a:t>
            </a:r>
            <a:r>
              <a:rPr lang="es-CL" dirty="0" err="1"/>
              <a:t>government</a:t>
            </a:r>
            <a:r>
              <a:rPr lang="es-CL" dirty="0"/>
              <a:t> agencies </a:t>
            </a:r>
            <a:r>
              <a:rPr lang="es-CL" dirty="0" err="1"/>
              <a:t>to</a:t>
            </a:r>
            <a:r>
              <a:rPr lang="es-CL" dirty="0"/>
              <a:t> APEC </a:t>
            </a:r>
            <a:r>
              <a:rPr lang="es-CL" dirty="0" err="1"/>
              <a:t>economies</a:t>
            </a:r>
            <a:r>
              <a:rPr lang="es-CL" dirty="0"/>
              <a:t> </a:t>
            </a:r>
            <a:r>
              <a:rPr lang="es-CL" dirty="0" err="1"/>
              <a:t>government</a:t>
            </a:r>
            <a:r>
              <a:rPr lang="es-CL" dirty="0"/>
              <a:t> agencies </a:t>
            </a:r>
            <a:r>
              <a:rPr lang="es-CL" dirty="0" err="1"/>
              <a:t>related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wine</a:t>
            </a:r>
            <a:r>
              <a:rPr lang="es-CL" dirty="0"/>
              <a:t> </a:t>
            </a:r>
            <a:r>
              <a:rPr lang="es-CL" dirty="0" err="1"/>
              <a:t>trade</a:t>
            </a:r>
            <a:r>
              <a:rPr lang="es-CL" dirty="0"/>
              <a:t> </a:t>
            </a:r>
            <a:r>
              <a:rPr lang="es-CL" dirty="0" err="1"/>
              <a:t>issues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inform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change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export</a:t>
            </a:r>
            <a:r>
              <a:rPr lang="es-CL" dirty="0"/>
              <a:t> </a:t>
            </a:r>
            <a:r>
              <a:rPr lang="es-CL" dirty="0" err="1"/>
              <a:t>certificate</a:t>
            </a:r>
            <a:r>
              <a:rPr lang="es-CL" dirty="0"/>
              <a:t> </a:t>
            </a:r>
            <a:r>
              <a:rPr lang="es-CL" dirty="0" err="1"/>
              <a:t>usually</a:t>
            </a:r>
            <a:r>
              <a:rPr lang="es-CL" dirty="0"/>
              <a:t> </a:t>
            </a:r>
            <a:r>
              <a:rPr lang="es-CL" dirty="0" err="1"/>
              <a:t>submitted</a:t>
            </a:r>
            <a:r>
              <a:rPr lang="es-CL" dirty="0"/>
              <a:t> </a:t>
            </a:r>
            <a:r>
              <a:rPr lang="es-CL" dirty="0" err="1"/>
              <a:t>by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consolidated</a:t>
            </a:r>
            <a:r>
              <a:rPr lang="es-CL" dirty="0"/>
              <a:t> APEC </a:t>
            </a:r>
            <a:r>
              <a:rPr lang="es-CL" dirty="0" err="1"/>
              <a:t>model</a:t>
            </a:r>
            <a:r>
              <a:rPr lang="es-CL" dirty="0"/>
              <a:t> </a:t>
            </a:r>
            <a:r>
              <a:rPr lang="es-CL" dirty="0" err="1"/>
              <a:t>Wine</a:t>
            </a:r>
            <a:r>
              <a:rPr lang="es-CL" dirty="0"/>
              <a:t> </a:t>
            </a:r>
            <a:r>
              <a:rPr lang="es-CL" dirty="0" err="1"/>
              <a:t>Export</a:t>
            </a:r>
            <a:r>
              <a:rPr lang="es-CL" dirty="0"/>
              <a:t> </a:t>
            </a:r>
            <a:r>
              <a:rPr lang="es-CL" dirty="0" err="1"/>
              <a:t>Certificate</a:t>
            </a:r>
            <a:r>
              <a:rPr lang="es-CL" dirty="0"/>
              <a:t>.</a:t>
            </a:r>
          </a:p>
        </p:txBody>
      </p:sp>
      <p:pic>
        <p:nvPicPr>
          <p:cNvPr id="1026" name="Picture 2" descr="Resultado de imagen para comunicacion">
            <a:extLst>
              <a:ext uri="{FF2B5EF4-FFF2-40B4-BE49-F238E27FC236}">
                <a16:creationId xmlns:a16="http://schemas.microsoft.com/office/drawing/2014/main" xmlns="" id="{49190E70-8875-4A15-B6AD-C9C18E35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7" y="3436801"/>
            <a:ext cx="3027405" cy="20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5C44232-EB4F-47FA-AC4D-D7D32814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B1669E-4E3C-43FB-93FE-1A45AF28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Oct 10 – 11, 2018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xmlns="" id="{03E3D010-A894-41C1-A11F-60684A29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Honolulu, HI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ABA0F6-851A-455C-837C-443A1859A59D}"/>
              </a:ext>
            </a:extLst>
          </p:cNvPr>
          <p:cNvSpPr txBox="1">
            <a:spLocks/>
          </p:cNvSpPr>
          <p:nvPr/>
        </p:nvSpPr>
        <p:spPr>
          <a:xfrm>
            <a:off x="1010801" y="161616"/>
            <a:ext cx="7200900" cy="69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APEC Model Wine Export Certificate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3"/>
          <a:stretch/>
        </p:blipFill>
        <p:spPr bwMode="auto">
          <a:xfrm>
            <a:off x="627645" y="618184"/>
            <a:ext cx="4858755" cy="58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08372" y="708338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550794" y="855496"/>
            <a:ext cx="31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Template</a:t>
            </a:r>
            <a:r>
              <a:rPr lang="es-CL" dirty="0" smtClean="0"/>
              <a:t> use to APEC </a:t>
            </a:r>
            <a:r>
              <a:rPr lang="es-CL" dirty="0" err="1" smtClean="0"/>
              <a:t>economies</a:t>
            </a:r>
            <a:endParaRPr lang="es-CL" dirty="0" smtClean="0"/>
          </a:p>
        </p:txBody>
      </p:sp>
      <p:pic>
        <p:nvPicPr>
          <p:cNvPr id="10" name="Picture 7" descr="SAT62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826">
            <a:off x="6270532" y="2475160"/>
            <a:ext cx="2222244" cy="219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1075</Words>
  <Application>Microsoft Macintosh PowerPoint</Application>
  <PresentationFormat>Presentación en pantalla (4:3)</PresentationFormat>
  <Paragraphs>217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Diamond Grid 16x9</vt:lpstr>
      <vt:lpstr>APEC Model Wine Export Certificate, the success of the exchange of information reflected into a certificate which can facilitate wine trade. </vt:lpstr>
      <vt:lpstr>APEC Model Wine Export Certificate Background</vt:lpstr>
      <vt:lpstr>APEC Model Wine Export Certificate Timeline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2016-08-31T23:08:32Z</dcterms:created>
  <dcterms:modified xsi:type="dcterms:W3CDTF">2018-09-29T01:59:28Z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