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"/>
  </p:notesMasterIdLst>
  <p:handoutMasterIdLst>
    <p:handoutMasterId r:id="rId6"/>
  </p:handoutMasterIdLst>
  <p:sldIdLst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0" y="78"/>
      </p:cViewPr>
      <p:guideLst>
        <p:guide pos="288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29339" y="-34707"/>
            <a:ext cx="9144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7"/>
            <a:ext cx="7203233" cy="2901467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245" y="5043514"/>
            <a:ext cx="720323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0384" y="4810813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ooter Placeholder 56"/>
          <p:cNvSpPr txBox="1">
            <a:spLocks/>
          </p:cNvSpPr>
          <p:nvPr userDrawn="1"/>
        </p:nvSpPr>
        <p:spPr>
          <a:xfrm>
            <a:off x="4731096" y="6389365"/>
            <a:ext cx="3462287" cy="22243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Ha </a:t>
            </a:r>
            <a:r>
              <a:rPr lang="en-US" sz="1200" dirty="0" err="1"/>
              <a:t>Noi</a:t>
            </a:r>
            <a:r>
              <a:rPr lang="en-US" sz="1200" dirty="0"/>
              <a:t>, Viet</a:t>
            </a:r>
            <a:r>
              <a:rPr lang="en-US" sz="1200" baseline="0" dirty="0"/>
              <a:t> Nam</a:t>
            </a:r>
            <a:endParaRPr lang="en-US" sz="1200" dirty="0"/>
          </a:p>
        </p:txBody>
      </p:sp>
      <p:sp>
        <p:nvSpPr>
          <p:cNvPr id="61" name="Rectangle 60"/>
          <p:cNvSpPr/>
          <p:nvPr userDrawn="1"/>
        </p:nvSpPr>
        <p:spPr>
          <a:xfrm>
            <a:off x="922247" y="6359385"/>
            <a:ext cx="35764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APEC Wine Regulatory Forum |  May 11-12, 2017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270" y="319389"/>
            <a:ext cx="4194781" cy="127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7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007902" y="6289679"/>
            <a:ext cx="1370786" cy="2224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73" y="571500"/>
            <a:ext cx="4613665" cy="57150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6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981202"/>
            <a:ext cx="72009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2"/>
          </p:nvPr>
        </p:nvSpPr>
        <p:spPr>
          <a:xfrm>
            <a:off x="5084571" y="6289679"/>
            <a:ext cx="3294118" cy="222436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/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4541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Session 5 </a:t>
            </a:r>
            <a:br>
              <a:rPr lang="en-US" dirty="0"/>
            </a:br>
            <a:r>
              <a:rPr lang="en-US" dirty="0"/>
              <a:t>Round Table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Dr</a:t>
            </a:r>
            <a:r>
              <a:rPr lang="en-US" dirty="0"/>
              <a:t> Eric Wilkes</a:t>
            </a:r>
          </a:p>
          <a:p>
            <a:r>
              <a:rPr lang="en-US" dirty="0"/>
              <a:t>Australian Wine Research Institute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 what Standard are the Wine Laboratories involved in Wine Import and Export Testing in your Economy Accredited?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Is there a regulatory standard for lab testing enforced on laboratories testing wine in your economy? </a:t>
            </a:r>
          </a:p>
          <a:p>
            <a:endParaRPr lang="en-US" sz="1800" dirty="0"/>
          </a:p>
          <a:p>
            <a:r>
              <a:rPr lang="en-US" sz="1800" dirty="0"/>
              <a:t>Does it comply / align with ISO 17025? </a:t>
            </a:r>
          </a:p>
          <a:p>
            <a:endParaRPr lang="en-US" sz="1800" dirty="0"/>
          </a:p>
          <a:p>
            <a:r>
              <a:rPr lang="en-US" sz="1800" dirty="0"/>
              <a:t>Are the individual analytical methods used in wine testing prescribed by regulation?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35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85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Diamond Grid 16x9</vt:lpstr>
      <vt:lpstr>Session 5  Round Table</vt:lpstr>
      <vt:lpstr>To what Standard are the Wine Laboratories involved in Wine Import and Export Testing in your Economy Accredited?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2016-08-31T23:08:32Z</dcterms:created>
  <dcterms:modified xsi:type="dcterms:W3CDTF">2024-10-23T00:03:13Z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