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10"/>
  </p:notesMasterIdLst>
  <p:handoutMasterIdLst>
    <p:handoutMasterId r:id="rId11"/>
  </p:handoutMasterIdLst>
  <p:sldIdLst>
    <p:sldId id="261" r:id="rId3"/>
    <p:sldId id="272" r:id="rId4"/>
    <p:sldId id="273" r:id="rId5"/>
    <p:sldId id="274" r:id="rId6"/>
    <p:sldId id="275" r:id="rId7"/>
    <p:sldId id="280" r:id="rId8"/>
    <p:sldId id="28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88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7" autoAdjust="0"/>
    <p:restoredTop sz="94660"/>
  </p:normalViewPr>
  <p:slideViewPr>
    <p:cSldViewPr snapToGrid="0">
      <p:cViewPr varScale="1">
        <p:scale>
          <a:sx n="121" d="100"/>
          <a:sy n="121" d="100"/>
        </p:scale>
        <p:origin x="1076" y="80"/>
      </p:cViewPr>
      <p:guideLst>
        <p:guide pos="2880"/>
        <p:guide orient="horz" pos="2160"/>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82" d="100"/>
          <a:sy n="82" d="100"/>
        </p:scale>
        <p:origin x="385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041DB8-B66F-4DC8-A96E-33677E0F90FF}" type="datetimeFigureOut">
              <a:rPr lang="en-US" smtClean="0"/>
              <a:t>9/7/2018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604A0D4-B89B-4ADD-AF9E-38636B40EE4E}" type="slidenum">
              <a:rPr lang="en-US" smtClean="0"/>
              <a:t>‹#›</a:t>
            </a:fld>
            <a:endParaRPr lang="en-US"/>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B49C4A-65AC-492D-9701-81B46C3AD0E4}" type="datetimeFigureOut">
              <a:rPr lang="en-US" smtClean="0"/>
              <a:t>9/7/2018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869989-EB00-4EE7-BCB5-25BDC5BB29F8}" type="slidenum">
              <a:rPr lang="en-US" smtClean="0"/>
              <a:t>‹#›</a:t>
            </a:fld>
            <a:endParaRPr lang="en-US"/>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A5352A-0F1C-460A-9A5D-64E75D84DD7E}" type="slidenum">
              <a:rPr lang="en-US" smtClean="0"/>
              <a:t>2</a:t>
            </a:fld>
            <a:endParaRPr lang="en-US" dirty="0"/>
          </a:p>
        </p:txBody>
      </p:sp>
    </p:spTree>
    <p:extLst>
      <p:ext uri="{BB962C8B-B14F-4D97-AF65-F5344CB8AC3E}">
        <p14:creationId xmlns:p14="http://schemas.microsoft.com/office/powerpoint/2010/main" val="4244619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A5352A-0F1C-460A-9A5D-64E75D84DD7E}" type="slidenum">
              <a:rPr lang="en-US" smtClean="0"/>
              <a:t>3</a:t>
            </a:fld>
            <a:endParaRPr lang="en-US" dirty="0"/>
          </a:p>
        </p:txBody>
      </p:sp>
    </p:spTree>
    <p:extLst>
      <p:ext uri="{BB962C8B-B14F-4D97-AF65-F5344CB8AC3E}">
        <p14:creationId xmlns:p14="http://schemas.microsoft.com/office/powerpoint/2010/main" val="17185606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A5352A-0F1C-460A-9A5D-64E75D84DD7E}" type="slidenum">
              <a:rPr lang="en-US" smtClean="0"/>
              <a:t>4</a:t>
            </a:fld>
            <a:endParaRPr lang="en-US" dirty="0"/>
          </a:p>
        </p:txBody>
      </p:sp>
    </p:spTree>
    <p:extLst>
      <p:ext uri="{BB962C8B-B14F-4D97-AF65-F5344CB8AC3E}">
        <p14:creationId xmlns:p14="http://schemas.microsoft.com/office/powerpoint/2010/main" val="4445103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 name="Group 4"/>
          <p:cNvGrpSpPr/>
          <p:nvPr userDrawn="1"/>
        </p:nvGrpSpPr>
        <p:grpSpPr bwMode="hidden">
          <a:xfrm>
            <a:off x="-129339" y="-34707"/>
            <a:ext cx="9144002" cy="6858000"/>
            <a:chOff x="-1" y="0"/>
            <a:chExt cx="12192002" cy="6858000"/>
          </a:xfrm>
        </p:grpSpPr>
        <p:cxnSp>
          <p:nvCxnSpPr>
            <p:cNvPr id="6" name="Straight Connector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Group 22"/>
            <p:cNvGrpSpPr/>
            <p:nvPr userDrawn="1"/>
          </p:nvGrpSpPr>
          <p:grpSpPr bwMode="hidden">
            <a:xfrm>
              <a:off x="-1" y="0"/>
              <a:ext cx="12192001" cy="6858000"/>
              <a:chOff x="-1" y="0"/>
              <a:chExt cx="12192001" cy="6858000"/>
            </a:xfrm>
          </p:grpSpPr>
          <p:cxnSp>
            <p:nvCxnSpPr>
              <p:cNvPr id="41" name="Straight Connector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Group 45"/>
              <p:cNvGrpSpPr/>
              <p:nvPr/>
            </p:nvGrpSpPr>
            <p:grpSpPr bwMode="hidden">
              <a:xfrm>
                <a:off x="6327885" y="0"/>
                <a:ext cx="5864115" cy="5898673"/>
                <a:chOff x="6327885" y="0"/>
                <a:chExt cx="5864115" cy="5898673"/>
              </a:xfrm>
            </p:grpSpPr>
            <p:cxnSp>
              <p:nvCxnSpPr>
                <p:cNvPr id="52" name="Straight Connector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Straight Connector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userDrawn="1"/>
          </p:nvGrpSpPr>
          <p:grpSpPr bwMode="hidden">
            <a:xfrm flipH="1">
              <a:off x="0" y="0"/>
              <a:ext cx="12192001" cy="6858000"/>
              <a:chOff x="-1" y="0"/>
              <a:chExt cx="12192001" cy="6858000"/>
            </a:xfrm>
          </p:grpSpPr>
          <p:cxnSp>
            <p:nvCxnSpPr>
              <p:cNvPr id="25" name="Straight Connector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bwMode="hidden">
              <a:xfrm>
                <a:off x="6327885" y="0"/>
                <a:ext cx="5864115" cy="5898673"/>
                <a:chOff x="6327885" y="0"/>
                <a:chExt cx="5864115" cy="5898673"/>
              </a:xfrm>
            </p:grpSpPr>
            <p:cxnSp>
              <p:nvCxnSpPr>
                <p:cNvPr id="36" name="Straight Connector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Straight Connector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ctrTitle"/>
          </p:nvPr>
        </p:nvSpPr>
        <p:spPr>
          <a:xfrm>
            <a:off x="970384" y="1909347"/>
            <a:ext cx="7203233" cy="2901467"/>
          </a:xfrm>
        </p:spPr>
        <p:txBody>
          <a:bodyPr anchor="b">
            <a:normAutofit/>
          </a:bodyPr>
          <a:lstStyle>
            <a:lvl1pPr algn="l">
              <a:lnSpc>
                <a:spcPct val="76000"/>
              </a:lnSpc>
              <a:defRPr sz="6000" cap="none" baseline="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964245" y="5043514"/>
            <a:ext cx="7203233" cy="457200"/>
          </a:xfrm>
        </p:spPr>
        <p:txBody>
          <a:bodyPr>
            <a:normAutofit/>
          </a:bodyPr>
          <a:lstStyle>
            <a:lvl1pPr marL="0" indent="0" algn="l">
              <a:spcBef>
                <a:spcPts val="0"/>
              </a:spcBef>
              <a:buNone/>
              <a:defRPr sz="1500" b="0">
                <a:solidFill>
                  <a:schemeClr val="accent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cxnSp>
        <p:nvCxnSpPr>
          <p:cNvPr id="58" name="Straight Connector 57"/>
          <p:cNvCxnSpPr/>
          <p:nvPr userDrawn="1"/>
        </p:nvCxnSpPr>
        <p:spPr>
          <a:xfrm>
            <a:off x="970384" y="4810813"/>
            <a:ext cx="72009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0" name="Footer Placeholder 56"/>
          <p:cNvSpPr txBox="1">
            <a:spLocks/>
          </p:cNvSpPr>
          <p:nvPr userDrawn="1"/>
        </p:nvSpPr>
        <p:spPr>
          <a:xfrm>
            <a:off x="4731096" y="6389365"/>
            <a:ext cx="3462287" cy="222436"/>
          </a:xfrm>
          <a:prstGeom prst="rect">
            <a:avLst/>
          </a:prstGeom>
        </p:spPr>
        <p:txBody>
          <a:bodyPr vert="horz" lIns="68580" tIns="34290" rIns="68580" bIns="34290" rtlCol="0" anchor="ctr"/>
          <a:lstStyle>
            <a:defPPr>
              <a:defRPr lang="en-US"/>
            </a:defPPr>
            <a:lvl1pPr marL="0" algn="l" defTabSz="914400" rtl="0" eaLnBrk="1" latinLnBrk="0" hangingPunct="1">
              <a:defRPr sz="800" kern="1200">
                <a:solidFill>
                  <a:schemeClr val="tx1">
                    <a:lumMod val="50000"/>
                    <a:lumOff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dirty="0">
                <a:solidFill>
                  <a:schemeClr val="bg1">
                    <a:lumMod val="50000"/>
                  </a:schemeClr>
                </a:solidFill>
              </a:rPr>
              <a:t>Honolulu, HI</a:t>
            </a:r>
          </a:p>
        </p:txBody>
      </p:sp>
      <p:sp>
        <p:nvSpPr>
          <p:cNvPr id="61" name="Rectangle 60"/>
          <p:cNvSpPr/>
          <p:nvPr userDrawn="1"/>
        </p:nvSpPr>
        <p:spPr>
          <a:xfrm>
            <a:off x="922247" y="6359385"/>
            <a:ext cx="3611694" cy="276999"/>
          </a:xfrm>
          <a:prstGeom prst="rect">
            <a:avLst/>
          </a:prstGeom>
        </p:spPr>
        <p:txBody>
          <a:bodyPr wrap="none">
            <a:spAutoFit/>
          </a:bodyPr>
          <a:lstStyle/>
          <a:p>
            <a:r>
              <a:rPr lang="en-US" sz="1200" dirty="0">
                <a:solidFill>
                  <a:schemeClr val="bg1">
                    <a:lumMod val="50000"/>
                  </a:schemeClr>
                </a:solidFill>
              </a:rPr>
              <a:t>APEC Wine Regulatory Forum | Oct 10 -11, 2018</a:t>
            </a:r>
          </a:p>
        </p:txBody>
      </p:sp>
      <p:pic>
        <p:nvPicPr>
          <p:cNvPr id="64" name="Picture 63">
            <a:extLst>
              <a:ext uri="{FF2B5EF4-FFF2-40B4-BE49-F238E27FC236}">
                <a16:creationId xmlns:a16="http://schemas.microsoft.com/office/drawing/2014/main" id="{1EDEB0DE-833A-4043-BE9E-6878CEF60C7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95945" y="301713"/>
            <a:ext cx="4554765" cy="1384642"/>
          </a:xfrm>
          <a:prstGeom prst="rect">
            <a:avLst/>
          </a:prstGeom>
        </p:spPr>
      </p:pic>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06985" y="489857"/>
            <a:ext cx="1265465" cy="530134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71549" y="489857"/>
            <a:ext cx="5690508" cy="530134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8"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 10 – 11, 2018</a:t>
            </a:r>
          </a:p>
        </p:txBody>
      </p:sp>
      <p:sp>
        <p:nvSpPr>
          <p:cNvPr id="9" name="Date Placeholder 3"/>
          <p:cNvSpPr>
            <a:spLocks noGrp="1"/>
          </p:cNvSpPr>
          <p:nvPr>
            <p:ph type="dt" sz="half" idx="10"/>
          </p:nvPr>
        </p:nvSpPr>
        <p:spPr>
          <a:xfrm>
            <a:off x="7007902" y="6289679"/>
            <a:ext cx="1370786" cy="222436"/>
          </a:xfrm>
          <a:prstGeom prst="rect">
            <a:avLst/>
          </a:prstGeom>
        </p:spPr>
        <p:txBody>
          <a:bodyPr/>
          <a:lstStyle>
            <a:lvl1pP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5"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 10 – 11, 2018</a:t>
            </a:r>
          </a:p>
        </p:txBody>
      </p:sp>
      <p:sp>
        <p:nvSpPr>
          <p:cNvPr id="4"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Honolulu, HI</a:t>
            </a:r>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Group 6"/>
          <p:cNvGrpSpPr/>
          <p:nvPr userDrawn="1"/>
        </p:nvGrpSpPr>
        <p:grpSpPr bwMode="hidden">
          <a:xfrm>
            <a:off x="-1" y="0"/>
            <a:ext cx="9144002" cy="6858000"/>
            <a:chOff x="-1" y="0"/>
            <a:chExt cx="12192002" cy="6858000"/>
          </a:xfrm>
        </p:grpSpPr>
        <p:cxnSp>
          <p:nvCxnSpPr>
            <p:cNvPr id="8" name="Straight Connector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userDrawn="1"/>
          </p:nvGrpSpPr>
          <p:grpSpPr bwMode="hidden">
            <a:xfrm>
              <a:off x="-1" y="0"/>
              <a:ext cx="12192001" cy="6858000"/>
              <a:chOff x="-1" y="0"/>
              <a:chExt cx="12192001" cy="6858000"/>
            </a:xfrm>
          </p:grpSpPr>
          <p:cxnSp>
            <p:nvCxnSpPr>
              <p:cNvPr id="42" name="Straight Connector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bwMode="hidden">
              <a:xfrm>
                <a:off x="6327885" y="0"/>
                <a:ext cx="5864115" cy="5898673"/>
                <a:chOff x="6327885" y="0"/>
                <a:chExt cx="5864115" cy="5898673"/>
              </a:xfrm>
            </p:grpSpPr>
            <p:cxnSp>
              <p:nvCxnSpPr>
                <p:cNvPr id="53" name="Straight Connector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userDrawn="1"/>
          </p:nvGrpSpPr>
          <p:grpSpPr bwMode="hidden">
            <a:xfrm flipH="1">
              <a:off x="0" y="0"/>
              <a:ext cx="12192001" cy="6858000"/>
              <a:chOff x="-1" y="0"/>
              <a:chExt cx="12192001" cy="6858000"/>
            </a:xfrm>
          </p:grpSpPr>
          <p:cxnSp>
            <p:nvCxnSpPr>
              <p:cNvPr id="26" name="Straight Connector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bwMode="hidden">
              <a:xfrm>
                <a:off x="6327885" y="0"/>
                <a:ext cx="5864115" cy="5898673"/>
                <a:chOff x="6327885" y="0"/>
                <a:chExt cx="5864115" cy="5898673"/>
              </a:xfrm>
            </p:grpSpPr>
            <p:cxnSp>
              <p:nvCxnSpPr>
                <p:cNvPr id="37" name="Straight Connector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Straight Connector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title"/>
          </p:nvPr>
        </p:nvSpPr>
        <p:spPr>
          <a:xfrm>
            <a:off x="971550" y="2541573"/>
            <a:ext cx="7200900" cy="2743200"/>
          </a:xfrm>
        </p:spPr>
        <p:txBody>
          <a:bodyPr anchor="b">
            <a:normAutofit/>
          </a:bodyPr>
          <a:lstStyle>
            <a:lvl1pPr>
              <a:lnSpc>
                <a:spcPct val="85000"/>
              </a:lnSpc>
              <a:defRPr sz="4500" cap="none"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971550" y="5431536"/>
            <a:ext cx="7200900" cy="457200"/>
          </a:xfrm>
        </p:spPr>
        <p:txBody>
          <a:bodyPr>
            <a:normAutofit/>
          </a:bodyPr>
          <a:lstStyle>
            <a:lvl1pPr marL="0" indent="0">
              <a:spcBef>
                <a:spcPts val="0"/>
              </a:spcBef>
              <a:buNone/>
              <a:defRPr sz="1500" b="0">
                <a:solidFill>
                  <a:schemeClr val="tx1"/>
                </a:solidFill>
              </a:defRPr>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a:t>Edit Master text styles</a:t>
            </a:r>
          </a:p>
        </p:txBody>
      </p:sp>
      <p:cxnSp>
        <p:nvCxnSpPr>
          <p:cNvPr id="58" name="Straight Connector 57"/>
          <p:cNvCxnSpPr/>
          <p:nvPr userDrawn="1"/>
        </p:nvCxnSpPr>
        <p:spPr>
          <a:xfrm>
            <a:off x="971550" y="5294175"/>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71550" y="1981200"/>
            <a:ext cx="3429000" cy="3810001"/>
          </a:xfrm>
        </p:spPr>
        <p:txBody>
          <a:bodyPr>
            <a:normAutofit/>
          </a:bodyPr>
          <a:lstStyle>
            <a:lvl1pPr>
              <a:defRPr sz="1500"/>
            </a:lvl1pPr>
            <a:lvl2pPr>
              <a:defRPr sz="1350"/>
            </a:lvl2pPr>
            <a:lvl3pPr>
              <a:defRPr sz="1200"/>
            </a:lvl3pPr>
            <a:lvl4pPr>
              <a:defRPr sz="1050"/>
            </a:lvl4pPr>
            <a:lvl5pPr>
              <a:defRPr sz="10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43450" y="1981200"/>
            <a:ext cx="3429000" cy="3810001"/>
          </a:xfrm>
        </p:spPr>
        <p:txBody>
          <a:bodyPr>
            <a:normAutofit/>
          </a:bodyPr>
          <a:lstStyle>
            <a:lvl1pPr>
              <a:defRPr sz="1500"/>
            </a:lvl1pPr>
            <a:lvl2pPr>
              <a:defRPr sz="1350"/>
            </a:lvl2pPr>
            <a:lvl3pPr>
              <a:defRPr sz="1200"/>
            </a:lvl3pPr>
            <a:lvl4pPr>
              <a:defRPr sz="1050"/>
            </a:lvl4pPr>
            <a:lvl5pPr>
              <a:defRPr sz="10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12"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 10 – 11, 2018</a:t>
            </a:r>
          </a:p>
        </p:txBody>
      </p:sp>
      <p:sp>
        <p:nvSpPr>
          <p:cNvPr id="13"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Honolulu, HI</a:t>
            </a:r>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971550" y="1818322"/>
            <a:ext cx="3429000" cy="641350"/>
          </a:xfrm>
        </p:spPr>
        <p:txBody>
          <a:bodyPr anchor="ctr">
            <a:normAutofit/>
          </a:bodyPr>
          <a:lstStyle>
            <a:lvl1pPr marL="0" indent="0">
              <a:spcBef>
                <a:spcPts val="0"/>
              </a:spcBef>
              <a:buNone/>
              <a:defRPr sz="15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971550" y="2503714"/>
            <a:ext cx="3429000" cy="3287487"/>
          </a:xfrm>
        </p:spPr>
        <p:txBody>
          <a:bodyPr>
            <a:normAutofit/>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43450" y="1818322"/>
            <a:ext cx="3429000" cy="641350"/>
          </a:xfrm>
        </p:spPr>
        <p:txBody>
          <a:bodyPr anchor="ctr">
            <a:normAutofit/>
          </a:bodyPr>
          <a:lstStyle>
            <a:lvl1pPr marL="0" indent="0">
              <a:spcBef>
                <a:spcPts val="0"/>
              </a:spcBef>
              <a:buNone/>
              <a:defRPr sz="15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743450" y="2503714"/>
            <a:ext cx="3429000" cy="3287487"/>
          </a:xfrm>
        </p:spPr>
        <p:txBody>
          <a:bodyPr>
            <a:normAutofit/>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17"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 10 – 11, 2018</a:t>
            </a:r>
          </a:p>
        </p:txBody>
      </p:sp>
      <p:sp>
        <p:nvSpPr>
          <p:cNvPr id="18"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Honolulu, HI</a:t>
            </a:r>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2"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13"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 10 – 11, 2018</a:t>
            </a:r>
          </a:p>
        </p:txBody>
      </p:sp>
      <p:sp>
        <p:nvSpPr>
          <p:cNvPr id="14"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Honolulu, HI</a:t>
            </a:r>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161" name="Group 160"/>
          <p:cNvGrpSpPr/>
          <p:nvPr userDrawn="1"/>
        </p:nvGrpSpPr>
        <p:grpSpPr bwMode="hidden">
          <a:xfrm>
            <a:off x="-1" y="0"/>
            <a:ext cx="9144002" cy="6858000"/>
            <a:chOff x="-1" y="0"/>
            <a:chExt cx="12192002" cy="6858000"/>
          </a:xfrm>
        </p:grpSpPr>
        <p:cxnSp>
          <p:nvCxnSpPr>
            <p:cNvPr id="162" name="Straight Connector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Group 177"/>
            <p:cNvGrpSpPr/>
            <p:nvPr userDrawn="1"/>
          </p:nvGrpSpPr>
          <p:grpSpPr bwMode="hidden">
            <a:xfrm>
              <a:off x="-1" y="0"/>
              <a:ext cx="12192001" cy="6858000"/>
              <a:chOff x="-1" y="0"/>
              <a:chExt cx="12192001" cy="6858000"/>
            </a:xfrm>
          </p:grpSpPr>
          <p:cxnSp>
            <p:nvCxnSpPr>
              <p:cNvPr id="196" name="Straight Connector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Group 200"/>
              <p:cNvGrpSpPr/>
              <p:nvPr/>
            </p:nvGrpSpPr>
            <p:grpSpPr bwMode="hidden">
              <a:xfrm>
                <a:off x="6327885" y="0"/>
                <a:ext cx="5864115" cy="5898673"/>
                <a:chOff x="6327885" y="0"/>
                <a:chExt cx="5864115" cy="5898673"/>
              </a:xfrm>
            </p:grpSpPr>
            <p:cxnSp>
              <p:nvCxnSpPr>
                <p:cNvPr id="207" name="Straight Connector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Straight Connector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Group 178"/>
            <p:cNvGrpSpPr/>
            <p:nvPr userDrawn="1"/>
          </p:nvGrpSpPr>
          <p:grpSpPr bwMode="hidden">
            <a:xfrm flipH="1">
              <a:off x="0" y="0"/>
              <a:ext cx="12192001" cy="6858000"/>
              <a:chOff x="-1" y="0"/>
              <a:chExt cx="12192001" cy="6858000"/>
            </a:xfrm>
          </p:grpSpPr>
          <p:cxnSp>
            <p:nvCxnSpPr>
              <p:cNvPr id="180" name="Straight Connector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Group 184"/>
              <p:cNvGrpSpPr/>
              <p:nvPr/>
            </p:nvGrpSpPr>
            <p:grpSpPr bwMode="hidden">
              <a:xfrm>
                <a:off x="6327885" y="0"/>
                <a:ext cx="5864115" cy="5898673"/>
                <a:chOff x="6327885" y="0"/>
                <a:chExt cx="5864115" cy="5898673"/>
              </a:xfrm>
            </p:grpSpPr>
            <p:cxnSp>
              <p:nvCxnSpPr>
                <p:cNvPr id="191" name="Straight Connector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Straight Connector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59"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60"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 10 – 11, 2018</a:t>
            </a:r>
          </a:p>
        </p:txBody>
      </p:sp>
      <p:sp>
        <p:nvSpPr>
          <p:cNvPr id="61"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Group 8"/>
          <p:cNvGrpSpPr/>
          <p:nvPr userDrawn="1"/>
        </p:nvGrpSpPr>
        <p:grpSpPr bwMode="hidden">
          <a:xfrm>
            <a:off x="-1" y="0"/>
            <a:ext cx="9144002" cy="6858000"/>
            <a:chOff x="-1" y="0"/>
            <a:chExt cx="12192002" cy="6858000"/>
          </a:xfrm>
        </p:grpSpPr>
        <p:cxnSp>
          <p:nvCxnSpPr>
            <p:cNvPr id="10" name="Straight Connector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Group 25"/>
            <p:cNvGrpSpPr/>
            <p:nvPr userDrawn="1"/>
          </p:nvGrpSpPr>
          <p:grpSpPr bwMode="hidden">
            <a:xfrm>
              <a:off x="-1" y="0"/>
              <a:ext cx="12192001" cy="6858000"/>
              <a:chOff x="-1" y="0"/>
              <a:chExt cx="12192001" cy="6858000"/>
            </a:xfrm>
          </p:grpSpPr>
          <p:cxnSp>
            <p:nvCxnSpPr>
              <p:cNvPr id="44" name="Straight Connector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bwMode="hidden">
              <a:xfrm>
                <a:off x="6327885" y="0"/>
                <a:ext cx="5864115" cy="5898673"/>
                <a:chOff x="6327885" y="0"/>
                <a:chExt cx="5864115" cy="5898673"/>
              </a:xfrm>
            </p:grpSpPr>
            <p:cxnSp>
              <p:nvCxnSpPr>
                <p:cNvPr id="55" name="Straight Connector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Straight Connector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userDrawn="1"/>
          </p:nvGrpSpPr>
          <p:grpSpPr bwMode="hidden">
            <a:xfrm flipH="1">
              <a:off x="0" y="0"/>
              <a:ext cx="12192001" cy="6858000"/>
              <a:chOff x="-1" y="0"/>
              <a:chExt cx="12192001" cy="6858000"/>
            </a:xfrm>
          </p:grpSpPr>
          <p:cxnSp>
            <p:nvCxnSpPr>
              <p:cNvPr id="28" name="Straight Connector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bwMode="hidden">
              <a:xfrm>
                <a:off x="6327885" y="0"/>
                <a:ext cx="5864115" cy="5898673"/>
                <a:chOff x="6327885" y="0"/>
                <a:chExt cx="5864115" cy="5898673"/>
              </a:xfrm>
            </p:grpSpPr>
            <p:cxnSp>
              <p:nvCxnSpPr>
                <p:cNvPr id="39" name="Straight Connector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Straight Connector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Rectangle 6"/>
          <p:cNvSpPr/>
          <p:nvPr userDrawn="1"/>
        </p:nvSpPr>
        <p:spPr>
          <a:xfrm>
            <a:off x="0" y="0"/>
            <a:ext cx="54864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5934864" y="571500"/>
            <a:ext cx="2743200" cy="2197100"/>
          </a:xfrm>
        </p:spPr>
        <p:txBody>
          <a:bodyPr anchor="b">
            <a:normAutofit/>
          </a:bodyPr>
          <a:lstStyle>
            <a:lvl1pPr>
              <a:defRPr sz="195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57173" y="571500"/>
            <a:ext cx="4613665" cy="5715000"/>
          </a:xfrm>
        </p:spPr>
        <p:txBody>
          <a:bodyPr>
            <a:normAutofit/>
          </a:bodyPr>
          <a:lstStyle>
            <a:lvl1pPr>
              <a:defRPr sz="1500"/>
            </a:lvl1pPr>
            <a:lvl2pPr>
              <a:defRPr sz="1350"/>
            </a:lvl2pPr>
            <a:lvl3pPr>
              <a:defRPr sz="1200"/>
            </a:lvl3pPr>
            <a:lvl4pPr>
              <a:defRPr sz="1050"/>
            </a:lvl4pPr>
            <a:lvl5pPr>
              <a:defRPr sz="1050"/>
            </a:lvl5pPr>
            <a:lvl6pPr>
              <a:defRPr sz="1500"/>
            </a:lvl6pPr>
            <a:lvl7pPr>
              <a:defRPr sz="1500"/>
            </a:lvl7pPr>
            <a:lvl8pPr>
              <a:defRPr sz="1500"/>
            </a:lvl8pPr>
            <a:lvl9pPr>
              <a:defRPr sz="15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5934864" y="2995012"/>
            <a:ext cx="2743200" cy="2285950"/>
          </a:xfrm>
        </p:spPr>
        <p:txBody>
          <a:bodyPr>
            <a:normAutofit/>
          </a:bodyPr>
          <a:lstStyle>
            <a:lvl1pPr marL="0" indent="0">
              <a:spcBef>
                <a:spcPts val="900"/>
              </a:spcBef>
              <a:buNone/>
              <a:defRPr sz="12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cxnSp>
        <p:nvCxnSpPr>
          <p:cNvPr id="60" name="Straight Connector 59"/>
          <p:cNvCxnSpPr/>
          <p:nvPr userDrawn="1"/>
        </p:nvCxnSpPr>
        <p:spPr>
          <a:xfrm>
            <a:off x="5942317" y="2895600"/>
            <a:ext cx="274448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4"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65"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 10 – 11, 2018</a:t>
            </a:r>
          </a:p>
        </p:txBody>
      </p:sp>
      <p:sp>
        <p:nvSpPr>
          <p:cNvPr id="66" name="Date Placeholder 3"/>
          <p:cNvSpPr>
            <a:spLocks noGrp="1"/>
          </p:cNvSpPr>
          <p:nvPr>
            <p:ph type="dt" sz="half" idx="10"/>
          </p:nvPr>
        </p:nvSpPr>
        <p:spPr>
          <a:xfrm>
            <a:off x="5102605" y="6289679"/>
            <a:ext cx="3276083" cy="222436"/>
          </a:xfrm>
          <a:prstGeom prst="rect">
            <a:avLst/>
          </a:prstGeom>
        </p:spPr>
        <p:txBody>
          <a:bodyPr/>
          <a:lstStyle>
            <a:lvl1pPr algn="r">
              <a:defRPr>
                <a:solidFill>
                  <a:schemeClr val="bg1">
                    <a:lumMod val="75000"/>
                  </a:schemeClr>
                </a:solidFill>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Group 7"/>
          <p:cNvGrpSpPr/>
          <p:nvPr/>
        </p:nvGrpSpPr>
        <p:grpSpPr bwMode="hidden">
          <a:xfrm>
            <a:off x="-1" y="0"/>
            <a:ext cx="9144002" cy="6858000"/>
            <a:chOff x="-1" y="0"/>
            <a:chExt cx="12192002" cy="6858000"/>
          </a:xfrm>
        </p:grpSpPr>
        <p:cxnSp>
          <p:nvCxnSpPr>
            <p:cNvPr id="9" name="Straight Connector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bwMode="hidden">
            <a:xfrm>
              <a:off x="-1" y="0"/>
              <a:ext cx="12192001" cy="6858000"/>
              <a:chOff x="-1" y="0"/>
              <a:chExt cx="12192001" cy="6858000"/>
            </a:xfrm>
          </p:grpSpPr>
          <p:cxnSp>
            <p:nvCxnSpPr>
              <p:cNvPr id="43" name="Straight Connector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bwMode="hidden">
              <a:xfrm>
                <a:off x="6327885" y="0"/>
                <a:ext cx="5864115" cy="5898673"/>
                <a:chOff x="6327885" y="0"/>
                <a:chExt cx="5864115" cy="5898673"/>
              </a:xfrm>
            </p:grpSpPr>
            <p:cxnSp>
              <p:nvCxnSpPr>
                <p:cNvPr id="54" name="Straight Connector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Straight Connector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bwMode="hidden">
            <a:xfrm flipH="1">
              <a:off x="0" y="0"/>
              <a:ext cx="12192001" cy="6858000"/>
              <a:chOff x="-1" y="0"/>
              <a:chExt cx="12192001" cy="6858000"/>
            </a:xfrm>
          </p:grpSpPr>
          <p:cxnSp>
            <p:nvCxnSpPr>
              <p:cNvPr id="27" name="Straight Connector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bwMode="hidden">
              <a:xfrm>
                <a:off x="6327885" y="0"/>
                <a:ext cx="5864115" cy="5898673"/>
                <a:chOff x="6327885" y="0"/>
                <a:chExt cx="5864115" cy="5898673"/>
              </a:xfrm>
            </p:grpSpPr>
            <p:cxnSp>
              <p:nvCxnSpPr>
                <p:cNvPr id="38" name="Straight Connector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Rectangle 59"/>
          <p:cNvSpPr/>
          <p:nvPr/>
        </p:nvSpPr>
        <p:spPr>
          <a:xfrm>
            <a:off x="0" y="0"/>
            <a:ext cx="54864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Picture Placeholder 2"/>
          <p:cNvSpPr>
            <a:spLocks noGrp="1"/>
          </p:cNvSpPr>
          <p:nvPr>
            <p:ph type="pic" idx="1"/>
          </p:nvPr>
        </p:nvSpPr>
        <p:spPr>
          <a:xfrm>
            <a:off x="3309" y="-159"/>
            <a:ext cx="5486400" cy="6858000"/>
          </a:xfrm>
        </p:spPr>
        <p:txBody>
          <a:bodyPr tIns="457200">
            <a:normAutofit/>
          </a:bodyPr>
          <a:lstStyle>
            <a:lvl1pPr marL="0" indent="0" algn="ctr">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cxnSp>
        <p:nvCxnSpPr>
          <p:cNvPr id="59" name="Straight Connector 58"/>
          <p:cNvCxnSpPr/>
          <p:nvPr/>
        </p:nvCxnSpPr>
        <p:spPr>
          <a:xfrm>
            <a:off x="5942317" y="2895600"/>
            <a:ext cx="274448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5932170" y="576072"/>
            <a:ext cx="2743200" cy="2194560"/>
          </a:xfrm>
        </p:spPr>
        <p:txBody>
          <a:bodyPr anchor="b">
            <a:normAutofit/>
          </a:bodyPr>
          <a:lstStyle>
            <a:lvl1pPr>
              <a:defRPr sz="1950">
                <a:solidFill>
                  <a:schemeClr val="bg1"/>
                </a:solidFill>
              </a:defRPr>
            </a:lvl1pPr>
          </a:lstStyle>
          <a:p>
            <a:r>
              <a:rPr lang="en-US"/>
              <a:t>Click to edit Master title style</a:t>
            </a:r>
          </a:p>
        </p:txBody>
      </p:sp>
      <p:sp>
        <p:nvSpPr>
          <p:cNvPr id="4" name="Text Placeholder 3"/>
          <p:cNvSpPr>
            <a:spLocks noGrp="1"/>
          </p:cNvSpPr>
          <p:nvPr>
            <p:ph type="body" sz="half" idx="2"/>
          </p:nvPr>
        </p:nvSpPr>
        <p:spPr>
          <a:xfrm>
            <a:off x="5932170" y="2999232"/>
            <a:ext cx="2743200" cy="2286000"/>
          </a:xfrm>
        </p:spPr>
        <p:txBody>
          <a:bodyPr/>
          <a:lstStyle>
            <a:lvl1pPr marL="0" indent="0">
              <a:spcBef>
                <a:spcPts val="900"/>
              </a:spcBef>
              <a:buNone/>
              <a:defRPr sz="12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Group 95"/>
          <p:cNvGrpSpPr/>
          <p:nvPr userDrawn="1"/>
        </p:nvGrpSpPr>
        <p:grpSpPr bwMode="hidden">
          <a:xfrm>
            <a:off x="-1" y="0"/>
            <a:ext cx="9144002" cy="6858000"/>
            <a:chOff x="-1" y="0"/>
            <a:chExt cx="12192002" cy="6858000"/>
          </a:xfrm>
        </p:grpSpPr>
        <p:cxnSp>
          <p:nvCxnSpPr>
            <p:cNvPr id="97" name="Straight Connector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Group 112"/>
            <p:cNvGrpSpPr/>
            <p:nvPr userDrawn="1"/>
          </p:nvGrpSpPr>
          <p:grpSpPr bwMode="hidden">
            <a:xfrm>
              <a:off x="-1" y="0"/>
              <a:ext cx="12192001" cy="6858000"/>
              <a:chOff x="-1" y="0"/>
              <a:chExt cx="12192001" cy="6858000"/>
            </a:xfrm>
          </p:grpSpPr>
          <p:cxnSp>
            <p:nvCxnSpPr>
              <p:cNvPr id="131" name="Straight Connector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Group 135"/>
              <p:cNvGrpSpPr/>
              <p:nvPr/>
            </p:nvGrpSpPr>
            <p:grpSpPr bwMode="hidden">
              <a:xfrm>
                <a:off x="6327885" y="0"/>
                <a:ext cx="5864115" cy="5898673"/>
                <a:chOff x="6327885" y="0"/>
                <a:chExt cx="5864115" cy="5898673"/>
              </a:xfrm>
            </p:grpSpPr>
            <p:cxnSp>
              <p:nvCxnSpPr>
                <p:cNvPr id="142" name="Straight Connector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Straight Connector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Group 113"/>
            <p:cNvGrpSpPr/>
            <p:nvPr userDrawn="1"/>
          </p:nvGrpSpPr>
          <p:grpSpPr bwMode="hidden">
            <a:xfrm flipH="1">
              <a:off x="0" y="0"/>
              <a:ext cx="12192001" cy="6858000"/>
              <a:chOff x="-1" y="0"/>
              <a:chExt cx="12192001" cy="6858000"/>
            </a:xfrm>
          </p:grpSpPr>
          <p:cxnSp>
            <p:nvCxnSpPr>
              <p:cNvPr id="115" name="Straight Connector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Group 119"/>
              <p:cNvGrpSpPr/>
              <p:nvPr/>
            </p:nvGrpSpPr>
            <p:grpSpPr bwMode="hidden">
              <a:xfrm>
                <a:off x="6327885" y="0"/>
                <a:ext cx="5864115" cy="5898673"/>
                <a:chOff x="6327885" y="0"/>
                <a:chExt cx="5864115" cy="5898673"/>
              </a:xfrm>
            </p:grpSpPr>
            <p:cxnSp>
              <p:nvCxnSpPr>
                <p:cNvPr id="126" name="Straight Connector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Straight Connector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Placeholder 1"/>
          <p:cNvSpPr>
            <a:spLocks noGrp="1"/>
          </p:cNvSpPr>
          <p:nvPr>
            <p:ph type="title"/>
          </p:nvPr>
        </p:nvSpPr>
        <p:spPr>
          <a:xfrm>
            <a:off x="971550" y="503854"/>
            <a:ext cx="7200900" cy="114238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971550" y="1981202"/>
            <a:ext cx="7200900" cy="380999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48" name="Straight Connector 147"/>
          <p:cNvCxnSpPr/>
          <p:nvPr userDrawn="1"/>
        </p:nvCxnSpPr>
        <p:spPr>
          <a:xfrm>
            <a:off x="457200" y="6172200"/>
            <a:ext cx="82296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59" name="Slide Number Placeholder 5"/>
          <p:cNvSpPr>
            <a:spLocks noGrp="1"/>
          </p:cNvSpPr>
          <p:nvPr>
            <p:ph type="sldNum" sz="quarter" idx="4"/>
          </p:nvPr>
        </p:nvSpPr>
        <p:spPr>
          <a:xfrm>
            <a:off x="8378687" y="6289679"/>
            <a:ext cx="309458" cy="222436"/>
          </a:xfrm>
          <a:prstGeom prst="rect">
            <a:avLst/>
          </a:prstGeom>
        </p:spPr>
        <p:txBody>
          <a:bodyPr/>
          <a:lstStyle>
            <a:lvl1pPr>
              <a:defRPr sz="900">
                <a:solidFill>
                  <a:schemeClr val="bg1">
                    <a:lumMod val="50000"/>
                  </a:schemeClr>
                </a:solidFill>
              </a:defRPr>
            </a:lvl1pPr>
          </a:lstStyle>
          <a:p>
            <a:fld id="{E31375A4-56A4-47D6-9801-1991572033F7}" type="slidenum">
              <a:rPr lang="en-US" smtClean="0"/>
              <a:pPr/>
              <a:t>‹#›</a:t>
            </a:fld>
            <a:endParaRPr lang="en-US" dirty="0"/>
          </a:p>
        </p:txBody>
      </p:sp>
      <p:sp>
        <p:nvSpPr>
          <p:cNvPr id="60" name="Footer Placeholder 4"/>
          <p:cNvSpPr>
            <a:spLocks noGrp="1"/>
          </p:cNvSpPr>
          <p:nvPr>
            <p:ph type="ftr" sz="quarter" idx="3"/>
          </p:nvPr>
        </p:nvSpPr>
        <p:spPr>
          <a:xfrm>
            <a:off x="457201" y="6289679"/>
            <a:ext cx="4596023" cy="222436"/>
          </a:xfrm>
          <a:prstGeom prst="rect">
            <a:avLst/>
          </a:prstGeom>
        </p:spPr>
        <p:txBody>
          <a:bodyPr/>
          <a:lstStyle>
            <a:lvl1pPr>
              <a:defRPr sz="900">
                <a:solidFill>
                  <a:schemeClr val="bg1">
                    <a:lumMod val="50000"/>
                  </a:schemeClr>
                </a:solidFill>
              </a:defRPr>
            </a:lvl1pPr>
          </a:lstStyle>
          <a:p>
            <a:r>
              <a:rPr lang="en-US" dirty="0"/>
              <a:t>APEC Wine Regulatory Forum |  May 11-12, 2017</a:t>
            </a:r>
          </a:p>
        </p:txBody>
      </p:sp>
      <p:sp>
        <p:nvSpPr>
          <p:cNvPr id="61" name="Date Placeholder 3"/>
          <p:cNvSpPr>
            <a:spLocks noGrp="1"/>
          </p:cNvSpPr>
          <p:nvPr>
            <p:ph type="dt" sz="half" idx="2"/>
          </p:nvPr>
        </p:nvSpPr>
        <p:spPr>
          <a:xfrm>
            <a:off x="5084571" y="6289679"/>
            <a:ext cx="3294118" cy="222436"/>
          </a:xfrm>
          <a:prstGeom prst="rect">
            <a:avLst/>
          </a:prstGeom>
        </p:spPr>
        <p:txBody>
          <a:bodyPr/>
          <a:lstStyle>
            <a:lvl1pPr algn="r">
              <a:defRPr sz="900">
                <a:solidFill>
                  <a:schemeClr val="bg1">
                    <a:lumMod val="50000"/>
                  </a:schemeClr>
                </a:solidFill>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685800" rtl="0" eaLnBrk="1" latinLnBrk="0" hangingPunct="1">
        <a:lnSpc>
          <a:spcPct val="90000"/>
        </a:lnSpc>
        <a:spcBef>
          <a:spcPct val="0"/>
        </a:spcBef>
        <a:buNone/>
        <a:defRPr sz="2400" b="1" kern="1200">
          <a:solidFill>
            <a:schemeClr val="accent1"/>
          </a:solidFill>
          <a:latin typeface="+mj-lt"/>
          <a:ea typeface="+mj-ea"/>
          <a:cs typeface="+mj-cs"/>
        </a:defRPr>
      </a:lvl1pPr>
    </p:titleStyle>
    <p:bodyStyle>
      <a:lvl1pPr marL="171450" indent="-171450" algn="l" defTabSz="685800" rtl="0" eaLnBrk="1" latinLnBrk="0" hangingPunct="1">
        <a:lnSpc>
          <a:spcPct val="90000"/>
        </a:lnSpc>
        <a:spcBef>
          <a:spcPts val="1350"/>
        </a:spcBef>
        <a:buClr>
          <a:schemeClr val="accent1"/>
        </a:buClr>
        <a:buSzPct val="100000"/>
        <a:buFont typeface="Arial" pitchFamily="34" charset="0"/>
        <a:buChar char="▪"/>
        <a:defRPr sz="1500" kern="1200">
          <a:solidFill>
            <a:schemeClr val="tx1"/>
          </a:solidFill>
          <a:latin typeface="+mn-lt"/>
          <a:ea typeface="+mn-ea"/>
          <a:cs typeface="+mn-cs"/>
        </a:defRPr>
      </a:lvl1pPr>
      <a:lvl2pPr marL="342900" indent="-137160" algn="l" defTabSz="685800" rtl="0" eaLnBrk="1" latinLnBrk="0" hangingPunct="1">
        <a:lnSpc>
          <a:spcPct val="90000"/>
        </a:lnSpc>
        <a:spcBef>
          <a:spcPts val="900"/>
        </a:spcBef>
        <a:buClr>
          <a:schemeClr val="accent1"/>
        </a:buClr>
        <a:buSzPct val="100000"/>
        <a:buFont typeface="Arial" pitchFamily="34" charset="0"/>
        <a:buChar char="▪"/>
        <a:defRPr sz="1350" kern="1200">
          <a:solidFill>
            <a:schemeClr val="tx1"/>
          </a:solidFill>
          <a:latin typeface="+mn-lt"/>
          <a:ea typeface="+mn-ea"/>
          <a:cs typeface="+mn-cs"/>
        </a:defRPr>
      </a:lvl2pPr>
      <a:lvl3pPr marL="514350" indent="-134541" algn="l" defTabSz="685800" rtl="0" eaLnBrk="1" latinLnBrk="0" hangingPunct="1">
        <a:lnSpc>
          <a:spcPct val="90000"/>
        </a:lnSpc>
        <a:spcBef>
          <a:spcPts val="600"/>
        </a:spcBef>
        <a:buClr>
          <a:schemeClr val="accent1"/>
        </a:buClr>
        <a:buSzPct val="100000"/>
        <a:buFont typeface="Arial" pitchFamily="34" charset="0"/>
        <a:buChar char="▪"/>
        <a:defRPr sz="1200" kern="1200">
          <a:solidFill>
            <a:schemeClr val="tx1"/>
          </a:solidFill>
          <a:latin typeface="+mn-lt"/>
          <a:ea typeface="+mn-ea"/>
          <a:cs typeface="+mn-cs"/>
        </a:defRPr>
      </a:lvl3pPr>
      <a:lvl4pPr marL="685800" indent="-137160" algn="l" defTabSz="685800" rtl="0" eaLnBrk="1" latinLnBrk="0" hangingPunct="1">
        <a:lnSpc>
          <a:spcPct val="90000"/>
        </a:lnSpc>
        <a:spcBef>
          <a:spcPts val="600"/>
        </a:spcBef>
        <a:buClr>
          <a:schemeClr val="accent1"/>
        </a:buClr>
        <a:buSzPct val="100000"/>
        <a:buFont typeface="Arial" pitchFamily="34" charset="0"/>
        <a:buChar char="▪"/>
        <a:defRPr sz="1050" kern="1200">
          <a:solidFill>
            <a:schemeClr val="tx1"/>
          </a:solidFill>
          <a:latin typeface="+mn-lt"/>
          <a:ea typeface="+mn-ea"/>
          <a:cs typeface="+mn-cs"/>
        </a:defRPr>
      </a:lvl4pPr>
      <a:lvl5pPr marL="8572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5pPr>
      <a:lvl6pPr marL="1028700" indent="-137160"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6pPr>
      <a:lvl7pPr marL="12001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7pPr>
      <a:lvl8pPr marL="1371600" indent="-137160"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8pPr>
      <a:lvl9pPr marL="15430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lnSpc>
                <a:spcPct val="110000"/>
              </a:lnSpc>
            </a:pPr>
            <a:r>
              <a:rPr lang="en-US" sz="4400" dirty="0"/>
              <a:t>Implementing Good Regulatory Coherence Principles for Wine</a:t>
            </a:r>
          </a:p>
        </p:txBody>
      </p:sp>
      <p:sp>
        <p:nvSpPr>
          <p:cNvPr id="3" name="Subtitle 2"/>
          <p:cNvSpPr>
            <a:spLocks noGrp="1"/>
          </p:cNvSpPr>
          <p:nvPr>
            <p:ph type="subTitle" idx="1"/>
          </p:nvPr>
        </p:nvSpPr>
        <p:spPr>
          <a:xfrm>
            <a:off x="964245" y="5043514"/>
            <a:ext cx="7203233" cy="668858"/>
          </a:xfrm>
        </p:spPr>
        <p:txBody>
          <a:bodyPr>
            <a:noAutofit/>
          </a:bodyPr>
          <a:lstStyle/>
          <a:p>
            <a:pPr algn="ctr">
              <a:lnSpc>
                <a:spcPct val="120000"/>
              </a:lnSpc>
            </a:pPr>
            <a:r>
              <a:rPr lang="en-US" sz="1400" dirty="0"/>
              <a:t>Progress in Implementing The World Wine Trade Group’s “Tbilisi Statement”</a:t>
            </a:r>
          </a:p>
          <a:p>
            <a:pPr algn="ctr">
              <a:lnSpc>
                <a:spcPct val="120000"/>
              </a:lnSpc>
            </a:pPr>
            <a:r>
              <a:rPr lang="en-US" sz="1400" dirty="0"/>
              <a:t>Dr. Greg Hodson</a:t>
            </a:r>
          </a:p>
        </p:txBody>
      </p:sp>
    </p:spTree>
    <p:extLst>
      <p:ext uri="{BB962C8B-B14F-4D97-AF65-F5344CB8AC3E}">
        <p14:creationId xmlns:p14="http://schemas.microsoft.com/office/powerpoint/2010/main" val="10690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0"/>
            <a:ext cx="7200900" cy="1142385"/>
          </a:xfrm>
        </p:spPr>
        <p:txBody>
          <a:bodyPr/>
          <a:lstStyle/>
          <a:p>
            <a:r>
              <a:rPr lang="en-US" dirty="0"/>
              <a:t>Agenda</a:t>
            </a:r>
          </a:p>
        </p:txBody>
      </p:sp>
      <p:sp>
        <p:nvSpPr>
          <p:cNvPr id="3" name="Content Placeholder 2"/>
          <p:cNvSpPr>
            <a:spLocks noGrp="1"/>
          </p:cNvSpPr>
          <p:nvPr>
            <p:ph idx="1"/>
          </p:nvPr>
        </p:nvSpPr>
        <p:spPr>
          <a:xfrm>
            <a:off x="685800" y="1891861"/>
            <a:ext cx="8070112" cy="3801873"/>
          </a:xfrm>
        </p:spPr>
        <p:txBody>
          <a:bodyPr>
            <a:normAutofit/>
          </a:bodyPr>
          <a:lstStyle/>
          <a:p>
            <a:pPr marL="571500" indent="-571500">
              <a:lnSpc>
                <a:spcPct val="100000"/>
              </a:lnSpc>
              <a:buFont typeface="+mj-lt"/>
              <a:buAutoNum type="romanUcPeriod"/>
            </a:pPr>
            <a:r>
              <a:rPr lang="en-US" sz="2400" dirty="0"/>
              <a:t>Regulatory Coherence Principles for Wine - Origin</a:t>
            </a:r>
          </a:p>
          <a:p>
            <a:pPr marL="571500" indent="-571500">
              <a:lnSpc>
                <a:spcPct val="100000"/>
              </a:lnSpc>
              <a:buFont typeface="+mj-lt"/>
              <a:buAutoNum type="romanUcPeriod"/>
            </a:pPr>
            <a:r>
              <a:rPr lang="en-US" sz="2400" dirty="0"/>
              <a:t>World Wine Trade Group’s (WWTG) Regulatory Coherence Principles for Wine – the “Tbilisi” and “Cape Town” Statements</a:t>
            </a:r>
          </a:p>
          <a:p>
            <a:pPr marL="571500" indent="-571500">
              <a:lnSpc>
                <a:spcPct val="100000"/>
              </a:lnSpc>
              <a:buFont typeface="+mj-lt"/>
              <a:buAutoNum type="romanUcPeriod"/>
            </a:pPr>
            <a:r>
              <a:rPr lang="en-US" sz="2400" dirty="0"/>
              <a:t>“Tbilisi Statement” – Progress on Implementation</a:t>
            </a:r>
          </a:p>
          <a:p>
            <a:pPr marL="571500" indent="-571500">
              <a:lnSpc>
                <a:spcPct val="100000"/>
              </a:lnSpc>
              <a:buFont typeface="+mj-lt"/>
              <a:buAutoNum type="romanUcPeriod"/>
            </a:pPr>
            <a:r>
              <a:rPr lang="en-US" sz="2400" dirty="0"/>
              <a:t>Next Steps</a:t>
            </a:r>
          </a:p>
          <a:p>
            <a:pPr marL="571500" indent="-571500">
              <a:lnSpc>
                <a:spcPct val="100000"/>
              </a:lnSpc>
              <a:buFont typeface="+mj-lt"/>
              <a:buAutoNum type="romanUcPeriod"/>
            </a:pPr>
            <a:r>
              <a:rPr lang="en-US" sz="2400" dirty="0"/>
              <a:t>Questions</a:t>
            </a:r>
          </a:p>
        </p:txBody>
      </p:sp>
    </p:spTree>
    <p:extLst>
      <p:ext uri="{BB962C8B-B14F-4D97-AF65-F5344CB8AC3E}">
        <p14:creationId xmlns:p14="http://schemas.microsoft.com/office/powerpoint/2010/main" val="23584863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811" y="0"/>
            <a:ext cx="7888671" cy="1142385"/>
          </a:xfrm>
        </p:spPr>
        <p:txBody>
          <a:bodyPr>
            <a:normAutofit/>
          </a:bodyPr>
          <a:lstStyle/>
          <a:p>
            <a:r>
              <a:rPr lang="en-US" dirty="0"/>
              <a:t>I. Regulatory Coherence Principles for Wine - Origin</a:t>
            </a:r>
          </a:p>
        </p:txBody>
      </p:sp>
      <p:sp>
        <p:nvSpPr>
          <p:cNvPr id="3" name="Content Placeholder 2"/>
          <p:cNvSpPr>
            <a:spLocks noGrp="1"/>
          </p:cNvSpPr>
          <p:nvPr>
            <p:ph idx="1"/>
          </p:nvPr>
        </p:nvSpPr>
        <p:spPr>
          <a:xfrm>
            <a:off x="467711" y="1755228"/>
            <a:ext cx="8229600" cy="4430110"/>
          </a:xfrm>
        </p:spPr>
        <p:txBody>
          <a:bodyPr>
            <a:normAutofit lnSpcReduction="10000"/>
          </a:bodyPr>
          <a:lstStyle/>
          <a:p>
            <a:pPr>
              <a:lnSpc>
                <a:spcPct val="100000"/>
              </a:lnSpc>
            </a:pPr>
            <a:r>
              <a:rPr lang="en-US" sz="2400" dirty="0"/>
              <a:t>The market for wine has globalized – </a:t>
            </a:r>
            <a:r>
              <a:rPr lang="en-US" sz="2400" b="1" dirty="0"/>
              <a:t>fast</a:t>
            </a:r>
            <a:r>
              <a:rPr lang="en-US" sz="2400" dirty="0"/>
              <a:t>!</a:t>
            </a:r>
          </a:p>
          <a:p>
            <a:pPr>
              <a:lnSpc>
                <a:spcPct val="100000"/>
              </a:lnSpc>
            </a:pPr>
            <a:r>
              <a:rPr lang="en-US" sz="2400" dirty="0"/>
              <a:t>This change has generally outpaced regulatory development in many markets</a:t>
            </a:r>
          </a:p>
          <a:p>
            <a:pPr>
              <a:lnSpc>
                <a:spcPct val="100000"/>
              </a:lnSpc>
            </a:pPr>
            <a:r>
              <a:rPr lang="en-US" sz="2400" dirty="0"/>
              <a:t>Where it has been attempted, wine has not fitted comfortably into standard food regulatory approaches</a:t>
            </a:r>
          </a:p>
          <a:p>
            <a:pPr>
              <a:lnSpc>
                <a:spcPct val="100000"/>
              </a:lnSpc>
            </a:pPr>
            <a:r>
              <a:rPr lang="en-US" sz="2400" dirty="0"/>
              <a:t>Result? Differing regulatory limits and approaches to testing in different markets</a:t>
            </a:r>
          </a:p>
          <a:p>
            <a:pPr>
              <a:lnSpc>
                <a:spcPct val="100000"/>
              </a:lnSpc>
            </a:pPr>
            <a:r>
              <a:rPr lang="en-US" sz="2400" dirty="0"/>
              <a:t>These </a:t>
            </a:r>
            <a:r>
              <a:rPr lang="en-US" sz="2400" b="1" dirty="0"/>
              <a:t>have caused </a:t>
            </a:r>
            <a:r>
              <a:rPr lang="en-US" sz="2400" dirty="0"/>
              <a:t>unnecessary obstacles to trade and increased costs of doing business but provide no additional benefits to stakeholders – consumers, producers or regulators.</a:t>
            </a:r>
          </a:p>
        </p:txBody>
      </p:sp>
    </p:spTree>
    <p:extLst>
      <p:ext uri="{BB962C8B-B14F-4D97-AF65-F5344CB8AC3E}">
        <p14:creationId xmlns:p14="http://schemas.microsoft.com/office/powerpoint/2010/main" val="40667056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2516" y="0"/>
            <a:ext cx="8004284" cy="1142385"/>
          </a:xfrm>
        </p:spPr>
        <p:txBody>
          <a:bodyPr>
            <a:normAutofit/>
          </a:bodyPr>
          <a:lstStyle/>
          <a:p>
            <a:r>
              <a:rPr lang="en-US" dirty="0"/>
              <a:t>II. WWTG’s Regulatory Coherence Principles for Wine</a:t>
            </a:r>
          </a:p>
        </p:txBody>
      </p:sp>
      <p:sp>
        <p:nvSpPr>
          <p:cNvPr id="3" name="Content Placeholder 2"/>
          <p:cNvSpPr>
            <a:spLocks noGrp="1"/>
          </p:cNvSpPr>
          <p:nvPr>
            <p:ph idx="1"/>
          </p:nvPr>
        </p:nvSpPr>
        <p:spPr>
          <a:xfrm>
            <a:off x="457200" y="1142385"/>
            <a:ext cx="8229600" cy="5257800"/>
          </a:xfrm>
        </p:spPr>
        <p:txBody>
          <a:bodyPr>
            <a:noAutofit/>
          </a:bodyPr>
          <a:lstStyle/>
          <a:p>
            <a:pPr>
              <a:lnSpc>
                <a:spcPct val="100000"/>
              </a:lnSpc>
            </a:pPr>
            <a:r>
              <a:rPr lang="en-US" sz="2400" dirty="0"/>
              <a:t>These reflections have given rise to the identification and adoption of several trade-facilitating principles for wine</a:t>
            </a:r>
          </a:p>
          <a:p>
            <a:pPr>
              <a:lnSpc>
                <a:spcPct val="100000"/>
              </a:lnSpc>
            </a:pPr>
            <a:r>
              <a:rPr lang="en-US" sz="2400" dirty="0"/>
              <a:t>“Tbilisi Statement” of 11 Principles adopted by 8 WWTG governments in 2014. “Cape Town Statement” of 4 additional Principles adopted in 2017</a:t>
            </a:r>
          </a:p>
          <a:p>
            <a:pPr>
              <a:lnSpc>
                <a:spcPct val="100000"/>
              </a:lnSpc>
            </a:pPr>
            <a:r>
              <a:rPr lang="en-US" sz="2400" dirty="0"/>
              <a:t>All of them offer practical solutions to real issues and the potential for huge trade facilitation for wine globally</a:t>
            </a:r>
          </a:p>
          <a:p>
            <a:pPr>
              <a:lnSpc>
                <a:spcPct val="100000"/>
              </a:lnSpc>
            </a:pPr>
            <a:r>
              <a:rPr lang="en-US" sz="2400" dirty="0"/>
              <a:t>FIVS endorsed similar principles at around the same time.  Its Scientific and Technical Committee has produced technical guidance papers on application of the principles and supplied to the international Wine Technical Summit (IWTS), WWTG and APEC-WRF</a:t>
            </a:r>
          </a:p>
        </p:txBody>
      </p:sp>
    </p:spTree>
    <p:extLst>
      <p:ext uri="{BB962C8B-B14F-4D97-AF65-F5344CB8AC3E}">
        <p14:creationId xmlns:p14="http://schemas.microsoft.com/office/powerpoint/2010/main" val="33765799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62589-F934-4C03-9432-261605F644FE}"/>
              </a:ext>
            </a:extLst>
          </p:cNvPr>
          <p:cNvSpPr>
            <a:spLocks noGrp="1"/>
          </p:cNvSpPr>
          <p:nvPr>
            <p:ph type="title"/>
          </p:nvPr>
        </p:nvSpPr>
        <p:spPr>
          <a:xfrm>
            <a:off x="722313" y="2057400"/>
            <a:ext cx="7772400" cy="1362075"/>
          </a:xfrm>
        </p:spPr>
        <p:txBody>
          <a:bodyPr>
            <a:normAutofit fontScale="90000"/>
          </a:bodyPr>
          <a:lstStyle/>
          <a:p>
            <a:r>
              <a:rPr lang="en-US" dirty="0"/>
              <a:t>III. “Tbilisi Statement” – Progress on implementation</a:t>
            </a:r>
            <a:br>
              <a:rPr lang="en-US" dirty="0"/>
            </a:br>
            <a:endParaRPr lang="en-US" dirty="0"/>
          </a:p>
        </p:txBody>
      </p:sp>
      <p:sp>
        <p:nvSpPr>
          <p:cNvPr id="3" name="Text Placeholder 2">
            <a:extLst>
              <a:ext uri="{FF2B5EF4-FFF2-40B4-BE49-F238E27FC236}">
                <a16:creationId xmlns:a16="http://schemas.microsoft.com/office/drawing/2014/main" id="{C4271192-6286-407D-9EEA-C0B30F348F83}"/>
              </a:ext>
            </a:extLst>
          </p:cNvPr>
          <p:cNvSpPr>
            <a:spLocks noGrp="1"/>
          </p:cNvSpPr>
          <p:nvPr>
            <p:ph type="body" idx="1"/>
          </p:nvPr>
        </p:nvSpPr>
        <p:spPr>
          <a:xfrm>
            <a:off x="722313" y="3733800"/>
            <a:ext cx="7772400" cy="1500187"/>
          </a:xfrm>
        </p:spPr>
        <p:txBody>
          <a:bodyPr/>
          <a:lstStyle/>
          <a:p>
            <a:r>
              <a:rPr lang="en-US" dirty="0"/>
              <a:t>Demonstration of the WWTG “Tbilisi Statement” implementation point and click tool.</a:t>
            </a:r>
          </a:p>
        </p:txBody>
      </p:sp>
    </p:spTree>
    <p:extLst>
      <p:ext uri="{BB962C8B-B14F-4D97-AF65-F5344CB8AC3E}">
        <p14:creationId xmlns:p14="http://schemas.microsoft.com/office/powerpoint/2010/main" val="848506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13CBC-5CF9-40C2-A980-78D5D83FDBC8}"/>
              </a:ext>
            </a:extLst>
          </p:cNvPr>
          <p:cNvSpPr>
            <a:spLocks noGrp="1"/>
          </p:cNvSpPr>
          <p:nvPr>
            <p:ph type="title"/>
          </p:nvPr>
        </p:nvSpPr>
        <p:spPr>
          <a:xfrm>
            <a:off x="892722" y="0"/>
            <a:ext cx="7200900" cy="1142385"/>
          </a:xfrm>
        </p:spPr>
        <p:txBody>
          <a:bodyPr/>
          <a:lstStyle/>
          <a:p>
            <a:r>
              <a:rPr lang="en-US" dirty="0"/>
              <a:t>V. Next Steps</a:t>
            </a:r>
          </a:p>
        </p:txBody>
      </p:sp>
      <p:sp>
        <p:nvSpPr>
          <p:cNvPr id="3" name="Content Placeholder 2">
            <a:extLst>
              <a:ext uri="{FF2B5EF4-FFF2-40B4-BE49-F238E27FC236}">
                <a16:creationId xmlns:a16="http://schemas.microsoft.com/office/drawing/2014/main" id="{6B045242-267E-412A-9C5C-AB93042E61DC}"/>
              </a:ext>
            </a:extLst>
          </p:cNvPr>
          <p:cNvSpPr>
            <a:spLocks noGrp="1"/>
          </p:cNvSpPr>
          <p:nvPr>
            <p:ph idx="1"/>
          </p:nvPr>
        </p:nvSpPr>
        <p:spPr>
          <a:xfrm>
            <a:off x="961696" y="1329561"/>
            <a:ext cx="7173967" cy="4845267"/>
          </a:xfrm>
        </p:spPr>
        <p:txBody>
          <a:bodyPr>
            <a:noAutofit/>
          </a:bodyPr>
          <a:lstStyle/>
          <a:p>
            <a:pPr marL="514350" indent="-514350">
              <a:lnSpc>
                <a:spcPct val="120000"/>
              </a:lnSpc>
              <a:buFont typeface="+mj-lt"/>
              <a:buAutoNum type="arabicPeriod"/>
            </a:pPr>
            <a:r>
              <a:rPr lang="en-US" sz="2200" dirty="0"/>
              <a:t>Continue to develop and distribute technical guidance for implementing Tbilisi and Cape Town principles (FIVS STC/IWTS, WWTG, APEC-WRF etc.)</a:t>
            </a:r>
          </a:p>
          <a:p>
            <a:pPr marL="514350" indent="-514350">
              <a:lnSpc>
                <a:spcPct val="120000"/>
              </a:lnSpc>
              <a:buFont typeface="+mj-lt"/>
              <a:buAutoNum type="arabicPeriod"/>
            </a:pPr>
            <a:r>
              <a:rPr lang="en-US" sz="2200" dirty="0"/>
              <a:t>WWTG is close to agreement on some additional principles and has others still to consider – this is a “living” set of principles</a:t>
            </a:r>
          </a:p>
          <a:p>
            <a:pPr marL="514350" indent="-514350">
              <a:lnSpc>
                <a:spcPct val="120000"/>
              </a:lnSpc>
              <a:buFont typeface="+mj-lt"/>
              <a:buAutoNum type="arabicPeriod"/>
            </a:pPr>
            <a:r>
              <a:rPr lang="en-US" sz="2200" dirty="0"/>
              <a:t>Develop new principles over time in the light of trade experiences and discussions with key stakeholders (WWTG industry section, FIVS, IWTS, APEC-WRF etc.)</a:t>
            </a:r>
          </a:p>
        </p:txBody>
      </p:sp>
    </p:spTree>
    <p:extLst>
      <p:ext uri="{BB962C8B-B14F-4D97-AF65-F5344CB8AC3E}">
        <p14:creationId xmlns:p14="http://schemas.microsoft.com/office/powerpoint/2010/main" val="1118501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ctrTitle"/>
          </p:nvPr>
        </p:nvSpPr>
        <p:spPr/>
        <p:txBody>
          <a:bodyPr>
            <a:normAutofit/>
          </a:bodyPr>
          <a:lstStyle/>
          <a:p>
            <a:pPr algn="ctr" eaLnBrk="1" hangingPunct="1"/>
            <a:r>
              <a:rPr lang="en-US" sz="4400" dirty="0"/>
              <a:t>Questions?</a:t>
            </a:r>
          </a:p>
        </p:txBody>
      </p:sp>
    </p:spTree>
    <p:extLst>
      <p:ext uri="{BB962C8B-B14F-4D97-AF65-F5344CB8AC3E}">
        <p14:creationId xmlns:p14="http://schemas.microsoft.com/office/powerpoint/2010/main" val="26889959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iamond Grid 16x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15_4109default" id="{E728D685-11FC-4812-BA85-57AC6F9C9F40}" vid="{BC4E008B-95FF-4815-904E-143A8EDFC1D4}"/>
    </a:ext>
  </a:extLst>
</a:theme>
</file>

<file path=ppt/theme/theme2.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7087C0F-7449-45C4-B248-63D02665BF1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Business diamond grid presentation (widescreen)</Template>
  <TotalTime>0</TotalTime>
  <Words>368</Words>
  <Application>Microsoft Office PowerPoint</Application>
  <PresentationFormat>On-screen Show (4:3)</PresentationFormat>
  <Paragraphs>30</Paragraphs>
  <Slides>7</Slides>
  <Notes>3</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7</vt:i4>
      </vt:variant>
    </vt:vector>
  </HeadingPairs>
  <TitlesOfParts>
    <vt:vector size="9" baseType="lpstr">
      <vt:lpstr>Arial</vt:lpstr>
      <vt:lpstr>Diamond Grid 16x9</vt:lpstr>
      <vt:lpstr>Implementing Good Regulatory Coherence Principles for Wine</vt:lpstr>
      <vt:lpstr>Agenda</vt:lpstr>
      <vt:lpstr>I. Regulatory Coherence Principles for Wine - Origin</vt:lpstr>
      <vt:lpstr>II. WWTG’s Regulatory Coherence Principles for Wine</vt:lpstr>
      <vt:lpstr>III. “Tbilisi Statement” – Progress on implementation </vt:lpstr>
      <vt:lpstr>V. Next Steps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2016-08-31T23:08:32Z</dcterms:created>
  <dcterms:modified xsi:type="dcterms:W3CDTF">2018-09-07T21:36:13Z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TC030310159991</vt:lpwstr>
  </property>
</Properties>
</file>