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7"/>
  </p:notesMasterIdLst>
  <p:handoutMasterIdLst>
    <p:handoutMasterId r:id="rId18"/>
  </p:handoutMasterIdLst>
  <p:sldIdLst>
    <p:sldId id="261" r:id="rId3"/>
    <p:sldId id="272" r:id="rId4"/>
    <p:sldId id="273" r:id="rId5"/>
    <p:sldId id="274" r:id="rId6"/>
    <p:sldId id="275" r:id="rId7"/>
    <p:sldId id="276" r:id="rId8"/>
    <p:sldId id="278" r:id="rId9"/>
    <p:sldId id="279" r:id="rId10"/>
    <p:sldId id="287" r:id="rId11"/>
    <p:sldId id="286" r:id="rId12"/>
    <p:sldId id="285" r:id="rId13"/>
    <p:sldId id="290" r:id="rId14"/>
    <p:sldId id="277" r:id="rId15"/>
    <p:sldId id="28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73" d="100"/>
          <a:sy n="73" d="100"/>
        </p:scale>
        <p:origin x="240" y="78"/>
      </p:cViewPr>
      <p:guideLst>
        <p:guide pos="2880"/>
        <p:guide orient="horz" pos="216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LITEBOOK\Desktop\Training%20Texas%20University\Unit1\Homework\SPC-Tools.xlsm"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G:\2014\Cong%20viec\Dao%20tao%202014\Lop%20VSDT%20QD\Bieu%20mau%20Control%20Chart.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G:\2014\Cong%20viec\Dao%20tao%202014\Lop%20VSDT%20QD\Bieu%20mau%20Control%20Chart.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675550171613164E-2"/>
          <c:y val="0.13539967373572595"/>
          <c:w val="0.87435838067868932"/>
          <c:h val="0.75040783034257752"/>
        </c:manualLayout>
      </c:layout>
      <c:scatterChart>
        <c:scatterStyle val="lineMarker"/>
        <c:varyColors val="0"/>
        <c:ser>
          <c:idx val="0"/>
          <c:order val="0"/>
          <c:tx>
            <c:strRef>
              <c:f>'[SPC-Tools.xlsm]X-Chart-data'!$H$1</c:f>
              <c:strCache>
                <c:ptCount val="1"/>
                <c:pt idx="0">
                  <c:v>Range</c:v>
                </c:pt>
              </c:strCache>
            </c:strRef>
          </c:tx>
          <c:spPr>
            <a:ln w="25400">
              <a:solidFill>
                <a:srgbClr val="000080"/>
              </a:solidFill>
              <a:prstDash val="solid"/>
            </a:ln>
          </c:spPr>
          <c:marker>
            <c:symbol val="diamond"/>
            <c:size val="5"/>
            <c:spPr>
              <a:solidFill>
                <a:srgbClr val="660066"/>
              </a:solidFill>
              <a:ln>
                <a:solidFill>
                  <a:srgbClr val="660066"/>
                </a:solidFill>
                <a:prstDash val="solid"/>
              </a:ln>
            </c:spPr>
          </c:marker>
          <c:xVal>
            <c:numRef>
              <c:f>'[SPC-Tools.xlsm]X-Chart-data'!$G$2:$G$101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'[SPC-Tools.xlsm]X-Chart-data'!$H$2:$H$101</c:f>
              <c:numCache>
                <c:formatCode>General</c:formatCode>
                <c:ptCount val="100"/>
                <c:pt idx="0">
                  <c:v>4.0000000000000036E-2</c:v>
                </c:pt>
                <c:pt idx="1">
                  <c:v>0</c:v>
                </c:pt>
                <c:pt idx="2">
                  <c:v>3.9999999999999813E-2</c:v>
                </c:pt>
                <c:pt idx="3">
                  <c:v>2.0000000000000018E-2</c:v>
                </c:pt>
                <c:pt idx="4">
                  <c:v>7.0000000000000062E-2</c:v>
                </c:pt>
                <c:pt idx="5">
                  <c:v>7.0000000000000062E-2</c:v>
                </c:pt>
                <c:pt idx="6">
                  <c:v>7.0000000000000062E-2</c:v>
                </c:pt>
                <c:pt idx="7">
                  <c:v>0.18999999999999995</c:v>
                </c:pt>
                <c:pt idx="8">
                  <c:v>8.9999999999999858E-2</c:v>
                </c:pt>
                <c:pt idx="9">
                  <c:v>9.000000000000008E-2</c:v>
                </c:pt>
                <c:pt idx="10">
                  <c:v>0.27</c:v>
                </c:pt>
                <c:pt idx="11">
                  <c:v>1.0000000000000009E-2</c:v>
                </c:pt>
                <c:pt idx="12">
                  <c:v>0.10000000000000009</c:v>
                </c:pt>
                <c:pt idx="13">
                  <c:v>4.0000000000000036E-2</c:v>
                </c:pt>
                <c:pt idx="14">
                  <c:v>4.0000000000000036E-2</c:v>
                </c:pt>
                <c:pt idx="15">
                  <c:v>0.1100000000000001</c:v>
                </c:pt>
                <c:pt idx="16">
                  <c:v>2.0000000000000018E-2</c:v>
                </c:pt>
                <c:pt idx="17">
                  <c:v>3.0000000000000027E-2</c:v>
                </c:pt>
                <c:pt idx="18">
                  <c:v>3.9999999999999813E-2</c:v>
                </c:pt>
                <c:pt idx="19">
                  <c:v>7.9999999999999849E-2</c:v>
                </c:pt>
                <c:pt idx="20">
                  <c:v>3.9999999999999813E-2</c:v>
                </c:pt>
                <c:pt idx="21">
                  <c:v>0.15999999999999992</c:v>
                </c:pt>
                <c:pt idx="22">
                  <c:v>0.14000000000000012</c:v>
                </c:pt>
                <c:pt idx="23">
                  <c:v>0</c:v>
                </c:pt>
                <c:pt idx="24">
                  <c:v>0.20999999999999996</c:v>
                </c:pt>
                <c:pt idx="25">
                  <c:v>3.0000000000000027E-2</c:v>
                </c:pt>
                <c:pt idx="26">
                  <c:v>2.0000000000000018E-2</c:v>
                </c:pt>
                <c:pt idx="27">
                  <c:v>0</c:v>
                </c:pt>
                <c:pt idx="28">
                  <c:v>5.0000000000000044E-2</c:v>
                </c:pt>
                <c:pt idx="29">
                  <c:v>9.000000000000008E-2</c:v>
                </c:pt>
                <c:pt idx="30">
                  <c:v>7.0000000000000062E-2</c:v>
                </c:pt>
                <c:pt idx="31">
                  <c:v>9.9999999999999867E-2</c:v>
                </c:pt>
                <c:pt idx="32">
                  <c:v>2.0000000000000018E-2</c:v>
                </c:pt>
                <c:pt idx="33">
                  <c:v>3.9999999999999813E-2</c:v>
                </c:pt>
                <c:pt idx="34">
                  <c:v>0</c:v>
                </c:pt>
                <c:pt idx="35">
                  <c:v>6.999999999999984E-2</c:v>
                </c:pt>
                <c:pt idx="36">
                  <c:v>4.0000000000000036E-2</c:v>
                </c:pt>
                <c:pt idx="37">
                  <c:v>3.0000000000000027E-2</c:v>
                </c:pt>
                <c:pt idx="38">
                  <c:v>2.0000000000000018E-2</c:v>
                </c:pt>
                <c:pt idx="39">
                  <c:v>0.15999999999999992</c:v>
                </c:pt>
                <c:pt idx="40">
                  <c:v>0.13040000000000007</c:v>
                </c:pt>
                <c:pt idx="41">
                  <c:v>0.11840000000000006</c:v>
                </c:pt>
                <c:pt idx="42">
                  <c:v>0.16000000000000014</c:v>
                </c:pt>
                <c:pt idx="43">
                  <c:v>6.0000000000000053E-2</c:v>
                </c:pt>
                <c:pt idx="44">
                  <c:v>7.9999999999999849E-2</c:v>
                </c:pt>
                <c:pt idx="45">
                  <c:v>6.0000000000000053E-2</c:v>
                </c:pt>
                <c:pt idx="46">
                  <c:v>1.0000000000000009E-2</c:v>
                </c:pt>
                <c:pt idx="47">
                  <c:v>0.14000000000000012</c:v>
                </c:pt>
                <c:pt idx="48">
                  <c:v>3.0000000000000027E-2</c:v>
                </c:pt>
                <c:pt idx="49">
                  <c:v>0</c:v>
                </c:pt>
                <c:pt idx="50">
                  <c:v>4.0000000000000036E-2</c:v>
                </c:pt>
                <c:pt idx="51">
                  <c:v>9.000000000000008E-2</c:v>
                </c:pt>
                <c:pt idx="52">
                  <c:v>0.1399999999999999</c:v>
                </c:pt>
                <c:pt idx="53">
                  <c:v>4.9999999999999822E-2</c:v>
                </c:pt>
                <c:pt idx="54">
                  <c:v>2.0000000000000018E-2</c:v>
                </c:pt>
                <c:pt idx="55">
                  <c:v>8.0000000000000071E-2</c:v>
                </c:pt>
                <c:pt idx="56">
                  <c:v>5.9999999999999831E-2</c:v>
                </c:pt>
                <c:pt idx="57">
                  <c:v>0.13000000000000012</c:v>
                </c:pt>
                <c:pt idx="58">
                  <c:v>3.0000000000000027E-2</c:v>
                </c:pt>
                <c:pt idx="59">
                  <c:v>0.21999999999999997</c:v>
                </c:pt>
                <c:pt idx="60">
                  <c:v>1.0000000000000009E-2</c:v>
                </c:pt>
                <c:pt idx="61">
                  <c:v>8.9999999999999858E-2</c:v>
                </c:pt>
                <c:pt idx="62">
                  <c:v>3.0000000000000027E-2</c:v>
                </c:pt>
                <c:pt idx="63">
                  <c:v>2.0000000000000018E-2</c:v>
                </c:pt>
                <c:pt idx="64">
                  <c:v>4.0000000000000036E-2</c:v>
                </c:pt>
                <c:pt idx="65">
                  <c:v>1.0000000000000009E-2</c:v>
                </c:pt>
                <c:pt idx="66">
                  <c:v>4.0000000000000036E-2</c:v>
                </c:pt>
                <c:pt idx="67">
                  <c:v>4.9999999999999822E-2</c:v>
                </c:pt>
                <c:pt idx="68">
                  <c:v>0.12000000000000011</c:v>
                </c:pt>
                <c:pt idx="69">
                  <c:v>8.9999999999999858E-2</c:v>
                </c:pt>
                <c:pt idx="70">
                  <c:v>0.10999999999999988</c:v>
                </c:pt>
                <c:pt idx="71">
                  <c:v>5.0000000000000044E-2</c:v>
                </c:pt>
                <c:pt idx="72">
                  <c:v>5.0000000000000044E-2</c:v>
                </c:pt>
                <c:pt idx="73">
                  <c:v>5.0000000000000044E-2</c:v>
                </c:pt>
                <c:pt idx="74">
                  <c:v>8.9999999999999858E-2</c:v>
                </c:pt>
                <c:pt idx="75">
                  <c:v>3.0000000000000027E-2</c:v>
                </c:pt>
                <c:pt idx="76">
                  <c:v>1.0000000000000009E-2</c:v>
                </c:pt>
                <c:pt idx="77">
                  <c:v>3.0000000000000027E-2</c:v>
                </c:pt>
                <c:pt idx="78">
                  <c:v>0.10999999999999988</c:v>
                </c:pt>
                <c:pt idx="79">
                  <c:v>1.9999999999999796E-2</c:v>
                </c:pt>
                <c:pt idx="80">
                  <c:v>5.9999999999999831E-2</c:v>
                </c:pt>
                <c:pt idx="81">
                  <c:v>1.0000000000000009E-2</c:v>
                </c:pt>
                <c:pt idx="82">
                  <c:v>1.0000000000000009E-2</c:v>
                </c:pt>
                <c:pt idx="83">
                  <c:v>1.0000000000000009E-2</c:v>
                </c:pt>
                <c:pt idx="84">
                  <c:v>2.0000000000000018E-2</c:v>
                </c:pt>
                <c:pt idx="85">
                  <c:v>2.0000000000000018E-2</c:v>
                </c:pt>
                <c:pt idx="86">
                  <c:v>0</c:v>
                </c:pt>
                <c:pt idx="87">
                  <c:v>0</c:v>
                </c:pt>
                <c:pt idx="88">
                  <c:v>2.0000000000000018E-2</c:v>
                </c:pt>
                <c:pt idx="89">
                  <c:v>5.9999999999999831E-2</c:v>
                </c:pt>
                <c:pt idx="90">
                  <c:v>2.0000000000000018E-2</c:v>
                </c:pt>
                <c:pt idx="91">
                  <c:v>0</c:v>
                </c:pt>
                <c:pt idx="92">
                  <c:v>8.0000000000000071E-2</c:v>
                </c:pt>
                <c:pt idx="93">
                  <c:v>6.999999999999984E-2</c:v>
                </c:pt>
                <c:pt idx="94">
                  <c:v>0.14999999999999991</c:v>
                </c:pt>
                <c:pt idx="95">
                  <c:v>4.9999999999999822E-2</c:v>
                </c:pt>
                <c:pt idx="96">
                  <c:v>4.0000000000000036E-2</c:v>
                </c:pt>
                <c:pt idx="97">
                  <c:v>5.0000000000000044E-2</c:v>
                </c:pt>
                <c:pt idx="98">
                  <c:v>3.0000000000000027E-2</c:v>
                </c:pt>
                <c:pt idx="99">
                  <c:v>1.0000000000000009E-2</c:v>
                </c:pt>
              </c:numCache>
            </c:numRef>
          </c:yVal>
          <c:smooth val="0"/>
          <c:extLst>
            <c:ext xmlns:c16="http://schemas.microsoft.com/office/drawing/2014/chart" uri="{C3380CC4-5D6E-409C-BE32-E72D297353CC}">
              <c16:uniqueId val="{00000000-2FC5-4CE8-9DFB-205358754DAC}"/>
            </c:ext>
          </c:extLst>
        </c:ser>
        <c:ser>
          <c:idx val="1"/>
          <c:order val="1"/>
          <c:tx>
            <c:strRef>
              <c:f>'[SPC-Tools.xlsm]X-Chart-data'!$I$1</c:f>
              <c:strCache>
                <c:ptCount val="1"/>
                <c:pt idx="0">
                  <c:v>UCLx</c:v>
                </c:pt>
              </c:strCache>
            </c:strRef>
          </c:tx>
          <c:spPr>
            <a:ln w="25400">
              <a:solidFill>
                <a:srgbClr val="3366FF"/>
              </a:solidFill>
              <a:prstDash val="solid"/>
            </a:ln>
            <a:effectLst/>
          </c:spPr>
          <c:marker>
            <c:symbol val="none"/>
          </c:marker>
          <c:xVal>
            <c:numRef>
              <c:f>'[SPC-Tools.xlsm]X-Chart-data'!$G$2:$G$101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'[SPC-Tools.xlsm]X-Chart-data'!$I$2:$I$101</c:f>
              <c:numCache>
                <c:formatCode>General</c:formatCode>
                <c:ptCount val="100"/>
                <c:pt idx="0">
                  <c:v>0.19996237754821777</c:v>
                </c:pt>
                <c:pt idx="1">
                  <c:v>0.19996237754821777</c:v>
                </c:pt>
                <c:pt idx="2">
                  <c:v>0.19996237754821777</c:v>
                </c:pt>
                <c:pt idx="3">
                  <c:v>0.19996237754821777</c:v>
                </c:pt>
                <c:pt idx="4">
                  <c:v>0.19996237754821777</c:v>
                </c:pt>
                <c:pt idx="5">
                  <c:v>0.19996237754821777</c:v>
                </c:pt>
                <c:pt idx="6">
                  <c:v>0.19996237754821777</c:v>
                </c:pt>
                <c:pt idx="7">
                  <c:v>0.19996237754821777</c:v>
                </c:pt>
                <c:pt idx="8">
                  <c:v>0.19996237754821777</c:v>
                </c:pt>
                <c:pt idx="9">
                  <c:v>0.19996237754821777</c:v>
                </c:pt>
                <c:pt idx="10">
                  <c:v>0.19996237754821777</c:v>
                </c:pt>
                <c:pt idx="11">
                  <c:v>0.19996237754821777</c:v>
                </c:pt>
                <c:pt idx="12">
                  <c:v>0.19996237754821777</c:v>
                </c:pt>
                <c:pt idx="13">
                  <c:v>0.19996237754821777</c:v>
                </c:pt>
                <c:pt idx="14">
                  <c:v>0.19996237754821777</c:v>
                </c:pt>
                <c:pt idx="15">
                  <c:v>0.19996237754821777</c:v>
                </c:pt>
                <c:pt idx="16">
                  <c:v>0.19996237754821777</c:v>
                </c:pt>
                <c:pt idx="17">
                  <c:v>0.19996237754821777</c:v>
                </c:pt>
                <c:pt idx="18">
                  <c:v>0.19996237754821777</c:v>
                </c:pt>
                <c:pt idx="19">
                  <c:v>0.19996237754821777</c:v>
                </c:pt>
                <c:pt idx="20">
                  <c:v>0.19996237754821777</c:v>
                </c:pt>
                <c:pt idx="21">
                  <c:v>0.19996237754821777</c:v>
                </c:pt>
                <c:pt idx="22">
                  <c:v>0.19996237754821777</c:v>
                </c:pt>
                <c:pt idx="23">
                  <c:v>0.19996237754821777</c:v>
                </c:pt>
                <c:pt idx="24">
                  <c:v>0.19996237754821777</c:v>
                </c:pt>
                <c:pt idx="25">
                  <c:v>0.19996237754821777</c:v>
                </c:pt>
                <c:pt idx="26">
                  <c:v>0.19996237754821777</c:v>
                </c:pt>
                <c:pt idx="27">
                  <c:v>0.19996237754821777</c:v>
                </c:pt>
                <c:pt idx="28">
                  <c:v>0.19996237754821777</c:v>
                </c:pt>
                <c:pt idx="29">
                  <c:v>0.19996237754821777</c:v>
                </c:pt>
                <c:pt idx="30">
                  <c:v>0.19996237754821777</c:v>
                </c:pt>
                <c:pt idx="31">
                  <c:v>0.19996237754821777</c:v>
                </c:pt>
                <c:pt idx="32">
                  <c:v>0.19996237754821777</c:v>
                </c:pt>
                <c:pt idx="33">
                  <c:v>0.19996237754821777</c:v>
                </c:pt>
                <c:pt idx="34">
                  <c:v>0.19996237754821777</c:v>
                </c:pt>
                <c:pt idx="35">
                  <c:v>0.19996237754821777</c:v>
                </c:pt>
                <c:pt idx="36">
                  <c:v>0.19996237754821777</c:v>
                </c:pt>
                <c:pt idx="37">
                  <c:v>0.19996237754821777</c:v>
                </c:pt>
                <c:pt idx="38">
                  <c:v>0.19996237754821777</c:v>
                </c:pt>
                <c:pt idx="39">
                  <c:v>0.19996237754821777</c:v>
                </c:pt>
                <c:pt idx="40">
                  <c:v>0.19996237754821777</c:v>
                </c:pt>
                <c:pt idx="41">
                  <c:v>0.19996237754821777</c:v>
                </c:pt>
                <c:pt idx="42">
                  <c:v>0.19996237754821777</c:v>
                </c:pt>
                <c:pt idx="43">
                  <c:v>0.19996237754821777</c:v>
                </c:pt>
                <c:pt idx="44">
                  <c:v>0.19996237754821777</c:v>
                </c:pt>
                <c:pt idx="45">
                  <c:v>0.19996237754821777</c:v>
                </c:pt>
                <c:pt idx="46">
                  <c:v>0.19996237754821777</c:v>
                </c:pt>
                <c:pt idx="47">
                  <c:v>0.19996237754821777</c:v>
                </c:pt>
                <c:pt idx="48">
                  <c:v>0.19996237754821777</c:v>
                </c:pt>
                <c:pt idx="49">
                  <c:v>0.19996237754821777</c:v>
                </c:pt>
                <c:pt idx="50">
                  <c:v>0.19996237754821777</c:v>
                </c:pt>
                <c:pt idx="51">
                  <c:v>0.19996237754821777</c:v>
                </c:pt>
                <c:pt idx="52">
                  <c:v>0.19996237754821777</c:v>
                </c:pt>
                <c:pt idx="53">
                  <c:v>0.19996237754821777</c:v>
                </c:pt>
                <c:pt idx="54">
                  <c:v>0.19996237754821777</c:v>
                </c:pt>
                <c:pt idx="55">
                  <c:v>0.19996237754821777</c:v>
                </c:pt>
                <c:pt idx="56">
                  <c:v>0.19996237754821777</c:v>
                </c:pt>
                <c:pt idx="57">
                  <c:v>0.19996237754821777</c:v>
                </c:pt>
                <c:pt idx="58">
                  <c:v>0.19996237754821777</c:v>
                </c:pt>
                <c:pt idx="59">
                  <c:v>0.19996237754821777</c:v>
                </c:pt>
                <c:pt idx="60">
                  <c:v>0.19996237754821777</c:v>
                </c:pt>
                <c:pt idx="61">
                  <c:v>0.19996237754821777</c:v>
                </c:pt>
                <c:pt idx="62">
                  <c:v>0.19996237754821777</c:v>
                </c:pt>
                <c:pt idx="63">
                  <c:v>0.19996237754821777</c:v>
                </c:pt>
                <c:pt idx="64">
                  <c:v>0.19996237754821777</c:v>
                </c:pt>
                <c:pt idx="65">
                  <c:v>0.19996237754821777</c:v>
                </c:pt>
                <c:pt idx="66">
                  <c:v>0.19996237754821777</c:v>
                </c:pt>
                <c:pt idx="67">
                  <c:v>0.19996237754821777</c:v>
                </c:pt>
                <c:pt idx="68">
                  <c:v>0.19996237754821777</c:v>
                </c:pt>
                <c:pt idx="69">
                  <c:v>0.19996237754821777</c:v>
                </c:pt>
                <c:pt idx="70">
                  <c:v>0.19996237754821777</c:v>
                </c:pt>
                <c:pt idx="71">
                  <c:v>0.19996237754821777</c:v>
                </c:pt>
                <c:pt idx="72">
                  <c:v>0.19996237754821777</c:v>
                </c:pt>
                <c:pt idx="73">
                  <c:v>0.19996237754821777</c:v>
                </c:pt>
                <c:pt idx="74">
                  <c:v>0.19996237754821777</c:v>
                </c:pt>
                <c:pt idx="75">
                  <c:v>0.19996237754821777</c:v>
                </c:pt>
                <c:pt idx="76">
                  <c:v>0.19996237754821777</c:v>
                </c:pt>
                <c:pt idx="77">
                  <c:v>0.19996237754821777</c:v>
                </c:pt>
                <c:pt idx="78">
                  <c:v>0.19996237754821777</c:v>
                </c:pt>
                <c:pt idx="79">
                  <c:v>0.19996237754821777</c:v>
                </c:pt>
                <c:pt idx="80">
                  <c:v>0.19996237754821777</c:v>
                </c:pt>
                <c:pt idx="81">
                  <c:v>0.19996237754821777</c:v>
                </c:pt>
                <c:pt idx="82">
                  <c:v>0.19996237754821777</c:v>
                </c:pt>
                <c:pt idx="83">
                  <c:v>0.19996237754821777</c:v>
                </c:pt>
                <c:pt idx="84">
                  <c:v>0.19996237754821777</c:v>
                </c:pt>
                <c:pt idx="85">
                  <c:v>0.19996237754821777</c:v>
                </c:pt>
                <c:pt idx="86">
                  <c:v>0.19996237754821777</c:v>
                </c:pt>
                <c:pt idx="87">
                  <c:v>0.19996237754821777</c:v>
                </c:pt>
                <c:pt idx="88">
                  <c:v>0.19996237754821777</c:v>
                </c:pt>
                <c:pt idx="89">
                  <c:v>0.19996237754821777</c:v>
                </c:pt>
                <c:pt idx="90">
                  <c:v>0.19996237754821777</c:v>
                </c:pt>
                <c:pt idx="91">
                  <c:v>0.19996237754821777</c:v>
                </c:pt>
                <c:pt idx="92">
                  <c:v>0.19996237754821777</c:v>
                </c:pt>
                <c:pt idx="93">
                  <c:v>0.19996237754821777</c:v>
                </c:pt>
                <c:pt idx="94">
                  <c:v>0.19996237754821777</c:v>
                </c:pt>
                <c:pt idx="95">
                  <c:v>0.19996237754821777</c:v>
                </c:pt>
                <c:pt idx="96">
                  <c:v>0.19996237754821777</c:v>
                </c:pt>
                <c:pt idx="97">
                  <c:v>0.19996237754821777</c:v>
                </c:pt>
                <c:pt idx="98">
                  <c:v>0.19996237754821777</c:v>
                </c:pt>
                <c:pt idx="99">
                  <c:v>0.19996237754821777</c:v>
                </c:pt>
              </c:numCache>
            </c:numRef>
          </c:yVal>
          <c:smooth val="0"/>
          <c:extLst>
            <c:ext xmlns:c16="http://schemas.microsoft.com/office/drawing/2014/chart" uri="{C3380CC4-5D6E-409C-BE32-E72D297353CC}">
              <c16:uniqueId val="{00000001-2FC5-4CE8-9DFB-205358754DAC}"/>
            </c:ext>
          </c:extLst>
        </c:ser>
        <c:ser>
          <c:idx val="2"/>
          <c:order val="2"/>
          <c:tx>
            <c:strRef>
              <c:f>'[SPC-Tools.xlsm]X-Chart-data'!$J$1</c:f>
              <c:strCache>
                <c:ptCount val="1"/>
                <c:pt idx="0">
                  <c:v>LCLx</c:v>
                </c:pt>
              </c:strCache>
            </c:strRef>
          </c:tx>
          <c:spPr>
            <a:ln w="25400">
              <a:solidFill>
                <a:srgbClr val="339966"/>
              </a:solidFill>
              <a:prstDash val="solid"/>
            </a:ln>
            <a:effectLst/>
          </c:spPr>
          <c:marker>
            <c:symbol val="none"/>
          </c:marker>
          <c:xVal>
            <c:numRef>
              <c:f>'[SPC-Tools.xlsm]X-Chart-data'!$G$2:$G$101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'[SPC-Tools.xlsm]X-Chart-data'!$J$2:$J$101</c:f>
              <c:numCache>
                <c:formatCode>General</c:formatCode>
                <c:ptCount val="10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numCache>
            </c:numRef>
          </c:yVal>
          <c:smooth val="0"/>
          <c:extLst>
            <c:ext xmlns:c16="http://schemas.microsoft.com/office/drawing/2014/chart" uri="{C3380CC4-5D6E-409C-BE32-E72D297353CC}">
              <c16:uniqueId val="{00000002-2FC5-4CE8-9DFB-205358754DAC}"/>
            </c:ext>
          </c:extLst>
        </c:ser>
        <c:dLbls>
          <c:showLegendKey val="0"/>
          <c:showVal val="0"/>
          <c:showCatName val="0"/>
          <c:showSerName val="0"/>
          <c:showPercent val="0"/>
          <c:showBubbleSize val="0"/>
        </c:dLbls>
        <c:axId val="15506048"/>
        <c:axId val="21158144"/>
      </c:scatterChart>
      <c:valAx>
        <c:axId val="15506048"/>
        <c:scaling>
          <c:orientation val="minMax"/>
          <c:max val="100"/>
          <c:min val="1"/>
        </c:scaling>
        <c:delete val="0"/>
        <c:axPos val="b"/>
        <c:title>
          <c:tx>
            <c:rich>
              <a:bodyPr/>
              <a:lstStyle/>
              <a:p>
                <a:pPr>
                  <a:defRPr sz="1100" b="1" i="0" u="none" strike="noStrike" baseline="0">
                    <a:solidFill>
                      <a:srgbClr val="000000"/>
                    </a:solidFill>
                    <a:latin typeface="Arial"/>
                    <a:ea typeface="Arial"/>
                    <a:cs typeface="Arial"/>
                  </a:defRPr>
                </a:pPr>
                <a:r>
                  <a:rPr lang="en-US"/>
                  <a:t>Events</a:t>
                </a:r>
              </a:p>
            </c:rich>
          </c:tx>
          <c:layout>
            <c:manualLayout>
              <c:xMode val="edge"/>
              <c:yMode val="edge"/>
              <c:x val="0.45283018867924529"/>
              <c:y val="0.9363784665579119"/>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600" b="0" i="0" u="none" strike="noStrike" baseline="0">
                <a:solidFill>
                  <a:srgbClr val="000000"/>
                </a:solidFill>
                <a:latin typeface="Arial"/>
                <a:ea typeface="Arial"/>
                <a:cs typeface="Arial"/>
              </a:defRPr>
            </a:pPr>
            <a:endParaRPr lang="en-US"/>
          </a:p>
        </c:txPr>
        <c:crossAx val="21158144"/>
        <c:crosses val="autoZero"/>
        <c:crossBetween val="midCat"/>
        <c:majorUnit val="2"/>
      </c:valAx>
      <c:valAx>
        <c:axId val="21158144"/>
        <c:scaling>
          <c:orientation val="minMax"/>
        </c:scaling>
        <c:delete val="0"/>
        <c:axPos val="l"/>
        <c:majorGridlines>
          <c:spPr>
            <a:ln w="3175">
              <a:solidFill>
                <a:srgbClr val="000000"/>
              </a:solidFill>
              <a:prstDash val="solid"/>
            </a:ln>
          </c:spPr>
        </c:majorGridlines>
        <c:title>
          <c:tx>
            <c:rich>
              <a:bodyPr/>
              <a:lstStyle/>
              <a:p>
                <a:pPr>
                  <a:defRPr sz="1100" b="1" i="0" u="none" strike="noStrike" baseline="0">
                    <a:solidFill>
                      <a:srgbClr val="000000"/>
                    </a:solidFill>
                    <a:latin typeface="Arial"/>
                    <a:ea typeface="Arial"/>
                    <a:cs typeface="Arial"/>
                  </a:defRPr>
                </a:pPr>
                <a:r>
                  <a:rPr lang="en-US"/>
                  <a:t>Range</a:t>
                </a:r>
              </a:p>
            </c:rich>
          </c:tx>
          <c:layout>
            <c:manualLayout>
              <c:xMode val="edge"/>
              <c:yMode val="edge"/>
              <c:x val="1.5314623195197385E-3"/>
              <c:y val="0.49219943220037193"/>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000" b="1" i="0" u="none" strike="noStrike" baseline="0">
                <a:solidFill>
                  <a:srgbClr val="000000"/>
                </a:solidFill>
                <a:latin typeface="Arial"/>
                <a:ea typeface="Arial"/>
                <a:cs typeface="Arial"/>
              </a:defRPr>
            </a:pPr>
            <a:endParaRPr lang="en-US"/>
          </a:p>
        </c:txPr>
        <c:crossAx val="15506048"/>
        <c:crosses val="autoZero"/>
        <c:crossBetween val="midCat"/>
      </c:valAx>
      <c:spPr>
        <a:solidFill>
          <a:srgbClr val="FFFFCC"/>
        </a:solidFill>
        <a:ln w="12700">
          <a:solidFill>
            <a:srgbClr val="808080"/>
          </a:solidFill>
          <a:prstDash val="solid"/>
        </a:ln>
      </c:spPr>
    </c:plotArea>
    <c:legend>
      <c:legendPos val="r"/>
      <c:legendEntry>
        <c:idx val="0"/>
        <c:txPr>
          <a:bodyPr/>
          <a:lstStyle/>
          <a:p>
            <a:pPr>
              <a:defRPr sz="920" b="0" i="0" u="none" strike="noStrike" baseline="0">
                <a:solidFill>
                  <a:srgbClr val="000000"/>
                </a:solidFill>
                <a:latin typeface="Arial"/>
                <a:ea typeface="Arial"/>
                <a:cs typeface="Arial"/>
              </a:defRPr>
            </a:pPr>
            <a:endParaRPr lang="en-US"/>
          </a:p>
        </c:txPr>
      </c:legendEntry>
      <c:legendEntry>
        <c:idx val="1"/>
        <c:txPr>
          <a:bodyPr/>
          <a:lstStyle/>
          <a:p>
            <a:pPr>
              <a:defRPr sz="920" b="0" i="0" u="none" strike="noStrike" baseline="0">
                <a:solidFill>
                  <a:srgbClr val="000000"/>
                </a:solidFill>
                <a:latin typeface="Arial"/>
                <a:ea typeface="Arial"/>
                <a:cs typeface="Arial"/>
              </a:defRPr>
            </a:pPr>
            <a:endParaRPr lang="en-US"/>
          </a:p>
        </c:txPr>
      </c:legendEntry>
      <c:legendEntry>
        <c:idx val="2"/>
        <c:txPr>
          <a:bodyPr/>
          <a:lstStyle/>
          <a:p>
            <a:pPr>
              <a:defRPr sz="920" b="0" i="0" u="none" strike="noStrike" baseline="0">
                <a:solidFill>
                  <a:srgbClr val="000000"/>
                </a:solidFill>
                <a:latin typeface="Arial"/>
                <a:ea typeface="Arial"/>
                <a:cs typeface="Arial"/>
              </a:defRPr>
            </a:pPr>
            <a:endParaRPr lang="en-US"/>
          </a:p>
        </c:txPr>
      </c:legendEntry>
      <c:layout>
        <c:manualLayout>
          <c:xMode val="edge"/>
          <c:yMode val="edge"/>
          <c:x val="0.52278393993320493"/>
          <c:y val="1.2421358762315515E-2"/>
          <c:w val="0.4147202652300041"/>
          <c:h val="0.10556062221422975"/>
        </c:manualLayout>
      </c:layout>
      <c:overlay val="0"/>
      <c:spPr>
        <a:solidFill>
          <a:srgbClr val="FFFFFF"/>
        </a:solidFill>
        <a:ln w="3175">
          <a:solidFill>
            <a:srgbClr val="000000"/>
          </a:solidFill>
          <a:prstDash val="solid"/>
        </a:ln>
      </c:spPr>
      <c:txPr>
        <a:bodyPr/>
        <a:lstStyle/>
        <a:p>
          <a:pPr>
            <a:defRPr sz="1100" b="0" i="0" u="none" strike="noStrike" baseline="0">
              <a:solidFill>
                <a:srgbClr val="000000"/>
              </a:solidFill>
              <a:latin typeface="Times New Roman"/>
              <a:ea typeface="Times New Roman"/>
              <a:cs typeface="Times New Roman"/>
            </a:defRPr>
          </a:pPr>
          <a:endParaRPr lang="en-US"/>
        </a:p>
      </c:txPr>
    </c:legend>
    <c:plotVisOnly val="1"/>
    <c:dispBlanksAs val="gap"/>
    <c:showDLblsOverMax val="0"/>
  </c:chart>
  <c:spPr>
    <a:noFill/>
    <a:ln w="9525">
      <a:noFill/>
    </a:ln>
  </c:spPr>
  <c:txPr>
    <a:bodyPr/>
    <a:lstStyle/>
    <a:p>
      <a:pPr>
        <a:defRPr sz="1200" b="0" i="0" u="none" strike="noStrike" baseline="0">
          <a:solidFill>
            <a:srgbClr val="000000"/>
          </a:solidFill>
          <a:latin typeface="Times New Roman"/>
          <a:ea typeface="Times New Roman"/>
          <a:cs typeface="Times New Roman"/>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950" b="1" i="0" u="none" strike="noStrike" baseline="0">
                <a:solidFill>
                  <a:srgbClr val="000000"/>
                </a:solidFill>
                <a:latin typeface="Arial"/>
                <a:ea typeface="Arial"/>
                <a:cs typeface="Arial"/>
              </a:defRPr>
            </a:pPr>
            <a:r>
              <a:rPr lang="en-US"/>
              <a:t>Aflatoxin B1</a:t>
            </a:r>
            <a:endParaRPr lang="vi-VN"/>
          </a:p>
        </c:rich>
      </c:tx>
      <c:overlay val="0"/>
      <c:spPr>
        <a:noFill/>
        <a:ln w="25400">
          <a:noFill/>
        </a:ln>
      </c:spPr>
    </c:title>
    <c:autoTitleDeleted val="0"/>
    <c:plotArea>
      <c:layout/>
      <c:scatterChart>
        <c:scatterStyle val="lineMarker"/>
        <c:varyColors val="0"/>
        <c:ser>
          <c:idx val="0"/>
          <c:order val="0"/>
          <c:spPr>
            <a:ln w="28575">
              <a:noFill/>
            </a:ln>
          </c:spPr>
          <c:marker>
            <c:symbol val="diamond"/>
            <c:size val="5"/>
            <c:spPr>
              <a:solidFill>
                <a:srgbClr val="000080"/>
              </a:solidFill>
              <a:ln>
                <a:solidFill>
                  <a:srgbClr val="000080"/>
                </a:solidFill>
                <a:prstDash val="solid"/>
              </a:ln>
            </c:spPr>
          </c:marker>
          <c:xVal>
            <c:numRef>
              <c:f>Spike!$A$10:$A$39</c:f>
              <c:numCache>
                <c:formatCode>General</c:formatCode>
                <c:ptCount val="3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numCache>
            </c:numRef>
          </c:xVal>
          <c:yVal>
            <c:numRef>
              <c:f>Spike!$B$10:$B$39</c:f>
              <c:numCache>
                <c:formatCode>0.0%</c:formatCode>
                <c:ptCount val="30"/>
                <c:pt idx="0">
                  <c:v>0.92</c:v>
                </c:pt>
                <c:pt idx="1">
                  <c:v>0.89</c:v>
                </c:pt>
                <c:pt idx="2">
                  <c:v>0.96</c:v>
                </c:pt>
                <c:pt idx="3">
                  <c:v>1.02</c:v>
                </c:pt>
                <c:pt idx="4">
                  <c:v>0.88</c:v>
                </c:pt>
                <c:pt idx="5">
                  <c:v>0.95</c:v>
                </c:pt>
                <c:pt idx="6">
                  <c:v>0.99</c:v>
                </c:pt>
                <c:pt idx="7">
                  <c:v>1.04</c:v>
                </c:pt>
                <c:pt idx="8">
                  <c:v>1.05</c:v>
                </c:pt>
                <c:pt idx="9">
                  <c:v>0.88</c:v>
                </c:pt>
                <c:pt idx="10">
                  <c:v>0.86</c:v>
                </c:pt>
                <c:pt idx="11">
                  <c:v>0.93</c:v>
                </c:pt>
                <c:pt idx="12">
                  <c:v>1</c:v>
                </c:pt>
                <c:pt idx="13">
                  <c:v>0.98</c:v>
                </c:pt>
                <c:pt idx="14">
                  <c:v>1.03</c:v>
                </c:pt>
                <c:pt idx="15">
                  <c:v>1.02</c:v>
                </c:pt>
                <c:pt idx="16">
                  <c:v>0.85</c:v>
                </c:pt>
                <c:pt idx="17">
                  <c:v>0.87</c:v>
                </c:pt>
                <c:pt idx="18">
                  <c:v>0.9</c:v>
                </c:pt>
                <c:pt idx="19">
                  <c:v>0.84</c:v>
                </c:pt>
                <c:pt idx="20">
                  <c:v>0.85</c:v>
                </c:pt>
                <c:pt idx="21">
                  <c:v>1.02</c:v>
                </c:pt>
                <c:pt idx="22">
                  <c:v>1.02</c:v>
                </c:pt>
                <c:pt idx="23">
                  <c:v>0.91</c:v>
                </c:pt>
                <c:pt idx="24">
                  <c:v>0.99</c:v>
                </c:pt>
                <c:pt idx="25" formatCode="0.00%">
                  <c:v>1.01</c:v>
                </c:pt>
                <c:pt idx="26" formatCode="0.00%">
                  <c:v>0.89</c:v>
                </c:pt>
                <c:pt idx="27" formatCode="0.00%">
                  <c:v>1.03</c:v>
                </c:pt>
                <c:pt idx="28" formatCode="0%">
                  <c:v>0.87</c:v>
                </c:pt>
                <c:pt idx="29" formatCode="0.00%">
                  <c:v>1.02</c:v>
                </c:pt>
              </c:numCache>
            </c:numRef>
          </c:yVal>
          <c:smooth val="0"/>
          <c:extLst>
            <c:ext xmlns:c16="http://schemas.microsoft.com/office/drawing/2014/chart" uri="{C3380CC4-5D6E-409C-BE32-E72D297353CC}">
              <c16:uniqueId val="{00000000-FB47-4E9C-81B3-E643EBC7C128}"/>
            </c:ext>
          </c:extLst>
        </c:ser>
        <c:ser>
          <c:idx val="1"/>
          <c:order val="1"/>
          <c:tx>
            <c:v>Average</c:v>
          </c:tx>
          <c:spPr>
            <a:ln w="12700">
              <a:solidFill>
                <a:srgbClr val="000000"/>
              </a:solidFill>
              <a:prstDash val="solid"/>
            </a:ln>
          </c:spPr>
          <c:marker>
            <c:symbol val="none"/>
          </c:marker>
          <c:xVal>
            <c:numRef>
              <c:f>Spike!$J$9:$K$9</c:f>
              <c:numCache>
                <c:formatCode>General</c:formatCode>
                <c:ptCount val="2"/>
                <c:pt idx="0">
                  <c:v>1</c:v>
                </c:pt>
                <c:pt idx="1">
                  <c:v>35</c:v>
                </c:pt>
              </c:numCache>
            </c:numRef>
          </c:xVal>
          <c:yVal>
            <c:numRef>
              <c:f>Spike!$J$10:$K$10</c:f>
              <c:numCache>
                <c:formatCode>0.00</c:formatCode>
                <c:ptCount val="2"/>
                <c:pt idx="0">
                  <c:v>0.94900000000000007</c:v>
                </c:pt>
                <c:pt idx="1">
                  <c:v>0.94900000000000007</c:v>
                </c:pt>
              </c:numCache>
            </c:numRef>
          </c:yVal>
          <c:smooth val="0"/>
          <c:extLst>
            <c:ext xmlns:c16="http://schemas.microsoft.com/office/drawing/2014/chart" uri="{C3380CC4-5D6E-409C-BE32-E72D297353CC}">
              <c16:uniqueId val="{00000001-FB47-4E9C-81B3-E643EBC7C128}"/>
            </c:ext>
          </c:extLst>
        </c:ser>
        <c:ser>
          <c:idx val="2"/>
          <c:order val="2"/>
          <c:tx>
            <c:v>+2s</c:v>
          </c:tx>
          <c:spPr>
            <a:ln w="25400">
              <a:solidFill>
                <a:srgbClr val="008000"/>
              </a:solidFill>
              <a:prstDash val="sysDash"/>
            </a:ln>
          </c:spPr>
          <c:marker>
            <c:symbol val="none"/>
          </c:marker>
          <c:xVal>
            <c:numRef>
              <c:f>Spike!$J$9:$K$9</c:f>
              <c:numCache>
                <c:formatCode>General</c:formatCode>
                <c:ptCount val="2"/>
                <c:pt idx="0">
                  <c:v>1</c:v>
                </c:pt>
                <c:pt idx="1">
                  <c:v>35</c:v>
                </c:pt>
              </c:numCache>
            </c:numRef>
          </c:xVal>
          <c:yVal>
            <c:numRef>
              <c:f>Spike!$J$13:$K$13</c:f>
              <c:numCache>
                <c:formatCode>0.00</c:formatCode>
                <c:ptCount val="2"/>
                <c:pt idx="0">
                  <c:v>1.088491688048008</c:v>
                </c:pt>
                <c:pt idx="1">
                  <c:v>1.088491688048008</c:v>
                </c:pt>
              </c:numCache>
            </c:numRef>
          </c:yVal>
          <c:smooth val="0"/>
          <c:extLst>
            <c:ext xmlns:c16="http://schemas.microsoft.com/office/drawing/2014/chart" uri="{C3380CC4-5D6E-409C-BE32-E72D297353CC}">
              <c16:uniqueId val="{00000002-FB47-4E9C-81B3-E643EBC7C128}"/>
            </c:ext>
          </c:extLst>
        </c:ser>
        <c:ser>
          <c:idx val="3"/>
          <c:order val="3"/>
          <c:tx>
            <c:v>+3s</c:v>
          </c:tx>
          <c:spPr>
            <a:ln w="25400">
              <a:solidFill>
                <a:srgbClr val="FF0000"/>
              </a:solidFill>
              <a:prstDash val="lgDash"/>
            </a:ln>
          </c:spPr>
          <c:marker>
            <c:symbol val="none"/>
          </c:marker>
          <c:xVal>
            <c:numRef>
              <c:f>Spike!$J$9:$K$9</c:f>
              <c:numCache>
                <c:formatCode>General</c:formatCode>
                <c:ptCount val="2"/>
                <c:pt idx="0">
                  <c:v>1</c:v>
                </c:pt>
                <c:pt idx="1">
                  <c:v>35</c:v>
                </c:pt>
              </c:numCache>
            </c:numRef>
          </c:xVal>
          <c:yVal>
            <c:numRef>
              <c:f>Spike!$J$14:$K$14</c:f>
              <c:numCache>
                <c:formatCode>0.00</c:formatCode>
                <c:ptCount val="2"/>
                <c:pt idx="0">
                  <c:v>1.158237532072012</c:v>
                </c:pt>
                <c:pt idx="1">
                  <c:v>1.158237532072012</c:v>
                </c:pt>
              </c:numCache>
            </c:numRef>
          </c:yVal>
          <c:smooth val="0"/>
          <c:extLst>
            <c:ext xmlns:c16="http://schemas.microsoft.com/office/drawing/2014/chart" uri="{C3380CC4-5D6E-409C-BE32-E72D297353CC}">
              <c16:uniqueId val="{00000003-FB47-4E9C-81B3-E643EBC7C128}"/>
            </c:ext>
          </c:extLst>
        </c:ser>
        <c:ser>
          <c:idx val="4"/>
          <c:order val="4"/>
          <c:tx>
            <c:v>-2s</c:v>
          </c:tx>
          <c:spPr>
            <a:ln w="25400">
              <a:solidFill>
                <a:srgbClr val="FF0000"/>
              </a:solidFill>
              <a:prstDash val="lgDash"/>
            </a:ln>
          </c:spPr>
          <c:marker>
            <c:symbol val="none"/>
          </c:marker>
          <c:xVal>
            <c:numRef>
              <c:f>Spike!$J$9:$K$9</c:f>
              <c:numCache>
                <c:formatCode>General</c:formatCode>
                <c:ptCount val="2"/>
                <c:pt idx="0">
                  <c:v>1</c:v>
                </c:pt>
                <c:pt idx="1">
                  <c:v>35</c:v>
                </c:pt>
              </c:numCache>
            </c:numRef>
          </c:xVal>
          <c:yVal>
            <c:numRef>
              <c:f>Spike!$J$11:$K$11</c:f>
              <c:numCache>
                <c:formatCode>0.00</c:formatCode>
                <c:ptCount val="2"/>
                <c:pt idx="0">
                  <c:v>0.73976246792798817</c:v>
                </c:pt>
                <c:pt idx="1">
                  <c:v>0.73976246792798817</c:v>
                </c:pt>
              </c:numCache>
            </c:numRef>
          </c:yVal>
          <c:smooth val="0"/>
          <c:extLst>
            <c:ext xmlns:c16="http://schemas.microsoft.com/office/drawing/2014/chart" uri="{C3380CC4-5D6E-409C-BE32-E72D297353CC}">
              <c16:uniqueId val="{00000004-FB47-4E9C-81B3-E643EBC7C128}"/>
            </c:ext>
          </c:extLst>
        </c:ser>
        <c:ser>
          <c:idx val="5"/>
          <c:order val="5"/>
          <c:tx>
            <c:v>-3s</c:v>
          </c:tx>
          <c:spPr>
            <a:ln w="25400">
              <a:solidFill>
                <a:srgbClr val="008000"/>
              </a:solidFill>
              <a:prstDash val="sysDash"/>
            </a:ln>
          </c:spPr>
          <c:marker>
            <c:symbol val="none"/>
          </c:marker>
          <c:xVal>
            <c:numRef>
              <c:f>Spike!$J$9:$K$9</c:f>
              <c:numCache>
                <c:formatCode>General</c:formatCode>
                <c:ptCount val="2"/>
                <c:pt idx="0">
                  <c:v>1</c:v>
                </c:pt>
                <c:pt idx="1">
                  <c:v>35</c:v>
                </c:pt>
              </c:numCache>
            </c:numRef>
          </c:xVal>
          <c:yVal>
            <c:numRef>
              <c:f>Spike!$J$12:$K$12</c:f>
              <c:numCache>
                <c:formatCode>0.00</c:formatCode>
                <c:ptCount val="2"/>
                <c:pt idx="0">
                  <c:v>0.80950831195199213</c:v>
                </c:pt>
                <c:pt idx="1">
                  <c:v>0.80950831195199213</c:v>
                </c:pt>
              </c:numCache>
            </c:numRef>
          </c:yVal>
          <c:smooth val="0"/>
          <c:extLst>
            <c:ext xmlns:c16="http://schemas.microsoft.com/office/drawing/2014/chart" uri="{C3380CC4-5D6E-409C-BE32-E72D297353CC}">
              <c16:uniqueId val="{00000005-FB47-4E9C-81B3-E643EBC7C128}"/>
            </c:ext>
          </c:extLst>
        </c:ser>
        <c:dLbls>
          <c:showLegendKey val="0"/>
          <c:showVal val="0"/>
          <c:showCatName val="0"/>
          <c:showSerName val="0"/>
          <c:showPercent val="0"/>
          <c:showBubbleSize val="0"/>
        </c:dLbls>
        <c:axId val="17926400"/>
        <c:axId val="20463616"/>
      </c:scatterChart>
      <c:valAx>
        <c:axId val="17926400"/>
        <c:scaling>
          <c:orientation val="minMax"/>
          <c:max val="35"/>
        </c:scaling>
        <c:delete val="0"/>
        <c:axPos val="b"/>
        <c:title>
          <c:tx>
            <c:rich>
              <a:bodyPr/>
              <a:lstStyle/>
              <a:p>
                <a:pPr>
                  <a:defRPr/>
                </a:pPr>
                <a:r>
                  <a:rPr lang="en-US"/>
                  <a:t>Event</a:t>
                </a:r>
              </a:p>
            </c:rich>
          </c:tx>
          <c:overlay val="0"/>
        </c:title>
        <c:numFmt formatCode="General" sourceLinked="1"/>
        <c:majorTickMark val="none"/>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20463616"/>
        <c:crosses val="autoZero"/>
        <c:crossBetween val="midCat"/>
      </c:valAx>
      <c:valAx>
        <c:axId val="20463616"/>
        <c:scaling>
          <c:orientation val="minMax"/>
          <c:max val="1.2"/>
          <c:min val="0.70000000000000007"/>
        </c:scaling>
        <c:delete val="0"/>
        <c:axPos val="l"/>
        <c:title>
          <c:tx>
            <c:rich>
              <a:bodyPr/>
              <a:lstStyle/>
              <a:p>
                <a:pPr>
                  <a:defRPr/>
                </a:pPr>
                <a:r>
                  <a:rPr lang="en-US"/>
                  <a:t>%R</a:t>
                </a:r>
              </a:p>
            </c:rich>
          </c:tx>
          <c:overlay val="0"/>
        </c:title>
        <c:numFmt formatCode="0.0%" sourceLinked="1"/>
        <c:majorTickMark val="none"/>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7926400"/>
        <c:crosses val="autoZero"/>
        <c:crossBetween val="midCat"/>
      </c:valAx>
      <c:spPr>
        <a:noFill/>
        <a:ln w="25400">
          <a:noFill/>
        </a:ln>
      </c:spPr>
    </c:plotArea>
    <c:plotVisOnly val="1"/>
    <c:dispBlanksAs val="gap"/>
    <c:showDLblsOverMax val="0"/>
  </c:chart>
  <c:spPr>
    <a:solidFill>
      <a:srgbClr val="FFFFFF"/>
    </a:solidFill>
    <a:ln w="3175">
      <a:solidFill>
        <a:srgbClr val="000000"/>
      </a:solidFill>
      <a:prstDash val="solid"/>
    </a:ln>
  </c:spPr>
  <c:txPr>
    <a:bodyPr/>
    <a:lstStyle/>
    <a:p>
      <a:pPr>
        <a:defRPr sz="800" b="0" i="0" u="none" strike="noStrike" baseline="0">
          <a:solidFill>
            <a:srgbClr val="000000"/>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Methanol</a:t>
            </a:r>
          </a:p>
        </c:rich>
      </c:tx>
      <c:overlay val="0"/>
    </c:title>
    <c:autoTitleDeleted val="0"/>
    <c:plotArea>
      <c:layout/>
      <c:scatterChart>
        <c:scatterStyle val="lineMarker"/>
        <c:varyColors val="0"/>
        <c:ser>
          <c:idx val="0"/>
          <c:order val="0"/>
          <c:spPr>
            <a:ln w="25400">
              <a:solidFill>
                <a:srgbClr val="000000"/>
              </a:solidFill>
              <a:prstDash val="solid"/>
            </a:ln>
          </c:spPr>
          <c:marker>
            <c:symbol val="dot"/>
            <c:size val="7"/>
            <c:spPr>
              <a:solidFill>
                <a:srgbClr val="000080"/>
              </a:solidFill>
              <a:ln>
                <a:solidFill>
                  <a:srgbClr val="000080"/>
                </a:solidFill>
                <a:prstDash val="solid"/>
              </a:ln>
            </c:spPr>
          </c:marker>
          <c:xVal>
            <c:numRef>
              <c:f>Duplicate!$K$15:$L$15</c:f>
              <c:numCache>
                <c:formatCode>General</c:formatCode>
                <c:ptCount val="2"/>
                <c:pt idx="0">
                  <c:v>1</c:v>
                </c:pt>
                <c:pt idx="1">
                  <c:v>45</c:v>
                </c:pt>
              </c:numCache>
            </c:numRef>
          </c:xVal>
          <c:yVal>
            <c:numRef>
              <c:f>Duplicate!$K$16:$L$16</c:f>
              <c:numCache>
                <c:formatCode>General</c:formatCode>
                <c:ptCount val="2"/>
                <c:pt idx="0">
                  <c:v>6.7816781898765148</c:v>
                </c:pt>
                <c:pt idx="1">
                  <c:v>6.7816781898765148</c:v>
                </c:pt>
              </c:numCache>
            </c:numRef>
          </c:yVal>
          <c:smooth val="0"/>
          <c:extLst>
            <c:ext xmlns:c16="http://schemas.microsoft.com/office/drawing/2014/chart" uri="{C3380CC4-5D6E-409C-BE32-E72D297353CC}">
              <c16:uniqueId val="{00000000-9FD1-420C-817E-F0FB923B308E}"/>
            </c:ext>
          </c:extLst>
        </c:ser>
        <c:ser>
          <c:idx val="1"/>
          <c:order val="1"/>
          <c:spPr>
            <a:ln w="25400">
              <a:solidFill>
                <a:srgbClr val="339966"/>
              </a:solidFill>
              <a:prstDash val="lgDashDot"/>
            </a:ln>
          </c:spPr>
          <c:marker>
            <c:symbol val="dot"/>
            <c:size val="5"/>
            <c:spPr>
              <a:solidFill>
                <a:srgbClr val="339966"/>
              </a:solidFill>
              <a:ln>
                <a:solidFill>
                  <a:srgbClr val="339966"/>
                </a:solidFill>
                <a:prstDash val="solid"/>
              </a:ln>
            </c:spPr>
          </c:marker>
          <c:xVal>
            <c:numRef>
              <c:f>Duplicate!$K$15:$L$15</c:f>
              <c:numCache>
                <c:formatCode>General</c:formatCode>
                <c:ptCount val="2"/>
                <c:pt idx="0">
                  <c:v>1</c:v>
                </c:pt>
                <c:pt idx="1">
                  <c:v>45</c:v>
                </c:pt>
              </c:numCache>
            </c:numRef>
          </c:xVal>
          <c:yVal>
            <c:numRef>
              <c:f>Duplicate!$K$17:$L$17</c:f>
              <c:numCache>
                <c:formatCode>General</c:formatCode>
                <c:ptCount val="2"/>
                <c:pt idx="0">
                  <c:v>17.014316735239838</c:v>
                </c:pt>
                <c:pt idx="1">
                  <c:v>17.014316735239838</c:v>
                </c:pt>
              </c:numCache>
            </c:numRef>
          </c:yVal>
          <c:smooth val="0"/>
          <c:extLst>
            <c:ext xmlns:c16="http://schemas.microsoft.com/office/drawing/2014/chart" uri="{C3380CC4-5D6E-409C-BE32-E72D297353CC}">
              <c16:uniqueId val="{00000001-9FD1-420C-817E-F0FB923B308E}"/>
            </c:ext>
          </c:extLst>
        </c:ser>
        <c:ser>
          <c:idx val="2"/>
          <c:order val="2"/>
          <c:spPr>
            <a:ln w="25400">
              <a:solidFill>
                <a:srgbClr val="FF0000"/>
              </a:solidFill>
              <a:prstDash val="lgDash"/>
            </a:ln>
          </c:spPr>
          <c:marker>
            <c:symbol val="dot"/>
            <c:size val="7"/>
            <c:spPr>
              <a:solidFill>
                <a:srgbClr val="FF0000"/>
              </a:solidFill>
              <a:ln>
                <a:solidFill>
                  <a:srgbClr val="FF0000"/>
                </a:solidFill>
                <a:prstDash val="solid"/>
              </a:ln>
            </c:spPr>
          </c:marker>
          <c:xVal>
            <c:numRef>
              <c:f>Duplicate!$K$15:$L$15</c:f>
              <c:numCache>
                <c:formatCode>General</c:formatCode>
                <c:ptCount val="2"/>
                <c:pt idx="0">
                  <c:v>1</c:v>
                </c:pt>
                <c:pt idx="1">
                  <c:v>45</c:v>
                </c:pt>
              </c:numCache>
            </c:numRef>
          </c:xVal>
          <c:yVal>
            <c:numRef>
              <c:f>Duplicate!$K$18:$L$18</c:f>
              <c:numCache>
                <c:formatCode>General</c:formatCode>
                <c:ptCount val="2"/>
                <c:pt idx="0">
                  <c:v>22.064502621318095</c:v>
                </c:pt>
                <c:pt idx="1">
                  <c:v>22.064502621318095</c:v>
                </c:pt>
              </c:numCache>
            </c:numRef>
          </c:yVal>
          <c:smooth val="0"/>
          <c:extLst>
            <c:ext xmlns:c16="http://schemas.microsoft.com/office/drawing/2014/chart" uri="{C3380CC4-5D6E-409C-BE32-E72D297353CC}">
              <c16:uniqueId val="{00000002-9FD1-420C-817E-F0FB923B308E}"/>
            </c:ext>
          </c:extLst>
        </c:ser>
        <c:ser>
          <c:idx val="3"/>
          <c:order val="3"/>
          <c:spPr>
            <a:ln w="28575">
              <a:noFill/>
            </a:ln>
          </c:spPr>
          <c:marker>
            <c:symbol val="diamond"/>
            <c:size val="5"/>
            <c:spPr>
              <a:solidFill>
                <a:srgbClr val="000080"/>
              </a:solidFill>
              <a:ln>
                <a:solidFill>
                  <a:srgbClr val="000080"/>
                </a:solidFill>
                <a:prstDash val="solid"/>
              </a:ln>
            </c:spPr>
          </c:marker>
          <c:xVal>
            <c:numRef>
              <c:f>Duplicate!$A$9:$A$38</c:f>
              <c:numCache>
                <c:formatCode>General</c:formatCode>
                <c:ptCount val="3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numCache>
            </c:numRef>
          </c:xVal>
          <c:yVal>
            <c:numRef>
              <c:f>Duplicate!$D$9:$D$38</c:f>
              <c:numCache>
                <c:formatCode>0.00</c:formatCode>
                <c:ptCount val="30"/>
                <c:pt idx="0">
                  <c:v>12.76595744680851</c:v>
                </c:pt>
                <c:pt idx="1">
                  <c:v>1.0050251256281406</c:v>
                </c:pt>
                <c:pt idx="2">
                  <c:v>7.6923076923076925</c:v>
                </c:pt>
                <c:pt idx="3">
                  <c:v>3.5087719298245612</c:v>
                </c:pt>
                <c:pt idx="4">
                  <c:v>5.6074766355140184</c:v>
                </c:pt>
                <c:pt idx="5">
                  <c:v>5.2631578947368416</c:v>
                </c:pt>
                <c:pt idx="6">
                  <c:v>4.1237113402061851</c:v>
                </c:pt>
                <c:pt idx="7">
                  <c:v>13.333333333333334</c:v>
                </c:pt>
                <c:pt idx="8">
                  <c:v>11.904761904761903</c:v>
                </c:pt>
                <c:pt idx="9">
                  <c:v>13.636363636363635</c:v>
                </c:pt>
                <c:pt idx="10">
                  <c:v>16</c:v>
                </c:pt>
                <c:pt idx="11">
                  <c:v>4.5112781954887211</c:v>
                </c:pt>
                <c:pt idx="12">
                  <c:v>2.4691358024691357</c:v>
                </c:pt>
                <c:pt idx="13">
                  <c:v>3.1746031746031744</c:v>
                </c:pt>
                <c:pt idx="14">
                  <c:v>10</c:v>
                </c:pt>
                <c:pt idx="15">
                  <c:v>7.4074074074074066</c:v>
                </c:pt>
                <c:pt idx="16">
                  <c:v>1.6</c:v>
                </c:pt>
                <c:pt idx="17">
                  <c:v>12.5</c:v>
                </c:pt>
                <c:pt idx="18">
                  <c:v>7.6923076923076925</c:v>
                </c:pt>
                <c:pt idx="19">
                  <c:v>6.4516129032258061</c:v>
                </c:pt>
                <c:pt idx="20">
                  <c:v>2.3529411764705883</c:v>
                </c:pt>
                <c:pt idx="21">
                  <c:v>2.5641025641025639</c:v>
                </c:pt>
                <c:pt idx="22">
                  <c:v>3.5087719298245612</c:v>
                </c:pt>
                <c:pt idx="23">
                  <c:v>2.0618556701030926</c:v>
                </c:pt>
                <c:pt idx="24">
                  <c:v>7.0175438596491224</c:v>
                </c:pt>
                <c:pt idx="25">
                  <c:v>1.5748031496062991</c:v>
                </c:pt>
                <c:pt idx="26">
                  <c:v>6.0606060606060606</c:v>
                </c:pt>
                <c:pt idx="27">
                  <c:v>12.76595744680851</c:v>
                </c:pt>
                <c:pt idx="28">
                  <c:v>8</c:v>
                </c:pt>
                <c:pt idx="29">
                  <c:v>6.8965517241379306</c:v>
                </c:pt>
              </c:numCache>
            </c:numRef>
          </c:yVal>
          <c:smooth val="0"/>
          <c:extLst>
            <c:ext xmlns:c16="http://schemas.microsoft.com/office/drawing/2014/chart" uri="{C3380CC4-5D6E-409C-BE32-E72D297353CC}">
              <c16:uniqueId val="{00000003-9FD1-420C-817E-F0FB923B308E}"/>
            </c:ext>
          </c:extLst>
        </c:ser>
        <c:dLbls>
          <c:showLegendKey val="0"/>
          <c:showVal val="0"/>
          <c:showCatName val="0"/>
          <c:showSerName val="0"/>
          <c:showPercent val="0"/>
          <c:showBubbleSize val="0"/>
        </c:dLbls>
        <c:axId val="20966400"/>
        <c:axId val="80526720"/>
      </c:scatterChart>
      <c:valAx>
        <c:axId val="20966400"/>
        <c:scaling>
          <c:orientation val="minMax"/>
          <c:max val="35"/>
        </c:scaling>
        <c:delete val="0"/>
        <c:axPos val="b"/>
        <c:title>
          <c:tx>
            <c:rich>
              <a:bodyPr/>
              <a:lstStyle/>
              <a:p>
                <a:pPr>
                  <a:defRPr/>
                </a:pPr>
                <a:r>
                  <a:rPr lang="en-US"/>
                  <a:t>Event</a:t>
                </a:r>
              </a:p>
            </c:rich>
          </c:tx>
          <c:overlay val="0"/>
        </c:title>
        <c:numFmt formatCode="General" sourceLinked="1"/>
        <c:majorTickMark val="none"/>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80526720"/>
        <c:crosses val="autoZero"/>
        <c:crossBetween val="midCat"/>
      </c:valAx>
      <c:valAx>
        <c:axId val="80526720"/>
        <c:scaling>
          <c:orientation val="minMax"/>
        </c:scaling>
        <c:delete val="0"/>
        <c:axPos val="l"/>
        <c:majorGridlines/>
        <c:title>
          <c:tx>
            <c:rich>
              <a:bodyPr/>
              <a:lstStyle/>
              <a:p>
                <a:pPr>
                  <a:defRPr/>
                </a:pPr>
                <a:r>
                  <a:rPr lang="en-US"/>
                  <a:t>mg/L</a:t>
                </a:r>
              </a:p>
            </c:rich>
          </c:tx>
          <c:overlay val="0"/>
        </c:title>
        <c:numFmt formatCode="General" sourceLinked="1"/>
        <c:majorTickMark val="none"/>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20966400"/>
        <c:crosses val="autoZero"/>
        <c:crossBetween val="midCat"/>
      </c:valAx>
      <c:spPr>
        <a:noFill/>
        <a:ln w="25400">
          <a:noFill/>
        </a:ln>
      </c:spPr>
    </c:plotArea>
    <c:plotVisOnly val="1"/>
    <c:dispBlanksAs val="gap"/>
    <c:showDLblsOverMax val="0"/>
  </c:chart>
  <c:spPr>
    <a:solidFill>
      <a:srgbClr val="FFFFFF"/>
    </a:solidFill>
    <a:ln w="3175">
      <a:solidFill>
        <a:srgbClr val="000000"/>
      </a:solidFill>
      <a:prstDash val="solid"/>
    </a:ln>
  </c:spPr>
  <c:txPr>
    <a:bodyPr/>
    <a:lstStyle/>
    <a:p>
      <a:pPr>
        <a:defRPr sz="800" b="0" i="0" u="none" strike="noStrike" baseline="0">
          <a:solidFill>
            <a:srgbClr val="000000"/>
          </a:solidFill>
          <a:latin typeface="Arial"/>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10/23/2024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10/23/2024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685817" indent="-263776" eaLnBrk="0" hangingPunct="0">
              <a:defRPr>
                <a:solidFill>
                  <a:schemeClr val="tx1"/>
                </a:solidFill>
                <a:latin typeface="Arial" charset="0"/>
                <a:cs typeface="Arial" charset="0"/>
              </a:defRPr>
            </a:lvl2pPr>
            <a:lvl3pPr marL="1055103" indent="-211021" eaLnBrk="0" hangingPunct="0">
              <a:defRPr>
                <a:solidFill>
                  <a:schemeClr val="tx1"/>
                </a:solidFill>
                <a:latin typeface="Arial" charset="0"/>
                <a:cs typeface="Arial" charset="0"/>
              </a:defRPr>
            </a:lvl3pPr>
            <a:lvl4pPr marL="1477145" indent="-211021" eaLnBrk="0" hangingPunct="0">
              <a:defRPr>
                <a:solidFill>
                  <a:schemeClr val="tx1"/>
                </a:solidFill>
                <a:latin typeface="Arial" charset="0"/>
                <a:cs typeface="Arial" charset="0"/>
              </a:defRPr>
            </a:lvl4pPr>
            <a:lvl5pPr marL="1899186" indent="-211021" eaLnBrk="0" hangingPunct="0">
              <a:defRPr>
                <a:solidFill>
                  <a:schemeClr val="tx1"/>
                </a:solidFill>
                <a:latin typeface="Arial" charset="0"/>
                <a:cs typeface="Arial" charset="0"/>
              </a:defRPr>
            </a:lvl5pPr>
            <a:lvl6pPr marL="2321227" indent="-211021" eaLnBrk="0" fontAlgn="base" hangingPunct="0">
              <a:spcBef>
                <a:spcPct val="0"/>
              </a:spcBef>
              <a:spcAft>
                <a:spcPct val="0"/>
              </a:spcAft>
              <a:defRPr>
                <a:solidFill>
                  <a:schemeClr val="tx1"/>
                </a:solidFill>
                <a:latin typeface="Arial" charset="0"/>
                <a:cs typeface="Arial" charset="0"/>
              </a:defRPr>
            </a:lvl6pPr>
            <a:lvl7pPr marL="2743269" indent="-211021" eaLnBrk="0" fontAlgn="base" hangingPunct="0">
              <a:spcBef>
                <a:spcPct val="0"/>
              </a:spcBef>
              <a:spcAft>
                <a:spcPct val="0"/>
              </a:spcAft>
              <a:defRPr>
                <a:solidFill>
                  <a:schemeClr val="tx1"/>
                </a:solidFill>
                <a:latin typeface="Arial" charset="0"/>
                <a:cs typeface="Arial" charset="0"/>
              </a:defRPr>
            </a:lvl7pPr>
            <a:lvl8pPr marL="3165310" indent="-211021" eaLnBrk="0" fontAlgn="base" hangingPunct="0">
              <a:spcBef>
                <a:spcPct val="0"/>
              </a:spcBef>
              <a:spcAft>
                <a:spcPct val="0"/>
              </a:spcAft>
              <a:defRPr>
                <a:solidFill>
                  <a:schemeClr val="tx1"/>
                </a:solidFill>
                <a:latin typeface="Arial" charset="0"/>
                <a:cs typeface="Arial" charset="0"/>
              </a:defRPr>
            </a:lvl8pPr>
            <a:lvl9pPr marL="3587351" indent="-211021" eaLnBrk="0" fontAlgn="base" hangingPunct="0">
              <a:spcBef>
                <a:spcPct val="0"/>
              </a:spcBef>
              <a:spcAft>
                <a:spcPct val="0"/>
              </a:spcAft>
              <a:defRPr>
                <a:solidFill>
                  <a:schemeClr val="tx1"/>
                </a:solidFill>
                <a:latin typeface="Arial" charset="0"/>
                <a:cs typeface="Arial" charset="0"/>
              </a:defRPr>
            </a:lvl9pPr>
          </a:lstStyle>
          <a:p>
            <a:pPr eaLnBrk="1" hangingPunct="1"/>
            <a:fld id="{141D177F-FA3E-431B-9CA0-CF172B471147}" type="slidenum">
              <a:rPr lang="en-US" smtClean="0"/>
              <a:pPr eaLnBrk="1" hangingPunct="1"/>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29339" y="-34707"/>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1096" y="6389365"/>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t>Ha </a:t>
            </a:r>
            <a:r>
              <a:rPr lang="en-US" sz="1200" dirty="0" err="1"/>
              <a:t>Noi</a:t>
            </a:r>
            <a:r>
              <a:rPr lang="en-US" sz="1200" dirty="0"/>
              <a:t>, Viet</a:t>
            </a:r>
            <a:r>
              <a:rPr lang="en-US" sz="1200" baseline="0" dirty="0"/>
              <a:t> Nam</a:t>
            </a:r>
            <a:endParaRPr lang="en-US" sz="1200" dirty="0"/>
          </a:p>
        </p:txBody>
      </p:sp>
      <p:sp>
        <p:nvSpPr>
          <p:cNvPr id="61" name="Rectangle 60"/>
          <p:cNvSpPr/>
          <p:nvPr userDrawn="1"/>
        </p:nvSpPr>
        <p:spPr>
          <a:xfrm>
            <a:off x="922247" y="6359385"/>
            <a:ext cx="3576428" cy="276999"/>
          </a:xfrm>
          <a:prstGeom prst="rect">
            <a:avLst/>
          </a:prstGeom>
        </p:spPr>
        <p:txBody>
          <a:bodyPr wrap="none">
            <a:spAutoFit/>
          </a:bodyPr>
          <a:lstStyle/>
          <a:p>
            <a:r>
              <a:rPr lang="en-US" sz="1200" dirty="0">
                <a:solidFill>
                  <a:schemeClr val="bg1">
                    <a:lumMod val="50000"/>
                  </a:schemeClr>
                </a:solidFill>
              </a:rPr>
              <a:t>APEC Wine Regulatory Forum |  May 11-12, 2017</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76270" y="319389"/>
            <a:ext cx="4194781" cy="1274165"/>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9" name="Date Placeholder 3"/>
          <p:cNvSpPr>
            <a:spLocks noGrp="1"/>
          </p:cNvSpPr>
          <p:nvPr>
            <p:ph type="dt" sz="half" idx="10"/>
          </p:nvPr>
        </p:nvSpPr>
        <p:spPr>
          <a:xfrm>
            <a:off x="7007902" y="6289679"/>
            <a:ext cx="1370786" cy="222436"/>
          </a:xfrm>
          <a:prstGeom prst="rect">
            <a:avLst/>
          </a:prstGeom>
        </p:spPr>
        <p:txBody>
          <a:bodyPr/>
          <a:lstStyle>
            <a:lvl1pP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9900" y="376855"/>
            <a:ext cx="8204200" cy="905846"/>
          </a:xfrm>
        </p:spPr>
        <p:txBody>
          <a:bodyPr anchor="ctr">
            <a:normAutofit/>
          </a:bodyPr>
          <a:lstStyle>
            <a:lvl1pPr algn="ctr">
              <a:defRPr sz="2800"/>
            </a:lvl1pPr>
          </a:lstStyle>
          <a:p>
            <a:r>
              <a:rPr lang="en-US" dirty="0"/>
              <a:t>Click to edit Master title style</a:t>
            </a:r>
          </a:p>
        </p:txBody>
      </p:sp>
      <p:sp>
        <p:nvSpPr>
          <p:cNvPr id="3" name="Content Placeholder 2"/>
          <p:cNvSpPr>
            <a:spLocks noGrp="1"/>
          </p:cNvSpPr>
          <p:nvPr>
            <p:ph idx="1"/>
          </p:nvPr>
        </p:nvSpPr>
        <p:spPr>
          <a:xfrm>
            <a:off x="469900" y="1638302"/>
            <a:ext cx="8204200" cy="4292598"/>
          </a:xfrm>
        </p:spPr>
        <p:txBody>
          <a:bodyPr>
            <a:normAutofit/>
          </a:bodyPr>
          <a:lstStyle>
            <a:lvl1pPr>
              <a:defRPr sz="2000"/>
            </a:lvl1pPr>
            <a:lvl2pPr>
              <a:defRPr sz="1800"/>
            </a:lvl2pPr>
            <a:lvl3pPr>
              <a:defRPr sz="1800"/>
            </a:lvl3pPr>
            <a:lvl4pPr>
              <a:defRPr sz="1400"/>
            </a:lvl4pPr>
            <a:lvl5pPr>
              <a:defRPr sz="14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solidFill>
                  <a:schemeClr val="bg1">
                    <a:lumMod val="75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1.bin"/><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oleObject" Target="../embeddings/oleObject3.bin"/><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7056" y="1909347"/>
            <a:ext cx="7638143" cy="2573753"/>
          </a:xfrm>
        </p:spPr>
        <p:txBody>
          <a:bodyPr>
            <a:normAutofit/>
          </a:bodyPr>
          <a:lstStyle/>
          <a:p>
            <a:pPr>
              <a:lnSpc>
                <a:spcPct val="100000"/>
              </a:lnSpc>
            </a:pPr>
            <a:r>
              <a:rPr lang="en-US" sz="4400" dirty="0">
                <a:solidFill>
                  <a:srgbClr val="FF0000"/>
                </a:solidFill>
              </a:rPr>
              <a:t>Control Chart</a:t>
            </a:r>
            <a:br>
              <a:rPr lang="en-US" sz="4400" dirty="0"/>
            </a:br>
            <a:r>
              <a:rPr lang="en-US" sz="4400" dirty="0"/>
              <a:t>Internal Quality Control of Laboratory Data (at NIFC)</a:t>
            </a:r>
          </a:p>
        </p:txBody>
      </p:sp>
      <p:sp>
        <p:nvSpPr>
          <p:cNvPr id="3" name="Subtitle 2"/>
          <p:cNvSpPr>
            <a:spLocks noGrp="1"/>
          </p:cNvSpPr>
          <p:nvPr>
            <p:ph type="subTitle" idx="1"/>
          </p:nvPr>
        </p:nvSpPr>
        <p:spPr>
          <a:xfrm>
            <a:off x="964245" y="5043514"/>
            <a:ext cx="7203233" cy="747686"/>
          </a:xfrm>
        </p:spPr>
        <p:txBody>
          <a:bodyPr>
            <a:noAutofit/>
          </a:bodyPr>
          <a:lstStyle/>
          <a:p>
            <a:pPr>
              <a:lnSpc>
                <a:spcPct val="150000"/>
              </a:lnSpc>
            </a:pPr>
            <a:r>
              <a:rPr lang="en-US" sz="1400" b="1" dirty="0"/>
              <a:t>Tran Cao Son, PhD.</a:t>
            </a:r>
          </a:p>
          <a:p>
            <a:pPr>
              <a:lnSpc>
                <a:spcPct val="150000"/>
              </a:lnSpc>
            </a:pPr>
            <a:r>
              <a:rPr lang="en-US" sz="1400" b="1" dirty="0"/>
              <a:t>National Institute for Food Control, Vietnam Ministry of Health</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 R-chart</a:t>
            </a:r>
          </a:p>
        </p:txBody>
      </p:sp>
      <p:sp>
        <p:nvSpPr>
          <p:cNvPr id="4" name="Slide Number Placeholder 3"/>
          <p:cNvSpPr>
            <a:spLocks noGrp="1"/>
          </p:cNvSpPr>
          <p:nvPr>
            <p:ph type="sldNum" sz="quarter" idx="12"/>
          </p:nvPr>
        </p:nvSpPr>
        <p:spPr>
          <a:xfrm>
            <a:off x="8378687" y="6289679"/>
            <a:ext cx="406084" cy="198207"/>
          </a:xfrm>
        </p:spPr>
        <p:txBody>
          <a:bodyPr/>
          <a:lstStyle/>
          <a:p>
            <a:fld id="{E31375A4-56A4-47D6-9801-1991572033F7}" type="slidenum">
              <a:rPr lang="en-US" smtClean="0"/>
              <a:t>10</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dirty="0"/>
              <a:t>Ha </a:t>
            </a:r>
            <a:r>
              <a:rPr lang="en-US" dirty="0" err="1"/>
              <a:t>Noi</a:t>
            </a:r>
            <a:r>
              <a:rPr lang="en-US" dirty="0"/>
              <a:t>, Viet Nam</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88849415"/>
              </p:ext>
            </p:extLst>
          </p:nvPr>
        </p:nvGraphicFramePr>
        <p:xfrm>
          <a:off x="469900" y="1638300"/>
          <a:ext cx="8204200" cy="4292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87269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 of control situations</a:t>
            </a:r>
          </a:p>
        </p:txBody>
      </p:sp>
      <p:sp>
        <p:nvSpPr>
          <p:cNvPr id="3" name="Content Placeholder 2"/>
          <p:cNvSpPr>
            <a:spLocks noGrp="1"/>
          </p:cNvSpPr>
          <p:nvPr>
            <p:ph idx="1"/>
          </p:nvPr>
        </p:nvSpPr>
        <p:spPr>
          <a:xfrm>
            <a:off x="469900" y="1382486"/>
            <a:ext cx="8204200" cy="4548414"/>
          </a:xfrm>
        </p:spPr>
        <p:txBody>
          <a:bodyPr>
            <a:noAutofit/>
          </a:bodyPr>
          <a:lstStyle/>
          <a:p>
            <a:pPr>
              <a:lnSpc>
                <a:spcPct val="150000"/>
              </a:lnSpc>
            </a:pPr>
            <a:r>
              <a:rPr lang="en-US" sz="2400" dirty="0"/>
              <a:t>Out of control</a:t>
            </a:r>
          </a:p>
          <a:p>
            <a:pPr lvl="1">
              <a:lnSpc>
                <a:spcPct val="150000"/>
              </a:lnSpc>
              <a:buFont typeface="Wingdings" pitchFamily="2" charset="2"/>
              <a:buChar char="Ø"/>
            </a:pPr>
            <a:r>
              <a:rPr lang="en-US" sz="2000" dirty="0"/>
              <a:t> 1 point beyond action limits</a:t>
            </a:r>
          </a:p>
          <a:p>
            <a:pPr lvl="1">
              <a:lnSpc>
                <a:spcPct val="150000"/>
              </a:lnSpc>
              <a:buFont typeface="Wingdings" pitchFamily="2" charset="2"/>
              <a:buChar char="Ø"/>
            </a:pPr>
            <a:r>
              <a:rPr lang="en-US" sz="2000" dirty="0"/>
              <a:t> 2 out of 3 points in a row beyond warning limits</a:t>
            </a:r>
          </a:p>
          <a:p>
            <a:pPr>
              <a:lnSpc>
                <a:spcPct val="150000"/>
              </a:lnSpc>
            </a:pPr>
            <a:r>
              <a:rPr lang="en-US" sz="2400" dirty="0"/>
              <a:t>Out of statistical control</a:t>
            </a:r>
          </a:p>
          <a:p>
            <a:pPr lvl="1">
              <a:lnSpc>
                <a:spcPct val="150000"/>
              </a:lnSpc>
              <a:buFont typeface="Wingdings" pitchFamily="2" charset="2"/>
              <a:buChar char="Ø"/>
            </a:pPr>
            <a:r>
              <a:rPr lang="en-US" sz="2000" dirty="0"/>
              <a:t> 7 points in a row on the same side of the central line</a:t>
            </a:r>
          </a:p>
          <a:p>
            <a:pPr lvl="1">
              <a:lnSpc>
                <a:spcPct val="150000"/>
              </a:lnSpc>
              <a:buFont typeface="Wingdings" pitchFamily="2" charset="2"/>
              <a:buChar char="Ø"/>
            </a:pPr>
            <a:r>
              <a:rPr lang="en-US" sz="2000" dirty="0"/>
              <a:t> 7 points in a row steadily increasing or decreasing</a:t>
            </a:r>
          </a:p>
          <a:p>
            <a:pPr lvl="1">
              <a:lnSpc>
                <a:spcPct val="150000"/>
              </a:lnSpc>
              <a:buFont typeface="Wingdings" pitchFamily="2" charset="2"/>
              <a:buChar char="Ø"/>
            </a:pPr>
            <a:r>
              <a:rPr lang="en-US" sz="2000" dirty="0"/>
              <a:t> 10 out of 11 points in a row on the same side of the central line (X-chart)</a:t>
            </a:r>
          </a:p>
        </p:txBody>
      </p:sp>
      <p:sp>
        <p:nvSpPr>
          <p:cNvPr id="4" name="Slide Number Placeholder 3"/>
          <p:cNvSpPr>
            <a:spLocks noGrp="1"/>
          </p:cNvSpPr>
          <p:nvPr>
            <p:ph type="sldNum" sz="quarter" idx="12"/>
          </p:nvPr>
        </p:nvSpPr>
        <p:spPr>
          <a:xfrm>
            <a:off x="8378686" y="6289678"/>
            <a:ext cx="449627" cy="274407"/>
          </a:xfrm>
        </p:spPr>
        <p:txBody>
          <a:bodyPr/>
          <a:lstStyle/>
          <a:p>
            <a:fld id="{E31375A4-56A4-47D6-9801-1991572033F7}" type="slidenum">
              <a:rPr lang="en-US" smtClean="0"/>
              <a:t>11</a:t>
            </a:fld>
            <a:endParaRPr lang="en-US" dirty="0"/>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424127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Choices of control chart</a:t>
            </a:r>
          </a:p>
        </p:txBody>
      </p:sp>
      <p:sp>
        <p:nvSpPr>
          <p:cNvPr id="3" name="Content Placeholder 2"/>
          <p:cNvSpPr>
            <a:spLocks noGrp="1"/>
          </p:cNvSpPr>
          <p:nvPr>
            <p:ph idx="1"/>
          </p:nvPr>
        </p:nvSpPr>
        <p:spPr/>
        <p:txBody>
          <a:bodyPr>
            <a:noAutofit/>
          </a:bodyPr>
          <a:lstStyle/>
          <a:p>
            <a:r>
              <a:rPr lang="en-US" sz="2400" dirty="0"/>
              <a:t>The more frequent a specific analysis is done the more sense a control chart makes</a:t>
            </a:r>
          </a:p>
          <a:p>
            <a:r>
              <a:rPr lang="en-US" sz="2400" dirty="0"/>
              <a:t>If the analyses are always done with the same sample matrix, the sample preparation should be included. If the sample matrix varies, the control chart can be limited to the measurement only.</a:t>
            </a:r>
          </a:p>
          <a:p>
            <a:r>
              <a:rPr lang="en-US" sz="2400" dirty="0"/>
              <a:t>Some methods include obligatory measurement of control samples or multiple measurements. </a:t>
            </a:r>
          </a:p>
          <a:p>
            <a:r>
              <a:rPr lang="en-US" sz="2400" dirty="0"/>
              <a:t>In some cases the daily calibration gives values (slope and/or intercept), internal standard signals can be useful.</a:t>
            </a:r>
          </a:p>
        </p:txBody>
      </p:sp>
      <p:sp>
        <p:nvSpPr>
          <p:cNvPr id="4" name="Slide Number Placeholder 3"/>
          <p:cNvSpPr>
            <a:spLocks noGrp="1"/>
          </p:cNvSpPr>
          <p:nvPr>
            <p:ph type="sldNum" sz="quarter" idx="12"/>
          </p:nvPr>
        </p:nvSpPr>
        <p:spPr/>
        <p:txBody>
          <a:bodyPr/>
          <a:lstStyle/>
          <a:p>
            <a:fld id="{E31375A4-56A4-47D6-9801-1991572033F7}" type="slidenum">
              <a:rPr lang="en-US" smtClean="0"/>
              <a:t>12</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836393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a:lnSpc>
                <a:spcPct val="150000"/>
              </a:lnSpc>
            </a:pPr>
            <a:r>
              <a:rPr lang="en-US" dirty="0"/>
              <a:t>Internal quality control – Handbook for chemical </a:t>
            </a:r>
            <a:r>
              <a:rPr lang="en-US" dirty="0" err="1"/>
              <a:t>laborarories</a:t>
            </a:r>
            <a:endParaRPr lang="en-US" dirty="0"/>
          </a:p>
          <a:p>
            <a:pPr>
              <a:lnSpc>
                <a:spcPct val="150000"/>
              </a:lnSpc>
            </a:pPr>
            <a:r>
              <a:rPr lang="en-US" dirty="0"/>
              <a:t>NORDTEST TR569</a:t>
            </a:r>
          </a:p>
        </p:txBody>
      </p:sp>
      <p:sp>
        <p:nvSpPr>
          <p:cNvPr id="4" name="Slide Number Placeholder 3"/>
          <p:cNvSpPr>
            <a:spLocks noGrp="1"/>
          </p:cNvSpPr>
          <p:nvPr>
            <p:ph type="sldNum" sz="quarter" idx="12"/>
          </p:nvPr>
        </p:nvSpPr>
        <p:spPr>
          <a:xfrm>
            <a:off x="8378687" y="6289679"/>
            <a:ext cx="438742" cy="230864"/>
          </a:xfrm>
        </p:spPr>
        <p:txBody>
          <a:bodyPr/>
          <a:lstStyle/>
          <a:p>
            <a:fld id="{E31375A4-56A4-47D6-9801-1991572033F7}" type="slidenum">
              <a:rPr lang="en-US" smtClean="0"/>
              <a:t>13</a:t>
            </a:fld>
            <a:endParaRPr lang="en-US" dirty="0"/>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2971285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71550" y="2275114"/>
            <a:ext cx="7200900" cy="1744211"/>
          </a:xfrm>
        </p:spPr>
        <p:txBody>
          <a:bodyPr>
            <a:noAutofit/>
          </a:bodyPr>
          <a:lstStyle/>
          <a:p>
            <a:pPr algn="ctr"/>
            <a:r>
              <a:rPr lang="en-US" sz="5400" dirty="0"/>
              <a:t>THANK YOU FOR YOUR ATTENTION!</a:t>
            </a:r>
          </a:p>
        </p:txBody>
      </p:sp>
    </p:spTree>
    <p:extLst>
      <p:ext uri="{BB962C8B-B14F-4D97-AF65-F5344CB8AC3E}">
        <p14:creationId xmlns:p14="http://schemas.microsoft.com/office/powerpoint/2010/main" val="836570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chor="ctr">
            <a:normAutofit/>
          </a:bodyPr>
          <a:lstStyle/>
          <a:p>
            <a:pPr>
              <a:defRPr/>
            </a:pPr>
            <a:r>
              <a:rPr lang="en-US" dirty="0"/>
              <a:t>National Institute for Food Control</a:t>
            </a:r>
            <a:endParaRPr lang="en-US" sz="2800" dirty="0">
              <a:solidFill>
                <a:srgbClr val="800000"/>
              </a:solidFill>
            </a:endParaRPr>
          </a:p>
        </p:txBody>
      </p:sp>
      <p:grpSp>
        <p:nvGrpSpPr>
          <p:cNvPr id="3" name="Group 2"/>
          <p:cNvGrpSpPr/>
          <p:nvPr/>
        </p:nvGrpSpPr>
        <p:grpSpPr>
          <a:xfrm>
            <a:off x="899202" y="1634602"/>
            <a:ext cx="7406598" cy="3567658"/>
            <a:chOff x="76200" y="1447800"/>
            <a:chExt cx="8915400" cy="4648200"/>
          </a:xfrm>
        </p:grpSpPr>
        <p:sp>
          <p:nvSpPr>
            <p:cNvPr id="4" name="Rounded Rectangle 3"/>
            <p:cNvSpPr/>
            <p:nvPr/>
          </p:nvSpPr>
          <p:spPr>
            <a:xfrm>
              <a:off x="3200400" y="1447800"/>
              <a:ext cx="25908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solidFill>
                    <a:schemeClr val="tx1"/>
                  </a:solidFill>
                </a:rPr>
                <a:t>GOVERMENT</a:t>
              </a:r>
            </a:p>
          </p:txBody>
        </p:sp>
        <p:cxnSp>
          <p:nvCxnSpPr>
            <p:cNvPr id="5124" name="Straight Arrow Connector 5"/>
            <p:cNvCxnSpPr>
              <a:cxnSpLocks noChangeShapeType="1"/>
            </p:cNvCxnSpPr>
            <p:nvPr/>
          </p:nvCxnSpPr>
          <p:spPr bwMode="auto">
            <a:xfrm rot="5400000">
              <a:off x="4229894" y="2094706"/>
              <a:ext cx="533400"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7" name="Rounded Rectangle 6"/>
            <p:cNvSpPr>
              <a:spLocks noChangeArrowheads="1"/>
            </p:cNvSpPr>
            <p:nvPr/>
          </p:nvSpPr>
          <p:spPr bwMode="auto">
            <a:xfrm>
              <a:off x="3200400" y="2362200"/>
              <a:ext cx="2590800" cy="609600"/>
            </a:xfrm>
            <a:prstGeom prst="roundRect">
              <a:avLst>
                <a:gd name="adj" fmla="val 16667"/>
              </a:avLst>
            </a:prstGeom>
            <a:solidFill>
              <a:schemeClr val="folHlink"/>
            </a:solidFill>
            <a:ln w="25400" algn="ctr">
              <a:solidFill>
                <a:srgbClr val="89A4A7"/>
              </a:solidFill>
              <a:round/>
              <a:headEnd/>
              <a:tailEnd/>
            </a:ln>
          </p:spPr>
          <p:txBody>
            <a:bodyPr anchor="ctr"/>
            <a:lstStyle/>
            <a:p>
              <a:pPr algn="ctr">
                <a:defRPr/>
              </a:pPr>
              <a:r>
                <a:rPr lang="en-US" sz="1400" b="1" dirty="0">
                  <a:latin typeface="+mn-lt"/>
                  <a:cs typeface="+mn-cs"/>
                </a:rPr>
                <a:t>MOH</a:t>
              </a:r>
            </a:p>
          </p:txBody>
        </p:sp>
        <p:sp>
          <p:nvSpPr>
            <p:cNvPr id="9" name="Rounded Rectangle 8"/>
            <p:cNvSpPr>
              <a:spLocks noChangeArrowheads="1"/>
            </p:cNvSpPr>
            <p:nvPr/>
          </p:nvSpPr>
          <p:spPr bwMode="auto">
            <a:xfrm>
              <a:off x="76200" y="2362200"/>
              <a:ext cx="2971800" cy="609600"/>
            </a:xfrm>
            <a:prstGeom prst="roundRect">
              <a:avLst>
                <a:gd name="adj" fmla="val 16667"/>
              </a:avLst>
            </a:prstGeom>
            <a:solidFill>
              <a:schemeClr val="folHlink"/>
            </a:solidFill>
            <a:ln w="25400" algn="ctr">
              <a:solidFill>
                <a:srgbClr val="89A4A7"/>
              </a:solidFill>
              <a:round/>
              <a:headEnd/>
              <a:tailEnd/>
            </a:ln>
          </p:spPr>
          <p:txBody>
            <a:bodyPr anchor="ctr"/>
            <a:lstStyle/>
            <a:p>
              <a:pPr algn="ctr">
                <a:defRPr/>
              </a:pPr>
              <a:r>
                <a:rPr lang="en-US" sz="1400" b="1" dirty="0">
                  <a:latin typeface="+mn-lt"/>
                  <a:cs typeface="+mn-cs"/>
                </a:rPr>
                <a:t>MARD</a:t>
              </a:r>
            </a:p>
          </p:txBody>
        </p:sp>
        <p:sp>
          <p:nvSpPr>
            <p:cNvPr id="10" name="Rounded Rectangle 9"/>
            <p:cNvSpPr>
              <a:spLocks noChangeArrowheads="1"/>
            </p:cNvSpPr>
            <p:nvPr/>
          </p:nvSpPr>
          <p:spPr bwMode="auto">
            <a:xfrm>
              <a:off x="5943600" y="2362200"/>
              <a:ext cx="3048000" cy="609600"/>
            </a:xfrm>
            <a:prstGeom prst="roundRect">
              <a:avLst>
                <a:gd name="adj" fmla="val 16667"/>
              </a:avLst>
            </a:prstGeom>
            <a:solidFill>
              <a:schemeClr val="folHlink"/>
            </a:solidFill>
            <a:ln w="25400" algn="ctr">
              <a:solidFill>
                <a:srgbClr val="89A4A7"/>
              </a:solidFill>
              <a:round/>
              <a:headEnd/>
              <a:tailEnd/>
            </a:ln>
          </p:spPr>
          <p:txBody>
            <a:bodyPr anchor="ctr"/>
            <a:lstStyle/>
            <a:p>
              <a:pPr algn="ctr">
                <a:defRPr/>
              </a:pPr>
              <a:r>
                <a:rPr lang="en-US" sz="1400" b="1" dirty="0">
                  <a:latin typeface="+mn-lt"/>
                  <a:cs typeface="+mn-cs"/>
                </a:rPr>
                <a:t>MOIT</a:t>
              </a:r>
            </a:p>
          </p:txBody>
        </p:sp>
        <p:cxnSp>
          <p:nvCxnSpPr>
            <p:cNvPr id="5128" name="Straight Arrow Connector 18"/>
            <p:cNvCxnSpPr>
              <a:cxnSpLocks noChangeShapeType="1"/>
            </p:cNvCxnSpPr>
            <p:nvPr/>
          </p:nvCxnSpPr>
          <p:spPr bwMode="auto">
            <a:xfrm rot="5400000">
              <a:off x="1485901" y="2247900"/>
              <a:ext cx="228600" cy="317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129" name="Straight Arrow Connector 19"/>
            <p:cNvCxnSpPr>
              <a:cxnSpLocks noChangeShapeType="1"/>
            </p:cNvCxnSpPr>
            <p:nvPr/>
          </p:nvCxnSpPr>
          <p:spPr bwMode="auto">
            <a:xfrm rot="5400000">
              <a:off x="7505701" y="2247900"/>
              <a:ext cx="228600" cy="317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130" name="Straight Connector 23"/>
            <p:cNvCxnSpPr>
              <a:cxnSpLocks noChangeShapeType="1"/>
            </p:cNvCxnSpPr>
            <p:nvPr/>
          </p:nvCxnSpPr>
          <p:spPr bwMode="auto">
            <a:xfrm>
              <a:off x="1600200" y="2133600"/>
              <a:ext cx="6019800" cy="0"/>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5131" name="Straight Arrow Connector 34"/>
            <p:cNvCxnSpPr>
              <a:cxnSpLocks noChangeShapeType="1"/>
            </p:cNvCxnSpPr>
            <p:nvPr/>
          </p:nvCxnSpPr>
          <p:spPr bwMode="auto">
            <a:xfrm rot="5400000">
              <a:off x="2058194" y="3656806"/>
              <a:ext cx="304800"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7" name="Rounded Rectangle 36"/>
            <p:cNvSpPr>
              <a:spLocks noChangeArrowheads="1"/>
            </p:cNvSpPr>
            <p:nvPr/>
          </p:nvSpPr>
          <p:spPr bwMode="auto">
            <a:xfrm>
              <a:off x="990600" y="3657600"/>
              <a:ext cx="2590800" cy="609600"/>
            </a:xfrm>
            <a:prstGeom prst="roundRect">
              <a:avLst>
                <a:gd name="adj" fmla="val 16667"/>
              </a:avLst>
            </a:prstGeom>
            <a:solidFill>
              <a:srgbClr val="C0C0C0"/>
            </a:solidFill>
            <a:ln w="25400" algn="ctr">
              <a:solidFill>
                <a:srgbClr val="89A4A7"/>
              </a:solidFill>
              <a:round/>
              <a:headEnd/>
              <a:tailEnd/>
            </a:ln>
          </p:spPr>
          <p:txBody>
            <a:bodyPr anchor="ctr"/>
            <a:lstStyle/>
            <a:p>
              <a:pPr algn="ctr">
                <a:defRPr/>
              </a:pPr>
              <a:r>
                <a:rPr lang="en-US" sz="1400" b="1" dirty="0">
                  <a:latin typeface="+mn-lt"/>
                  <a:cs typeface="+mn-cs"/>
                </a:rPr>
                <a:t>VFA (Vietnam food Administration)</a:t>
              </a:r>
            </a:p>
          </p:txBody>
        </p:sp>
        <p:sp>
          <p:nvSpPr>
            <p:cNvPr id="38" name="Rounded Rectangle 37"/>
            <p:cNvSpPr/>
            <p:nvPr/>
          </p:nvSpPr>
          <p:spPr>
            <a:xfrm>
              <a:off x="5334000" y="3940175"/>
              <a:ext cx="2590800" cy="6096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solidFill>
                    <a:srgbClr val="FF0000"/>
                  </a:solidFill>
                </a:rPr>
                <a:t>NIFC</a:t>
              </a:r>
            </a:p>
          </p:txBody>
        </p:sp>
        <p:cxnSp>
          <p:nvCxnSpPr>
            <p:cNvPr id="5134" name="Straight Arrow Connector 38"/>
            <p:cNvCxnSpPr>
              <a:cxnSpLocks noChangeShapeType="1"/>
            </p:cNvCxnSpPr>
            <p:nvPr/>
          </p:nvCxnSpPr>
          <p:spPr bwMode="auto">
            <a:xfrm rot="5400000">
              <a:off x="4229894" y="3237706"/>
              <a:ext cx="533400"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135" name="Straight Arrow Connector 41"/>
            <p:cNvCxnSpPr>
              <a:cxnSpLocks noChangeShapeType="1"/>
            </p:cNvCxnSpPr>
            <p:nvPr/>
          </p:nvCxnSpPr>
          <p:spPr bwMode="auto">
            <a:xfrm rot="5400000">
              <a:off x="4381501" y="4838700"/>
              <a:ext cx="228600" cy="317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136" name="Rounded Rectangle 48"/>
            <p:cNvSpPr>
              <a:spLocks noChangeArrowheads="1"/>
            </p:cNvSpPr>
            <p:nvPr/>
          </p:nvSpPr>
          <p:spPr bwMode="auto">
            <a:xfrm>
              <a:off x="1066800" y="4953000"/>
              <a:ext cx="6858000" cy="381000"/>
            </a:xfrm>
            <a:prstGeom prst="roundRect">
              <a:avLst>
                <a:gd name="adj" fmla="val 16667"/>
              </a:avLst>
            </a:prstGeom>
            <a:solidFill>
              <a:srgbClr val="92D050"/>
            </a:solidFill>
            <a:ln w="25400" algn="ctr">
              <a:solidFill>
                <a:srgbClr val="89A4A7"/>
              </a:solidFill>
              <a:round/>
              <a:headEnd/>
              <a:tailEnd/>
            </a:ln>
          </p:spPr>
          <p:txBody>
            <a:bodyPr anchor="ctr"/>
            <a:lstStyle/>
            <a:p>
              <a:pPr algn="ctr"/>
              <a:r>
                <a:rPr lang="en-US" sz="1400" b="1" dirty="0"/>
                <a:t>4 regional labs under MOH (</a:t>
              </a:r>
              <a:r>
                <a:rPr lang="en-US" sz="1400" b="1" dirty="0" err="1"/>
                <a:t>Nha</a:t>
              </a:r>
              <a:r>
                <a:rPr lang="en-US" sz="1400" b="1" dirty="0"/>
                <a:t> </a:t>
              </a:r>
              <a:r>
                <a:rPr lang="en-US" sz="1400" b="1" dirty="0" err="1"/>
                <a:t>Trang</a:t>
              </a:r>
              <a:r>
                <a:rPr lang="en-US" sz="1400" b="1" dirty="0"/>
                <a:t>, HCM, </a:t>
              </a:r>
              <a:r>
                <a:rPr lang="en-US" sz="1400" b="1" dirty="0" err="1"/>
                <a:t>Tay</a:t>
              </a:r>
              <a:r>
                <a:rPr lang="en-US" sz="1400" b="1" dirty="0"/>
                <a:t> Nguyen, Hanoi)</a:t>
              </a:r>
            </a:p>
          </p:txBody>
        </p:sp>
        <p:cxnSp>
          <p:nvCxnSpPr>
            <p:cNvPr id="5137" name="Straight Arrow Connector 50"/>
            <p:cNvCxnSpPr>
              <a:cxnSpLocks noChangeShapeType="1"/>
            </p:cNvCxnSpPr>
            <p:nvPr/>
          </p:nvCxnSpPr>
          <p:spPr bwMode="auto">
            <a:xfrm rot="5400000">
              <a:off x="4306094" y="5523706"/>
              <a:ext cx="381000"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138" name="Rounded Rectangle 51"/>
            <p:cNvSpPr>
              <a:spLocks noChangeArrowheads="1"/>
            </p:cNvSpPr>
            <p:nvPr/>
          </p:nvSpPr>
          <p:spPr bwMode="auto">
            <a:xfrm>
              <a:off x="3200400" y="5715000"/>
              <a:ext cx="2590800" cy="381000"/>
            </a:xfrm>
            <a:prstGeom prst="roundRect">
              <a:avLst>
                <a:gd name="adj" fmla="val 16667"/>
              </a:avLst>
            </a:prstGeom>
            <a:solidFill>
              <a:srgbClr val="C0C0C0"/>
            </a:solidFill>
            <a:ln w="25400" algn="ctr">
              <a:solidFill>
                <a:srgbClr val="89A4A7"/>
              </a:solidFill>
              <a:round/>
              <a:headEnd/>
              <a:tailEnd/>
            </a:ln>
          </p:spPr>
          <p:txBody>
            <a:bodyPr anchor="ctr"/>
            <a:lstStyle/>
            <a:p>
              <a:pPr algn="ctr"/>
              <a:r>
                <a:rPr lang="en-US" sz="1400" b="1"/>
                <a:t>63 provincial centers</a:t>
              </a:r>
            </a:p>
          </p:txBody>
        </p:sp>
        <p:cxnSp>
          <p:nvCxnSpPr>
            <p:cNvPr id="5139" name="Straight Arrow Connector 20"/>
            <p:cNvCxnSpPr>
              <a:cxnSpLocks noChangeShapeType="1"/>
            </p:cNvCxnSpPr>
            <p:nvPr/>
          </p:nvCxnSpPr>
          <p:spPr bwMode="auto">
            <a:xfrm flipH="1">
              <a:off x="6705600" y="3505200"/>
              <a:ext cx="1588" cy="3810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140" name="Straight Connector 21"/>
            <p:cNvCxnSpPr>
              <a:cxnSpLocks noChangeShapeType="1"/>
            </p:cNvCxnSpPr>
            <p:nvPr/>
          </p:nvCxnSpPr>
          <p:spPr bwMode="auto">
            <a:xfrm>
              <a:off x="2209800" y="3505200"/>
              <a:ext cx="44958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41" name="Straight Connector 26"/>
            <p:cNvCxnSpPr>
              <a:cxnSpLocks noChangeShapeType="1"/>
            </p:cNvCxnSpPr>
            <p:nvPr/>
          </p:nvCxnSpPr>
          <p:spPr bwMode="auto">
            <a:xfrm>
              <a:off x="2209800" y="4724400"/>
              <a:ext cx="44958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42" name="Straight Arrow Connector 28"/>
            <p:cNvCxnSpPr>
              <a:cxnSpLocks noChangeShapeType="1"/>
            </p:cNvCxnSpPr>
            <p:nvPr/>
          </p:nvCxnSpPr>
          <p:spPr bwMode="auto">
            <a:xfrm>
              <a:off x="2220913" y="4300538"/>
              <a:ext cx="0" cy="423862"/>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143" name="Straight Arrow Connector 31"/>
            <p:cNvCxnSpPr>
              <a:cxnSpLocks noChangeShapeType="1"/>
            </p:cNvCxnSpPr>
            <p:nvPr/>
          </p:nvCxnSpPr>
          <p:spPr bwMode="auto">
            <a:xfrm>
              <a:off x="3581400" y="4127500"/>
              <a:ext cx="1752600"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145" name="Line 27"/>
            <p:cNvSpPr>
              <a:spLocks noChangeShapeType="1"/>
            </p:cNvSpPr>
            <p:nvPr/>
          </p:nvSpPr>
          <p:spPr bwMode="auto">
            <a:xfrm>
              <a:off x="6705600" y="4572000"/>
              <a:ext cx="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 name="Footer Placeholder 4"/>
          <p:cNvSpPr>
            <a:spLocks noGrp="1"/>
          </p:cNvSpPr>
          <p:nvPr>
            <p:ph type="ftr" sz="quarter" idx="11"/>
          </p:nvPr>
        </p:nvSpPr>
        <p:spPr>
          <a:xfrm>
            <a:off x="457201" y="6289679"/>
            <a:ext cx="4596023" cy="222436"/>
          </a:xfrm>
        </p:spPr>
        <p:txBody>
          <a:bodyPr/>
          <a:lstStyle/>
          <a:p>
            <a:r>
              <a:rPr lang="en-US" dirty="0"/>
              <a:t>APEC Wine Regulatory Forum |  May 11-12, 2017</a:t>
            </a:r>
          </a:p>
        </p:txBody>
      </p:sp>
      <p:sp>
        <p:nvSpPr>
          <p:cNvPr id="29" name="Date Placeholder 5"/>
          <p:cNvSpPr>
            <a:spLocks noGrp="1"/>
          </p:cNvSpPr>
          <p:nvPr>
            <p:ph type="dt" sz="half" idx="10"/>
          </p:nvPr>
        </p:nvSpPr>
        <p:spPr>
          <a:xfrm>
            <a:off x="5102605" y="6289679"/>
            <a:ext cx="3276083" cy="222436"/>
          </a:xfrm>
        </p:spPr>
        <p:txBody>
          <a:bodyPr/>
          <a:lstStyle/>
          <a:p>
            <a:r>
              <a:rPr lang="en-US"/>
              <a:t>Ha Noi, Viet Nam</a:t>
            </a:r>
            <a:endParaRPr lang="en-US" dirty="0"/>
          </a:p>
        </p:txBody>
      </p:sp>
      <p:sp>
        <p:nvSpPr>
          <p:cNvPr id="5" name="Rectangle 4"/>
          <p:cNvSpPr/>
          <p:nvPr/>
        </p:nvSpPr>
        <p:spPr>
          <a:xfrm>
            <a:off x="1201630" y="5556935"/>
            <a:ext cx="6964470" cy="369332"/>
          </a:xfrm>
          <a:prstGeom prst="rect">
            <a:avLst/>
          </a:prstGeom>
        </p:spPr>
        <p:txBody>
          <a:bodyPr wrap="square">
            <a:spAutoFit/>
          </a:bodyPr>
          <a:lstStyle/>
          <a:p>
            <a:pPr algn="ctr"/>
            <a:r>
              <a:rPr lang="en-US" b="1" dirty="0">
                <a:solidFill>
                  <a:srgbClr val="FF0000"/>
                </a:solidFill>
              </a:rPr>
              <a:t>NIFC - national reference food safety laboratory!</a:t>
            </a:r>
            <a:endParaRPr lang="en-US" dirty="0"/>
          </a:p>
        </p:txBody>
      </p:sp>
    </p:spTree>
    <p:extLst>
      <p:ext uri="{BB962C8B-B14F-4D97-AF65-F5344CB8AC3E}">
        <p14:creationId xmlns:p14="http://schemas.microsoft.com/office/powerpoint/2010/main" val="409504494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chart</a:t>
            </a:r>
          </a:p>
        </p:txBody>
      </p:sp>
      <p:sp>
        <p:nvSpPr>
          <p:cNvPr id="3" name="Content Placeholder 2"/>
          <p:cNvSpPr>
            <a:spLocks noGrp="1"/>
          </p:cNvSpPr>
          <p:nvPr>
            <p:ph idx="1"/>
          </p:nvPr>
        </p:nvSpPr>
        <p:spPr/>
        <p:txBody>
          <a:bodyPr>
            <a:normAutofit lnSpcReduction="10000"/>
          </a:bodyPr>
          <a:lstStyle/>
          <a:p>
            <a:r>
              <a:rPr lang="en-US" dirty="0"/>
              <a:t>Control chart was first developed by Walter </a:t>
            </a:r>
            <a:r>
              <a:rPr lang="en-US" dirty="0" err="1"/>
              <a:t>Shewhart</a:t>
            </a:r>
            <a:r>
              <a:rPr lang="en-US" dirty="0"/>
              <a:t> since 1930</a:t>
            </a:r>
          </a:p>
          <a:p>
            <a:r>
              <a:rPr lang="en-US" dirty="0"/>
              <a:t>Control chart: a record of the results of periodic inspections over time.</a:t>
            </a:r>
          </a:p>
          <a:p>
            <a:endParaRPr lang="en-US" dirty="0"/>
          </a:p>
          <a:p>
            <a:endParaRPr lang="en-US" dirty="0"/>
          </a:p>
          <a:p>
            <a:endParaRPr lang="en-US" dirty="0"/>
          </a:p>
          <a:p>
            <a:endParaRPr lang="en-US" dirty="0"/>
          </a:p>
          <a:p>
            <a:endParaRPr lang="en-US" dirty="0"/>
          </a:p>
          <a:p>
            <a:endParaRPr lang="en-US" dirty="0"/>
          </a:p>
          <a:p>
            <a:endParaRPr lang="en-US" dirty="0"/>
          </a:p>
          <a:p>
            <a:r>
              <a:rPr lang="en-US" dirty="0"/>
              <a:t>Control chart can be classified into two types: X-chart and R-chart</a:t>
            </a:r>
          </a:p>
        </p:txBody>
      </p:sp>
      <p:sp>
        <p:nvSpPr>
          <p:cNvPr id="4" name="Slide Number Placeholder 3"/>
          <p:cNvSpPr>
            <a:spLocks noGrp="1"/>
          </p:cNvSpPr>
          <p:nvPr>
            <p:ph type="sldNum" sz="quarter" idx="12"/>
          </p:nvPr>
        </p:nvSpPr>
        <p:spPr/>
        <p:txBody>
          <a:bodyPr/>
          <a:lstStyle/>
          <a:p>
            <a:fld id="{E31375A4-56A4-47D6-9801-1991572033F7}" type="slidenum">
              <a:rPr lang="en-US" smtClean="0"/>
              <a:t>3</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pic>
        <p:nvPicPr>
          <p:cNvPr id="3074" name="Picture 2" descr="Image result for standard deviation gra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8261" y="2579917"/>
            <a:ext cx="2598510" cy="26071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19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X-chart</a:t>
            </a:r>
          </a:p>
        </p:txBody>
      </p:sp>
      <p:sp>
        <p:nvSpPr>
          <p:cNvPr id="4" name="Slide Number Placeholder 3"/>
          <p:cNvSpPr>
            <a:spLocks noGrp="1"/>
          </p:cNvSpPr>
          <p:nvPr>
            <p:ph type="sldNum" sz="quarter" idx="12"/>
          </p:nvPr>
        </p:nvSpPr>
        <p:spPr/>
        <p:txBody>
          <a:bodyPr/>
          <a:lstStyle/>
          <a:p>
            <a:fld id="{E31375A4-56A4-47D6-9801-1991572033F7}" type="slidenum">
              <a:rPr lang="en-US" smtClean="0"/>
              <a:t>4</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pic>
        <p:nvPicPr>
          <p:cNvPr id="7"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64193" y="1360714"/>
            <a:ext cx="7815614" cy="4423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9934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R-chart</a:t>
            </a:r>
          </a:p>
        </p:txBody>
      </p:sp>
      <p:sp>
        <p:nvSpPr>
          <p:cNvPr id="4" name="Slide Number Placeholder 3"/>
          <p:cNvSpPr>
            <a:spLocks noGrp="1"/>
          </p:cNvSpPr>
          <p:nvPr>
            <p:ph type="sldNum" sz="quarter" idx="12"/>
          </p:nvPr>
        </p:nvSpPr>
        <p:spPr/>
        <p:txBody>
          <a:bodyPr/>
          <a:lstStyle/>
          <a:p>
            <a:fld id="{E31375A4-56A4-47D6-9801-1991572033F7}" type="slidenum">
              <a:rPr lang="en-US" smtClean="0"/>
              <a:t>5</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158822171"/>
              </p:ext>
            </p:extLst>
          </p:nvPr>
        </p:nvGraphicFramePr>
        <p:xfrm>
          <a:off x="469900" y="1219200"/>
          <a:ext cx="8204200" cy="47117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67366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for control chart</a:t>
            </a:r>
          </a:p>
        </p:txBody>
      </p:sp>
      <p:sp>
        <p:nvSpPr>
          <p:cNvPr id="3" name="Content Placeholder 2"/>
          <p:cNvSpPr>
            <a:spLocks noGrp="1"/>
          </p:cNvSpPr>
          <p:nvPr>
            <p:ph idx="1"/>
          </p:nvPr>
        </p:nvSpPr>
        <p:spPr/>
        <p:txBody>
          <a:bodyPr>
            <a:normAutofit fontScale="92500" lnSpcReduction="10000"/>
          </a:bodyPr>
          <a:lstStyle/>
          <a:p>
            <a:pPr>
              <a:lnSpc>
                <a:spcPct val="150000"/>
              </a:lnSpc>
            </a:pPr>
            <a:r>
              <a:rPr lang="en-US" b="1" dirty="0"/>
              <a:t>CRM, RM</a:t>
            </a:r>
          </a:p>
          <a:p>
            <a:pPr lvl="1">
              <a:lnSpc>
                <a:spcPct val="150000"/>
              </a:lnSpc>
            </a:pPr>
            <a:r>
              <a:rPr lang="en-US" dirty="0"/>
              <a:t>The assigned value is available with uncertainty: X ± U </a:t>
            </a:r>
          </a:p>
          <a:p>
            <a:pPr>
              <a:lnSpc>
                <a:spcPct val="150000"/>
              </a:lnSpc>
            </a:pPr>
            <a:r>
              <a:rPr lang="en-US" b="1" dirty="0"/>
              <a:t>IQC, spiked </a:t>
            </a:r>
          </a:p>
          <a:p>
            <a:pPr lvl="1">
              <a:lnSpc>
                <a:spcPct val="150000"/>
              </a:lnSpc>
            </a:pPr>
            <a:r>
              <a:rPr lang="en-US" dirty="0"/>
              <a:t>The target value is average from 30 data</a:t>
            </a:r>
          </a:p>
          <a:p>
            <a:pPr>
              <a:lnSpc>
                <a:spcPct val="150000"/>
              </a:lnSpc>
            </a:pPr>
            <a:r>
              <a:rPr lang="en-US" b="1" dirty="0"/>
              <a:t>Blank</a:t>
            </a:r>
          </a:p>
          <a:p>
            <a:pPr lvl="1">
              <a:lnSpc>
                <a:spcPct val="150000"/>
              </a:lnSpc>
            </a:pPr>
            <a:r>
              <a:rPr lang="en-US" dirty="0"/>
              <a:t>Control the signal of the blank = control the reagent quality </a:t>
            </a:r>
          </a:p>
          <a:p>
            <a:pPr>
              <a:lnSpc>
                <a:spcPct val="150000"/>
              </a:lnSpc>
            </a:pPr>
            <a:r>
              <a:rPr lang="en-US" b="1" dirty="0"/>
              <a:t>Duplicate </a:t>
            </a:r>
          </a:p>
          <a:p>
            <a:pPr lvl="1">
              <a:lnSpc>
                <a:spcPct val="150000"/>
              </a:lnSpc>
            </a:pPr>
            <a:r>
              <a:rPr lang="en-US" dirty="0"/>
              <a:t>The bias of two duplicate, from 30 data</a:t>
            </a:r>
          </a:p>
        </p:txBody>
      </p:sp>
      <p:sp>
        <p:nvSpPr>
          <p:cNvPr id="4" name="Slide Number Placeholder 3"/>
          <p:cNvSpPr>
            <a:spLocks noGrp="1"/>
          </p:cNvSpPr>
          <p:nvPr>
            <p:ph type="sldNum" sz="quarter" idx="12"/>
          </p:nvPr>
        </p:nvSpPr>
        <p:spPr/>
        <p:txBody>
          <a:bodyPr/>
          <a:lstStyle/>
          <a:p>
            <a:fld id="{E31375A4-56A4-47D6-9801-1991572033F7}" type="slidenum">
              <a:rPr lang="en-US" smtClean="0"/>
              <a:t>6</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420489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sz="3200" dirty="0"/>
              <a:t>X-chart</a:t>
            </a:r>
          </a:p>
        </p:txBody>
      </p:sp>
      <p:sp>
        <p:nvSpPr>
          <p:cNvPr id="72707" name="Rectangle 3"/>
          <p:cNvSpPr>
            <a:spLocks noGrp="1" noChangeArrowheads="1"/>
          </p:cNvSpPr>
          <p:nvPr>
            <p:ph idx="1"/>
          </p:nvPr>
        </p:nvSpPr>
        <p:spPr/>
        <p:txBody>
          <a:bodyPr/>
          <a:lstStyle/>
          <a:p>
            <a:pPr eaLnBrk="1" hangingPunct="1">
              <a:lnSpc>
                <a:spcPct val="80000"/>
              </a:lnSpc>
            </a:pPr>
            <a:r>
              <a:rPr lang="en-US" sz="2500" dirty="0"/>
              <a:t>IQC samples</a:t>
            </a:r>
          </a:p>
        </p:txBody>
      </p:sp>
      <p:sp>
        <p:nvSpPr>
          <p:cNvPr id="1030"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aphicFrame>
        <p:nvGraphicFramePr>
          <p:cNvPr id="72708" name="Object 4"/>
          <p:cNvGraphicFramePr>
            <a:graphicFrameLocks noChangeAspect="1"/>
          </p:cNvGraphicFramePr>
          <p:nvPr>
            <p:extLst>
              <p:ext uri="{D42A27DB-BD31-4B8C-83A1-F6EECF244321}">
                <p14:modId xmlns:p14="http://schemas.microsoft.com/office/powerpoint/2010/main" val="2606561841"/>
              </p:ext>
            </p:extLst>
          </p:nvPr>
        </p:nvGraphicFramePr>
        <p:xfrm>
          <a:off x="1828800" y="2220674"/>
          <a:ext cx="2209800" cy="1400175"/>
        </p:xfrm>
        <a:graphic>
          <a:graphicData uri="http://schemas.openxmlformats.org/presentationml/2006/ole">
            <mc:AlternateContent xmlns:mc="http://schemas.openxmlformats.org/markup-compatibility/2006">
              <mc:Choice xmlns:v="urn:schemas-microsoft-com:vml" Requires="v">
                <p:oleObj name="Equation" r:id="rId2" imgW="965200" imgH="609600" progId="Equation.3">
                  <p:embed/>
                </p:oleObj>
              </mc:Choice>
              <mc:Fallback>
                <p:oleObj name="Equation" r:id="rId2" imgW="965200" imgH="60960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2220674"/>
                        <a:ext cx="2209800" cy="140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2710" name="Object 6"/>
          <p:cNvGraphicFramePr>
            <a:graphicFrameLocks noChangeAspect="1"/>
          </p:cNvGraphicFramePr>
          <p:nvPr>
            <p:extLst>
              <p:ext uri="{D42A27DB-BD31-4B8C-83A1-F6EECF244321}">
                <p14:modId xmlns:p14="http://schemas.microsoft.com/office/powerpoint/2010/main" val="1982894272"/>
              </p:ext>
            </p:extLst>
          </p:nvPr>
        </p:nvGraphicFramePr>
        <p:xfrm>
          <a:off x="5334000" y="2525474"/>
          <a:ext cx="2514600" cy="1158875"/>
        </p:xfrm>
        <a:graphic>
          <a:graphicData uri="http://schemas.openxmlformats.org/presentationml/2006/ole">
            <mc:AlternateContent xmlns:mc="http://schemas.openxmlformats.org/markup-compatibility/2006">
              <mc:Choice xmlns:v="urn:schemas-microsoft-com:vml" Requires="v">
                <p:oleObj name="Equation" r:id="rId4" imgW="1091880" imgH="507960" progId="Equation.3">
                  <p:embed/>
                </p:oleObj>
              </mc:Choice>
              <mc:Fallback>
                <p:oleObj name="Equation" r:id="rId4" imgW="1091880" imgH="50796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0" y="2525474"/>
                        <a:ext cx="2514600" cy="1158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2712" name="Rectangle 8"/>
          <p:cNvSpPr>
            <a:spLocks noChangeArrowheads="1"/>
          </p:cNvSpPr>
          <p:nvPr/>
        </p:nvSpPr>
        <p:spPr bwMode="auto">
          <a:xfrm>
            <a:off x="1600200" y="4278074"/>
            <a:ext cx="2057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2400"/>
              <a:t>UWL = +2s</a:t>
            </a:r>
          </a:p>
          <a:p>
            <a:pPr algn="ctr"/>
            <a:endParaRPr lang="en-US" sz="2400"/>
          </a:p>
          <a:p>
            <a:pPr algn="ctr"/>
            <a:r>
              <a:rPr lang="en-US" sz="2400"/>
              <a:t>UAL = +3s</a:t>
            </a:r>
          </a:p>
        </p:txBody>
      </p:sp>
      <p:sp>
        <p:nvSpPr>
          <p:cNvPr id="72713" name="Rectangle 9"/>
          <p:cNvSpPr>
            <a:spLocks noChangeArrowheads="1"/>
          </p:cNvSpPr>
          <p:nvPr/>
        </p:nvSpPr>
        <p:spPr bwMode="auto">
          <a:xfrm>
            <a:off x="5791200" y="4278074"/>
            <a:ext cx="17811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a:r>
              <a:rPr lang="en-US" sz="2400"/>
              <a:t>LWL = -2s</a:t>
            </a:r>
          </a:p>
          <a:p>
            <a:pPr algn="ctr"/>
            <a:endParaRPr lang="en-US" sz="2400"/>
          </a:p>
          <a:p>
            <a:pPr algn="ctr"/>
            <a:r>
              <a:rPr lang="en-US" sz="2400"/>
              <a:t>LAL = -3s</a:t>
            </a:r>
          </a:p>
        </p:txBody>
      </p:sp>
    </p:spTree>
    <p:extLst>
      <p:ext uri="{BB962C8B-B14F-4D97-AF65-F5344CB8AC3E}">
        <p14:creationId xmlns:p14="http://schemas.microsoft.com/office/powerpoint/2010/main" val="1907265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2706"/>
                                        </p:tgtEl>
                                        <p:attrNameLst>
                                          <p:attrName>style.visibility</p:attrName>
                                        </p:attrNameLst>
                                      </p:cBhvr>
                                      <p:to>
                                        <p:strVal val="visible"/>
                                      </p:to>
                                    </p:set>
                                    <p:animEffect transition="in" filter="blinds(horizontal)">
                                      <p:cBhvr>
                                        <p:cTn id="7" dur="500"/>
                                        <p:tgtEl>
                                          <p:spTgt spid="727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2707">
                                            <p:txEl>
                                              <p:pRg st="0" end="0"/>
                                            </p:txEl>
                                          </p:spTgt>
                                        </p:tgtEl>
                                        <p:attrNameLst>
                                          <p:attrName>style.visibility</p:attrName>
                                        </p:attrNameLst>
                                      </p:cBhvr>
                                      <p:to>
                                        <p:strVal val="visible"/>
                                      </p:to>
                                    </p:set>
                                    <p:animEffect transition="in" filter="box(in)">
                                      <p:cBhvr>
                                        <p:cTn id="12" dur="500"/>
                                        <p:tgtEl>
                                          <p:spTgt spid="7270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0" presetClass="entr" presetSubtype="0" decel="100000" fill="hold" nodeType="clickEffect">
                                  <p:stCondLst>
                                    <p:cond delay="0"/>
                                  </p:stCondLst>
                                  <p:childTnLst>
                                    <p:set>
                                      <p:cBhvr>
                                        <p:cTn id="16" dur="1" fill="hold">
                                          <p:stCondLst>
                                            <p:cond delay="0"/>
                                          </p:stCondLst>
                                        </p:cTn>
                                        <p:tgtEl>
                                          <p:spTgt spid="72708"/>
                                        </p:tgtEl>
                                        <p:attrNameLst>
                                          <p:attrName>style.visibility</p:attrName>
                                        </p:attrNameLst>
                                      </p:cBhvr>
                                      <p:to>
                                        <p:strVal val="visible"/>
                                      </p:to>
                                    </p:set>
                                    <p:anim calcmode="lin" valueType="num">
                                      <p:cBhvr>
                                        <p:cTn id="17" dur="500" fill="hold"/>
                                        <p:tgtEl>
                                          <p:spTgt spid="72708"/>
                                        </p:tgtEl>
                                        <p:attrNameLst>
                                          <p:attrName>ppt_w</p:attrName>
                                        </p:attrNameLst>
                                      </p:cBhvr>
                                      <p:tavLst>
                                        <p:tav tm="0">
                                          <p:val>
                                            <p:strVal val="#ppt_w+.3"/>
                                          </p:val>
                                        </p:tav>
                                        <p:tav tm="100000">
                                          <p:val>
                                            <p:strVal val="#ppt_w"/>
                                          </p:val>
                                        </p:tav>
                                      </p:tavLst>
                                    </p:anim>
                                    <p:anim calcmode="lin" valueType="num">
                                      <p:cBhvr>
                                        <p:cTn id="18" dur="500" fill="hold"/>
                                        <p:tgtEl>
                                          <p:spTgt spid="72708"/>
                                        </p:tgtEl>
                                        <p:attrNameLst>
                                          <p:attrName>ppt_h</p:attrName>
                                        </p:attrNameLst>
                                      </p:cBhvr>
                                      <p:tavLst>
                                        <p:tav tm="0">
                                          <p:val>
                                            <p:strVal val="#ppt_h"/>
                                          </p:val>
                                        </p:tav>
                                        <p:tav tm="100000">
                                          <p:val>
                                            <p:strVal val="#ppt_h"/>
                                          </p:val>
                                        </p:tav>
                                      </p:tavLst>
                                    </p:anim>
                                    <p:animEffect transition="in" filter="fade">
                                      <p:cBhvr>
                                        <p:cTn id="19" dur="500"/>
                                        <p:tgtEl>
                                          <p:spTgt spid="7270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72710"/>
                                        </p:tgtEl>
                                        <p:attrNameLst>
                                          <p:attrName>style.visibility</p:attrName>
                                        </p:attrNameLst>
                                      </p:cBhvr>
                                      <p:to>
                                        <p:strVal val="visible"/>
                                      </p:to>
                                    </p:set>
                                    <p:anim calcmode="lin" valueType="num">
                                      <p:cBhvr>
                                        <p:cTn id="24" dur="500" fill="hold"/>
                                        <p:tgtEl>
                                          <p:spTgt spid="72710"/>
                                        </p:tgtEl>
                                        <p:attrNameLst>
                                          <p:attrName>ppt_w</p:attrName>
                                        </p:attrNameLst>
                                      </p:cBhvr>
                                      <p:tavLst>
                                        <p:tav tm="0">
                                          <p:val>
                                            <p:strVal val="#ppt_w*0.05"/>
                                          </p:val>
                                        </p:tav>
                                        <p:tav tm="100000">
                                          <p:val>
                                            <p:strVal val="#ppt_w"/>
                                          </p:val>
                                        </p:tav>
                                      </p:tavLst>
                                    </p:anim>
                                    <p:anim calcmode="lin" valueType="num">
                                      <p:cBhvr>
                                        <p:cTn id="25" dur="500" fill="hold"/>
                                        <p:tgtEl>
                                          <p:spTgt spid="72710"/>
                                        </p:tgtEl>
                                        <p:attrNameLst>
                                          <p:attrName>ppt_h</p:attrName>
                                        </p:attrNameLst>
                                      </p:cBhvr>
                                      <p:tavLst>
                                        <p:tav tm="0">
                                          <p:val>
                                            <p:strVal val="#ppt_h"/>
                                          </p:val>
                                        </p:tav>
                                        <p:tav tm="100000">
                                          <p:val>
                                            <p:strVal val="#ppt_h"/>
                                          </p:val>
                                        </p:tav>
                                      </p:tavLst>
                                    </p:anim>
                                    <p:anim calcmode="lin" valueType="num">
                                      <p:cBhvr>
                                        <p:cTn id="26" dur="500" fill="hold"/>
                                        <p:tgtEl>
                                          <p:spTgt spid="72710"/>
                                        </p:tgtEl>
                                        <p:attrNameLst>
                                          <p:attrName>ppt_x</p:attrName>
                                        </p:attrNameLst>
                                      </p:cBhvr>
                                      <p:tavLst>
                                        <p:tav tm="0">
                                          <p:val>
                                            <p:strVal val="#ppt_x-.2"/>
                                          </p:val>
                                        </p:tav>
                                        <p:tav tm="100000">
                                          <p:val>
                                            <p:strVal val="#ppt_x"/>
                                          </p:val>
                                        </p:tav>
                                      </p:tavLst>
                                    </p:anim>
                                    <p:anim calcmode="lin" valueType="num">
                                      <p:cBhvr>
                                        <p:cTn id="27" dur="500" fill="hold"/>
                                        <p:tgtEl>
                                          <p:spTgt spid="72710"/>
                                        </p:tgtEl>
                                        <p:attrNameLst>
                                          <p:attrName>ppt_y</p:attrName>
                                        </p:attrNameLst>
                                      </p:cBhvr>
                                      <p:tavLst>
                                        <p:tav tm="0">
                                          <p:val>
                                            <p:strVal val="#ppt_y"/>
                                          </p:val>
                                        </p:tav>
                                        <p:tav tm="100000">
                                          <p:val>
                                            <p:strVal val="#ppt_y"/>
                                          </p:val>
                                        </p:tav>
                                      </p:tavLst>
                                    </p:anim>
                                    <p:animEffect transition="in" filter="fade">
                                      <p:cBhvr>
                                        <p:cTn id="28" dur="500"/>
                                        <p:tgtEl>
                                          <p:spTgt spid="7271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9" presetClass="entr" presetSubtype="0" accel="100000" fill="hold" grpId="0" nodeType="clickEffect">
                                  <p:stCondLst>
                                    <p:cond delay="0"/>
                                  </p:stCondLst>
                                  <p:childTnLst>
                                    <p:set>
                                      <p:cBhvr>
                                        <p:cTn id="32" dur="1" fill="hold">
                                          <p:stCondLst>
                                            <p:cond delay="0"/>
                                          </p:stCondLst>
                                        </p:cTn>
                                        <p:tgtEl>
                                          <p:spTgt spid="72712"/>
                                        </p:tgtEl>
                                        <p:attrNameLst>
                                          <p:attrName>style.visibility</p:attrName>
                                        </p:attrNameLst>
                                      </p:cBhvr>
                                      <p:to>
                                        <p:strVal val="visible"/>
                                      </p:to>
                                    </p:set>
                                    <p:anim calcmode="lin" valueType="num">
                                      <p:cBhvr>
                                        <p:cTn id="33" dur="500" fill="hold"/>
                                        <p:tgtEl>
                                          <p:spTgt spid="72712"/>
                                        </p:tgtEl>
                                        <p:attrNameLst>
                                          <p:attrName>ppt_h</p:attrName>
                                        </p:attrNameLst>
                                      </p:cBhvr>
                                      <p:tavLst>
                                        <p:tav tm="0">
                                          <p:val>
                                            <p:strVal val="#ppt_h/20"/>
                                          </p:val>
                                        </p:tav>
                                        <p:tav tm="50000">
                                          <p:val>
                                            <p:strVal val="#ppt_h/20"/>
                                          </p:val>
                                        </p:tav>
                                        <p:tav tm="100000">
                                          <p:val>
                                            <p:strVal val="#ppt_h"/>
                                          </p:val>
                                        </p:tav>
                                      </p:tavLst>
                                    </p:anim>
                                    <p:anim calcmode="lin" valueType="num">
                                      <p:cBhvr>
                                        <p:cTn id="34" dur="500" fill="hold"/>
                                        <p:tgtEl>
                                          <p:spTgt spid="72712"/>
                                        </p:tgtEl>
                                        <p:attrNameLst>
                                          <p:attrName>ppt_w</p:attrName>
                                        </p:attrNameLst>
                                      </p:cBhvr>
                                      <p:tavLst>
                                        <p:tav tm="0">
                                          <p:val>
                                            <p:strVal val="#ppt_w+.3"/>
                                          </p:val>
                                        </p:tav>
                                        <p:tav tm="50000">
                                          <p:val>
                                            <p:strVal val="#ppt_w+.3"/>
                                          </p:val>
                                        </p:tav>
                                        <p:tav tm="100000">
                                          <p:val>
                                            <p:strVal val="#ppt_w"/>
                                          </p:val>
                                        </p:tav>
                                      </p:tavLst>
                                    </p:anim>
                                    <p:anim calcmode="lin" valueType="num">
                                      <p:cBhvr>
                                        <p:cTn id="35" dur="500" fill="hold"/>
                                        <p:tgtEl>
                                          <p:spTgt spid="72712"/>
                                        </p:tgtEl>
                                        <p:attrNameLst>
                                          <p:attrName>ppt_x</p:attrName>
                                        </p:attrNameLst>
                                      </p:cBhvr>
                                      <p:tavLst>
                                        <p:tav tm="0">
                                          <p:val>
                                            <p:strVal val="#ppt_x-.3"/>
                                          </p:val>
                                        </p:tav>
                                        <p:tav tm="50000">
                                          <p:val>
                                            <p:strVal val="#ppt_x"/>
                                          </p:val>
                                        </p:tav>
                                        <p:tav tm="100000">
                                          <p:val>
                                            <p:strVal val="#ppt_x"/>
                                          </p:val>
                                        </p:tav>
                                      </p:tavLst>
                                    </p:anim>
                                    <p:anim calcmode="lin" valueType="num">
                                      <p:cBhvr>
                                        <p:cTn id="36" dur="500" fill="hold"/>
                                        <p:tgtEl>
                                          <p:spTgt spid="72712"/>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39" presetClass="entr" presetSubtype="0" accel="100000" fill="hold" grpId="0" nodeType="clickEffect">
                                  <p:stCondLst>
                                    <p:cond delay="0"/>
                                  </p:stCondLst>
                                  <p:childTnLst>
                                    <p:set>
                                      <p:cBhvr>
                                        <p:cTn id="40" dur="1" fill="hold">
                                          <p:stCondLst>
                                            <p:cond delay="0"/>
                                          </p:stCondLst>
                                        </p:cTn>
                                        <p:tgtEl>
                                          <p:spTgt spid="72713"/>
                                        </p:tgtEl>
                                        <p:attrNameLst>
                                          <p:attrName>style.visibility</p:attrName>
                                        </p:attrNameLst>
                                      </p:cBhvr>
                                      <p:to>
                                        <p:strVal val="visible"/>
                                      </p:to>
                                    </p:set>
                                    <p:anim calcmode="lin" valueType="num">
                                      <p:cBhvr>
                                        <p:cTn id="41" dur="500" fill="hold"/>
                                        <p:tgtEl>
                                          <p:spTgt spid="72713"/>
                                        </p:tgtEl>
                                        <p:attrNameLst>
                                          <p:attrName>ppt_h</p:attrName>
                                        </p:attrNameLst>
                                      </p:cBhvr>
                                      <p:tavLst>
                                        <p:tav tm="0">
                                          <p:val>
                                            <p:strVal val="#ppt_h/20"/>
                                          </p:val>
                                        </p:tav>
                                        <p:tav tm="50000">
                                          <p:val>
                                            <p:strVal val="#ppt_h/20"/>
                                          </p:val>
                                        </p:tav>
                                        <p:tav tm="100000">
                                          <p:val>
                                            <p:strVal val="#ppt_h"/>
                                          </p:val>
                                        </p:tav>
                                      </p:tavLst>
                                    </p:anim>
                                    <p:anim calcmode="lin" valueType="num">
                                      <p:cBhvr>
                                        <p:cTn id="42" dur="500" fill="hold"/>
                                        <p:tgtEl>
                                          <p:spTgt spid="72713"/>
                                        </p:tgtEl>
                                        <p:attrNameLst>
                                          <p:attrName>ppt_w</p:attrName>
                                        </p:attrNameLst>
                                      </p:cBhvr>
                                      <p:tavLst>
                                        <p:tav tm="0">
                                          <p:val>
                                            <p:strVal val="#ppt_w+.3"/>
                                          </p:val>
                                        </p:tav>
                                        <p:tav tm="50000">
                                          <p:val>
                                            <p:strVal val="#ppt_w+.3"/>
                                          </p:val>
                                        </p:tav>
                                        <p:tav tm="100000">
                                          <p:val>
                                            <p:strVal val="#ppt_w"/>
                                          </p:val>
                                        </p:tav>
                                      </p:tavLst>
                                    </p:anim>
                                    <p:anim calcmode="lin" valueType="num">
                                      <p:cBhvr>
                                        <p:cTn id="43" dur="500" fill="hold"/>
                                        <p:tgtEl>
                                          <p:spTgt spid="72713"/>
                                        </p:tgtEl>
                                        <p:attrNameLst>
                                          <p:attrName>ppt_x</p:attrName>
                                        </p:attrNameLst>
                                      </p:cBhvr>
                                      <p:tavLst>
                                        <p:tav tm="0">
                                          <p:val>
                                            <p:strVal val="#ppt_x-.3"/>
                                          </p:val>
                                        </p:tav>
                                        <p:tav tm="50000">
                                          <p:val>
                                            <p:strVal val="#ppt_x"/>
                                          </p:val>
                                        </p:tav>
                                        <p:tav tm="100000">
                                          <p:val>
                                            <p:strVal val="#ppt_x"/>
                                          </p:val>
                                        </p:tav>
                                      </p:tavLst>
                                    </p:anim>
                                    <p:anim calcmode="lin" valueType="num">
                                      <p:cBhvr>
                                        <p:cTn id="44" dur="500" fill="hold"/>
                                        <p:tgtEl>
                                          <p:spTgt spid="727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P spid="72707" grpId="0" build="p"/>
      <p:bldP spid="72712" grpId="0"/>
      <p:bldP spid="727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sz="3200" dirty="0"/>
              <a:t>R-chart</a:t>
            </a:r>
          </a:p>
        </p:txBody>
      </p:sp>
      <p:sp>
        <p:nvSpPr>
          <p:cNvPr id="73731" name="Rectangle 3"/>
          <p:cNvSpPr>
            <a:spLocks noGrp="1" noChangeArrowheads="1"/>
          </p:cNvSpPr>
          <p:nvPr>
            <p:ph idx="1"/>
          </p:nvPr>
        </p:nvSpPr>
        <p:spPr/>
        <p:txBody>
          <a:bodyPr/>
          <a:lstStyle/>
          <a:p>
            <a:pPr eaLnBrk="1" hangingPunct="1">
              <a:lnSpc>
                <a:spcPct val="90000"/>
              </a:lnSpc>
            </a:pPr>
            <a:r>
              <a:rPr lang="en-US" sz="2500" dirty="0">
                <a:latin typeface="Arial" charset="0"/>
              </a:rPr>
              <a:t>Duplicates</a:t>
            </a:r>
          </a:p>
        </p:txBody>
      </p:sp>
      <p:sp>
        <p:nvSpPr>
          <p:cNvPr id="2054" name="Rectangle 5"/>
          <p:cNvSpPr>
            <a:spLocks noChangeArrowheads="1"/>
          </p:cNvSpPr>
          <p:nvPr/>
        </p:nvSpPr>
        <p:spPr bwMode="auto">
          <a:xfrm>
            <a:off x="0" y="3124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aphicFrame>
        <p:nvGraphicFramePr>
          <p:cNvPr id="73732" name="Object 4"/>
          <p:cNvGraphicFramePr>
            <a:graphicFrameLocks noChangeAspect="1"/>
          </p:cNvGraphicFramePr>
          <p:nvPr>
            <p:extLst>
              <p:ext uri="{D42A27DB-BD31-4B8C-83A1-F6EECF244321}">
                <p14:modId xmlns:p14="http://schemas.microsoft.com/office/powerpoint/2010/main" val="4197144419"/>
              </p:ext>
            </p:extLst>
          </p:nvPr>
        </p:nvGraphicFramePr>
        <p:xfrm>
          <a:off x="1752600" y="2427506"/>
          <a:ext cx="3124200" cy="1355725"/>
        </p:xfrm>
        <a:graphic>
          <a:graphicData uri="http://schemas.openxmlformats.org/presentationml/2006/ole">
            <mc:AlternateContent xmlns:mc="http://schemas.openxmlformats.org/markup-compatibility/2006">
              <mc:Choice xmlns:v="urn:schemas-microsoft-com:vml" Requires="v">
                <p:oleObj name="Equation" r:id="rId2" imgW="1612900" imgH="609600" progId="Equation.3">
                  <p:embed/>
                </p:oleObj>
              </mc:Choice>
              <mc:Fallback>
                <p:oleObj name="Equation" r:id="rId2" imgW="1612900" imgH="60960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427506"/>
                        <a:ext cx="3124200" cy="1355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5" name="Rectangle 7"/>
          <p:cNvSpPr>
            <a:spLocks noChangeArrowheads="1"/>
          </p:cNvSpPr>
          <p:nvPr/>
        </p:nvSpPr>
        <p:spPr bwMode="auto">
          <a:xfrm>
            <a:off x="0" y="3309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aphicFrame>
        <p:nvGraphicFramePr>
          <p:cNvPr id="73734" name="Object 6"/>
          <p:cNvGraphicFramePr>
            <a:graphicFrameLocks noChangeAspect="1"/>
          </p:cNvGraphicFramePr>
          <p:nvPr>
            <p:extLst>
              <p:ext uri="{D42A27DB-BD31-4B8C-83A1-F6EECF244321}">
                <p14:modId xmlns:p14="http://schemas.microsoft.com/office/powerpoint/2010/main" val="4055098881"/>
              </p:ext>
            </p:extLst>
          </p:nvPr>
        </p:nvGraphicFramePr>
        <p:xfrm>
          <a:off x="5867400" y="2808506"/>
          <a:ext cx="2133600" cy="623888"/>
        </p:xfrm>
        <a:graphic>
          <a:graphicData uri="http://schemas.openxmlformats.org/presentationml/2006/ole">
            <mc:AlternateContent xmlns:mc="http://schemas.openxmlformats.org/markup-compatibility/2006">
              <mc:Choice xmlns:v="urn:schemas-microsoft-com:vml" Requires="v">
                <p:oleObj name="Equation" r:id="rId4" imgW="723586" imgH="241195" progId="Equation.3">
                  <p:embed/>
                </p:oleObj>
              </mc:Choice>
              <mc:Fallback>
                <p:oleObj name="Equation" r:id="rId4" imgW="723586" imgH="241195"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400" y="2808506"/>
                        <a:ext cx="2133600" cy="623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3736" name="Rectangle 8"/>
          <p:cNvSpPr>
            <a:spLocks noChangeArrowheads="1"/>
          </p:cNvSpPr>
          <p:nvPr/>
        </p:nvSpPr>
        <p:spPr bwMode="auto">
          <a:xfrm>
            <a:off x="1676400" y="4180106"/>
            <a:ext cx="6781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3200">
                <a:latin typeface="Arial" charset="0"/>
              </a:rPr>
              <a:t>UWL = 2,83s             LWL = 3,67s</a:t>
            </a:r>
          </a:p>
        </p:txBody>
      </p:sp>
      <p:sp>
        <p:nvSpPr>
          <p:cNvPr id="2057" name="Text Box 10"/>
          <p:cNvSpPr txBox="1">
            <a:spLocks noChangeArrowheads="1"/>
          </p:cNvSpPr>
          <p:nvPr/>
        </p:nvSpPr>
        <p:spPr bwMode="auto">
          <a:xfrm>
            <a:off x="914400" y="5638800"/>
            <a:ext cx="6172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Verdana" pitchFamily="34" charset="0"/>
                <a:cs typeface="Arial" charset="0"/>
              </a:defRPr>
            </a:lvl1pPr>
            <a:lvl2pPr marL="742950" indent="-285750" eaLnBrk="0" hangingPunct="0">
              <a:defRPr sz="2000">
                <a:solidFill>
                  <a:schemeClr val="tx1"/>
                </a:solidFill>
                <a:latin typeface="Verdana" pitchFamily="34" charset="0"/>
                <a:cs typeface="Arial" charset="0"/>
              </a:defRPr>
            </a:lvl2pPr>
            <a:lvl3pPr marL="1143000" indent="-228600" eaLnBrk="0" hangingPunct="0">
              <a:defRPr sz="2000">
                <a:solidFill>
                  <a:schemeClr val="tx1"/>
                </a:solidFill>
                <a:latin typeface="Verdana" pitchFamily="34" charset="0"/>
                <a:cs typeface="Arial" charset="0"/>
              </a:defRPr>
            </a:lvl3pPr>
            <a:lvl4pPr marL="1600200" indent="-228600" eaLnBrk="0" hangingPunct="0">
              <a:defRPr sz="2000">
                <a:solidFill>
                  <a:schemeClr val="tx1"/>
                </a:solidFill>
                <a:latin typeface="Verdana" pitchFamily="34" charset="0"/>
                <a:cs typeface="Arial" charset="0"/>
              </a:defRPr>
            </a:lvl4pPr>
            <a:lvl5pPr marL="2057400" indent="-228600" eaLnBrk="0" hangingPunct="0">
              <a:defRPr sz="2000">
                <a:solidFill>
                  <a:schemeClr val="tx1"/>
                </a:solidFill>
                <a:latin typeface="Verdana" pitchFamily="34" charset="0"/>
                <a:cs typeface="Arial" charset="0"/>
              </a:defRPr>
            </a:lvl5pPr>
            <a:lvl6pPr marL="2514600" indent="-228600" eaLnBrk="0" fontAlgn="base" hangingPunct="0">
              <a:spcBef>
                <a:spcPct val="0"/>
              </a:spcBef>
              <a:spcAft>
                <a:spcPct val="0"/>
              </a:spcAft>
              <a:defRPr sz="2000">
                <a:solidFill>
                  <a:schemeClr val="tx1"/>
                </a:solidFill>
                <a:latin typeface="Verdana" pitchFamily="34" charset="0"/>
                <a:cs typeface="Arial" charset="0"/>
              </a:defRPr>
            </a:lvl6pPr>
            <a:lvl7pPr marL="2971800" indent="-228600" eaLnBrk="0" fontAlgn="base" hangingPunct="0">
              <a:spcBef>
                <a:spcPct val="0"/>
              </a:spcBef>
              <a:spcAft>
                <a:spcPct val="0"/>
              </a:spcAft>
              <a:defRPr sz="2000">
                <a:solidFill>
                  <a:schemeClr val="tx1"/>
                </a:solidFill>
                <a:latin typeface="Verdana" pitchFamily="34" charset="0"/>
                <a:cs typeface="Arial" charset="0"/>
              </a:defRPr>
            </a:lvl7pPr>
            <a:lvl8pPr marL="3429000" indent="-228600" eaLnBrk="0" fontAlgn="base" hangingPunct="0">
              <a:spcBef>
                <a:spcPct val="0"/>
              </a:spcBef>
              <a:spcAft>
                <a:spcPct val="0"/>
              </a:spcAft>
              <a:defRPr sz="2000">
                <a:solidFill>
                  <a:schemeClr val="tx1"/>
                </a:solidFill>
                <a:latin typeface="Verdana" pitchFamily="34" charset="0"/>
                <a:cs typeface="Arial" charset="0"/>
              </a:defRPr>
            </a:lvl8pPr>
            <a:lvl9pPr marL="3886200" indent="-228600" eaLnBrk="0" fontAlgn="base" hangingPunct="0">
              <a:spcBef>
                <a:spcPct val="0"/>
              </a:spcBef>
              <a:spcAft>
                <a:spcPct val="0"/>
              </a:spcAft>
              <a:defRPr sz="2000">
                <a:solidFill>
                  <a:schemeClr val="tx1"/>
                </a:solidFill>
                <a:latin typeface="Verdana" pitchFamily="34" charset="0"/>
                <a:cs typeface="Arial" charset="0"/>
              </a:defRPr>
            </a:lvl9pPr>
          </a:lstStyle>
          <a:p>
            <a:pPr eaLnBrk="1" hangingPunct="1">
              <a:spcBef>
                <a:spcPct val="50000"/>
              </a:spcBef>
            </a:pPr>
            <a:endParaRPr lang="en-US" sz="1800"/>
          </a:p>
        </p:txBody>
      </p:sp>
    </p:spTree>
    <p:extLst>
      <p:ext uri="{BB962C8B-B14F-4D97-AF65-F5344CB8AC3E}">
        <p14:creationId xmlns:p14="http://schemas.microsoft.com/office/powerpoint/2010/main" val="1943147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73730"/>
                                        </p:tgtEl>
                                        <p:attrNameLst>
                                          <p:attrName>style.visibility</p:attrName>
                                        </p:attrNameLst>
                                      </p:cBhvr>
                                      <p:to>
                                        <p:strVal val="visible"/>
                                      </p:to>
                                    </p:set>
                                    <p:anim from="(-#ppt_w/2)" to="(#ppt_x)" calcmode="lin" valueType="num">
                                      <p:cBhvr>
                                        <p:cTn id="7" dur="300" fill="hold">
                                          <p:stCondLst>
                                            <p:cond delay="0"/>
                                          </p:stCondLst>
                                        </p:cTn>
                                        <p:tgtEl>
                                          <p:spTgt spid="73730"/>
                                        </p:tgtEl>
                                        <p:attrNameLst>
                                          <p:attrName>ppt_x</p:attrName>
                                        </p:attrNameLst>
                                      </p:cBhvr>
                                    </p:anim>
                                    <p:anim from="0" to="-1.0" calcmode="lin" valueType="num">
                                      <p:cBhvr>
                                        <p:cTn id="8" dur="100" decel="50000" autoRev="1" fill="hold">
                                          <p:stCondLst>
                                            <p:cond delay="300"/>
                                          </p:stCondLst>
                                        </p:cTn>
                                        <p:tgtEl>
                                          <p:spTgt spid="73730"/>
                                        </p:tgtEl>
                                        <p:attrNameLst>
                                          <p:attrName>xshear</p:attrName>
                                        </p:attrNameLst>
                                      </p:cBhvr>
                                    </p:anim>
                                    <p:animScale>
                                      <p:cBhvr>
                                        <p:cTn id="9" dur="100" decel="100000" autoRev="1" fill="hold">
                                          <p:stCondLst>
                                            <p:cond delay="300"/>
                                          </p:stCondLst>
                                        </p:cTn>
                                        <p:tgtEl>
                                          <p:spTgt spid="73730"/>
                                        </p:tgtEl>
                                      </p:cBhvr>
                                      <p:from x="100000" y="100000"/>
                                      <p:to x="80000" y="100000"/>
                                    </p:animScale>
                                    <p:anim by="(#ppt_h/3+#ppt_w*0.1)" calcmode="lin" valueType="num">
                                      <p:cBhvr additive="sum">
                                        <p:cTn id="10" dur="100" decel="100000" autoRev="1" fill="hold">
                                          <p:stCondLst>
                                            <p:cond delay="300"/>
                                          </p:stCondLst>
                                        </p:cTn>
                                        <p:tgtEl>
                                          <p:spTgt spid="73730"/>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2" presetClass="entr" presetSubtype="0" fill="hold" grpId="0" nodeType="clickEffect">
                                  <p:stCondLst>
                                    <p:cond delay="0"/>
                                  </p:stCondLst>
                                  <p:childTnLst>
                                    <p:set>
                                      <p:cBhvr>
                                        <p:cTn id="14" dur="1" fill="hold">
                                          <p:stCondLst>
                                            <p:cond delay="0"/>
                                          </p:stCondLst>
                                        </p:cTn>
                                        <p:tgtEl>
                                          <p:spTgt spid="73731">
                                            <p:txEl>
                                              <p:pRg st="0" end="0"/>
                                            </p:txEl>
                                          </p:spTgt>
                                        </p:tgtEl>
                                        <p:attrNameLst>
                                          <p:attrName>style.visibility</p:attrName>
                                        </p:attrNameLst>
                                      </p:cBhvr>
                                      <p:to>
                                        <p:strVal val="visible"/>
                                      </p:to>
                                    </p:set>
                                    <p:animScale>
                                      <p:cBhvr>
                                        <p:cTn id="15" dur="500" decel="50000" fill="hold">
                                          <p:stCondLst>
                                            <p:cond delay="0"/>
                                          </p:stCondLst>
                                        </p:cTn>
                                        <p:tgtEl>
                                          <p:spTgt spid="73731">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6" dur="500" decel="50000" fill="hold">
                                          <p:stCondLst>
                                            <p:cond delay="0"/>
                                          </p:stCondLst>
                                        </p:cTn>
                                        <p:tgtEl>
                                          <p:spTgt spid="73731">
                                            <p:txEl>
                                              <p:pRg st="0" end="0"/>
                                            </p:txEl>
                                          </p:spTgt>
                                        </p:tgtEl>
                                        <p:attrNameLst>
                                          <p:attrName>ppt_x</p:attrName>
                                          <p:attrName>ppt_y</p:attrName>
                                        </p:attrNameLst>
                                      </p:cBhvr>
                                    </p:animMotion>
                                    <p:animEffect transition="in" filter="fade">
                                      <p:cBhvr>
                                        <p:cTn id="17" dur="500"/>
                                        <p:tgtEl>
                                          <p:spTgt spid="73731">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5" presetClass="entr" presetSubtype="0" fill="hold" nodeType="clickEffect">
                                  <p:stCondLst>
                                    <p:cond delay="0"/>
                                  </p:stCondLst>
                                  <p:childTnLst>
                                    <p:set>
                                      <p:cBhvr>
                                        <p:cTn id="21" dur="1" fill="hold">
                                          <p:stCondLst>
                                            <p:cond delay="0"/>
                                          </p:stCondLst>
                                        </p:cTn>
                                        <p:tgtEl>
                                          <p:spTgt spid="73732"/>
                                        </p:tgtEl>
                                        <p:attrNameLst>
                                          <p:attrName>style.visibility</p:attrName>
                                        </p:attrNameLst>
                                      </p:cBhvr>
                                      <p:to>
                                        <p:strVal val="visible"/>
                                      </p:to>
                                    </p:set>
                                    <p:anim calcmode="lin" valueType="num">
                                      <p:cBhvr>
                                        <p:cTn id="22" dur="500" fill="hold"/>
                                        <p:tgtEl>
                                          <p:spTgt spid="73732"/>
                                        </p:tgtEl>
                                        <p:attrNameLst>
                                          <p:attrName>ppt_w</p:attrName>
                                        </p:attrNameLst>
                                      </p:cBhvr>
                                      <p:tavLst>
                                        <p:tav tm="0">
                                          <p:val>
                                            <p:fltVal val="0"/>
                                          </p:val>
                                        </p:tav>
                                        <p:tav tm="100000">
                                          <p:val>
                                            <p:strVal val="#ppt_w"/>
                                          </p:val>
                                        </p:tav>
                                      </p:tavLst>
                                    </p:anim>
                                    <p:anim calcmode="lin" valueType="num">
                                      <p:cBhvr>
                                        <p:cTn id="23" dur="500" fill="hold"/>
                                        <p:tgtEl>
                                          <p:spTgt spid="73732"/>
                                        </p:tgtEl>
                                        <p:attrNameLst>
                                          <p:attrName>ppt_h</p:attrName>
                                        </p:attrNameLst>
                                      </p:cBhvr>
                                      <p:tavLst>
                                        <p:tav tm="0">
                                          <p:val>
                                            <p:fltVal val="0"/>
                                          </p:val>
                                        </p:tav>
                                        <p:tav tm="100000">
                                          <p:val>
                                            <p:strVal val="#ppt_h"/>
                                          </p:val>
                                        </p:tav>
                                      </p:tavLst>
                                    </p:anim>
                                    <p:anim calcmode="lin" valueType="num">
                                      <p:cBhvr>
                                        <p:cTn id="24" dur="500" fill="hold"/>
                                        <p:tgtEl>
                                          <p:spTgt spid="73732"/>
                                        </p:tgtEl>
                                        <p:attrNameLst>
                                          <p:attrName>ppt_x</p:attrName>
                                        </p:attrNameLst>
                                      </p:cBhvr>
                                      <p:tavLst>
                                        <p:tav tm="0" fmla="#ppt_x+(cos(-2*pi*(1-$))*-#ppt_x-sin(-2*pi*(1-$))*(1-#ppt_y))*(1-$)">
                                          <p:val>
                                            <p:fltVal val="0"/>
                                          </p:val>
                                        </p:tav>
                                        <p:tav tm="100000">
                                          <p:val>
                                            <p:fltVal val="1"/>
                                          </p:val>
                                        </p:tav>
                                      </p:tavLst>
                                    </p:anim>
                                    <p:anim calcmode="lin" valueType="num">
                                      <p:cBhvr>
                                        <p:cTn id="25" dur="500" fill="hold"/>
                                        <p:tgtEl>
                                          <p:spTgt spid="7373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9" presetClass="entr" presetSubtype="0" accel="100000" fill="hold" nodeType="clickEffect">
                                  <p:stCondLst>
                                    <p:cond delay="0"/>
                                  </p:stCondLst>
                                  <p:childTnLst>
                                    <p:set>
                                      <p:cBhvr>
                                        <p:cTn id="29" dur="1" fill="hold">
                                          <p:stCondLst>
                                            <p:cond delay="0"/>
                                          </p:stCondLst>
                                        </p:cTn>
                                        <p:tgtEl>
                                          <p:spTgt spid="73734"/>
                                        </p:tgtEl>
                                        <p:attrNameLst>
                                          <p:attrName>style.visibility</p:attrName>
                                        </p:attrNameLst>
                                      </p:cBhvr>
                                      <p:to>
                                        <p:strVal val="visible"/>
                                      </p:to>
                                    </p:set>
                                    <p:anim calcmode="lin" valueType="num">
                                      <p:cBhvr>
                                        <p:cTn id="30" dur="500" fill="hold"/>
                                        <p:tgtEl>
                                          <p:spTgt spid="73734"/>
                                        </p:tgtEl>
                                        <p:attrNameLst>
                                          <p:attrName>ppt_h</p:attrName>
                                        </p:attrNameLst>
                                      </p:cBhvr>
                                      <p:tavLst>
                                        <p:tav tm="0">
                                          <p:val>
                                            <p:strVal val="#ppt_h/20"/>
                                          </p:val>
                                        </p:tav>
                                        <p:tav tm="50000">
                                          <p:val>
                                            <p:strVal val="#ppt_h/20"/>
                                          </p:val>
                                        </p:tav>
                                        <p:tav tm="100000">
                                          <p:val>
                                            <p:strVal val="#ppt_h"/>
                                          </p:val>
                                        </p:tav>
                                      </p:tavLst>
                                    </p:anim>
                                    <p:anim calcmode="lin" valueType="num">
                                      <p:cBhvr>
                                        <p:cTn id="31" dur="500" fill="hold"/>
                                        <p:tgtEl>
                                          <p:spTgt spid="73734"/>
                                        </p:tgtEl>
                                        <p:attrNameLst>
                                          <p:attrName>ppt_w</p:attrName>
                                        </p:attrNameLst>
                                      </p:cBhvr>
                                      <p:tavLst>
                                        <p:tav tm="0">
                                          <p:val>
                                            <p:strVal val="#ppt_w+.3"/>
                                          </p:val>
                                        </p:tav>
                                        <p:tav tm="50000">
                                          <p:val>
                                            <p:strVal val="#ppt_w+.3"/>
                                          </p:val>
                                        </p:tav>
                                        <p:tav tm="100000">
                                          <p:val>
                                            <p:strVal val="#ppt_w"/>
                                          </p:val>
                                        </p:tav>
                                      </p:tavLst>
                                    </p:anim>
                                    <p:anim calcmode="lin" valueType="num">
                                      <p:cBhvr>
                                        <p:cTn id="32" dur="500" fill="hold"/>
                                        <p:tgtEl>
                                          <p:spTgt spid="73734"/>
                                        </p:tgtEl>
                                        <p:attrNameLst>
                                          <p:attrName>ppt_x</p:attrName>
                                        </p:attrNameLst>
                                      </p:cBhvr>
                                      <p:tavLst>
                                        <p:tav tm="0">
                                          <p:val>
                                            <p:strVal val="#ppt_x-.3"/>
                                          </p:val>
                                        </p:tav>
                                        <p:tav tm="50000">
                                          <p:val>
                                            <p:strVal val="#ppt_x"/>
                                          </p:val>
                                        </p:tav>
                                        <p:tav tm="100000">
                                          <p:val>
                                            <p:strVal val="#ppt_x"/>
                                          </p:val>
                                        </p:tav>
                                      </p:tavLst>
                                    </p:anim>
                                    <p:anim calcmode="lin" valueType="num">
                                      <p:cBhvr>
                                        <p:cTn id="33" dur="500" fill="hold"/>
                                        <p:tgtEl>
                                          <p:spTgt spid="73734"/>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54" presetClass="entr" presetSubtype="0" accel="100000" fill="hold" grpId="0" nodeType="clickEffect">
                                  <p:stCondLst>
                                    <p:cond delay="0"/>
                                  </p:stCondLst>
                                  <p:childTnLst>
                                    <p:set>
                                      <p:cBhvr>
                                        <p:cTn id="37" dur="1" fill="hold">
                                          <p:stCondLst>
                                            <p:cond delay="0"/>
                                          </p:stCondLst>
                                        </p:cTn>
                                        <p:tgtEl>
                                          <p:spTgt spid="73736"/>
                                        </p:tgtEl>
                                        <p:attrNameLst>
                                          <p:attrName>style.visibility</p:attrName>
                                        </p:attrNameLst>
                                      </p:cBhvr>
                                      <p:to>
                                        <p:strVal val="visible"/>
                                      </p:to>
                                    </p:set>
                                    <p:anim calcmode="lin" valueType="num">
                                      <p:cBhvr>
                                        <p:cTn id="38" dur="500" fill="hold"/>
                                        <p:tgtEl>
                                          <p:spTgt spid="73736"/>
                                        </p:tgtEl>
                                        <p:attrNameLst>
                                          <p:attrName>ppt_w</p:attrName>
                                        </p:attrNameLst>
                                      </p:cBhvr>
                                      <p:tavLst>
                                        <p:tav tm="0">
                                          <p:val>
                                            <p:strVal val="#ppt_w*0.05"/>
                                          </p:val>
                                        </p:tav>
                                        <p:tav tm="100000">
                                          <p:val>
                                            <p:strVal val="#ppt_w"/>
                                          </p:val>
                                        </p:tav>
                                      </p:tavLst>
                                    </p:anim>
                                    <p:anim calcmode="lin" valueType="num">
                                      <p:cBhvr>
                                        <p:cTn id="39" dur="500" fill="hold"/>
                                        <p:tgtEl>
                                          <p:spTgt spid="73736"/>
                                        </p:tgtEl>
                                        <p:attrNameLst>
                                          <p:attrName>ppt_h</p:attrName>
                                        </p:attrNameLst>
                                      </p:cBhvr>
                                      <p:tavLst>
                                        <p:tav tm="0">
                                          <p:val>
                                            <p:strVal val="#ppt_h"/>
                                          </p:val>
                                        </p:tav>
                                        <p:tav tm="100000">
                                          <p:val>
                                            <p:strVal val="#ppt_h"/>
                                          </p:val>
                                        </p:tav>
                                      </p:tavLst>
                                    </p:anim>
                                    <p:anim calcmode="lin" valueType="num">
                                      <p:cBhvr>
                                        <p:cTn id="40" dur="500" fill="hold"/>
                                        <p:tgtEl>
                                          <p:spTgt spid="73736"/>
                                        </p:tgtEl>
                                        <p:attrNameLst>
                                          <p:attrName>ppt_x</p:attrName>
                                        </p:attrNameLst>
                                      </p:cBhvr>
                                      <p:tavLst>
                                        <p:tav tm="0">
                                          <p:val>
                                            <p:strVal val="#ppt_x-.2"/>
                                          </p:val>
                                        </p:tav>
                                        <p:tav tm="100000">
                                          <p:val>
                                            <p:strVal val="#ppt_x"/>
                                          </p:val>
                                        </p:tav>
                                      </p:tavLst>
                                    </p:anim>
                                    <p:anim calcmode="lin" valueType="num">
                                      <p:cBhvr>
                                        <p:cTn id="41" dur="500" fill="hold"/>
                                        <p:tgtEl>
                                          <p:spTgt spid="73736"/>
                                        </p:tgtEl>
                                        <p:attrNameLst>
                                          <p:attrName>ppt_y</p:attrName>
                                        </p:attrNameLst>
                                      </p:cBhvr>
                                      <p:tavLst>
                                        <p:tav tm="0">
                                          <p:val>
                                            <p:strVal val="#ppt_y"/>
                                          </p:val>
                                        </p:tav>
                                        <p:tav tm="100000">
                                          <p:val>
                                            <p:strVal val="#ppt_y"/>
                                          </p:val>
                                        </p:tav>
                                      </p:tavLst>
                                    </p:anim>
                                    <p:animEffect transition="in" filter="fade">
                                      <p:cBhvr>
                                        <p:cTn id="42" dur="500"/>
                                        <p:tgtEl>
                                          <p:spTgt spid="737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P spid="73731" grpId="0" build="p"/>
      <p:bldP spid="7373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 X-chart</a:t>
            </a:r>
          </a:p>
        </p:txBody>
      </p:sp>
      <p:sp>
        <p:nvSpPr>
          <p:cNvPr id="4" name="Slide Number Placeholder 3"/>
          <p:cNvSpPr>
            <a:spLocks noGrp="1"/>
          </p:cNvSpPr>
          <p:nvPr>
            <p:ph type="sldNum" sz="quarter" idx="12"/>
          </p:nvPr>
        </p:nvSpPr>
        <p:spPr/>
        <p:txBody>
          <a:bodyPr/>
          <a:lstStyle/>
          <a:p>
            <a:fld id="{E31375A4-56A4-47D6-9801-1991572033F7}" type="slidenum">
              <a:rPr lang="en-US" smtClean="0"/>
              <a:t>9</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graphicFrame>
        <p:nvGraphicFramePr>
          <p:cNvPr id="7" name="Content Placeholder 6"/>
          <p:cNvGraphicFramePr>
            <a:graphicFrameLocks noGrp="1"/>
          </p:cNvGraphicFramePr>
          <p:nvPr>
            <p:ph idx="1"/>
          </p:nvPr>
        </p:nvGraphicFramePr>
        <p:xfrm>
          <a:off x="469900" y="1638300"/>
          <a:ext cx="8204200" cy="4292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38932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537</Words>
  <Application>Microsoft Office PowerPoint</Application>
  <PresentationFormat>On-screen Show (4:3)</PresentationFormat>
  <Paragraphs>103</Paragraphs>
  <Slides>14</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Wingdings</vt:lpstr>
      <vt:lpstr>Diamond Grid 16x9</vt:lpstr>
      <vt:lpstr>Equation</vt:lpstr>
      <vt:lpstr>Control Chart Internal Quality Control of Laboratory Data (at NIFC)</vt:lpstr>
      <vt:lpstr>National Institute for Food Control</vt:lpstr>
      <vt:lpstr>Control chart</vt:lpstr>
      <vt:lpstr>X-chart</vt:lpstr>
      <vt:lpstr>R-chart</vt:lpstr>
      <vt:lpstr>Data for control chart</vt:lpstr>
      <vt:lpstr>X-chart</vt:lpstr>
      <vt:lpstr>R-chart</vt:lpstr>
      <vt:lpstr>Example – X-chart</vt:lpstr>
      <vt:lpstr>Example – R-chart</vt:lpstr>
      <vt:lpstr>Out of control situations</vt:lpstr>
      <vt:lpstr>Choices of control chart</vt:lpstr>
      <vt:lpstr>References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2016-08-31T23:08:32Z</dcterms:created>
  <dcterms:modified xsi:type="dcterms:W3CDTF">2024-10-23T18:01:01Z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