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9"/>
  </p:notesMasterIdLst>
  <p:handoutMasterIdLst>
    <p:handoutMasterId r:id="rId10"/>
  </p:handoutMasterIdLst>
  <p:sldIdLst>
    <p:sldId id="261" r:id="rId3"/>
    <p:sldId id="262" r:id="rId4"/>
    <p:sldId id="263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71" autoAdjust="0"/>
    <p:restoredTop sz="94660"/>
  </p:normalViewPr>
  <p:slideViewPr>
    <p:cSldViewPr snapToGrid="0">
      <p:cViewPr varScale="1">
        <p:scale>
          <a:sx n="73" d="100"/>
          <a:sy n="73" d="100"/>
        </p:scale>
        <p:origin x="480" y="78"/>
      </p:cViewPr>
      <p:guideLst>
        <p:guide pos="288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 bwMode="hidden">
          <a:xfrm>
            <a:off x="-129339" y="-34707"/>
            <a:ext cx="9144002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0384" y="1909347"/>
            <a:ext cx="7203233" cy="2901467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4245" y="5043514"/>
            <a:ext cx="7203233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970384" y="4810813"/>
            <a:ext cx="72009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Footer Placeholder 56"/>
          <p:cNvSpPr txBox="1">
            <a:spLocks/>
          </p:cNvSpPr>
          <p:nvPr userDrawn="1"/>
        </p:nvSpPr>
        <p:spPr>
          <a:xfrm>
            <a:off x="4731096" y="6389365"/>
            <a:ext cx="3462287" cy="222436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/>
              <a:t>Ha </a:t>
            </a:r>
            <a:r>
              <a:rPr lang="en-US" sz="1200" dirty="0" err="1"/>
              <a:t>Noi</a:t>
            </a:r>
            <a:r>
              <a:rPr lang="en-US" sz="1200" dirty="0"/>
              <a:t>, Viet</a:t>
            </a:r>
            <a:r>
              <a:rPr lang="en-US" sz="1200" baseline="0" dirty="0"/>
              <a:t> Nam</a:t>
            </a:r>
            <a:endParaRPr lang="en-US" sz="1200" dirty="0"/>
          </a:p>
        </p:txBody>
      </p:sp>
      <p:sp>
        <p:nvSpPr>
          <p:cNvPr id="61" name="Rectangle 60"/>
          <p:cNvSpPr/>
          <p:nvPr userDrawn="1"/>
        </p:nvSpPr>
        <p:spPr>
          <a:xfrm>
            <a:off x="922247" y="6359385"/>
            <a:ext cx="35764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APEC Wine Regulatory Forum |  May 11-12, 2017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270" y="319389"/>
            <a:ext cx="4194781" cy="1274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6985" y="489857"/>
            <a:ext cx="1265465" cy="53013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549" y="489857"/>
            <a:ext cx="5690508" cy="530134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7007902" y="6289679"/>
            <a:ext cx="1370786" cy="2224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2541573"/>
            <a:ext cx="72009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45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5431536"/>
            <a:ext cx="72009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tx1"/>
                </a:solidFill>
              </a:defRPr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971550" y="5294175"/>
            <a:ext cx="7200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981200"/>
            <a:ext cx="3429000" cy="3810001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3450" y="1981200"/>
            <a:ext cx="3429000" cy="3810001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818322"/>
            <a:ext cx="3429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1550" y="2503714"/>
            <a:ext cx="3429000" cy="3287487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43450" y="1818322"/>
            <a:ext cx="3429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43450" y="2503714"/>
            <a:ext cx="3429000" cy="3287487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61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54864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864" y="571500"/>
            <a:ext cx="2743200" cy="2197100"/>
          </a:xfrm>
        </p:spPr>
        <p:txBody>
          <a:bodyPr anchor="b">
            <a:normAutofit/>
          </a:bodyPr>
          <a:lstStyle>
            <a:lvl1pPr>
              <a:defRPr sz="195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73" y="571500"/>
            <a:ext cx="4613665" cy="5715000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864" y="2995012"/>
            <a:ext cx="2743200" cy="2285950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5942317" y="2895600"/>
            <a:ext cx="274448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66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54864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09" y="-159"/>
            <a:ext cx="54864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5942317" y="2895600"/>
            <a:ext cx="274448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170" y="576072"/>
            <a:ext cx="2743200" cy="2194560"/>
          </a:xfrm>
        </p:spPr>
        <p:txBody>
          <a:bodyPr anchor="b">
            <a:normAutofit/>
          </a:bodyPr>
          <a:lstStyle>
            <a:lvl1pPr>
              <a:defRPr sz="195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170" y="2999232"/>
            <a:ext cx="2743200" cy="2286000"/>
          </a:xfrm>
        </p:spPr>
        <p:txBody>
          <a:bodyPr/>
          <a:lstStyle>
            <a:lvl1pPr marL="0" indent="0">
              <a:spcBef>
                <a:spcPts val="900"/>
              </a:spcBef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1550" y="503854"/>
            <a:ext cx="72009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981202"/>
            <a:ext cx="72009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457200" y="6172200"/>
            <a:ext cx="82296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61" name="Date Placeholder 3"/>
          <p:cNvSpPr>
            <a:spLocks noGrp="1"/>
          </p:cNvSpPr>
          <p:nvPr>
            <p:ph type="dt" sz="half" idx="2"/>
          </p:nvPr>
        </p:nvSpPr>
        <p:spPr>
          <a:xfrm>
            <a:off x="5084571" y="6289679"/>
            <a:ext cx="3294118" cy="222436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1350"/>
        </a:spcBef>
        <a:buClr>
          <a:schemeClr val="accent1"/>
        </a:buClr>
        <a:buSzPct val="100000"/>
        <a:buFont typeface="Arial" pitchFamily="34" charset="0"/>
        <a:buChar char="▪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900"/>
        </a:spcBef>
        <a:buClr>
          <a:schemeClr val="accent1"/>
        </a:buClr>
        <a:buSzPct val="100000"/>
        <a:buFont typeface="Arial" pitchFamily="34" charset="0"/>
        <a:buChar char="▪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indent="-134541" algn="l" defTabSz="6858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-137160" algn="l" defTabSz="6858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8572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2001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5430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Methods of Analysis Compendia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Dr</a:t>
            </a:r>
            <a:r>
              <a:rPr lang="en-US" dirty="0"/>
              <a:t> Eric Wilkes &amp; </a:t>
            </a:r>
            <a:r>
              <a:rPr lang="en-US" dirty="0" err="1"/>
              <a:t>Dr</a:t>
            </a:r>
            <a:r>
              <a:rPr lang="en-US" dirty="0"/>
              <a:t> Patricia </a:t>
            </a:r>
            <a:r>
              <a:rPr lang="en-US" dirty="0" err="1"/>
              <a:t>Nedialkova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Methods of analysis do make a difference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While efforts continue to reduce the reliance amongst APEC economies on analytically based regulatory limits of wine components.</a:t>
            </a:r>
          </a:p>
          <a:p>
            <a:r>
              <a:rPr lang="en-AU" dirty="0"/>
              <a:t>They continue to exist in different economies for a range of </a:t>
            </a:r>
            <a:r>
              <a:rPr lang="en-AU" dirty="0" err="1"/>
              <a:t>analytes</a:t>
            </a:r>
            <a:r>
              <a:rPr lang="en-AU" dirty="0"/>
              <a:t>.</a:t>
            </a:r>
          </a:p>
          <a:p>
            <a:r>
              <a:rPr lang="en-AU" dirty="0"/>
              <a:t>It would be nice to think that given a known limit for a given wine component that the results between different Testing laboratories would be the same.</a:t>
            </a:r>
          </a:p>
          <a:p>
            <a:r>
              <a:rPr lang="en-AU" dirty="0"/>
              <a:t>However this rarely the case!!!!</a:t>
            </a:r>
          </a:p>
          <a:p>
            <a:pPr marL="0" indent="0" algn="ctr">
              <a:buNone/>
            </a:pPr>
            <a:r>
              <a:rPr lang="en-AU" i="1" dirty="0"/>
              <a:t>One of the major factors influencing the differences seen in analysis in laboratories is the impact of different defined methods of analysis.</a:t>
            </a:r>
          </a:p>
          <a:p>
            <a:r>
              <a:rPr lang="en-AU" dirty="0"/>
              <a:t>This can lead to major impediments to trade as the assessment of the compliance in a laboratory in the originating market may be different to the result obtained once the wine is in its final market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APEC Wine Regulatory Forum |  May 11-12, 2017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Ha Noi, Viet Nam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45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Sugar in wine, </a:t>
            </a:r>
            <a:br>
              <a:rPr lang="en-AU" dirty="0"/>
            </a:br>
            <a:r>
              <a:rPr lang="en-AU" dirty="0"/>
              <a:t>a case study of the impact of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5452" y="1964425"/>
            <a:ext cx="2217964" cy="3809999"/>
          </a:xfrm>
        </p:spPr>
        <p:txBody>
          <a:bodyPr/>
          <a:lstStyle/>
          <a:p>
            <a:r>
              <a:rPr lang="en-AU" dirty="0"/>
              <a:t>Depending on the economy sugar can be defined as; </a:t>
            </a:r>
          </a:p>
          <a:p>
            <a:pPr lvl="1"/>
            <a:r>
              <a:rPr lang="en-AU" dirty="0"/>
              <a:t>the the amount of reducing substances</a:t>
            </a:r>
          </a:p>
          <a:p>
            <a:pPr lvl="1"/>
            <a:r>
              <a:rPr lang="en-AU" dirty="0"/>
              <a:t>The combine glucose and fructose</a:t>
            </a:r>
          </a:p>
          <a:p>
            <a:endParaRPr lang="en-AU" dirty="0"/>
          </a:p>
          <a:p>
            <a:r>
              <a:rPr lang="en-AU" dirty="0"/>
              <a:t>The difference can be as high as ~3g/L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APEC Wine Regulatory Forum |  May 11-12, 2017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Ha Noi, Viet Nam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1" y="1964425"/>
            <a:ext cx="5638800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583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methods of analysis compendia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To address this a compilation of the regulated methods used indifferent APEC economies for common wine </a:t>
            </a:r>
            <a:r>
              <a:rPr lang="en-AU" dirty="0" err="1"/>
              <a:t>anaytes</a:t>
            </a:r>
            <a:r>
              <a:rPr lang="en-AU" dirty="0"/>
              <a:t> has been compiled.</a:t>
            </a:r>
          </a:p>
          <a:p>
            <a:r>
              <a:rPr lang="en-AU" dirty="0"/>
              <a:t>Currently it covers the analysis of alcohol, SO2, TA (7.0 &amp; 8.2), reducing sugars, glucose + fructose, metals and methanol.</a:t>
            </a:r>
          </a:p>
          <a:p>
            <a:r>
              <a:rPr lang="en-AU" dirty="0"/>
              <a:t>It has input from 11 different economies who regulate wine components.</a:t>
            </a:r>
          </a:p>
          <a:p>
            <a:r>
              <a:rPr lang="en-AU" dirty="0"/>
              <a:t>It provides a quick reference to </a:t>
            </a:r>
          </a:p>
          <a:p>
            <a:pPr lvl="1"/>
            <a:r>
              <a:rPr lang="en-AU" dirty="0"/>
              <a:t>The method description</a:t>
            </a:r>
          </a:p>
          <a:p>
            <a:pPr lvl="1"/>
            <a:r>
              <a:rPr lang="en-AU" dirty="0"/>
              <a:t>If it is a regulated method</a:t>
            </a:r>
          </a:p>
          <a:p>
            <a:pPr lvl="1"/>
            <a:r>
              <a:rPr lang="en-AU" dirty="0"/>
              <a:t>The method reference</a:t>
            </a:r>
          </a:p>
          <a:p>
            <a:pPr lvl="1"/>
            <a:r>
              <a:rPr lang="en-AU" dirty="0"/>
              <a:t>A link to the detail of the method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APEC Wine Regulatory Forum |  May 11-12, 2017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Ha Noi, Viet Nam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401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compendium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APEC Wine Regulatory Forum |  May 11-12, 2017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Ha Noi, Viet Nam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2144717"/>
            <a:ext cx="8172450" cy="2874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51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compendia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It I important to note that the compendia does not endorse or imply the suitability of any method for a given </a:t>
            </a:r>
            <a:r>
              <a:rPr lang="en-AU" dirty="0" err="1"/>
              <a:t>analyte</a:t>
            </a:r>
            <a:r>
              <a:rPr lang="en-AU" dirty="0"/>
              <a:t>.</a:t>
            </a:r>
          </a:p>
          <a:p>
            <a:r>
              <a:rPr lang="en-AU" dirty="0"/>
              <a:t>Nor does it attempt to indicate the suitability of one method over another.</a:t>
            </a:r>
          </a:p>
          <a:p>
            <a:pPr marL="0" indent="0" algn="ctr">
              <a:buNone/>
            </a:pPr>
            <a:r>
              <a:rPr lang="en-AU" sz="18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Rather </a:t>
            </a:r>
          </a:p>
          <a:p>
            <a:r>
              <a:rPr lang="en-AU" dirty="0"/>
              <a:t>It simply gives a reference to the method used in a given economy</a:t>
            </a:r>
          </a:p>
          <a:p>
            <a:r>
              <a:rPr lang="en-AU" dirty="0"/>
              <a:t>Allowing wine producers and exporters to take appropriate measure to ensure a wine is suitable for a given market.</a:t>
            </a:r>
          </a:p>
          <a:p>
            <a:r>
              <a:rPr lang="en-AU" dirty="0"/>
              <a:t>Going forward we will add more economies and </a:t>
            </a:r>
            <a:r>
              <a:rPr lang="en-AU" dirty="0" err="1"/>
              <a:t>analytes</a:t>
            </a:r>
            <a:r>
              <a:rPr lang="en-AU" dirty="0"/>
              <a:t> as they become available.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APEC Wine Regulatory Forum |  May 11-12, 2017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Ha Noi, Viet Nam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314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7087C0F-7449-45C4-B248-63D02665BF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diamond grid presentation (widescreen)</Template>
  <TotalTime>0</TotalTime>
  <Words>443</Words>
  <Application>Microsoft Office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Diamond Grid 16x9</vt:lpstr>
      <vt:lpstr>Methods of Analysis Compendia</vt:lpstr>
      <vt:lpstr>Methods of analysis do make a difference</vt:lpstr>
      <vt:lpstr>Sugar in wine,  a case study of the impact of methods</vt:lpstr>
      <vt:lpstr>The methods of analysis compendia</vt:lpstr>
      <vt:lpstr>The compendium</vt:lpstr>
      <vt:lpstr>The compendia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2016-08-31T23:08:32Z</dcterms:created>
  <dcterms:modified xsi:type="dcterms:W3CDTF">2024-10-23T00:02:34Z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TC030310159991</vt:lpwstr>
  </property>
</Properties>
</file>