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1" r:id="rId3"/>
    <p:sldId id="257" r:id="rId4"/>
    <p:sldId id="271" r:id="rId5"/>
    <p:sldId id="263" r:id="rId6"/>
    <p:sldId id="272" r:id="rId7"/>
    <p:sldId id="274" r:id="rId8"/>
    <p:sldId id="273" r:id="rId9"/>
    <p:sldId id="280" r:id="rId10"/>
    <p:sldId id="276" r:id="rId11"/>
    <p:sldId id="277" r:id="rId12"/>
    <p:sldId id="27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0" y="7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Ha </a:t>
            </a:r>
            <a:r>
              <a:rPr lang="en-US" sz="1200" dirty="0" err="1"/>
              <a:t>Noi</a:t>
            </a:r>
            <a:r>
              <a:rPr lang="en-US" sz="1200" dirty="0"/>
              <a:t>, Viet</a:t>
            </a:r>
            <a:r>
              <a:rPr lang="en-US" sz="1200" baseline="0" dirty="0"/>
              <a:t> Nam</a:t>
            </a:r>
            <a:endParaRPr lang="en-US" sz="1200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576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 May 11-12,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70" y="319389"/>
            <a:ext cx="4194781" cy="12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bioconf/201607040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Export Certificates </a:t>
            </a:r>
            <a:br>
              <a:rPr lang="en-US" sz="4800" dirty="0"/>
            </a:br>
            <a:r>
              <a:rPr lang="en-US" sz="4800" dirty="0"/>
              <a:t>An Industry Perspective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 M. Azevedo, E. &amp; J. Gallo Winery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4" y="152400"/>
            <a:ext cx="6176692" cy="2007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04" y="503854"/>
            <a:ext cx="7547208" cy="1142385"/>
          </a:xfrm>
        </p:spPr>
        <p:txBody>
          <a:bodyPr>
            <a:normAutofit/>
          </a:bodyPr>
          <a:lstStyle/>
          <a:p>
            <a:r>
              <a:rPr lang="en-US" sz="3200" dirty="0"/>
              <a:t>4.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185922"/>
            <a:ext cx="7200900" cy="3809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kern="0" dirty="0"/>
              <a:t>GOAL: being transparency, consistency, reduced paperwork burdens for companies and governments.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kern="0" dirty="0"/>
              <a:t>Current work acknowledging wine’s unique product characteristics: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kern="0" dirty="0"/>
              <a:t>Proposed single consolidated, streamlined export certificate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kern="0" dirty="0"/>
              <a:t>Exploring specific requirements for certificates of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6567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81" y="503854"/>
            <a:ext cx="7681131" cy="1142385"/>
          </a:xfrm>
        </p:spPr>
        <p:txBody>
          <a:bodyPr>
            <a:normAutofit/>
          </a:bodyPr>
          <a:lstStyle/>
          <a:p>
            <a:r>
              <a:rPr lang="en-US" sz="3200" dirty="0"/>
              <a:t>5. Industry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Industry would like to encourage economies requiring export certifications to consider implementing the APEC Model Wine Certificate and to streamline documentation requirements amongst ports.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29" y="3659873"/>
            <a:ext cx="4191000" cy="24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3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1" y="1477216"/>
            <a:ext cx="4648200" cy="2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81" y="503854"/>
            <a:ext cx="7681131" cy="1142385"/>
          </a:xfrm>
        </p:spPr>
        <p:txBody>
          <a:bodyPr>
            <a:normAutofit/>
          </a:bodyPr>
          <a:lstStyle/>
          <a:p>
            <a:r>
              <a:rPr lang="en-US" sz="3200" dirty="0"/>
              <a:t>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E. &amp; J. Gallo Winery: Who We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Export Certificates: A Business Case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Wine is a Microbiologically Safe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APEC Wine Regulatory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Industry Request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81" y="503854"/>
            <a:ext cx="7681131" cy="1142385"/>
          </a:xfrm>
        </p:spPr>
        <p:txBody>
          <a:bodyPr>
            <a:normAutofit/>
          </a:bodyPr>
          <a:lstStyle/>
          <a:p>
            <a:r>
              <a:rPr lang="en-US" sz="3200" dirty="0"/>
              <a:t>1. E. &amp; J. Gallo Winery: 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872018"/>
            <a:ext cx="7200900" cy="3809999"/>
          </a:xfrm>
        </p:spPr>
        <p:txBody>
          <a:bodyPr>
            <a:normAutofit/>
          </a:bodyPr>
          <a:lstStyle/>
          <a:p>
            <a:r>
              <a:rPr lang="en-US" sz="2400" kern="0" dirty="0"/>
              <a:t>Founded in 1933 in Modesto, CA by brothers Ernest &amp; Julio Gallo</a:t>
            </a:r>
          </a:p>
          <a:p>
            <a:r>
              <a:rPr lang="en-US" sz="2400" kern="0" dirty="0"/>
              <a:t>Today we are the largest winery in the world with over 100 brands!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76" y="3524531"/>
            <a:ext cx="2246194" cy="2425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16" y="3515432"/>
            <a:ext cx="2641979" cy="23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45" y="736978"/>
            <a:ext cx="7200900" cy="813726"/>
          </a:xfrm>
        </p:spPr>
        <p:txBody>
          <a:bodyPr>
            <a:normAutofit/>
          </a:bodyPr>
          <a:lstStyle/>
          <a:p>
            <a:r>
              <a:rPr lang="en-US" sz="3200" dirty="0"/>
              <a:t>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004" y="1762836"/>
            <a:ext cx="3429000" cy="3810001"/>
          </a:xfrm>
        </p:spPr>
        <p:txBody>
          <a:bodyPr>
            <a:noAutofit/>
          </a:bodyPr>
          <a:lstStyle/>
          <a:p>
            <a:pPr marL="463550" lvl="1" indent="-354013">
              <a:buFont typeface="Wingdings" panose="05000000000000000000" pitchFamily="2" charset="2"/>
              <a:buChar char="§"/>
            </a:pPr>
            <a:r>
              <a:rPr lang="en-US" sz="2400" dirty="0"/>
              <a:t>Headquartered in Modesto, CA</a:t>
            </a:r>
          </a:p>
          <a:p>
            <a:pPr marL="463550" lvl="1" indent="-354013">
              <a:buFont typeface="Wingdings" panose="05000000000000000000" pitchFamily="2" charset="2"/>
              <a:buChar char="§"/>
            </a:pPr>
            <a:r>
              <a:rPr lang="en-US" sz="2400" dirty="0"/>
              <a:t>12 Wineries</a:t>
            </a:r>
          </a:p>
          <a:p>
            <a:pPr marL="463550" lvl="1" indent="-354013">
              <a:buFont typeface="Wingdings" panose="05000000000000000000" pitchFamily="2" charset="2"/>
              <a:buChar char="§"/>
            </a:pPr>
            <a:r>
              <a:rPr lang="en-US" sz="2400" dirty="0"/>
              <a:t>49 Vineyards</a:t>
            </a:r>
          </a:p>
          <a:p>
            <a:pPr marL="463550" lvl="1" indent="-354013">
              <a:buFont typeface="Wingdings" panose="05000000000000000000" pitchFamily="2" charset="2"/>
              <a:buChar char="§"/>
            </a:pPr>
            <a:r>
              <a:rPr lang="en-US" sz="2400" dirty="0"/>
              <a:t>Presence in Central Valley, North Coast and Central Coast</a:t>
            </a:r>
          </a:p>
          <a:p>
            <a:pPr marL="463550" lvl="1" indent="-354013">
              <a:buFont typeface="Wingdings" panose="05000000000000000000" pitchFamily="2" charset="2"/>
              <a:buChar char="§"/>
            </a:pPr>
            <a:r>
              <a:rPr lang="en-US" sz="2400" dirty="0"/>
              <a:t>Recent expansion into Washington!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56" y="996271"/>
            <a:ext cx="4951578" cy="500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141" y="0"/>
            <a:ext cx="7200900" cy="813726"/>
          </a:xfrm>
        </p:spPr>
        <p:txBody>
          <a:bodyPr>
            <a:normAutofit/>
          </a:bodyPr>
          <a:lstStyle/>
          <a:p>
            <a:r>
              <a:rPr lang="en-US" sz="3200" dirty="0"/>
              <a:t>Worldwide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952" y="4899523"/>
            <a:ext cx="4419316" cy="1792407"/>
          </a:xfrm>
        </p:spPr>
        <p:txBody>
          <a:bodyPr>
            <a:noAutofit/>
          </a:bodyPr>
          <a:lstStyle/>
          <a:p>
            <a:pPr marL="463550" lvl="1" indent="-3540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Active in over 100 countries </a:t>
            </a:r>
          </a:p>
          <a:p>
            <a:pPr marL="463550" lvl="1" indent="-3540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International is 20% of business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9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2" y="866420"/>
            <a:ext cx="7525888" cy="39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36396" y="4926819"/>
            <a:ext cx="3429000" cy="2176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354013">
              <a:buFont typeface="Wingdings" panose="05000000000000000000" pitchFamily="2" charset="2"/>
              <a:buChar char="§"/>
            </a:pPr>
            <a:r>
              <a:rPr lang="en-US" sz="2400" dirty="0"/>
              <a:t>Largest exporter of California wine</a:t>
            </a:r>
          </a:p>
        </p:txBody>
      </p:sp>
    </p:spTree>
    <p:extLst>
      <p:ext uri="{BB962C8B-B14F-4D97-AF65-F5344CB8AC3E}">
        <p14:creationId xmlns:p14="http://schemas.microsoft.com/office/powerpoint/2010/main" val="35052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17" y="544798"/>
            <a:ext cx="7681131" cy="1142385"/>
          </a:xfrm>
        </p:spPr>
        <p:txBody>
          <a:bodyPr>
            <a:normAutofit/>
          </a:bodyPr>
          <a:lstStyle/>
          <a:p>
            <a:r>
              <a:rPr lang="en-US" sz="3200" dirty="0"/>
              <a:t>2. APEC Export Certificates: </a:t>
            </a:r>
            <a:br>
              <a:rPr lang="en-US" sz="3200" dirty="0"/>
            </a:br>
            <a:r>
              <a:rPr lang="en-US" sz="3200" dirty="0"/>
              <a:t>A Business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2016 Gallo spent </a:t>
            </a:r>
            <a:r>
              <a:rPr lang="en-US" sz="2400" u="sng" dirty="0"/>
              <a:t>4,542 hours </a:t>
            </a:r>
            <a:r>
              <a:rPr lang="en-US" sz="2400" dirty="0"/>
              <a:t>producing </a:t>
            </a:r>
            <a:r>
              <a:rPr lang="en-US" sz="2400" u="sng" dirty="0"/>
              <a:t>6,030 export certificates</a:t>
            </a:r>
            <a:r>
              <a:rPr lang="en-US" sz="2400" dirty="0"/>
              <a:t> for </a:t>
            </a:r>
            <a:r>
              <a:rPr lang="en-US" sz="2400" u="sng" dirty="0"/>
              <a:t>17 APEC economies</a:t>
            </a:r>
          </a:p>
          <a:p>
            <a:r>
              <a:rPr lang="en-US" sz="2400" dirty="0"/>
              <a:t>Within one country, pending on port of import and distributor, different documents are required!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83" y="3962547"/>
            <a:ext cx="2077303" cy="20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2. APEC Export Certificates: </a:t>
            </a:r>
            <a:br>
              <a:rPr lang="en-US" sz="3200"/>
            </a:br>
            <a:r>
              <a:rPr lang="en-US" sz="3200"/>
              <a:t>A Business Case Study</a:t>
            </a: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7244402" cy="641350"/>
          </a:xfrm>
        </p:spPr>
        <p:txBody>
          <a:bodyPr>
            <a:normAutofit/>
          </a:bodyPr>
          <a:lstStyle/>
          <a:p>
            <a:r>
              <a:rPr lang="en-US" sz="2400" dirty="0"/>
              <a:t>Most common certificate requests: </a:t>
            </a:r>
          </a:p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Certificate of Analysis </a:t>
            </a:r>
          </a:p>
          <a:p>
            <a:pPr lvl="1"/>
            <a:r>
              <a:rPr lang="en-US" sz="2400" dirty="0"/>
              <a:t>Certificate of Free Sale </a:t>
            </a:r>
          </a:p>
          <a:p>
            <a:pPr lvl="1"/>
            <a:r>
              <a:rPr lang="en-US" sz="2400" dirty="0"/>
              <a:t>Certificate of Manufacture </a:t>
            </a:r>
          </a:p>
          <a:p>
            <a:pPr lvl="1"/>
            <a:r>
              <a:rPr lang="en-US" sz="2400" dirty="0"/>
              <a:t>Sanitary Certificate </a:t>
            </a:r>
          </a:p>
          <a:p>
            <a:pPr lvl="1"/>
            <a:r>
              <a:rPr lang="en-US" sz="2400" dirty="0"/>
              <a:t>Certificate of Purity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sz="2400" dirty="0"/>
              <a:t>Certificate of Weights and Sizes</a:t>
            </a:r>
          </a:p>
          <a:p>
            <a:pPr lvl="1"/>
            <a:r>
              <a:rPr lang="en-US" sz="2400" dirty="0"/>
              <a:t>Certificate of Sanitation </a:t>
            </a:r>
          </a:p>
          <a:p>
            <a:pPr lvl="1"/>
            <a:r>
              <a:rPr lang="en-US" sz="2400" dirty="0"/>
              <a:t>Factory Certificate</a:t>
            </a:r>
          </a:p>
          <a:p>
            <a:pPr lvl="1"/>
            <a:r>
              <a:rPr lang="en-US" sz="2400" dirty="0"/>
              <a:t>Good Manufacturing Practice (GMP) Certificate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9303-EBAB-409B-A4C3-B2145AEFBA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72" y="244366"/>
            <a:ext cx="510655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1803546" y="3505200"/>
            <a:ext cx="4996684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16" y="638175"/>
            <a:ext cx="53721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1768289" y="1409700"/>
            <a:ext cx="5105400" cy="7071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80" y="-9667"/>
            <a:ext cx="61626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2362200" y="1418891"/>
            <a:ext cx="5310308" cy="8279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14183"/>
            <a:ext cx="54483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729087" y="638175"/>
            <a:ext cx="3943421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16" y="704708"/>
            <a:ext cx="58864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3124200" y="1825331"/>
            <a:ext cx="3379197" cy="5537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356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3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81" y="503854"/>
            <a:ext cx="7681131" cy="1142385"/>
          </a:xfrm>
        </p:spPr>
        <p:txBody>
          <a:bodyPr>
            <a:normAutofit/>
          </a:bodyPr>
          <a:lstStyle/>
          <a:p>
            <a:r>
              <a:rPr lang="en-US" sz="3200" dirty="0"/>
              <a:t>3. Wine is a Microbiologically </a:t>
            </a:r>
            <a:br>
              <a:rPr lang="en-US" sz="3200" dirty="0"/>
            </a:br>
            <a:r>
              <a:rPr lang="en-US" sz="3200" dirty="0"/>
              <a:t>Low Safety Risk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kern="0" dirty="0"/>
              <a:t>Studies</a:t>
            </a:r>
            <a:r>
              <a:rPr lang="en-US" sz="2400" kern="0" baseline="30000" dirty="0"/>
              <a:t>1</a:t>
            </a:r>
            <a:r>
              <a:rPr lang="en-US" sz="2400" kern="0" dirty="0"/>
              <a:t> have shown wine is a microbiologically low safety risk product due: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kern="0" dirty="0"/>
              <a:t> High acid and polyphenolic content;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kern="0" dirty="0"/>
              <a:t> Alcohol content; and</a:t>
            </a:r>
          </a:p>
          <a:p>
            <a:pPr marL="801688" lvl="3" indent="-252413">
              <a:buFont typeface="Courier New" panose="02070309020205020404" pitchFamily="49" charset="0"/>
              <a:buChar char="o"/>
            </a:pPr>
            <a:r>
              <a:rPr lang="en-US" sz="2400" kern="0" dirty="0"/>
              <a:t>The use of winemaking additions such as sulphur dioxide (INS 220-228) and sometimes potassium sorbate (INS 202).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kern="0" dirty="0"/>
              <a:t>Hurdle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735" y="56044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baseline="30000" dirty="0"/>
              <a:t>1 </a:t>
            </a:r>
            <a:r>
              <a:rPr lang="en-US" sz="1400" i="1" dirty="0"/>
              <a:t>Microbiologically, Wine is a Low Food Safety Risk Consumer Product, </a:t>
            </a:r>
            <a:r>
              <a:rPr lang="en-US" sz="1400" dirty="0"/>
              <a:t>FIVS. Presented at the 39</a:t>
            </a:r>
            <a:r>
              <a:rPr lang="en-US" sz="1400" baseline="30000" dirty="0"/>
              <a:t>th</a:t>
            </a:r>
            <a:r>
              <a:rPr lang="en-US" sz="1400" dirty="0"/>
              <a:t> World Congress of Vine and Wine (2016) </a:t>
            </a:r>
            <a:r>
              <a:rPr lang="en-US" sz="1400" dirty="0">
                <a:hlinkClick r:id="rId3"/>
              </a:rPr>
              <a:t>https://doi.org/10.1051/bioconf/20160704003</a:t>
            </a:r>
            <a:r>
              <a:rPr lang="en-US" sz="1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718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534</Words>
  <Application>Microsoft Office PowerPoint</Application>
  <PresentationFormat>On-screen Show (4:3)</PresentationFormat>
  <Paragraphs>85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Courier New</vt:lpstr>
      <vt:lpstr>Times</vt:lpstr>
      <vt:lpstr>Wingdings</vt:lpstr>
      <vt:lpstr>Diamond Grid 16x9</vt:lpstr>
      <vt:lpstr>Export Certificates  An Industry Perspective</vt:lpstr>
      <vt:lpstr>This Presentation</vt:lpstr>
      <vt:lpstr>1. E. &amp; J. Gallo Winery: Who We Are</vt:lpstr>
      <vt:lpstr>California</vt:lpstr>
      <vt:lpstr>Worldwide</vt:lpstr>
      <vt:lpstr>2. APEC Export Certificates:  A Business Case Study</vt:lpstr>
      <vt:lpstr>2. APEC Export Certificates:  A Business Case Study</vt:lpstr>
      <vt:lpstr>PowerPoint Presentation</vt:lpstr>
      <vt:lpstr>3. Wine is a Microbiologically  Low Safety Risk Product</vt:lpstr>
      <vt:lpstr>4. </vt:lpstr>
      <vt:lpstr>5. Industry Request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2016-08-31T23:08:32Z</dcterms:created>
  <dcterms:modified xsi:type="dcterms:W3CDTF">2024-10-23T18:05:23Z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