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359" r:id="rId3"/>
    <p:sldId id="361" r:id="rId4"/>
    <p:sldId id="360" r:id="rId5"/>
    <p:sldId id="362" r:id="rId6"/>
    <p:sldId id="364" r:id="rId7"/>
    <p:sldId id="28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63"/>
    <p:restoredTop sz="88087" autoAdjust="0"/>
  </p:normalViewPr>
  <p:slideViewPr>
    <p:cSldViewPr>
      <p:cViewPr varScale="1">
        <p:scale>
          <a:sx n="64" d="100"/>
          <a:sy n="64" d="100"/>
        </p:scale>
        <p:origin x="2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BE7D8FB-1D81-4EC4-9CED-C4DAF522389E}" type="datetimeFigureOut">
              <a:rPr lang="es-ES"/>
              <a:pPr>
                <a:defRPr/>
              </a:pPr>
              <a:t>22/10/2024</a:t>
            </a:fld>
            <a:endParaRPr lang="es-E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394FEC0-854D-43AE-B6BA-7EE0E5A32E6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3495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5228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8975"/>
            <a:ext cx="4567238" cy="3425825"/>
          </a:xfrm>
          <a:ln/>
        </p:spPr>
      </p:sp>
      <p:sp>
        <p:nvSpPr>
          <p:cNvPr id="140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3212"/>
          </a:xfrm>
          <a:noFill/>
          <a:ln/>
        </p:spPr>
        <p:txBody>
          <a:bodyPr lIns="93702" tIns="46851" rIns="93702" bIns="46851"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924CA-5AC4-4E13-89B9-50A084406AC3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2A4C7-3748-4714-A480-F63321C234B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7591F-886F-4C23-9EC7-BD4A5036B326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B7F4D-FC36-4D61-9BB4-EB0BDC65EFF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94286-2B1E-4FAC-A537-C4C9DFFD8DF0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528F8-FA83-4DF9-8153-85A73762C60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6592-6E03-416F-9B61-AFD093B99E50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860E-2898-4757-A6C8-E7ED101F656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9318C-C80F-4720-8BEC-9A05E12134CD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7D6A1-08F5-475E-AEDB-B65E6768F23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EC806-1553-4A3F-AE52-867235E192EB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4D3C-EBE6-4B13-9D76-E6196CFA175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380F9-8B08-4078-A0F0-9D26B576FE64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DB585-B02E-4062-8100-E4797838D0A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746BE-F22E-46BB-95D3-988EA11207CB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63C2D-2554-4112-BF9F-287527A9889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7FBF5-CDD8-4826-A1BF-A2A0F5E9201F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4F53-C1F7-4030-A517-ABA11AC34AD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E0493-038D-41A4-A7E1-B86A8096FB86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8F9F-C2F7-4AC9-8F2D-5641B3D0F4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39209-2CE1-4B84-891D-5BC3FA7F93F1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4B2ED-D8B3-4417-AFE1-4E649B83E31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F2ACD-9ACC-4E6A-9384-95B631B9CF03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64194-47FC-4EDB-AF35-EE0072FB468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CA1B0-2028-4D65-9977-F76688860AC9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14A4F-3C8A-45FE-BBDB-6743D8F434B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BE00-6DD9-4403-96A8-C2BC4375449A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700E0-0EE5-47D2-8125-72AE955254C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DA1622-03C3-48B8-8C36-6ABFBBA35F9D}" type="datetimeFigureOut">
              <a:rPr lang="en-NZ"/>
              <a:pPr>
                <a:defRPr/>
              </a:pPr>
              <a:t>22/10/2024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1DBFF0-AAEB-488E-AB8B-BBDCA757224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7" r:id="rId2"/>
    <p:sldLayoutId id="2147483696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  <p:sldLayoutId id="2147483687" r:id="rId12"/>
    <p:sldLayoutId id="2147483686" r:id="rId13"/>
    <p:sldLayoutId id="214748368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APEC Logo_vertical300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025" y="128588"/>
            <a:ext cx="1687513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Subtitle 2"/>
          <p:cNvSpPr>
            <a:spLocks/>
          </p:cNvSpPr>
          <p:nvPr/>
        </p:nvSpPr>
        <p:spPr bwMode="auto">
          <a:xfrm>
            <a:off x="827088" y="4652963"/>
            <a:ext cx="74072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/>
          <a:lstStyle/>
          <a:p>
            <a:pPr marL="26988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s-ES" sz="1400" dirty="0">
              <a:solidFill>
                <a:srgbClr val="320E04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851432" y="1457543"/>
            <a:ext cx="7407275" cy="735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s-CL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Session 7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763688" y="2708920"/>
            <a:ext cx="52184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400" b="1" dirty="0">
                <a:latin typeface="+mj-lt"/>
              </a:rPr>
              <a:t>2017-2018 </a:t>
            </a:r>
          </a:p>
          <a:p>
            <a:pPr algn="ctr"/>
            <a:r>
              <a:rPr lang="es-CL" sz="4400" b="1" dirty="0">
                <a:latin typeface="+mj-lt"/>
              </a:rPr>
              <a:t>Working group Items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843808" y="515719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/>
              <a:t>Working</a:t>
            </a:r>
            <a:r>
              <a:rPr lang="es-ES" b="1" dirty="0"/>
              <a:t> </a:t>
            </a:r>
            <a:r>
              <a:rPr lang="es-ES" b="1" dirty="0" err="1"/>
              <a:t>Group</a:t>
            </a:r>
            <a:r>
              <a:rPr lang="es-ES" b="1" dirty="0"/>
              <a:t> </a:t>
            </a:r>
            <a:r>
              <a:rPr lang="es-ES" b="1" dirty="0" err="1"/>
              <a:t>on</a:t>
            </a:r>
            <a:r>
              <a:rPr lang="es-ES" b="1" dirty="0"/>
              <a:t> </a:t>
            </a:r>
            <a:r>
              <a:rPr lang="es-ES" b="1" dirty="0" err="1"/>
              <a:t>Export</a:t>
            </a:r>
            <a:r>
              <a:rPr lang="es-ES" b="1" dirty="0"/>
              <a:t> </a:t>
            </a:r>
            <a:r>
              <a:rPr lang="es-ES" b="1" dirty="0" err="1"/>
              <a:t>Certificates</a:t>
            </a:r>
            <a:endParaRPr lang="es-E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4" descr="APEC Logo_vertical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025" y="128588"/>
            <a:ext cx="1687513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2051720" y="229289"/>
            <a:ext cx="7002784" cy="885136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3300" dirty="0"/>
              <a:t> 2017-2018 working </a:t>
            </a:r>
            <a:r>
              <a:rPr lang="en-US" sz="3300"/>
              <a:t>group items</a:t>
            </a:r>
            <a:r>
              <a:rPr lang="en-US" sz="3600">
                <a:solidFill>
                  <a:srgbClr val="002060"/>
                </a:solidFill>
              </a:rPr>
              <a:t> </a:t>
            </a:r>
            <a:r>
              <a:rPr lang="es-ES" sz="36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474063" y="1412776"/>
            <a:ext cx="7697787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lnSpc>
                <a:spcPct val="80000"/>
              </a:lnSpc>
            </a:pPr>
            <a:r>
              <a:rPr lang="en-US" sz="2800" dirty="0"/>
              <a:t>In the frame of the APEC Sub-Committee on Standards and Conformance (SCSC), the Wine Regulatory Forum (Good Regulatory Practices Action Plan) through the Working Group on export certificates, after 3 years work, developed an APEC Model Wine Export Certificate for the economies that require this type of certification.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sz="2800" dirty="0"/>
          </a:p>
          <a:p>
            <a:pPr algn="just" eaLnBrk="1" hangingPunct="1">
              <a:lnSpc>
                <a:spcPct val="80000"/>
              </a:lnSpc>
            </a:pPr>
            <a:r>
              <a:rPr lang="en-US" sz="2800" dirty="0"/>
              <a:t>This certificate will make it simpler and more efficient to trade wine between APEC economies by consolidating the different certificates into a single one usable across the region.</a:t>
            </a:r>
          </a:p>
        </p:txBody>
      </p:sp>
    </p:spTree>
    <p:extLst>
      <p:ext uri="{BB962C8B-B14F-4D97-AF65-F5344CB8AC3E}">
        <p14:creationId xmlns:p14="http://schemas.microsoft.com/office/powerpoint/2010/main" val="3938774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4" descr="APEC Logo_vertical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025" y="128588"/>
            <a:ext cx="1687513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90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027" y="836712"/>
            <a:ext cx="4887813" cy="58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47664" y="-48424"/>
            <a:ext cx="7002784" cy="885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300"/>
              <a:t> 2017-2018 working group items</a:t>
            </a:r>
            <a:r>
              <a:rPr lang="en-US" sz="3600">
                <a:solidFill>
                  <a:srgbClr val="002060"/>
                </a:solidFill>
              </a:rPr>
              <a:t> </a:t>
            </a:r>
            <a:r>
              <a:rPr lang="es-ES" sz="3600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911240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4" descr="APEC Logo_vertical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025" y="128588"/>
            <a:ext cx="1687513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474063" y="1628800"/>
            <a:ext cx="7697787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lnSpc>
                <a:spcPct val="80000"/>
              </a:lnSpc>
            </a:pPr>
            <a:r>
              <a:rPr lang="es-CL" sz="2800" dirty="0"/>
              <a:t>The APEC Model Wine Export Certificate was approved by regulatory and trade officials from APEC economies, during the last APEC Peru in 2016.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s-CL" sz="2800" dirty="0"/>
          </a:p>
          <a:p>
            <a:pPr algn="just" eaLnBrk="1" hangingPunct="1">
              <a:lnSpc>
                <a:spcPct val="80000"/>
              </a:lnSpc>
            </a:pPr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last</a:t>
            </a:r>
            <a:r>
              <a:rPr lang="es-CL" sz="2800" dirty="0"/>
              <a:t> </a:t>
            </a:r>
            <a:r>
              <a:rPr lang="es-CL" sz="2800" dirty="0" err="1"/>
              <a:t>step</a:t>
            </a:r>
            <a:r>
              <a:rPr lang="es-CL" sz="2800" dirty="0"/>
              <a:t> </a:t>
            </a:r>
            <a:r>
              <a:rPr lang="es-CL" sz="2800" dirty="0" err="1"/>
              <a:t>is</a:t>
            </a:r>
            <a:r>
              <a:rPr lang="es-CL" sz="2800" dirty="0"/>
              <a:t> </a:t>
            </a:r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implementation</a:t>
            </a:r>
            <a:r>
              <a:rPr lang="es-CL" sz="2800" dirty="0"/>
              <a:t> of </a:t>
            </a:r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certificate</a:t>
            </a:r>
            <a:r>
              <a:rPr lang="es-CL" sz="2800" dirty="0"/>
              <a:t> </a:t>
            </a:r>
            <a:r>
              <a:rPr lang="es-CL" sz="2800" dirty="0" err="1"/>
              <a:t>for</a:t>
            </a:r>
            <a:r>
              <a:rPr lang="es-CL" sz="2800" dirty="0"/>
              <a:t> </a:t>
            </a:r>
            <a:r>
              <a:rPr lang="es-CL" sz="2800" dirty="0" err="1"/>
              <a:t>their</a:t>
            </a:r>
            <a:r>
              <a:rPr lang="es-CL" sz="2800" dirty="0"/>
              <a:t> use </a:t>
            </a:r>
            <a:r>
              <a:rPr lang="es-CL" sz="2800" dirty="0" err="1"/>
              <a:t>among</a:t>
            </a:r>
            <a:r>
              <a:rPr lang="es-CL" sz="2800" dirty="0"/>
              <a:t> APEC </a:t>
            </a:r>
            <a:r>
              <a:rPr lang="es-CL" sz="2800" dirty="0" err="1"/>
              <a:t>economies</a:t>
            </a:r>
            <a:r>
              <a:rPr lang="es-CL" sz="2800" dirty="0"/>
              <a:t> </a:t>
            </a:r>
            <a:r>
              <a:rPr lang="es-CL" sz="2800" dirty="0" err="1"/>
              <a:t>that</a:t>
            </a:r>
            <a:r>
              <a:rPr lang="es-CL" sz="2800" dirty="0"/>
              <a:t> </a:t>
            </a:r>
            <a:r>
              <a:rPr lang="es-CL" sz="2800" dirty="0" err="1"/>
              <a:t>require</a:t>
            </a:r>
            <a:r>
              <a:rPr lang="es-CL" sz="2800" dirty="0"/>
              <a:t> </a:t>
            </a:r>
            <a:r>
              <a:rPr lang="es-CL" sz="2800" dirty="0" err="1"/>
              <a:t>this</a:t>
            </a:r>
            <a:r>
              <a:rPr lang="es-CL" sz="2800" dirty="0"/>
              <a:t> </a:t>
            </a:r>
            <a:r>
              <a:rPr lang="es-CL" sz="2800" dirty="0" err="1"/>
              <a:t>type</a:t>
            </a:r>
            <a:r>
              <a:rPr lang="es-CL" sz="2800" dirty="0"/>
              <a:t> of </a:t>
            </a:r>
            <a:r>
              <a:rPr lang="es-CL" sz="2800" dirty="0" err="1"/>
              <a:t>certification</a:t>
            </a:r>
            <a:r>
              <a:rPr lang="es-CL" sz="2800" dirty="0"/>
              <a:t>.</a:t>
            </a:r>
            <a:endParaRPr lang="en-US" sz="2800" dirty="0"/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sz="2800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2140040" y="229289"/>
            <a:ext cx="7002784" cy="885136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3300" dirty="0"/>
              <a:t> 2017-2018 working </a:t>
            </a:r>
            <a:r>
              <a:rPr lang="en-US" sz="3300"/>
              <a:t>group items</a:t>
            </a:r>
            <a:r>
              <a:rPr lang="en-US" sz="3600">
                <a:solidFill>
                  <a:srgbClr val="002060"/>
                </a:solidFill>
              </a:rPr>
              <a:t> </a:t>
            </a:r>
            <a:r>
              <a:rPr lang="es-ES" sz="3600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3784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4" descr="APEC Logo_vertical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025" y="128588"/>
            <a:ext cx="1687513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474063" y="1628800"/>
            <a:ext cx="7697787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lnSpc>
                <a:spcPct val="80000"/>
              </a:lnSpc>
            </a:pPr>
            <a:r>
              <a:rPr lang="es-CL" sz="2800" dirty="0"/>
              <a:t>Chile would like for itself iniciate the implementation of the APEC Model Wine Export Certificate for their use among APEC economies that require this type of certification.</a:t>
            </a:r>
          </a:p>
          <a:p>
            <a:pPr algn="just" eaLnBrk="1" hangingPunct="1">
              <a:lnSpc>
                <a:spcPct val="80000"/>
              </a:lnSpc>
            </a:pPr>
            <a:endParaRPr lang="es-CL" sz="2800" dirty="0"/>
          </a:p>
          <a:p>
            <a:pPr algn="just" eaLnBrk="1" hangingPunct="1">
              <a:lnSpc>
                <a:spcPct val="80000"/>
              </a:lnSpc>
            </a:pPr>
            <a:r>
              <a:rPr lang="en-US" sz="2800" dirty="0"/>
              <a:t>The commitment from the economies that requires export certificates is fundamental to implement the model certificate during the 2017. 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sz="2800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2140040" y="229289"/>
            <a:ext cx="7002784" cy="885136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3300" dirty="0"/>
              <a:t> 2017-2018 working </a:t>
            </a:r>
            <a:r>
              <a:rPr lang="en-US" sz="3300"/>
              <a:t>group items</a:t>
            </a:r>
            <a:r>
              <a:rPr lang="en-US" sz="3600">
                <a:solidFill>
                  <a:srgbClr val="002060"/>
                </a:solidFill>
              </a:rPr>
              <a:t> </a:t>
            </a:r>
            <a:r>
              <a:rPr lang="es-ES" sz="3600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07593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4" descr="APEC Logo_vertical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025" y="128588"/>
            <a:ext cx="1687513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54025" y="16288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“</a:t>
            </a:r>
            <a:r>
              <a:rPr lang="es-ES" dirty="0" err="1"/>
              <a:t>We</a:t>
            </a:r>
            <a:r>
              <a:rPr lang="es-ES" dirty="0"/>
              <a:t> endorse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conclusion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APEC </a:t>
            </a:r>
            <a:r>
              <a:rPr lang="es-ES" dirty="0" err="1"/>
              <a:t>Model</a:t>
            </a:r>
            <a:r>
              <a:rPr lang="es-ES" dirty="0"/>
              <a:t> </a:t>
            </a:r>
            <a:r>
              <a:rPr lang="es-ES" dirty="0" err="1"/>
              <a:t>Wine</a:t>
            </a:r>
            <a:r>
              <a:rPr lang="es-ES" dirty="0"/>
              <a:t> </a:t>
            </a:r>
            <a:r>
              <a:rPr lang="es-ES" dirty="0" err="1"/>
              <a:t>Certificate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SCSC </a:t>
            </a:r>
            <a:r>
              <a:rPr lang="es-ES" dirty="0" err="1"/>
              <a:t>Wine</a:t>
            </a:r>
            <a:r>
              <a:rPr lang="es-ES" dirty="0"/>
              <a:t> </a:t>
            </a:r>
            <a:r>
              <a:rPr lang="es-ES" dirty="0" err="1"/>
              <a:t>Regulatory</a:t>
            </a:r>
            <a:r>
              <a:rPr lang="es-ES" dirty="0"/>
              <a:t> </a:t>
            </a:r>
            <a:r>
              <a:rPr lang="es-ES" dirty="0" err="1"/>
              <a:t>Forum</a:t>
            </a:r>
            <a:r>
              <a:rPr lang="es-ES" dirty="0"/>
              <a:t> (WRF) and </a:t>
            </a:r>
            <a:r>
              <a:rPr lang="es-ES" dirty="0" err="1"/>
              <a:t>we</a:t>
            </a:r>
            <a:r>
              <a:rPr lang="es-ES" dirty="0"/>
              <a:t> are </a:t>
            </a:r>
            <a:r>
              <a:rPr lang="es-ES" dirty="0" err="1"/>
              <a:t>committed</a:t>
            </a:r>
            <a:r>
              <a:rPr lang="es-ES" dirty="0"/>
              <a:t> to </a:t>
            </a:r>
            <a:r>
              <a:rPr lang="es-ES" dirty="0" err="1"/>
              <a:t>widely</a:t>
            </a:r>
            <a:r>
              <a:rPr lang="es-ES" dirty="0"/>
              <a:t> use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certificate</a:t>
            </a:r>
            <a:r>
              <a:rPr lang="es-ES" dirty="0"/>
              <a:t>,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facilitate</a:t>
            </a:r>
            <a:r>
              <a:rPr lang="es-ES" dirty="0"/>
              <a:t> </a:t>
            </a:r>
            <a:r>
              <a:rPr lang="es-ES" dirty="0" err="1"/>
              <a:t>wine</a:t>
            </a:r>
            <a:r>
              <a:rPr lang="es-ES" dirty="0"/>
              <a:t> </a:t>
            </a:r>
            <a:r>
              <a:rPr lang="es-ES" dirty="0" err="1"/>
              <a:t>trade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APEC </a:t>
            </a:r>
            <a:r>
              <a:rPr lang="es-ES" dirty="0" err="1"/>
              <a:t>region</a:t>
            </a:r>
            <a:r>
              <a:rPr lang="es-ES" dirty="0"/>
              <a:t>. The </a:t>
            </a:r>
            <a:r>
              <a:rPr lang="es-ES" dirty="0" err="1"/>
              <a:t>implementation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enhance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reduction</a:t>
            </a:r>
            <a:r>
              <a:rPr lang="es-ES" dirty="0"/>
              <a:t> and </a:t>
            </a:r>
            <a:r>
              <a:rPr lang="es-ES" dirty="0" err="1"/>
              <a:t>elimination</a:t>
            </a:r>
            <a:r>
              <a:rPr lang="es-ES" dirty="0"/>
              <a:t> of </a:t>
            </a:r>
            <a:r>
              <a:rPr lang="es-ES" dirty="0" err="1"/>
              <a:t>technical</a:t>
            </a:r>
            <a:r>
              <a:rPr lang="es-ES" dirty="0"/>
              <a:t> </a:t>
            </a:r>
            <a:r>
              <a:rPr lang="es-ES" dirty="0" err="1"/>
              <a:t>barriers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wine</a:t>
            </a:r>
            <a:r>
              <a:rPr lang="es-ES" dirty="0"/>
              <a:t> </a:t>
            </a:r>
            <a:r>
              <a:rPr lang="es-ES" dirty="0" err="1"/>
              <a:t>trade</a:t>
            </a:r>
            <a:r>
              <a:rPr lang="es-ES" dirty="0"/>
              <a:t> and </a:t>
            </a:r>
            <a:r>
              <a:rPr lang="es-ES" dirty="0" err="1"/>
              <a:t>demonstrate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good</a:t>
            </a:r>
            <a:r>
              <a:rPr lang="es-ES" dirty="0"/>
              <a:t> </a:t>
            </a:r>
            <a:r>
              <a:rPr lang="es-ES" dirty="0" err="1"/>
              <a:t>regulatory</a:t>
            </a:r>
            <a:r>
              <a:rPr lang="es-ES" dirty="0"/>
              <a:t> </a:t>
            </a:r>
            <a:r>
              <a:rPr lang="es-ES" dirty="0" err="1"/>
              <a:t>practices</a:t>
            </a:r>
            <a:r>
              <a:rPr lang="es-ES" dirty="0"/>
              <a:t> </a:t>
            </a:r>
            <a:r>
              <a:rPr lang="es-ES" dirty="0" err="1"/>
              <a:t>could</a:t>
            </a:r>
            <a:r>
              <a:rPr lang="es-ES" dirty="0"/>
              <a:t> </a:t>
            </a:r>
            <a:r>
              <a:rPr lang="es-ES" dirty="0" err="1"/>
              <a:t>benefit</a:t>
            </a:r>
            <a:r>
              <a:rPr lang="es-ES" dirty="0"/>
              <a:t> </a:t>
            </a:r>
            <a:r>
              <a:rPr lang="es-ES" dirty="0" err="1"/>
              <a:t>MSMEs</a:t>
            </a:r>
            <a:r>
              <a:rPr lang="es-ES" dirty="0"/>
              <a:t>.”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974896" y="329118"/>
            <a:ext cx="7135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Text </a:t>
            </a:r>
            <a:r>
              <a:rPr lang="es-ES" sz="3200" b="1" dirty="0" err="1"/>
              <a:t>proposal</a:t>
            </a:r>
            <a:r>
              <a:rPr lang="es-ES" sz="3200" b="1" dirty="0"/>
              <a:t> </a:t>
            </a:r>
            <a:r>
              <a:rPr lang="es-ES" sz="3200" b="1" dirty="0" err="1"/>
              <a:t>for</a:t>
            </a:r>
            <a:r>
              <a:rPr lang="es-ES" sz="3200" b="1" dirty="0"/>
              <a:t> MRT </a:t>
            </a:r>
            <a:r>
              <a:rPr lang="es-ES" sz="3200" b="1" dirty="0" err="1"/>
              <a:t>statement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07" y="1484785"/>
            <a:ext cx="764538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273" name="Picture 4" descr="APEC Logo_vertical300dp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15888"/>
            <a:ext cx="1584325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981200" y="2970818"/>
            <a:ext cx="5181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>
              <a:tabLst>
                <a:tab pos="495300" algn="l"/>
              </a:tabLst>
            </a:pPr>
            <a:r>
              <a:rPr lang="es-ES" altLang="zh-CN" sz="5400" dirty="0" err="1">
                <a:latin typeface="Gill Sans MT"/>
              </a:rPr>
              <a:t>Thank</a:t>
            </a:r>
            <a:r>
              <a:rPr lang="es-ES" altLang="zh-CN" sz="5400" dirty="0">
                <a:latin typeface="Gill Sans MT"/>
              </a:rPr>
              <a:t> </a:t>
            </a:r>
            <a:r>
              <a:rPr lang="es-ES" altLang="zh-CN" sz="5400" dirty="0" err="1">
                <a:latin typeface="Gill Sans MT"/>
              </a:rPr>
              <a:t>you</a:t>
            </a:r>
            <a:r>
              <a:rPr lang="es-ES" altLang="zh-CN" sz="5400" dirty="0">
                <a:latin typeface="Gill Sans MT"/>
              </a:rPr>
              <a:t> </a:t>
            </a:r>
            <a:r>
              <a:rPr lang="es-ES" altLang="zh-CN" sz="5400" dirty="0" err="1">
                <a:latin typeface="Gill Sans MT"/>
              </a:rPr>
              <a:t>for</a:t>
            </a:r>
            <a:r>
              <a:rPr lang="es-ES" altLang="zh-CN" sz="5400" dirty="0">
                <a:latin typeface="Gill Sans MT"/>
              </a:rPr>
              <a:t> </a:t>
            </a:r>
            <a:r>
              <a:rPr lang="es-ES" altLang="zh-CN" sz="5400" dirty="0" err="1">
                <a:latin typeface="Gill Sans MT"/>
              </a:rPr>
              <a:t>your</a:t>
            </a:r>
            <a:r>
              <a:rPr lang="es-ES" altLang="zh-CN" sz="5400" dirty="0">
                <a:latin typeface="Gill Sans MT"/>
              </a:rPr>
              <a:t> </a:t>
            </a:r>
            <a:r>
              <a:rPr lang="es-ES" altLang="zh-CN" sz="5400" dirty="0" err="1">
                <a:latin typeface="Gill Sans MT"/>
              </a:rPr>
              <a:t>attention</a:t>
            </a:r>
            <a:endParaRPr lang="es-ES" altLang="ja-JP" sz="5400" dirty="0"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284</Words>
  <Application>Microsoft Office PowerPoint</Application>
  <PresentationFormat>On-screen Show (4:3)</PresentationFormat>
  <Paragraphs>20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Office Theme</vt:lpstr>
      <vt:lpstr>PowerPoint Presentation</vt:lpstr>
      <vt:lpstr> 2017-2018 working group items  </vt:lpstr>
      <vt:lpstr>PowerPoint Presentation</vt:lpstr>
      <vt:lpstr> 2017-2018 working group items  </vt:lpstr>
      <vt:lpstr> 2017-2018 working group items  </vt:lpstr>
      <vt:lpstr>PowerPoint Presentation</vt:lpstr>
      <vt:lpstr>PowerPoint Presentation</vt:lpstr>
    </vt:vector>
  </TitlesOfParts>
  <Company>Ministry of Foreign Affairs and Trade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REID, David (TND)</dc:creator>
  <cp:lastModifiedBy>Shin C. Kao</cp:lastModifiedBy>
  <cp:revision>77</cp:revision>
  <dcterms:created xsi:type="dcterms:W3CDTF">2012-10-01T00:35:22Z</dcterms:created>
  <dcterms:modified xsi:type="dcterms:W3CDTF">2024-10-23T00:01:50Z</dcterms:modified>
</cp:coreProperties>
</file>