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theme/themeOverride1.xml" ContentType="application/vnd.openxmlformats-officedocument.themeOverrid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theme/themeOverride2.xml" ContentType="application/vnd.openxmlformats-officedocument.themeOverrid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theme/themeOverride3.xml" ContentType="application/vnd.openxmlformats-officedocument.themeOverrid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notesMasterIdLst>
    <p:notesMasterId r:id="rId34"/>
  </p:notesMasterIdLst>
  <p:handoutMasterIdLst>
    <p:handoutMasterId r:id="rId35"/>
  </p:handoutMasterIdLst>
  <p:sldIdLst>
    <p:sldId id="261" r:id="rId3"/>
    <p:sldId id="267" r:id="rId4"/>
    <p:sldId id="271" r:id="rId5"/>
    <p:sldId id="273" r:id="rId6"/>
    <p:sldId id="272" r:id="rId7"/>
    <p:sldId id="274" r:id="rId8"/>
    <p:sldId id="275" r:id="rId9"/>
    <p:sldId id="276" r:id="rId10"/>
    <p:sldId id="278" r:id="rId11"/>
    <p:sldId id="287" r:id="rId12"/>
    <p:sldId id="279" r:id="rId13"/>
    <p:sldId id="288" r:id="rId14"/>
    <p:sldId id="280" r:id="rId15"/>
    <p:sldId id="289" r:id="rId16"/>
    <p:sldId id="281" r:id="rId17"/>
    <p:sldId id="290" r:id="rId18"/>
    <p:sldId id="282" r:id="rId19"/>
    <p:sldId id="291" r:id="rId20"/>
    <p:sldId id="283" r:id="rId21"/>
    <p:sldId id="292" r:id="rId22"/>
    <p:sldId id="284" r:id="rId23"/>
    <p:sldId id="293" r:id="rId24"/>
    <p:sldId id="285" r:id="rId25"/>
    <p:sldId id="294" r:id="rId26"/>
    <p:sldId id="286" r:id="rId27"/>
    <p:sldId id="295" r:id="rId28"/>
    <p:sldId id="277" r:id="rId29"/>
    <p:sldId id="296" r:id="rId30"/>
    <p:sldId id="299" r:id="rId31"/>
    <p:sldId id="257" r:id="rId32"/>
    <p:sldId id="268"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B5322B0-46C9-4343-A2A9-F44A57A650E6}" v="390" dt="2018-10-11T04:16:45.255"/>
  </p1510:revLst>
</p1510:revInfo>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snapToGrid="0">
      <p:cViewPr varScale="1">
        <p:scale>
          <a:sx n="84" d="100"/>
          <a:sy n="84" d="100"/>
        </p:scale>
        <p:origin x="184" y="848"/>
      </p:cViewPr>
      <p:guideLst>
        <p:guide pos="3840"/>
        <p:guide orient="horz" pos="2160"/>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82" d="100"/>
          <a:sy n="82" d="100"/>
        </p:scale>
        <p:origin x="3852" y="7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21" Type="http://schemas.openxmlformats.org/officeDocument/2006/relationships/slide" Target="slides/slide19.xml"/><Relationship Id="rId34"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heme" Target="theme/theme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40" Type="http://schemas.microsoft.com/office/2015/10/relationships/revisionInfo" Target="revisionInfo.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handoutMaster" Target="handoutMasters/handoutMaster1.xml"/><Relationship Id="rId8" Type="http://schemas.openxmlformats.org/officeDocument/2006/relationships/slide" Target="slides/slide6.xml"/><Relationship Id="rId3" Type="http://schemas.openxmlformats.org/officeDocument/2006/relationships/slide" Target="slides/slide1.xml"/></Relationships>
</file>

<file path=ppt/charts/_rels/chart1.xml.rels><?xml version="1.0" encoding="UTF-8" standalone="yes"?>
<Relationships xmlns="http://schemas.openxmlformats.org/package/2006/relationships"><Relationship Id="rId3" Type="http://schemas.openxmlformats.org/officeDocument/2006/relationships/oleObject" Target="../embeddings/oleObject1.bin"/><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embeddings/oleObject3.bin"/><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1.xml"/><Relationship Id="rId1" Type="http://schemas.microsoft.com/office/2011/relationships/chartStyle" Target="style11.xml"/><Relationship Id="rId4" Type="http://schemas.openxmlformats.org/officeDocument/2006/relationships/oleObject" Target="https://awri-my.sharepoint.com/personal/eric_wilkes_awri_com_au1/Documents/Erics%20stuff/Market%20access/Ring%20Test%20%202017/Final%20Report/Final%20Stats.xlsx" TargetMode="External"/></Relationships>
</file>

<file path=ppt/charts/_rels/chart1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12.xml"/><Relationship Id="rId1" Type="http://schemas.microsoft.com/office/2011/relationships/chartStyle" Target="style12.xml"/><Relationship Id="rId4" Type="http://schemas.openxmlformats.org/officeDocument/2006/relationships/oleObject" Target="https://awri-my.sharepoint.com/personal/eric_wilkes_awri_com_au1/Documents/Erics%20stuff/Market%20access/Ring%20Test%20%202017/Final%20Report/Final%20Stats.xlsx" TargetMode="External"/></Relationships>
</file>

<file path=ppt/charts/_rels/chart1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13.xml"/><Relationship Id="rId1" Type="http://schemas.microsoft.com/office/2011/relationships/chartStyle" Target="style13.xml"/><Relationship Id="rId4" Type="http://schemas.openxmlformats.org/officeDocument/2006/relationships/oleObject" Target="https://awri-my.sharepoint.com/personal/eric_wilkes_awri_com_au1/Documents/Erics%20stuff/Market%20access/Ring%20Test%20%202017/Final%20Report/Final%20Stats.xlsx" TargetMode="External"/></Relationships>
</file>

<file path=ppt/charts/_rels/chart2.xml.rels><?xml version="1.0" encoding="UTF-8" standalone="yes"?>
<Relationships xmlns="http://schemas.openxmlformats.org/package/2006/relationships"><Relationship Id="rId3" Type="http://schemas.openxmlformats.org/officeDocument/2006/relationships/oleObject" Target="https://awri-my.sharepoint.com/personal/eric_wilkes_awri_com_au1/Documents/Erics%20stuff/Market%20access/Ring%20Test%202018/results/Plots/Stats%20by%20analyte.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awri-my.sharepoint.com/personal/eric_wilkes_awri_com_au1/Documents/Erics%20stuff/Market%20access/Ring%20Test%202018/results/Plots/Stats%20by%20analyte.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https://awri-my.sharepoint.com/personal/eric_wilkes_awri_com_au1/Documents/Erics%20stuff/Market%20access/Ring%20Test%202018/results/Plots/Stats%20by%20analyte.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https://awri-my.sharepoint.com/personal/eric_wilkes_awri_com_au1/Documents/Erics%20stuff/Market%20access/Ring%20Test%202018/results/Plots/Stats%20by%20analyte.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https://awri-my.sharepoint.com/personal/eric_wilkes_awri_com_au1/Documents/Erics%20stuff/Market%20access/Ring%20Test%202018/results/Plots/Stats%20by%20analyte.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https://awri-my.sharepoint.com/personal/eric_wilkes_awri_com_au1/Documents/Erics%20stuff/Market%20access/Ring%20Test%202018/results/Plots/Stats%20by%20analyte.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embeddings/oleObject2.bin"/><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https://awri-my.sharepoint.com/personal/eric_wilkes_awri_com_au1/Documents/Erics%20stuff/Market%20access/Ring%20Test%202018/results/Plots/Stats%20by%20analyte.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AU"/>
              <a:t>Comparative Performance,</a:t>
            </a:r>
            <a:r>
              <a:rPr lang="en-AU" baseline="0"/>
              <a:t> Alcohol</a:t>
            </a:r>
            <a:endParaRPr lang="en-AU"/>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'[Stats by analyte.xlsx]Alcohol'!$F$1</c:f>
              <c:strCache>
                <c:ptCount val="1"/>
                <c:pt idx="0">
                  <c:v>APEC CV</c:v>
                </c:pt>
              </c:strCache>
            </c:strRef>
          </c:tx>
          <c:spPr>
            <a:solidFill>
              <a:schemeClr val="accent1"/>
            </a:solidFill>
            <a:ln>
              <a:noFill/>
            </a:ln>
            <a:effectLst/>
          </c:spPr>
          <c:invertIfNegative val="0"/>
          <c:cat>
            <c:strRef>
              <c:f>'[Stats by analyte.xlsx]Alcohol'!$A$2:$A$4</c:f>
              <c:strCache>
                <c:ptCount val="3"/>
                <c:pt idx="0">
                  <c:v>red</c:v>
                </c:pt>
                <c:pt idx="1">
                  <c:v>white</c:v>
                </c:pt>
                <c:pt idx="2">
                  <c:v>rose</c:v>
                </c:pt>
              </c:strCache>
            </c:strRef>
          </c:cat>
          <c:val>
            <c:numRef>
              <c:f>'[Stats by analyte.xlsx]Alcohol'!$F$2:$F$4</c:f>
              <c:numCache>
                <c:formatCode>0.00%</c:formatCode>
                <c:ptCount val="3"/>
                <c:pt idx="0">
                  <c:v>5.0665389510276597E-2</c:v>
                </c:pt>
                <c:pt idx="1">
                  <c:v>2.6723993696466823E-2</c:v>
                </c:pt>
                <c:pt idx="2">
                  <c:v>2.1809279696264366E-2</c:v>
                </c:pt>
              </c:numCache>
            </c:numRef>
          </c:val>
          <c:extLst>
            <c:ext xmlns:c16="http://schemas.microsoft.com/office/drawing/2014/chart" uri="{C3380CC4-5D6E-409C-BE32-E72D297353CC}">
              <c16:uniqueId val="{00000000-3BA6-4DD6-8FC3-9FFDBE7A6A96}"/>
            </c:ext>
          </c:extLst>
        </c:ser>
        <c:ser>
          <c:idx val="1"/>
          <c:order val="1"/>
          <c:tx>
            <c:strRef>
              <c:f>'[Stats by analyte.xlsx]Alcohol'!$J$1</c:f>
              <c:strCache>
                <c:ptCount val="1"/>
                <c:pt idx="0">
                  <c:v>IWAG CV</c:v>
                </c:pt>
              </c:strCache>
            </c:strRef>
          </c:tx>
          <c:spPr>
            <a:solidFill>
              <a:schemeClr val="accent2"/>
            </a:solidFill>
            <a:ln>
              <a:noFill/>
            </a:ln>
            <a:effectLst/>
          </c:spPr>
          <c:invertIfNegative val="0"/>
          <c:cat>
            <c:strRef>
              <c:f>'[Stats by analyte.xlsx]Alcohol'!$A$2:$A$4</c:f>
              <c:strCache>
                <c:ptCount val="3"/>
                <c:pt idx="0">
                  <c:v>red</c:v>
                </c:pt>
                <c:pt idx="1">
                  <c:v>white</c:v>
                </c:pt>
                <c:pt idx="2">
                  <c:v>rose</c:v>
                </c:pt>
              </c:strCache>
            </c:strRef>
          </c:cat>
          <c:val>
            <c:numRef>
              <c:f>'[Stats by analyte.xlsx]Alcohol'!$J$2:$J$4</c:f>
              <c:numCache>
                <c:formatCode>0.00%</c:formatCode>
                <c:ptCount val="3"/>
                <c:pt idx="0">
                  <c:v>3.8244842083667262E-2</c:v>
                </c:pt>
                <c:pt idx="1">
                  <c:v>1.573875209373277E-2</c:v>
                </c:pt>
                <c:pt idx="2">
                  <c:v>1.6151233139122267E-2</c:v>
                </c:pt>
              </c:numCache>
            </c:numRef>
          </c:val>
          <c:extLst>
            <c:ext xmlns:c16="http://schemas.microsoft.com/office/drawing/2014/chart" uri="{C3380CC4-5D6E-409C-BE32-E72D297353CC}">
              <c16:uniqueId val="{00000001-3BA6-4DD6-8FC3-9FFDBE7A6A96}"/>
            </c:ext>
          </c:extLst>
        </c:ser>
        <c:dLbls>
          <c:showLegendKey val="0"/>
          <c:showVal val="0"/>
          <c:showCatName val="0"/>
          <c:showSerName val="0"/>
          <c:showPercent val="0"/>
          <c:showBubbleSize val="0"/>
        </c:dLbls>
        <c:gapWidth val="219"/>
        <c:overlap val="-27"/>
        <c:axId val="415644687"/>
        <c:axId val="416556447"/>
      </c:barChart>
      <c:catAx>
        <c:axId val="41564468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16556447"/>
        <c:crosses val="autoZero"/>
        <c:auto val="1"/>
        <c:lblAlgn val="ctr"/>
        <c:lblOffset val="100"/>
        <c:noMultiLvlLbl val="0"/>
      </c:catAx>
      <c:valAx>
        <c:axId val="416556447"/>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1564468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AU"/>
              <a:t>Comparative performance, Methanol</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'[Stats by analyte.xlsx]MeOH'!$F$1</c:f>
              <c:strCache>
                <c:ptCount val="1"/>
                <c:pt idx="0">
                  <c:v>APEC CV</c:v>
                </c:pt>
              </c:strCache>
            </c:strRef>
          </c:tx>
          <c:spPr>
            <a:solidFill>
              <a:schemeClr val="accent1"/>
            </a:solidFill>
            <a:ln>
              <a:noFill/>
            </a:ln>
            <a:effectLst/>
          </c:spPr>
          <c:invertIfNegative val="0"/>
          <c:cat>
            <c:strRef>
              <c:f>'[Stats by analyte.xlsx]MeOH'!$A$2:$A$4</c:f>
              <c:strCache>
                <c:ptCount val="3"/>
                <c:pt idx="0">
                  <c:v>red</c:v>
                </c:pt>
                <c:pt idx="1">
                  <c:v>white</c:v>
                </c:pt>
                <c:pt idx="2">
                  <c:v>rose</c:v>
                </c:pt>
              </c:strCache>
            </c:strRef>
          </c:cat>
          <c:val>
            <c:numRef>
              <c:f>'[Stats by analyte.xlsx]MeOH'!$F$2:$F$4</c:f>
              <c:numCache>
                <c:formatCode>0.00%</c:formatCode>
                <c:ptCount val="3"/>
                <c:pt idx="0">
                  <c:v>0.25921750872087285</c:v>
                </c:pt>
                <c:pt idx="1">
                  <c:v>0.21126566125823837</c:v>
                </c:pt>
                <c:pt idx="2">
                  <c:v>0.58154259739915881</c:v>
                </c:pt>
              </c:numCache>
            </c:numRef>
          </c:val>
          <c:extLst>
            <c:ext xmlns:c16="http://schemas.microsoft.com/office/drawing/2014/chart" uri="{C3380CC4-5D6E-409C-BE32-E72D297353CC}">
              <c16:uniqueId val="{00000000-29E1-44AC-935A-4B386E6977C8}"/>
            </c:ext>
          </c:extLst>
        </c:ser>
        <c:ser>
          <c:idx val="1"/>
          <c:order val="1"/>
          <c:tx>
            <c:strRef>
              <c:f>'[Stats by analyte.xlsx]MeOH'!$J$1</c:f>
              <c:strCache>
                <c:ptCount val="1"/>
                <c:pt idx="0">
                  <c:v>IWAG CV</c:v>
                </c:pt>
              </c:strCache>
            </c:strRef>
          </c:tx>
          <c:spPr>
            <a:solidFill>
              <a:schemeClr val="accent2"/>
            </a:solidFill>
            <a:ln>
              <a:noFill/>
            </a:ln>
            <a:effectLst/>
          </c:spPr>
          <c:invertIfNegative val="0"/>
          <c:cat>
            <c:strRef>
              <c:f>'[Stats by analyte.xlsx]MeOH'!$A$2:$A$4</c:f>
              <c:strCache>
                <c:ptCount val="3"/>
                <c:pt idx="0">
                  <c:v>red</c:v>
                </c:pt>
                <c:pt idx="1">
                  <c:v>white</c:v>
                </c:pt>
                <c:pt idx="2">
                  <c:v>rose</c:v>
                </c:pt>
              </c:strCache>
            </c:strRef>
          </c:cat>
          <c:val>
            <c:numRef>
              <c:f>'[Stats by analyte.xlsx]MeOH'!$J$2:$J$4</c:f>
              <c:numCache>
                <c:formatCode>0.00%</c:formatCode>
                <c:ptCount val="3"/>
                <c:pt idx="0">
                  <c:v>0.19302785772750164</c:v>
                </c:pt>
                <c:pt idx="1">
                  <c:v>0.18962524807087794</c:v>
                </c:pt>
                <c:pt idx="2">
                  <c:v>0.46978367226684936</c:v>
                </c:pt>
              </c:numCache>
            </c:numRef>
          </c:val>
          <c:extLst>
            <c:ext xmlns:c16="http://schemas.microsoft.com/office/drawing/2014/chart" uri="{C3380CC4-5D6E-409C-BE32-E72D297353CC}">
              <c16:uniqueId val="{00000001-29E1-44AC-935A-4B386E6977C8}"/>
            </c:ext>
          </c:extLst>
        </c:ser>
        <c:dLbls>
          <c:showLegendKey val="0"/>
          <c:showVal val="0"/>
          <c:showCatName val="0"/>
          <c:showSerName val="0"/>
          <c:showPercent val="0"/>
          <c:showBubbleSize val="0"/>
        </c:dLbls>
        <c:gapWidth val="219"/>
        <c:overlap val="-27"/>
        <c:axId val="592149455"/>
        <c:axId val="650137263"/>
      </c:barChart>
      <c:catAx>
        <c:axId val="59214945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50137263"/>
        <c:crosses val="autoZero"/>
        <c:auto val="1"/>
        <c:lblAlgn val="ctr"/>
        <c:lblOffset val="100"/>
        <c:noMultiLvlLbl val="0"/>
      </c:catAx>
      <c:valAx>
        <c:axId val="650137263"/>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9214945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AU"/>
              <a:t>Reducing Sugar</a:t>
            </a:r>
          </a:p>
        </c:rich>
      </c:tx>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barChart>
        <c:barDir val="col"/>
        <c:grouping val="clustered"/>
        <c:varyColors val="0"/>
        <c:ser>
          <c:idx val="0"/>
          <c:order val="0"/>
          <c:tx>
            <c:strRef>
              <c:f>'[Final Stats.xlsx]Group Improvment'!$B$14</c:f>
              <c:strCache>
                <c:ptCount val="1"/>
                <c:pt idx="0">
                  <c:v>CV %</c:v>
                </c:pt>
              </c:strCache>
            </c:strRef>
          </c:tx>
          <c:spPr>
            <a:solidFill>
              <a:schemeClr val="accent6">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trendline>
            <c:spPr>
              <a:ln w="19050" cap="rnd">
                <a:solidFill>
                  <a:schemeClr val="accent6"/>
                </a:solidFill>
              </a:ln>
              <a:effectLst/>
            </c:spPr>
            <c:trendlineType val="linear"/>
            <c:dispRSqr val="0"/>
            <c:dispEq val="0"/>
          </c:trendline>
          <c:cat>
            <c:numRef>
              <c:f>'[Final Stats.xlsx]Group Improvment'!$C$13:$E$13</c:f>
              <c:numCache>
                <c:formatCode>General</c:formatCode>
                <c:ptCount val="3"/>
                <c:pt idx="0">
                  <c:v>2015</c:v>
                </c:pt>
                <c:pt idx="1">
                  <c:v>2016</c:v>
                </c:pt>
                <c:pt idx="2">
                  <c:v>2017</c:v>
                </c:pt>
              </c:numCache>
            </c:numRef>
          </c:cat>
          <c:val>
            <c:numRef>
              <c:f>'[Final Stats.xlsx]Group Improvment'!$C$14:$E$14</c:f>
              <c:numCache>
                <c:formatCode>General</c:formatCode>
                <c:ptCount val="3"/>
                <c:pt idx="0">
                  <c:v>24.7</c:v>
                </c:pt>
                <c:pt idx="1">
                  <c:v>22.5</c:v>
                </c:pt>
                <c:pt idx="2">
                  <c:v>10.1</c:v>
                </c:pt>
              </c:numCache>
            </c:numRef>
          </c:val>
          <c:extLst>
            <c:ext xmlns:c16="http://schemas.microsoft.com/office/drawing/2014/chart" uri="{C3380CC4-5D6E-409C-BE32-E72D297353CC}">
              <c16:uniqueId val="{00000001-EBAD-4BD3-87D5-C2C4A124193A}"/>
            </c:ext>
          </c:extLst>
        </c:ser>
        <c:dLbls>
          <c:dLblPos val="inEnd"/>
          <c:showLegendKey val="0"/>
          <c:showVal val="1"/>
          <c:showCatName val="0"/>
          <c:showSerName val="0"/>
          <c:showPercent val="0"/>
          <c:showBubbleSize val="0"/>
        </c:dLbls>
        <c:gapWidth val="65"/>
        <c:axId val="569157119"/>
        <c:axId val="306641167"/>
      </c:barChart>
      <c:catAx>
        <c:axId val="569157119"/>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n-US"/>
          </a:p>
        </c:txPr>
        <c:crossAx val="306641167"/>
        <c:crosses val="autoZero"/>
        <c:auto val="1"/>
        <c:lblAlgn val="ctr"/>
        <c:lblOffset val="100"/>
        <c:noMultiLvlLbl val="0"/>
      </c:catAx>
      <c:valAx>
        <c:axId val="306641167"/>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title>
          <c:tx>
            <c:rich>
              <a:bodyPr rot="-5400000" spcFirstLastPara="1" vertOverflow="ellipsis" vert="horz" wrap="square" anchor="ctr" anchorCtr="1"/>
              <a:lstStyle/>
              <a:p>
                <a:pPr>
                  <a:defRPr sz="900" b="1" i="0" u="none" strike="noStrike" kern="1200" baseline="0">
                    <a:solidFill>
                      <a:schemeClr val="dk1">
                        <a:lumMod val="75000"/>
                        <a:lumOff val="25000"/>
                      </a:schemeClr>
                    </a:solidFill>
                    <a:latin typeface="+mn-lt"/>
                    <a:ea typeface="+mn-ea"/>
                    <a:cs typeface="+mn-cs"/>
                  </a:defRPr>
                </a:pPr>
                <a:r>
                  <a:rPr lang="en-US"/>
                  <a:t>CV %</a:t>
                </a:r>
              </a:p>
            </c:rich>
          </c:tx>
          <c:overlay val="0"/>
          <c:spPr>
            <a:noFill/>
            <a:ln>
              <a:noFill/>
            </a:ln>
            <a:effectLst/>
          </c:spPr>
          <c:txPr>
            <a:bodyPr rot="-5400000" spcFirstLastPara="1" vertOverflow="ellipsis" vert="horz" wrap="square" anchor="ctr" anchorCtr="1"/>
            <a:lstStyle/>
            <a:p>
              <a:pPr>
                <a:defRPr sz="900" b="1" i="0" u="none" strike="noStrike" kern="1200" baseline="0">
                  <a:solidFill>
                    <a:schemeClr val="dk1">
                      <a:lumMod val="75000"/>
                      <a:lumOff val="25000"/>
                    </a:schemeClr>
                  </a:solidFill>
                  <a:latin typeface="+mn-lt"/>
                  <a:ea typeface="+mn-ea"/>
                  <a:cs typeface="+mn-cs"/>
                </a:defRPr>
              </a:pPr>
              <a:endParaRPr lang="en-US"/>
            </a:p>
          </c:txPr>
        </c:title>
        <c:numFmt formatCode="General" sourceLinked="1"/>
        <c:majorTickMark val="none"/>
        <c:minorTickMark val="none"/>
        <c:tickLblPos val="nextTo"/>
        <c:crossAx val="569157119"/>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4">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a:t>Alcohol %</a:t>
            </a:r>
          </a:p>
        </c:rich>
      </c:tx>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barChart>
        <c:barDir val="col"/>
        <c:grouping val="clustered"/>
        <c:varyColors val="0"/>
        <c:ser>
          <c:idx val="0"/>
          <c:order val="0"/>
          <c:tx>
            <c:strRef>
              <c:f>'[Final Stats.xlsx]Group Improvment'!$B$10</c:f>
              <c:strCache>
                <c:ptCount val="1"/>
                <c:pt idx="0">
                  <c:v>CV %</c:v>
                </c:pt>
              </c:strCache>
            </c:strRef>
          </c:tx>
          <c:spPr>
            <a:solidFill>
              <a:schemeClr val="accent6">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trendline>
            <c:spPr>
              <a:ln w="19050" cap="rnd">
                <a:solidFill>
                  <a:schemeClr val="accent6"/>
                </a:solidFill>
              </a:ln>
              <a:effectLst/>
            </c:spPr>
            <c:trendlineType val="linear"/>
            <c:dispRSqr val="0"/>
            <c:dispEq val="0"/>
          </c:trendline>
          <c:cat>
            <c:numRef>
              <c:f>'[Final Stats.xlsx]Group Improvment'!$C$9:$E$9</c:f>
              <c:numCache>
                <c:formatCode>General</c:formatCode>
                <c:ptCount val="3"/>
                <c:pt idx="0">
                  <c:v>2015</c:v>
                </c:pt>
                <c:pt idx="1">
                  <c:v>2016</c:v>
                </c:pt>
                <c:pt idx="2">
                  <c:v>2017</c:v>
                </c:pt>
              </c:numCache>
            </c:numRef>
          </c:cat>
          <c:val>
            <c:numRef>
              <c:f>'[Final Stats.xlsx]Group Improvment'!$C$10:$E$10</c:f>
              <c:numCache>
                <c:formatCode>General</c:formatCode>
                <c:ptCount val="3"/>
                <c:pt idx="0">
                  <c:v>1.6</c:v>
                </c:pt>
                <c:pt idx="1">
                  <c:v>5.3</c:v>
                </c:pt>
                <c:pt idx="2">
                  <c:v>1.43</c:v>
                </c:pt>
              </c:numCache>
            </c:numRef>
          </c:val>
          <c:extLst>
            <c:ext xmlns:c16="http://schemas.microsoft.com/office/drawing/2014/chart" uri="{C3380CC4-5D6E-409C-BE32-E72D297353CC}">
              <c16:uniqueId val="{00000001-8E89-461A-97B7-D331E2DED2A4}"/>
            </c:ext>
          </c:extLst>
        </c:ser>
        <c:dLbls>
          <c:dLblPos val="inEnd"/>
          <c:showLegendKey val="0"/>
          <c:showVal val="1"/>
          <c:showCatName val="0"/>
          <c:showSerName val="0"/>
          <c:showPercent val="0"/>
          <c:showBubbleSize val="0"/>
        </c:dLbls>
        <c:gapWidth val="65"/>
        <c:axId val="670322591"/>
        <c:axId val="565254223"/>
      </c:barChart>
      <c:catAx>
        <c:axId val="670322591"/>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n-US"/>
          </a:p>
        </c:txPr>
        <c:crossAx val="565254223"/>
        <c:crosses val="autoZero"/>
        <c:auto val="1"/>
        <c:lblAlgn val="ctr"/>
        <c:lblOffset val="100"/>
        <c:noMultiLvlLbl val="0"/>
      </c:catAx>
      <c:valAx>
        <c:axId val="565254223"/>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title>
          <c:tx>
            <c:rich>
              <a:bodyPr rot="-5400000" spcFirstLastPara="1" vertOverflow="ellipsis" vert="horz" wrap="square" anchor="ctr" anchorCtr="1"/>
              <a:lstStyle/>
              <a:p>
                <a:pPr>
                  <a:defRPr sz="900" b="1" i="0" u="none" strike="noStrike" kern="1200" baseline="0">
                    <a:solidFill>
                      <a:schemeClr val="dk1">
                        <a:lumMod val="75000"/>
                        <a:lumOff val="25000"/>
                      </a:schemeClr>
                    </a:solidFill>
                    <a:latin typeface="+mn-lt"/>
                    <a:ea typeface="+mn-ea"/>
                    <a:cs typeface="+mn-cs"/>
                  </a:defRPr>
                </a:pPr>
                <a:r>
                  <a:rPr lang="en-US"/>
                  <a:t>CV %</a:t>
                </a:r>
              </a:p>
            </c:rich>
          </c:tx>
          <c:overlay val="0"/>
          <c:spPr>
            <a:noFill/>
            <a:ln>
              <a:noFill/>
            </a:ln>
            <a:effectLst/>
          </c:spPr>
          <c:txPr>
            <a:bodyPr rot="-5400000" spcFirstLastPara="1" vertOverflow="ellipsis" vert="horz" wrap="square" anchor="ctr" anchorCtr="1"/>
            <a:lstStyle/>
            <a:p>
              <a:pPr>
                <a:defRPr sz="900" b="1" i="0" u="none" strike="noStrike" kern="1200" baseline="0">
                  <a:solidFill>
                    <a:schemeClr val="dk1">
                      <a:lumMod val="75000"/>
                      <a:lumOff val="25000"/>
                    </a:schemeClr>
                  </a:solidFill>
                  <a:latin typeface="+mn-lt"/>
                  <a:ea typeface="+mn-ea"/>
                  <a:cs typeface="+mn-cs"/>
                </a:defRPr>
              </a:pPr>
              <a:endParaRPr lang="en-US"/>
            </a:p>
          </c:txPr>
        </c:title>
        <c:numFmt formatCode="General" sourceLinked="1"/>
        <c:majorTickMark val="none"/>
        <c:minorTickMark val="none"/>
        <c:tickLblPos val="nextTo"/>
        <c:crossAx val="67032259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4">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a:t>Total Sulfur Dioxide</a:t>
            </a:r>
          </a:p>
        </c:rich>
      </c:tx>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barChart>
        <c:barDir val="col"/>
        <c:grouping val="clustered"/>
        <c:varyColors val="0"/>
        <c:ser>
          <c:idx val="0"/>
          <c:order val="0"/>
          <c:tx>
            <c:strRef>
              <c:f>'[Final Stats.xlsx]Group Improvment'!$B$5</c:f>
              <c:strCache>
                <c:ptCount val="1"/>
                <c:pt idx="0">
                  <c:v>CV %</c:v>
                </c:pt>
              </c:strCache>
            </c:strRef>
          </c:tx>
          <c:spPr>
            <a:solidFill>
              <a:schemeClr val="accent6">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trendline>
            <c:spPr>
              <a:ln w="19050" cap="rnd">
                <a:solidFill>
                  <a:schemeClr val="accent6"/>
                </a:solidFill>
              </a:ln>
              <a:effectLst/>
            </c:spPr>
            <c:trendlineType val="linear"/>
            <c:dispRSqr val="0"/>
            <c:dispEq val="0"/>
          </c:trendline>
          <c:cat>
            <c:numRef>
              <c:f>'[Final Stats.xlsx]Group Improvment'!$C$4:$E$4</c:f>
              <c:numCache>
                <c:formatCode>General</c:formatCode>
                <c:ptCount val="3"/>
                <c:pt idx="0">
                  <c:v>2015</c:v>
                </c:pt>
                <c:pt idx="1">
                  <c:v>2016</c:v>
                </c:pt>
                <c:pt idx="2">
                  <c:v>2017</c:v>
                </c:pt>
              </c:numCache>
            </c:numRef>
          </c:cat>
          <c:val>
            <c:numRef>
              <c:f>'[Final Stats.xlsx]Group Improvment'!$C$5:$E$5</c:f>
              <c:numCache>
                <c:formatCode>General</c:formatCode>
                <c:ptCount val="3"/>
                <c:pt idx="0">
                  <c:v>30.24</c:v>
                </c:pt>
                <c:pt idx="1">
                  <c:v>19.61</c:v>
                </c:pt>
                <c:pt idx="2">
                  <c:v>10.26</c:v>
                </c:pt>
              </c:numCache>
            </c:numRef>
          </c:val>
          <c:extLst>
            <c:ext xmlns:c16="http://schemas.microsoft.com/office/drawing/2014/chart" uri="{C3380CC4-5D6E-409C-BE32-E72D297353CC}">
              <c16:uniqueId val="{00000001-965F-44EE-8018-914568D62ACB}"/>
            </c:ext>
          </c:extLst>
        </c:ser>
        <c:dLbls>
          <c:dLblPos val="inEnd"/>
          <c:showLegendKey val="0"/>
          <c:showVal val="1"/>
          <c:showCatName val="0"/>
          <c:showSerName val="0"/>
          <c:showPercent val="0"/>
          <c:showBubbleSize val="0"/>
        </c:dLbls>
        <c:gapWidth val="65"/>
        <c:axId val="680167407"/>
        <c:axId val="572380431"/>
      </c:barChart>
      <c:catAx>
        <c:axId val="680167407"/>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n-US"/>
          </a:p>
        </c:txPr>
        <c:crossAx val="572380431"/>
        <c:crosses val="autoZero"/>
        <c:auto val="1"/>
        <c:lblAlgn val="ctr"/>
        <c:lblOffset val="100"/>
        <c:noMultiLvlLbl val="0"/>
      </c:catAx>
      <c:valAx>
        <c:axId val="572380431"/>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title>
          <c:tx>
            <c:rich>
              <a:bodyPr rot="-5400000" spcFirstLastPara="1" vertOverflow="ellipsis" vert="horz" wrap="square" anchor="ctr" anchorCtr="1"/>
              <a:lstStyle/>
              <a:p>
                <a:pPr>
                  <a:defRPr sz="900" b="1" i="0" u="none" strike="noStrike" kern="1200" baseline="0">
                    <a:solidFill>
                      <a:schemeClr val="dk1">
                        <a:lumMod val="75000"/>
                        <a:lumOff val="25000"/>
                      </a:schemeClr>
                    </a:solidFill>
                    <a:latin typeface="+mn-lt"/>
                    <a:ea typeface="+mn-ea"/>
                    <a:cs typeface="+mn-cs"/>
                  </a:defRPr>
                </a:pPr>
                <a:r>
                  <a:rPr lang="en-US"/>
                  <a:t>CV %</a:t>
                </a:r>
              </a:p>
            </c:rich>
          </c:tx>
          <c:overlay val="0"/>
          <c:spPr>
            <a:noFill/>
            <a:ln>
              <a:noFill/>
            </a:ln>
            <a:effectLst/>
          </c:spPr>
          <c:txPr>
            <a:bodyPr rot="-5400000" spcFirstLastPara="1" vertOverflow="ellipsis" vert="horz" wrap="square" anchor="ctr" anchorCtr="1"/>
            <a:lstStyle/>
            <a:p>
              <a:pPr>
                <a:defRPr sz="900" b="1" i="0" u="none" strike="noStrike" kern="1200" baseline="0">
                  <a:solidFill>
                    <a:schemeClr val="dk1">
                      <a:lumMod val="75000"/>
                      <a:lumOff val="25000"/>
                    </a:schemeClr>
                  </a:solidFill>
                  <a:latin typeface="+mn-lt"/>
                  <a:ea typeface="+mn-ea"/>
                  <a:cs typeface="+mn-cs"/>
                </a:defRPr>
              </a:pPr>
              <a:endParaRPr lang="en-US"/>
            </a:p>
          </c:txPr>
        </c:title>
        <c:numFmt formatCode="General" sourceLinked="1"/>
        <c:majorTickMark val="none"/>
        <c:minorTickMark val="none"/>
        <c:tickLblPos val="nextTo"/>
        <c:crossAx val="68016740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AU"/>
              <a:t>Comparative</a:t>
            </a:r>
            <a:r>
              <a:rPr lang="en-AU" baseline="0"/>
              <a:t> performance, Total SO</a:t>
            </a:r>
            <a:r>
              <a:rPr lang="en-AU" baseline="-25000"/>
              <a:t>2</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'[Stats by analyte.xlsx]Total SO2'!$F$1</c:f>
              <c:strCache>
                <c:ptCount val="1"/>
                <c:pt idx="0">
                  <c:v>APEC CV</c:v>
                </c:pt>
              </c:strCache>
            </c:strRef>
          </c:tx>
          <c:spPr>
            <a:solidFill>
              <a:schemeClr val="accent1"/>
            </a:solidFill>
            <a:ln>
              <a:noFill/>
            </a:ln>
            <a:effectLst/>
          </c:spPr>
          <c:invertIfNegative val="0"/>
          <c:cat>
            <c:strRef>
              <c:f>'[Stats by analyte.xlsx]Total SO2'!$A$2:$A$4</c:f>
              <c:strCache>
                <c:ptCount val="3"/>
                <c:pt idx="0">
                  <c:v>red</c:v>
                </c:pt>
                <c:pt idx="1">
                  <c:v>white</c:v>
                </c:pt>
                <c:pt idx="2">
                  <c:v>rose</c:v>
                </c:pt>
              </c:strCache>
            </c:strRef>
          </c:cat>
          <c:val>
            <c:numRef>
              <c:f>'[Stats by analyte.xlsx]Total SO2'!$F$2:$F$4</c:f>
              <c:numCache>
                <c:formatCode>0.00%</c:formatCode>
                <c:ptCount val="3"/>
                <c:pt idx="0">
                  <c:v>0.24769464176337264</c:v>
                </c:pt>
                <c:pt idx="1">
                  <c:v>0.13938665711308049</c:v>
                </c:pt>
                <c:pt idx="2">
                  <c:v>0.31779863064231711</c:v>
                </c:pt>
              </c:numCache>
            </c:numRef>
          </c:val>
          <c:extLst>
            <c:ext xmlns:c16="http://schemas.microsoft.com/office/drawing/2014/chart" uri="{C3380CC4-5D6E-409C-BE32-E72D297353CC}">
              <c16:uniqueId val="{00000000-EE6E-4DF4-965D-50546BB9280C}"/>
            </c:ext>
          </c:extLst>
        </c:ser>
        <c:ser>
          <c:idx val="1"/>
          <c:order val="1"/>
          <c:tx>
            <c:strRef>
              <c:f>'[Stats by analyte.xlsx]Total SO2'!$J$1</c:f>
              <c:strCache>
                <c:ptCount val="1"/>
                <c:pt idx="0">
                  <c:v>IWAG CV</c:v>
                </c:pt>
              </c:strCache>
            </c:strRef>
          </c:tx>
          <c:spPr>
            <a:solidFill>
              <a:schemeClr val="accent2"/>
            </a:solidFill>
            <a:ln>
              <a:noFill/>
            </a:ln>
            <a:effectLst/>
          </c:spPr>
          <c:invertIfNegative val="0"/>
          <c:cat>
            <c:strRef>
              <c:f>'[Stats by analyte.xlsx]Total SO2'!$A$2:$A$4</c:f>
              <c:strCache>
                <c:ptCount val="3"/>
                <c:pt idx="0">
                  <c:v>red</c:v>
                </c:pt>
                <c:pt idx="1">
                  <c:v>white</c:v>
                </c:pt>
                <c:pt idx="2">
                  <c:v>rose</c:v>
                </c:pt>
              </c:strCache>
            </c:strRef>
          </c:cat>
          <c:val>
            <c:numRef>
              <c:f>'[Stats by analyte.xlsx]Total SO2'!$J$2:$J$4</c:f>
              <c:numCache>
                <c:formatCode>0.00%</c:formatCode>
                <c:ptCount val="3"/>
                <c:pt idx="0">
                  <c:v>0.12890731144407525</c:v>
                </c:pt>
                <c:pt idx="1">
                  <c:v>7.2294932011502805E-2</c:v>
                </c:pt>
                <c:pt idx="2">
                  <c:v>8.6506541330747325E-2</c:v>
                </c:pt>
              </c:numCache>
            </c:numRef>
          </c:val>
          <c:extLst>
            <c:ext xmlns:c16="http://schemas.microsoft.com/office/drawing/2014/chart" uri="{C3380CC4-5D6E-409C-BE32-E72D297353CC}">
              <c16:uniqueId val="{00000001-EE6E-4DF4-965D-50546BB9280C}"/>
            </c:ext>
          </c:extLst>
        </c:ser>
        <c:dLbls>
          <c:showLegendKey val="0"/>
          <c:showVal val="0"/>
          <c:showCatName val="0"/>
          <c:showSerName val="0"/>
          <c:showPercent val="0"/>
          <c:showBubbleSize val="0"/>
        </c:dLbls>
        <c:gapWidth val="219"/>
        <c:overlap val="-27"/>
        <c:axId val="1721183"/>
        <c:axId val="707618511"/>
      </c:barChart>
      <c:catAx>
        <c:axId val="172118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07618511"/>
        <c:crosses val="autoZero"/>
        <c:auto val="1"/>
        <c:lblAlgn val="ctr"/>
        <c:lblOffset val="100"/>
        <c:noMultiLvlLbl val="0"/>
      </c:catAx>
      <c:valAx>
        <c:axId val="707618511"/>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2118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AU"/>
              <a:t>Comparative performance, Titratable Acidity</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'[Stats by analyte.xlsx]Titratable Acidity'!$F$1</c:f>
              <c:strCache>
                <c:ptCount val="1"/>
                <c:pt idx="0">
                  <c:v>APEC CV</c:v>
                </c:pt>
              </c:strCache>
            </c:strRef>
          </c:tx>
          <c:spPr>
            <a:solidFill>
              <a:schemeClr val="accent1"/>
            </a:solidFill>
            <a:ln>
              <a:noFill/>
            </a:ln>
            <a:effectLst/>
          </c:spPr>
          <c:invertIfNegative val="0"/>
          <c:cat>
            <c:strRef>
              <c:f>'[Stats by analyte.xlsx]Titratable Acidity'!$A$2:$A$4</c:f>
              <c:strCache>
                <c:ptCount val="3"/>
                <c:pt idx="0">
                  <c:v>red</c:v>
                </c:pt>
                <c:pt idx="1">
                  <c:v>white</c:v>
                </c:pt>
                <c:pt idx="2">
                  <c:v>rose</c:v>
                </c:pt>
              </c:strCache>
            </c:strRef>
          </c:cat>
          <c:val>
            <c:numRef>
              <c:f>'[Stats by analyte.xlsx]Titratable Acidity'!$F$2:$F$4</c:f>
              <c:numCache>
                <c:formatCode>0.00%</c:formatCode>
                <c:ptCount val="3"/>
                <c:pt idx="0">
                  <c:v>2.3540050036973879E-2</c:v>
                </c:pt>
                <c:pt idx="1">
                  <c:v>8.2275206501902218E-2</c:v>
                </c:pt>
                <c:pt idx="2">
                  <c:v>4.7762041412217113E-2</c:v>
                </c:pt>
              </c:numCache>
            </c:numRef>
          </c:val>
          <c:extLst>
            <c:ext xmlns:c16="http://schemas.microsoft.com/office/drawing/2014/chart" uri="{C3380CC4-5D6E-409C-BE32-E72D297353CC}">
              <c16:uniqueId val="{00000000-EDFD-42DC-B6C1-8D58D75B66C3}"/>
            </c:ext>
          </c:extLst>
        </c:ser>
        <c:ser>
          <c:idx val="1"/>
          <c:order val="1"/>
          <c:tx>
            <c:strRef>
              <c:f>'[Stats by analyte.xlsx]Titratable Acidity'!$J$1</c:f>
              <c:strCache>
                <c:ptCount val="1"/>
                <c:pt idx="0">
                  <c:v>IWAG CV</c:v>
                </c:pt>
              </c:strCache>
            </c:strRef>
          </c:tx>
          <c:spPr>
            <a:solidFill>
              <a:schemeClr val="accent2"/>
            </a:solidFill>
            <a:ln>
              <a:noFill/>
            </a:ln>
            <a:effectLst/>
          </c:spPr>
          <c:invertIfNegative val="0"/>
          <c:cat>
            <c:strRef>
              <c:f>'[Stats by analyte.xlsx]Titratable Acidity'!$A$2:$A$4</c:f>
              <c:strCache>
                <c:ptCount val="3"/>
                <c:pt idx="0">
                  <c:v>red</c:v>
                </c:pt>
                <c:pt idx="1">
                  <c:v>white</c:v>
                </c:pt>
                <c:pt idx="2">
                  <c:v>rose</c:v>
                </c:pt>
              </c:strCache>
            </c:strRef>
          </c:cat>
          <c:val>
            <c:numRef>
              <c:f>'[Stats by analyte.xlsx]Titratable Acidity'!$J$2:$J$4</c:f>
              <c:numCache>
                <c:formatCode>0.00%</c:formatCode>
                <c:ptCount val="3"/>
                <c:pt idx="0">
                  <c:v>6.1762735408915193E-2</c:v>
                </c:pt>
                <c:pt idx="1">
                  <c:v>5.8146798398505256E-2</c:v>
                </c:pt>
                <c:pt idx="2">
                  <c:v>4.6430099590678897E-2</c:v>
                </c:pt>
              </c:numCache>
            </c:numRef>
          </c:val>
          <c:extLst>
            <c:ext xmlns:c16="http://schemas.microsoft.com/office/drawing/2014/chart" uri="{C3380CC4-5D6E-409C-BE32-E72D297353CC}">
              <c16:uniqueId val="{00000001-EDFD-42DC-B6C1-8D58D75B66C3}"/>
            </c:ext>
          </c:extLst>
        </c:ser>
        <c:dLbls>
          <c:showLegendKey val="0"/>
          <c:showVal val="0"/>
          <c:showCatName val="0"/>
          <c:showSerName val="0"/>
          <c:showPercent val="0"/>
          <c:showBubbleSize val="0"/>
        </c:dLbls>
        <c:gapWidth val="219"/>
        <c:overlap val="-27"/>
        <c:axId val="262661231"/>
        <c:axId val="707623695"/>
      </c:barChart>
      <c:catAx>
        <c:axId val="26266123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07623695"/>
        <c:crosses val="autoZero"/>
        <c:auto val="1"/>
        <c:lblAlgn val="ctr"/>
        <c:lblOffset val="100"/>
        <c:noMultiLvlLbl val="0"/>
      </c:catAx>
      <c:valAx>
        <c:axId val="707623695"/>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6266123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AU"/>
              <a:t>Comparative performance, Reducing Sugar</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'[Stats by analyte.xlsx]Reducing Sugar'!$F$1</c:f>
              <c:strCache>
                <c:ptCount val="1"/>
                <c:pt idx="0">
                  <c:v>APEC CV</c:v>
                </c:pt>
              </c:strCache>
            </c:strRef>
          </c:tx>
          <c:spPr>
            <a:solidFill>
              <a:schemeClr val="accent1"/>
            </a:solidFill>
            <a:ln>
              <a:noFill/>
            </a:ln>
            <a:effectLst/>
          </c:spPr>
          <c:invertIfNegative val="0"/>
          <c:cat>
            <c:strRef>
              <c:f>'[Stats by analyte.xlsx]Reducing Sugar'!$A$2:$A$4</c:f>
              <c:strCache>
                <c:ptCount val="3"/>
                <c:pt idx="0">
                  <c:v>red</c:v>
                </c:pt>
                <c:pt idx="1">
                  <c:v>white</c:v>
                </c:pt>
                <c:pt idx="2">
                  <c:v>rose</c:v>
                </c:pt>
              </c:strCache>
            </c:strRef>
          </c:cat>
          <c:val>
            <c:numRef>
              <c:f>'[Stats by analyte.xlsx]Reducing Sugar'!$F$2:$F$4</c:f>
              <c:numCache>
                <c:formatCode>0.00%</c:formatCode>
                <c:ptCount val="3"/>
                <c:pt idx="0">
                  <c:v>0.31280977474605809</c:v>
                </c:pt>
                <c:pt idx="1">
                  <c:v>0.15624161315779816</c:v>
                </c:pt>
                <c:pt idx="2">
                  <c:v>4.635002651818091E-2</c:v>
                </c:pt>
              </c:numCache>
            </c:numRef>
          </c:val>
          <c:extLst>
            <c:ext xmlns:c16="http://schemas.microsoft.com/office/drawing/2014/chart" uri="{C3380CC4-5D6E-409C-BE32-E72D297353CC}">
              <c16:uniqueId val="{00000000-51E2-49C5-B28D-A9FE19ACCFF9}"/>
            </c:ext>
          </c:extLst>
        </c:ser>
        <c:ser>
          <c:idx val="1"/>
          <c:order val="1"/>
          <c:tx>
            <c:strRef>
              <c:f>'[Stats by analyte.xlsx]Reducing Sugar'!$J$1</c:f>
              <c:strCache>
                <c:ptCount val="1"/>
                <c:pt idx="0">
                  <c:v>IWAG CV</c:v>
                </c:pt>
              </c:strCache>
            </c:strRef>
          </c:tx>
          <c:spPr>
            <a:solidFill>
              <a:schemeClr val="accent2"/>
            </a:solidFill>
            <a:ln>
              <a:noFill/>
            </a:ln>
            <a:effectLst/>
          </c:spPr>
          <c:invertIfNegative val="0"/>
          <c:cat>
            <c:strRef>
              <c:f>'[Stats by analyte.xlsx]Reducing Sugar'!$A$2:$A$4</c:f>
              <c:strCache>
                <c:ptCount val="3"/>
                <c:pt idx="0">
                  <c:v>red</c:v>
                </c:pt>
                <c:pt idx="1">
                  <c:v>white</c:v>
                </c:pt>
                <c:pt idx="2">
                  <c:v>rose</c:v>
                </c:pt>
              </c:strCache>
            </c:strRef>
          </c:cat>
          <c:val>
            <c:numRef>
              <c:f>'[Stats by analyte.xlsx]Reducing Sugar'!$J$2:$J$4</c:f>
              <c:numCache>
                <c:formatCode>0.00%</c:formatCode>
                <c:ptCount val="3"/>
                <c:pt idx="0">
                  <c:v>0.26367551195776423</c:v>
                </c:pt>
                <c:pt idx="1">
                  <c:v>0.12270558800598508</c:v>
                </c:pt>
                <c:pt idx="2">
                  <c:v>7.0654525865588569E-2</c:v>
                </c:pt>
              </c:numCache>
            </c:numRef>
          </c:val>
          <c:extLst>
            <c:ext xmlns:c16="http://schemas.microsoft.com/office/drawing/2014/chart" uri="{C3380CC4-5D6E-409C-BE32-E72D297353CC}">
              <c16:uniqueId val="{00000001-51E2-49C5-B28D-A9FE19ACCFF9}"/>
            </c:ext>
          </c:extLst>
        </c:ser>
        <c:dLbls>
          <c:showLegendKey val="0"/>
          <c:showVal val="0"/>
          <c:showCatName val="0"/>
          <c:showSerName val="0"/>
          <c:showPercent val="0"/>
          <c:showBubbleSize val="0"/>
        </c:dLbls>
        <c:gapWidth val="219"/>
        <c:overlap val="-27"/>
        <c:axId val="262660399"/>
        <c:axId val="707587839"/>
      </c:barChart>
      <c:catAx>
        <c:axId val="26266039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07587839"/>
        <c:crosses val="autoZero"/>
        <c:auto val="1"/>
        <c:lblAlgn val="ctr"/>
        <c:lblOffset val="100"/>
        <c:noMultiLvlLbl val="0"/>
      </c:catAx>
      <c:valAx>
        <c:axId val="707587839"/>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6266039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AU" dirty="0"/>
              <a:t>Comparative performance, Glucose + Fructose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'[Stats by analyte.xlsx]G+F'!$F$1</c:f>
              <c:strCache>
                <c:ptCount val="1"/>
                <c:pt idx="0">
                  <c:v>APEC CV</c:v>
                </c:pt>
              </c:strCache>
            </c:strRef>
          </c:tx>
          <c:spPr>
            <a:solidFill>
              <a:schemeClr val="accent1"/>
            </a:solidFill>
            <a:ln>
              <a:noFill/>
            </a:ln>
            <a:effectLst/>
          </c:spPr>
          <c:invertIfNegative val="0"/>
          <c:cat>
            <c:strRef>
              <c:f>'[Stats by analyte.xlsx]G+F'!$A$2:$A$4</c:f>
              <c:strCache>
                <c:ptCount val="3"/>
                <c:pt idx="0">
                  <c:v>red</c:v>
                </c:pt>
                <c:pt idx="1">
                  <c:v>white</c:v>
                </c:pt>
                <c:pt idx="2">
                  <c:v>rose</c:v>
                </c:pt>
              </c:strCache>
            </c:strRef>
          </c:cat>
          <c:val>
            <c:numRef>
              <c:f>'[Stats by analyte.xlsx]G+F'!$F$2:$F$4</c:f>
              <c:numCache>
                <c:formatCode>0.00%</c:formatCode>
                <c:ptCount val="3"/>
                <c:pt idx="0">
                  <c:v>0.16293789469337219</c:v>
                </c:pt>
                <c:pt idx="1">
                  <c:v>0.19075928179590745</c:v>
                </c:pt>
                <c:pt idx="2">
                  <c:v>0.13461553163532813</c:v>
                </c:pt>
              </c:numCache>
            </c:numRef>
          </c:val>
          <c:extLst>
            <c:ext xmlns:c16="http://schemas.microsoft.com/office/drawing/2014/chart" uri="{C3380CC4-5D6E-409C-BE32-E72D297353CC}">
              <c16:uniqueId val="{00000000-69DD-493B-B22C-237B7B4F698B}"/>
            </c:ext>
          </c:extLst>
        </c:ser>
        <c:ser>
          <c:idx val="1"/>
          <c:order val="1"/>
          <c:tx>
            <c:strRef>
              <c:f>'[Stats by analyte.xlsx]G+F'!$J$1</c:f>
              <c:strCache>
                <c:ptCount val="1"/>
                <c:pt idx="0">
                  <c:v>IWAG CV</c:v>
                </c:pt>
              </c:strCache>
            </c:strRef>
          </c:tx>
          <c:spPr>
            <a:solidFill>
              <a:schemeClr val="accent2"/>
            </a:solidFill>
            <a:ln>
              <a:noFill/>
            </a:ln>
            <a:effectLst/>
          </c:spPr>
          <c:invertIfNegative val="0"/>
          <c:cat>
            <c:strRef>
              <c:f>'[Stats by analyte.xlsx]G+F'!$A$2:$A$4</c:f>
              <c:strCache>
                <c:ptCount val="3"/>
                <c:pt idx="0">
                  <c:v>red</c:v>
                </c:pt>
                <c:pt idx="1">
                  <c:v>white</c:v>
                </c:pt>
                <c:pt idx="2">
                  <c:v>rose</c:v>
                </c:pt>
              </c:strCache>
            </c:strRef>
          </c:cat>
          <c:val>
            <c:numRef>
              <c:f>'[Stats by analyte.xlsx]G+F'!$J$2:$J$4</c:f>
              <c:numCache>
                <c:formatCode>0.00%</c:formatCode>
                <c:ptCount val="3"/>
                <c:pt idx="0">
                  <c:v>0.25120599282688783</c:v>
                </c:pt>
                <c:pt idx="1">
                  <c:v>0.15820349498111963</c:v>
                </c:pt>
                <c:pt idx="2">
                  <c:v>0.15408225469669778</c:v>
                </c:pt>
              </c:numCache>
            </c:numRef>
          </c:val>
          <c:extLst>
            <c:ext xmlns:c16="http://schemas.microsoft.com/office/drawing/2014/chart" uri="{C3380CC4-5D6E-409C-BE32-E72D297353CC}">
              <c16:uniqueId val="{00000001-69DD-493B-B22C-237B7B4F698B}"/>
            </c:ext>
          </c:extLst>
        </c:ser>
        <c:dLbls>
          <c:showLegendKey val="0"/>
          <c:showVal val="0"/>
          <c:showCatName val="0"/>
          <c:showSerName val="0"/>
          <c:showPercent val="0"/>
          <c:showBubbleSize val="0"/>
        </c:dLbls>
        <c:gapWidth val="219"/>
        <c:overlap val="-27"/>
        <c:axId val="609985807"/>
        <c:axId val="707600367"/>
      </c:barChart>
      <c:catAx>
        <c:axId val="60998580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07600367"/>
        <c:crosses val="autoZero"/>
        <c:auto val="1"/>
        <c:lblAlgn val="ctr"/>
        <c:lblOffset val="100"/>
        <c:noMultiLvlLbl val="0"/>
      </c:catAx>
      <c:valAx>
        <c:axId val="707600367"/>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0998580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AU"/>
              <a:t>Comparative performance,</a:t>
            </a:r>
            <a:r>
              <a:rPr lang="en-AU" baseline="0"/>
              <a:t> Specific Gravity</a:t>
            </a:r>
            <a:endParaRPr lang="en-AU"/>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'[Stats by analyte.xlsx]SG'!$F$1</c:f>
              <c:strCache>
                <c:ptCount val="1"/>
                <c:pt idx="0">
                  <c:v>APEC CV</c:v>
                </c:pt>
              </c:strCache>
            </c:strRef>
          </c:tx>
          <c:spPr>
            <a:solidFill>
              <a:schemeClr val="accent1"/>
            </a:solidFill>
            <a:ln>
              <a:noFill/>
            </a:ln>
            <a:effectLst/>
          </c:spPr>
          <c:invertIfNegative val="0"/>
          <c:cat>
            <c:strRef>
              <c:f>'[Stats by analyte.xlsx]SG'!$A$2:$A$4</c:f>
              <c:strCache>
                <c:ptCount val="3"/>
                <c:pt idx="0">
                  <c:v>red</c:v>
                </c:pt>
                <c:pt idx="1">
                  <c:v>white</c:v>
                </c:pt>
                <c:pt idx="2">
                  <c:v>rose</c:v>
                </c:pt>
              </c:strCache>
            </c:strRef>
          </c:cat>
          <c:val>
            <c:numRef>
              <c:f>'[Stats by analyte.xlsx]SG'!$F$2:$F$4</c:f>
              <c:numCache>
                <c:formatCode>0.00%</c:formatCode>
                <c:ptCount val="3"/>
                <c:pt idx="0">
                  <c:v>2.19532653896458E-3</c:v>
                </c:pt>
                <c:pt idx="1">
                  <c:v>2.8879407902461865E-4</c:v>
                </c:pt>
                <c:pt idx="2">
                  <c:v>2.6605632434978323E-4</c:v>
                </c:pt>
              </c:numCache>
            </c:numRef>
          </c:val>
          <c:extLst>
            <c:ext xmlns:c16="http://schemas.microsoft.com/office/drawing/2014/chart" uri="{C3380CC4-5D6E-409C-BE32-E72D297353CC}">
              <c16:uniqueId val="{00000000-3B44-4BFB-84FD-7B19B8999EA1}"/>
            </c:ext>
          </c:extLst>
        </c:ser>
        <c:ser>
          <c:idx val="1"/>
          <c:order val="1"/>
          <c:tx>
            <c:strRef>
              <c:f>'[Stats by analyte.xlsx]SG'!$J$1</c:f>
              <c:strCache>
                <c:ptCount val="1"/>
                <c:pt idx="0">
                  <c:v>IWAG CV</c:v>
                </c:pt>
              </c:strCache>
            </c:strRef>
          </c:tx>
          <c:spPr>
            <a:solidFill>
              <a:schemeClr val="accent2"/>
            </a:solidFill>
            <a:ln>
              <a:noFill/>
            </a:ln>
            <a:effectLst/>
          </c:spPr>
          <c:invertIfNegative val="0"/>
          <c:cat>
            <c:strRef>
              <c:f>'[Stats by analyte.xlsx]SG'!$A$2:$A$4</c:f>
              <c:strCache>
                <c:ptCount val="3"/>
                <c:pt idx="0">
                  <c:v>red</c:v>
                </c:pt>
                <c:pt idx="1">
                  <c:v>white</c:v>
                </c:pt>
                <c:pt idx="2">
                  <c:v>rose</c:v>
                </c:pt>
              </c:strCache>
            </c:strRef>
          </c:cat>
          <c:val>
            <c:numRef>
              <c:f>'[Stats by analyte.xlsx]SG'!$J$2:$J$4</c:f>
              <c:numCache>
                <c:formatCode>0.00%</c:formatCode>
                <c:ptCount val="3"/>
                <c:pt idx="0">
                  <c:v>3.84247569091715E-3</c:v>
                </c:pt>
                <c:pt idx="1">
                  <c:v>2.0107464087794785E-3</c:v>
                </c:pt>
                <c:pt idx="2">
                  <c:v>2.1148763927037267E-3</c:v>
                </c:pt>
              </c:numCache>
            </c:numRef>
          </c:val>
          <c:extLst>
            <c:ext xmlns:c16="http://schemas.microsoft.com/office/drawing/2014/chart" uri="{C3380CC4-5D6E-409C-BE32-E72D297353CC}">
              <c16:uniqueId val="{00000001-3B44-4BFB-84FD-7B19B8999EA1}"/>
            </c:ext>
          </c:extLst>
        </c:ser>
        <c:dLbls>
          <c:showLegendKey val="0"/>
          <c:showVal val="0"/>
          <c:showCatName val="0"/>
          <c:showSerName val="0"/>
          <c:showPercent val="0"/>
          <c:showBubbleSize val="0"/>
        </c:dLbls>
        <c:gapWidth val="219"/>
        <c:overlap val="-27"/>
        <c:axId val="609977903"/>
        <c:axId val="707576175"/>
      </c:barChart>
      <c:catAx>
        <c:axId val="60997790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07576175"/>
        <c:crosses val="autoZero"/>
        <c:auto val="1"/>
        <c:lblAlgn val="ctr"/>
        <c:lblOffset val="100"/>
        <c:noMultiLvlLbl val="0"/>
      </c:catAx>
      <c:valAx>
        <c:axId val="707576175"/>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0997790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AU"/>
              <a:t>Comparative performance,</a:t>
            </a:r>
            <a:r>
              <a:rPr lang="en-AU" baseline="0"/>
              <a:t> Copper</a:t>
            </a:r>
            <a:endParaRPr lang="en-AU"/>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'[Stats by analyte.xlsx]Copper'!$F$1</c:f>
              <c:strCache>
                <c:ptCount val="1"/>
                <c:pt idx="0">
                  <c:v>APEC CV</c:v>
                </c:pt>
              </c:strCache>
            </c:strRef>
          </c:tx>
          <c:spPr>
            <a:solidFill>
              <a:schemeClr val="accent1"/>
            </a:solidFill>
            <a:ln>
              <a:noFill/>
            </a:ln>
            <a:effectLst/>
          </c:spPr>
          <c:invertIfNegative val="0"/>
          <c:cat>
            <c:strRef>
              <c:f>'[Stats by analyte.xlsx]Copper'!$A$2:$A$4</c:f>
              <c:strCache>
                <c:ptCount val="3"/>
                <c:pt idx="0">
                  <c:v>red</c:v>
                </c:pt>
                <c:pt idx="1">
                  <c:v>white</c:v>
                </c:pt>
                <c:pt idx="2">
                  <c:v>rose</c:v>
                </c:pt>
              </c:strCache>
            </c:strRef>
          </c:cat>
          <c:val>
            <c:numRef>
              <c:f>'[Stats by analyte.xlsx]Copper'!$F$2:$F$4</c:f>
              <c:numCache>
                <c:formatCode>0.00%</c:formatCode>
                <c:ptCount val="3"/>
                <c:pt idx="0">
                  <c:v>0.10154899481869695</c:v>
                </c:pt>
                <c:pt idx="1">
                  <c:v>5.7223079308280834E-2</c:v>
                </c:pt>
                <c:pt idx="2">
                  <c:v>0.28121984854778548</c:v>
                </c:pt>
              </c:numCache>
            </c:numRef>
          </c:val>
          <c:extLst>
            <c:ext xmlns:c16="http://schemas.microsoft.com/office/drawing/2014/chart" uri="{C3380CC4-5D6E-409C-BE32-E72D297353CC}">
              <c16:uniqueId val="{00000000-DB09-4E61-86FA-CDFA083F97DC}"/>
            </c:ext>
          </c:extLst>
        </c:ser>
        <c:ser>
          <c:idx val="1"/>
          <c:order val="1"/>
          <c:tx>
            <c:strRef>
              <c:f>'[Stats by analyte.xlsx]Copper'!$J$1</c:f>
              <c:strCache>
                <c:ptCount val="1"/>
                <c:pt idx="0">
                  <c:v>IWAG CV</c:v>
                </c:pt>
              </c:strCache>
            </c:strRef>
          </c:tx>
          <c:spPr>
            <a:solidFill>
              <a:schemeClr val="accent2"/>
            </a:solidFill>
            <a:ln>
              <a:noFill/>
            </a:ln>
            <a:effectLst/>
          </c:spPr>
          <c:invertIfNegative val="0"/>
          <c:cat>
            <c:strRef>
              <c:f>'[Stats by analyte.xlsx]Copper'!$A$2:$A$4</c:f>
              <c:strCache>
                <c:ptCount val="3"/>
                <c:pt idx="0">
                  <c:v>red</c:v>
                </c:pt>
                <c:pt idx="1">
                  <c:v>white</c:v>
                </c:pt>
                <c:pt idx="2">
                  <c:v>rose</c:v>
                </c:pt>
              </c:strCache>
            </c:strRef>
          </c:cat>
          <c:val>
            <c:numRef>
              <c:f>'[Stats by analyte.xlsx]Copper'!$J$2:$J$4</c:f>
              <c:numCache>
                <c:formatCode>0.00%</c:formatCode>
                <c:ptCount val="3"/>
                <c:pt idx="0">
                  <c:v>0.35582050694555406</c:v>
                </c:pt>
                <c:pt idx="1">
                  <c:v>0.16327761765040225</c:v>
                </c:pt>
                <c:pt idx="2">
                  <c:v>0.21352436573691219</c:v>
                </c:pt>
              </c:numCache>
            </c:numRef>
          </c:val>
          <c:extLst>
            <c:ext xmlns:c16="http://schemas.microsoft.com/office/drawing/2014/chart" uri="{C3380CC4-5D6E-409C-BE32-E72D297353CC}">
              <c16:uniqueId val="{00000001-DB09-4E61-86FA-CDFA083F97DC}"/>
            </c:ext>
          </c:extLst>
        </c:ser>
        <c:dLbls>
          <c:showLegendKey val="0"/>
          <c:showVal val="0"/>
          <c:showCatName val="0"/>
          <c:showSerName val="0"/>
          <c:showPercent val="0"/>
          <c:showBubbleSize val="0"/>
        </c:dLbls>
        <c:gapWidth val="219"/>
        <c:overlap val="-27"/>
        <c:axId val="610005359"/>
        <c:axId val="707601231"/>
      </c:barChart>
      <c:catAx>
        <c:axId val="61000535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07601231"/>
        <c:crosses val="autoZero"/>
        <c:auto val="1"/>
        <c:lblAlgn val="ctr"/>
        <c:lblOffset val="100"/>
        <c:noMultiLvlLbl val="0"/>
      </c:catAx>
      <c:valAx>
        <c:axId val="707601231"/>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1000535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AU"/>
              <a:t>Comparative performance, Iron</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'[Stats by analyte.xlsx]Iron'!$F$1</c:f>
              <c:strCache>
                <c:ptCount val="1"/>
                <c:pt idx="0">
                  <c:v>APEC CV</c:v>
                </c:pt>
              </c:strCache>
            </c:strRef>
          </c:tx>
          <c:spPr>
            <a:solidFill>
              <a:schemeClr val="accent1"/>
            </a:solidFill>
            <a:ln>
              <a:noFill/>
            </a:ln>
            <a:effectLst/>
          </c:spPr>
          <c:invertIfNegative val="0"/>
          <c:cat>
            <c:strRef>
              <c:f>'[Stats by analyte.xlsx]Iron'!$A$2:$A$4</c:f>
              <c:strCache>
                <c:ptCount val="3"/>
                <c:pt idx="0">
                  <c:v>red</c:v>
                </c:pt>
                <c:pt idx="1">
                  <c:v>white</c:v>
                </c:pt>
                <c:pt idx="2">
                  <c:v>rose</c:v>
                </c:pt>
              </c:strCache>
            </c:strRef>
          </c:cat>
          <c:val>
            <c:numRef>
              <c:f>'[Stats by analyte.xlsx]Iron'!$F$2:$F$4</c:f>
              <c:numCache>
                <c:formatCode>0.00%</c:formatCode>
                <c:ptCount val="3"/>
                <c:pt idx="0">
                  <c:v>0.2180949175864132</c:v>
                </c:pt>
                <c:pt idx="1">
                  <c:v>0.23708876274305063</c:v>
                </c:pt>
                <c:pt idx="2">
                  <c:v>0.23159725850526869</c:v>
                </c:pt>
              </c:numCache>
            </c:numRef>
          </c:val>
          <c:extLst>
            <c:ext xmlns:c16="http://schemas.microsoft.com/office/drawing/2014/chart" uri="{C3380CC4-5D6E-409C-BE32-E72D297353CC}">
              <c16:uniqueId val="{00000000-40AD-4CD2-BE8C-747CF1277246}"/>
            </c:ext>
          </c:extLst>
        </c:ser>
        <c:ser>
          <c:idx val="1"/>
          <c:order val="1"/>
          <c:tx>
            <c:strRef>
              <c:f>'[Stats by analyte.xlsx]Iron'!$J$1</c:f>
              <c:strCache>
                <c:ptCount val="1"/>
                <c:pt idx="0">
                  <c:v>IWAG CV</c:v>
                </c:pt>
              </c:strCache>
            </c:strRef>
          </c:tx>
          <c:spPr>
            <a:solidFill>
              <a:schemeClr val="accent2"/>
            </a:solidFill>
            <a:ln>
              <a:noFill/>
            </a:ln>
            <a:effectLst/>
          </c:spPr>
          <c:invertIfNegative val="0"/>
          <c:cat>
            <c:strRef>
              <c:f>'[Stats by analyte.xlsx]Iron'!$A$2:$A$4</c:f>
              <c:strCache>
                <c:ptCount val="3"/>
                <c:pt idx="0">
                  <c:v>red</c:v>
                </c:pt>
                <c:pt idx="1">
                  <c:v>white</c:v>
                </c:pt>
                <c:pt idx="2">
                  <c:v>rose</c:v>
                </c:pt>
              </c:strCache>
            </c:strRef>
          </c:cat>
          <c:val>
            <c:numRef>
              <c:f>'[Stats by analyte.xlsx]Iron'!$J$2:$J$4</c:f>
              <c:numCache>
                <c:formatCode>0.00%</c:formatCode>
                <c:ptCount val="3"/>
                <c:pt idx="0">
                  <c:v>0.14615768053683029</c:v>
                </c:pt>
                <c:pt idx="1">
                  <c:v>0.19588535165112086</c:v>
                </c:pt>
                <c:pt idx="2">
                  <c:v>0.14250340707519513</c:v>
                </c:pt>
              </c:numCache>
            </c:numRef>
          </c:val>
          <c:extLst>
            <c:ext xmlns:c16="http://schemas.microsoft.com/office/drawing/2014/chart" uri="{C3380CC4-5D6E-409C-BE32-E72D297353CC}">
              <c16:uniqueId val="{00000001-40AD-4CD2-BE8C-747CF1277246}"/>
            </c:ext>
          </c:extLst>
        </c:ser>
        <c:dLbls>
          <c:showLegendKey val="0"/>
          <c:showVal val="0"/>
          <c:showCatName val="0"/>
          <c:showSerName val="0"/>
          <c:showPercent val="0"/>
          <c:showBubbleSize val="0"/>
        </c:dLbls>
        <c:gapWidth val="219"/>
        <c:overlap val="-27"/>
        <c:axId val="764880383"/>
        <c:axId val="650148495"/>
      </c:barChart>
      <c:catAx>
        <c:axId val="76488038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50148495"/>
        <c:crosses val="autoZero"/>
        <c:auto val="1"/>
        <c:lblAlgn val="ctr"/>
        <c:lblOffset val="100"/>
        <c:noMultiLvlLbl val="0"/>
      </c:catAx>
      <c:valAx>
        <c:axId val="650148495"/>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6488038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AU"/>
              <a:t>Comparative performance, Manganese</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'[Stats by analyte.xlsx]Mn'!$F$1</c:f>
              <c:strCache>
                <c:ptCount val="1"/>
                <c:pt idx="0">
                  <c:v>APEC CV</c:v>
                </c:pt>
              </c:strCache>
            </c:strRef>
          </c:tx>
          <c:spPr>
            <a:solidFill>
              <a:schemeClr val="accent1"/>
            </a:solidFill>
            <a:ln>
              <a:noFill/>
            </a:ln>
            <a:effectLst/>
          </c:spPr>
          <c:invertIfNegative val="0"/>
          <c:cat>
            <c:strRef>
              <c:f>'[Stats by analyte.xlsx]Mn'!$A$2:$A$4</c:f>
              <c:strCache>
                <c:ptCount val="3"/>
                <c:pt idx="0">
                  <c:v>red</c:v>
                </c:pt>
                <c:pt idx="1">
                  <c:v>white</c:v>
                </c:pt>
                <c:pt idx="2">
                  <c:v>rose</c:v>
                </c:pt>
              </c:strCache>
            </c:strRef>
          </c:cat>
          <c:val>
            <c:numRef>
              <c:f>'[Stats by analyte.xlsx]Mn'!$F$2:$F$4</c:f>
              <c:numCache>
                <c:formatCode>0.00%</c:formatCode>
                <c:ptCount val="3"/>
                <c:pt idx="0">
                  <c:v>8.1118551942631067E-2</c:v>
                </c:pt>
                <c:pt idx="1">
                  <c:v>0.34131665390526522</c:v>
                </c:pt>
                <c:pt idx="2">
                  <c:v>0.46514992412214679</c:v>
                </c:pt>
              </c:numCache>
            </c:numRef>
          </c:val>
          <c:extLst>
            <c:ext xmlns:c16="http://schemas.microsoft.com/office/drawing/2014/chart" uri="{C3380CC4-5D6E-409C-BE32-E72D297353CC}">
              <c16:uniqueId val="{00000000-07E0-483C-93DB-FFA6B3BA9B55}"/>
            </c:ext>
          </c:extLst>
        </c:ser>
        <c:ser>
          <c:idx val="1"/>
          <c:order val="1"/>
          <c:tx>
            <c:strRef>
              <c:f>'[Stats by analyte.xlsx]Mn'!$J$1</c:f>
              <c:strCache>
                <c:ptCount val="1"/>
                <c:pt idx="0">
                  <c:v>IWAG CV</c:v>
                </c:pt>
              </c:strCache>
            </c:strRef>
          </c:tx>
          <c:spPr>
            <a:solidFill>
              <a:schemeClr val="accent2"/>
            </a:solidFill>
            <a:ln>
              <a:noFill/>
            </a:ln>
            <a:effectLst/>
          </c:spPr>
          <c:invertIfNegative val="0"/>
          <c:cat>
            <c:strRef>
              <c:f>'[Stats by analyte.xlsx]Mn'!$A$2:$A$4</c:f>
              <c:strCache>
                <c:ptCount val="3"/>
                <c:pt idx="0">
                  <c:v>red</c:v>
                </c:pt>
                <c:pt idx="1">
                  <c:v>white</c:v>
                </c:pt>
                <c:pt idx="2">
                  <c:v>rose</c:v>
                </c:pt>
              </c:strCache>
            </c:strRef>
          </c:cat>
          <c:val>
            <c:numRef>
              <c:f>'[Stats by analyte.xlsx]Mn'!$J$2:$J$4</c:f>
              <c:numCache>
                <c:formatCode>0.00%</c:formatCode>
                <c:ptCount val="3"/>
                <c:pt idx="0">
                  <c:v>0.12339634296320869</c:v>
                </c:pt>
                <c:pt idx="1">
                  <c:v>0.20063153076462997</c:v>
                </c:pt>
                <c:pt idx="2">
                  <c:v>0.20709459334048483</c:v>
                </c:pt>
              </c:numCache>
            </c:numRef>
          </c:val>
          <c:extLst>
            <c:ext xmlns:c16="http://schemas.microsoft.com/office/drawing/2014/chart" uri="{C3380CC4-5D6E-409C-BE32-E72D297353CC}">
              <c16:uniqueId val="{00000001-07E0-483C-93DB-FFA6B3BA9B55}"/>
            </c:ext>
          </c:extLst>
        </c:ser>
        <c:dLbls>
          <c:showLegendKey val="0"/>
          <c:showVal val="0"/>
          <c:showCatName val="0"/>
          <c:showSerName val="0"/>
          <c:showPercent val="0"/>
          <c:showBubbleSize val="0"/>
        </c:dLbls>
        <c:gapWidth val="219"/>
        <c:overlap val="-27"/>
        <c:axId val="277838959"/>
        <c:axId val="650139855"/>
      </c:barChart>
      <c:catAx>
        <c:axId val="27783895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50139855"/>
        <c:crosses val="autoZero"/>
        <c:auto val="1"/>
        <c:lblAlgn val="ctr"/>
        <c:lblOffset val="100"/>
        <c:noMultiLvlLbl val="0"/>
      </c:catAx>
      <c:valAx>
        <c:axId val="650139855"/>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7783895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12.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13.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9041DB8-B66F-4DC8-A96E-33677E0F90FF}" type="datetimeFigureOut">
              <a:rPr lang="en-US" smtClean="0"/>
              <a:t>10/10/18</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604A0D4-B89B-4ADD-AF9E-38636B40EE4E}" type="slidenum">
              <a:rPr lang="en-US" smtClean="0"/>
              <a:t>‹#›</a:t>
            </a:fld>
            <a:endParaRPr lang="en-US"/>
          </a:p>
        </p:txBody>
      </p:sp>
    </p:spTree>
    <p:extLst>
      <p:ext uri="{BB962C8B-B14F-4D97-AF65-F5344CB8AC3E}">
        <p14:creationId xmlns:p14="http://schemas.microsoft.com/office/powerpoint/2010/main" val="42473891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B49C4A-65AC-492D-9701-81B46C3AD0E4}" type="datetimeFigureOut">
              <a:rPr lang="en-US" smtClean="0"/>
              <a:t>10/10/18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869989-EB00-4EE7-BCB5-25BDC5BB29F8}" type="slidenum">
              <a:rPr lang="en-US" smtClean="0"/>
              <a:t>‹#›</a:t>
            </a:fld>
            <a:endParaRPr lang="en-US"/>
          </a:p>
        </p:txBody>
      </p:sp>
    </p:spTree>
    <p:extLst>
      <p:ext uri="{BB962C8B-B14F-4D97-AF65-F5344CB8AC3E}">
        <p14:creationId xmlns:p14="http://schemas.microsoft.com/office/powerpoint/2010/main" val="21936361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30</a:t>
            </a:fld>
            <a:endParaRPr lang="en-US"/>
          </a:p>
        </p:txBody>
      </p:sp>
    </p:spTree>
    <p:extLst>
      <p:ext uri="{BB962C8B-B14F-4D97-AF65-F5344CB8AC3E}">
        <p14:creationId xmlns:p14="http://schemas.microsoft.com/office/powerpoint/2010/main" val="198030391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5" name="Group 4"/>
          <p:cNvGrpSpPr/>
          <p:nvPr userDrawn="1"/>
        </p:nvGrpSpPr>
        <p:grpSpPr bwMode="hidden">
          <a:xfrm>
            <a:off x="-172452" y="-34707"/>
            <a:ext cx="12192003" cy="6858000"/>
            <a:chOff x="-1" y="0"/>
            <a:chExt cx="12192002" cy="6858000"/>
          </a:xfrm>
        </p:grpSpPr>
        <p:cxnSp>
          <p:nvCxnSpPr>
            <p:cNvPr id="6" name="Straight Connector 5"/>
            <p:cNvCxnSpPr/>
            <p:nvPr/>
          </p:nvCxnSpPr>
          <p:spPr bwMode="hidden">
            <a:xfrm>
              <a:off x="610194"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bwMode="hidden">
            <a:xfrm>
              <a:off x="1829332"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hidden">
            <a:xfrm>
              <a:off x="304847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4267608"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5486746"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6705884"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7925022"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914416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10363298"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11582436"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2819" y="386485"/>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2819" y="1611181"/>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2835877"/>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4060573"/>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5285269"/>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6509965"/>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23" name="Group 22"/>
            <p:cNvGrpSpPr/>
            <p:nvPr userDrawn="1"/>
          </p:nvGrpSpPr>
          <p:grpSpPr bwMode="hidden">
            <a:xfrm>
              <a:off x="-1" y="0"/>
              <a:ext cx="12192001" cy="6858000"/>
              <a:chOff x="-1" y="0"/>
              <a:chExt cx="12192001" cy="6858000"/>
            </a:xfrm>
          </p:grpSpPr>
          <p:cxnSp>
            <p:nvCxnSpPr>
              <p:cNvPr id="41" name="Straight Connector 40"/>
              <p:cNvCxnSpPr/>
              <p:nvPr/>
            </p:nvCxnSpPr>
            <p:spPr bwMode="hidden">
              <a:xfrm>
                <a:off x="225425"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144915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266598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3885119"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510650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46" name="Group 45"/>
              <p:cNvGrpSpPr/>
              <p:nvPr/>
            </p:nvGrpSpPr>
            <p:grpSpPr bwMode="hidden">
              <a:xfrm>
                <a:off x="6327885" y="0"/>
                <a:ext cx="5864115" cy="5898673"/>
                <a:chOff x="6327885" y="0"/>
                <a:chExt cx="5864115" cy="5898673"/>
              </a:xfrm>
            </p:grpSpPr>
            <p:cxnSp>
              <p:nvCxnSpPr>
                <p:cNvPr id="52" name="Straight Connector 51"/>
                <p:cNvCxnSpPr/>
                <p:nvPr/>
              </p:nvCxnSpPr>
              <p:spPr bwMode="hidden">
                <a:xfrm>
                  <a:off x="6327885" y="0"/>
                  <a:ext cx="5864115" cy="589867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a:off x="7549268" y="0"/>
                  <a:ext cx="4642732" cy="46724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a:off x="8772997" y="0"/>
                  <a:ext cx="3419003" cy="34567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9982200" y="0"/>
                  <a:ext cx="2209800" cy="222646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11199019" y="0"/>
                  <a:ext cx="992981" cy="1002506"/>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47" name="Straight Connector 46"/>
              <p:cNvCxnSpPr/>
              <p:nvPr/>
            </p:nvCxnSpPr>
            <p:spPr bwMode="hidden">
              <a:xfrm flipH="1" flipV="1">
                <a:off x="-1" y="1012053"/>
                <a:ext cx="5828811" cy="58459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bwMode="hidden">
              <a:xfrm flipH="1" flipV="1">
                <a:off x="-1" y="2227340"/>
                <a:ext cx="4614781" cy="4630658"/>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bwMode="hidden">
              <a:xfrm flipH="1" flipV="1">
                <a:off x="-1" y="3432149"/>
                <a:ext cx="3398419" cy="34258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4651431"/>
                <a:ext cx="2196496" cy="220656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5864453"/>
                <a:ext cx="987003" cy="9935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nvGrpSpPr>
            <p:cNvPr id="24" name="Group 23"/>
            <p:cNvGrpSpPr/>
            <p:nvPr userDrawn="1"/>
          </p:nvGrpSpPr>
          <p:grpSpPr bwMode="hidden">
            <a:xfrm flipH="1">
              <a:off x="0" y="0"/>
              <a:ext cx="12192001" cy="6858000"/>
              <a:chOff x="-1" y="0"/>
              <a:chExt cx="12192001" cy="6858000"/>
            </a:xfrm>
          </p:grpSpPr>
          <p:cxnSp>
            <p:nvCxnSpPr>
              <p:cNvPr id="25" name="Straight Connector 24"/>
              <p:cNvCxnSpPr/>
              <p:nvPr/>
            </p:nvCxnSpPr>
            <p:spPr bwMode="hidden">
              <a:xfrm>
                <a:off x="225425"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bwMode="hidden">
              <a:xfrm>
                <a:off x="144915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bwMode="hidden">
              <a:xfrm>
                <a:off x="266598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3885119"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515064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30" name="Group 29"/>
              <p:cNvGrpSpPr/>
              <p:nvPr/>
            </p:nvGrpSpPr>
            <p:grpSpPr bwMode="hidden">
              <a:xfrm>
                <a:off x="6327885" y="0"/>
                <a:ext cx="5864115" cy="5898673"/>
                <a:chOff x="6327885" y="0"/>
                <a:chExt cx="5864115" cy="5898673"/>
              </a:xfrm>
            </p:grpSpPr>
            <p:cxnSp>
              <p:nvCxnSpPr>
                <p:cNvPr id="36" name="Straight Connector 35"/>
                <p:cNvCxnSpPr/>
                <p:nvPr/>
              </p:nvCxnSpPr>
              <p:spPr bwMode="hidden">
                <a:xfrm>
                  <a:off x="6327885" y="0"/>
                  <a:ext cx="5864115" cy="589867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a:off x="7549268" y="0"/>
                  <a:ext cx="4642732" cy="46724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a:off x="8772997" y="0"/>
                  <a:ext cx="3419003" cy="34567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9982200" y="0"/>
                  <a:ext cx="2209800" cy="222646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11199019" y="0"/>
                  <a:ext cx="992981" cy="1002506"/>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31" name="Straight Connector 30"/>
              <p:cNvCxnSpPr/>
              <p:nvPr/>
            </p:nvCxnSpPr>
            <p:spPr bwMode="hidden">
              <a:xfrm flipH="1" flipV="1">
                <a:off x="-1" y="1012053"/>
                <a:ext cx="5828811" cy="58459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bwMode="hidden">
              <a:xfrm flipH="1" flipV="1">
                <a:off x="-1" y="2227340"/>
                <a:ext cx="4614781" cy="4630658"/>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bwMode="hidden">
              <a:xfrm flipH="1" flipV="1">
                <a:off x="-1" y="3432149"/>
                <a:ext cx="3398419" cy="34258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4651431"/>
                <a:ext cx="2196496" cy="220656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5864453"/>
                <a:ext cx="987003" cy="9935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1"/>
          <p:cNvSpPr>
            <a:spLocks noGrp="1"/>
          </p:cNvSpPr>
          <p:nvPr>
            <p:ph type="ctrTitle"/>
          </p:nvPr>
        </p:nvSpPr>
        <p:spPr>
          <a:xfrm>
            <a:off x="1293846" y="1909348"/>
            <a:ext cx="9604311" cy="2901467"/>
          </a:xfrm>
        </p:spPr>
        <p:txBody>
          <a:bodyPr anchor="b">
            <a:normAutofit/>
          </a:bodyPr>
          <a:lstStyle>
            <a:lvl1pPr algn="l">
              <a:lnSpc>
                <a:spcPct val="76000"/>
              </a:lnSpc>
              <a:defRPr sz="6000" cap="none" baseline="0">
                <a:solidFill>
                  <a:schemeClr val="tx1"/>
                </a:solidFill>
              </a:defRPr>
            </a:lvl1pPr>
          </a:lstStyle>
          <a:p>
            <a:r>
              <a:rPr lang="en-US" dirty="0"/>
              <a:t>Click to edit Master title style</a:t>
            </a:r>
          </a:p>
        </p:txBody>
      </p:sp>
      <p:sp>
        <p:nvSpPr>
          <p:cNvPr id="3" name="Subtitle 2"/>
          <p:cNvSpPr>
            <a:spLocks noGrp="1"/>
          </p:cNvSpPr>
          <p:nvPr>
            <p:ph type="subTitle" idx="1"/>
          </p:nvPr>
        </p:nvSpPr>
        <p:spPr>
          <a:xfrm>
            <a:off x="1285661" y="5043514"/>
            <a:ext cx="9604311" cy="457200"/>
          </a:xfrm>
        </p:spPr>
        <p:txBody>
          <a:bodyPr>
            <a:normAutofit/>
          </a:bodyPr>
          <a:lstStyle>
            <a:lvl1pPr marL="0" indent="0" algn="l">
              <a:spcBef>
                <a:spcPts val="0"/>
              </a:spcBef>
              <a:buNone/>
              <a:defRPr sz="1500" b="0">
                <a:solidFill>
                  <a:schemeClr val="accent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cxnSp>
        <p:nvCxnSpPr>
          <p:cNvPr id="58" name="Straight Connector 57"/>
          <p:cNvCxnSpPr/>
          <p:nvPr userDrawn="1"/>
        </p:nvCxnSpPr>
        <p:spPr>
          <a:xfrm>
            <a:off x="1293845" y="4810813"/>
            <a:ext cx="9601200"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60" name="Footer Placeholder 56"/>
          <p:cNvSpPr txBox="1">
            <a:spLocks/>
          </p:cNvSpPr>
          <p:nvPr userDrawn="1"/>
        </p:nvSpPr>
        <p:spPr>
          <a:xfrm>
            <a:off x="6308129" y="6389365"/>
            <a:ext cx="4616383" cy="222436"/>
          </a:xfrm>
          <a:prstGeom prst="rect">
            <a:avLst/>
          </a:prstGeom>
        </p:spPr>
        <p:txBody>
          <a:bodyPr vert="horz" lIns="68580" tIns="34290" rIns="68580" bIns="34290" rtlCol="0" anchor="ctr"/>
          <a:lstStyle>
            <a:defPPr>
              <a:defRPr lang="en-US"/>
            </a:defPPr>
            <a:lvl1pPr marL="0" algn="l" defTabSz="914400" rtl="0" eaLnBrk="1" latinLnBrk="0" hangingPunct="1">
              <a:defRPr sz="800" kern="1200">
                <a:solidFill>
                  <a:schemeClr val="tx1">
                    <a:lumMod val="50000"/>
                    <a:lumOff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200" dirty="0">
                <a:solidFill>
                  <a:schemeClr val="bg1">
                    <a:lumMod val="50000"/>
                  </a:schemeClr>
                </a:solidFill>
              </a:rPr>
              <a:t>Honolulu, HI</a:t>
            </a:r>
          </a:p>
        </p:txBody>
      </p:sp>
      <p:sp>
        <p:nvSpPr>
          <p:cNvPr id="61" name="Rectangle 60"/>
          <p:cNvSpPr/>
          <p:nvPr userDrawn="1"/>
        </p:nvSpPr>
        <p:spPr>
          <a:xfrm>
            <a:off x="1229663" y="6359386"/>
            <a:ext cx="3526735" cy="276999"/>
          </a:xfrm>
          <a:prstGeom prst="rect">
            <a:avLst/>
          </a:prstGeom>
        </p:spPr>
        <p:txBody>
          <a:bodyPr wrap="none">
            <a:spAutoFit/>
          </a:bodyPr>
          <a:lstStyle/>
          <a:p>
            <a:r>
              <a:rPr lang="en-US" sz="1200" dirty="0">
                <a:solidFill>
                  <a:schemeClr val="bg1">
                    <a:lumMod val="50000"/>
                  </a:schemeClr>
                </a:solidFill>
              </a:rPr>
              <a:t>APEC Wine Regulatory Forum | Oct 10 -11, 2018</a:t>
            </a:r>
          </a:p>
        </p:txBody>
      </p:sp>
      <p:pic>
        <p:nvPicPr>
          <p:cNvPr id="64" name="Picture 63">
            <a:extLst>
              <a:ext uri="{FF2B5EF4-FFF2-40B4-BE49-F238E27FC236}">
                <a16:creationId xmlns:a16="http://schemas.microsoft.com/office/drawing/2014/main" id="{1EDEB0DE-833A-4043-BE9E-6878CEF60C7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94594" y="301713"/>
            <a:ext cx="6073020" cy="1384642"/>
          </a:xfrm>
          <a:prstGeom prst="rect">
            <a:avLst/>
          </a:prstGeom>
        </p:spPr>
      </p:pic>
    </p:spTree>
    <p:extLst>
      <p:ext uri="{BB962C8B-B14F-4D97-AF65-F5344CB8AC3E}">
        <p14:creationId xmlns:p14="http://schemas.microsoft.com/office/powerpoint/2010/main" val="798862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77154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09314" y="489858"/>
            <a:ext cx="1687287" cy="530134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95399" y="489858"/>
            <a:ext cx="7587344" cy="530134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5"/>
          <p:cNvSpPr>
            <a:spLocks noGrp="1"/>
          </p:cNvSpPr>
          <p:nvPr>
            <p:ph type="sldNum" sz="quarter" idx="12"/>
          </p:nvPr>
        </p:nvSpPr>
        <p:spPr>
          <a:xfrm>
            <a:off x="11171583" y="6289679"/>
            <a:ext cx="412611" cy="222436"/>
          </a:xfrm>
          <a:prstGeom prst="rect">
            <a:avLst/>
          </a:prstGeom>
        </p:spPr>
        <p:txBody>
          <a:bodyPr/>
          <a:lstStyle/>
          <a:p>
            <a:fld id="{E31375A4-56A4-47D6-9801-1991572033F7}" type="slidenum">
              <a:rPr lang="en-US" smtClean="0"/>
              <a:t>‹#›</a:t>
            </a:fld>
            <a:endParaRPr lang="en-US"/>
          </a:p>
        </p:txBody>
      </p:sp>
      <p:sp>
        <p:nvSpPr>
          <p:cNvPr id="8" name="Footer Placeholder 4"/>
          <p:cNvSpPr>
            <a:spLocks noGrp="1"/>
          </p:cNvSpPr>
          <p:nvPr>
            <p:ph type="ftr" sz="quarter" idx="11"/>
          </p:nvPr>
        </p:nvSpPr>
        <p:spPr>
          <a:xfrm>
            <a:off x="609602" y="6289679"/>
            <a:ext cx="6128031" cy="222436"/>
          </a:xfrm>
          <a:prstGeom prst="rect">
            <a:avLst/>
          </a:prstGeom>
        </p:spPr>
        <p:txBody>
          <a:bodyPr/>
          <a:lstStyle>
            <a:lvl1pPr>
              <a:defRPr>
                <a:solidFill>
                  <a:schemeClr val="bg1">
                    <a:lumMod val="50000"/>
                  </a:schemeClr>
                </a:solidFill>
              </a:defRPr>
            </a:lvl1pPr>
          </a:lstStyle>
          <a:p>
            <a:r>
              <a:rPr lang="en-US" dirty="0"/>
              <a:t>APEC Wine Regulatory Forum | Oct 10 – 11, 2018</a:t>
            </a:r>
          </a:p>
        </p:txBody>
      </p:sp>
      <p:sp>
        <p:nvSpPr>
          <p:cNvPr id="9" name="Date Placeholder 3"/>
          <p:cNvSpPr>
            <a:spLocks noGrp="1"/>
          </p:cNvSpPr>
          <p:nvPr>
            <p:ph type="dt" sz="half" idx="10"/>
          </p:nvPr>
        </p:nvSpPr>
        <p:spPr>
          <a:xfrm>
            <a:off x="9343869" y="6289679"/>
            <a:ext cx="1827715" cy="222436"/>
          </a:xfrm>
          <a:prstGeom prst="rect">
            <a:avLst/>
          </a:prstGeom>
        </p:spPr>
        <p:txBody>
          <a:bodyPr/>
          <a:lstStyle>
            <a:lvl1pPr>
              <a:defRPr/>
            </a:lvl1pPr>
          </a:lstStyle>
          <a:p>
            <a:r>
              <a:rPr lang="en-US" dirty="0"/>
              <a:t>Ha </a:t>
            </a:r>
            <a:r>
              <a:rPr lang="en-US" dirty="0" err="1"/>
              <a:t>Noi</a:t>
            </a:r>
            <a:r>
              <a:rPr lang="en-US" dirty="0"/>
              <a:t>, Viet Nam</a:t>
            </a:r>
          </a:p>
        </p:txBody>
      </p:sp>
    </p:spTree>
    <p:extLst>
      <p:ext uri="{BB962C8B-B14F-4D97-AF65-F5344CB8AC3E}">
        <p14:creationId xmlns:p14="http://schemas.microsoft.com/office/powerpoint/2010/main" val="2524635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11171583" y="6289679"/>
            <a:ext cx="412611" cy="222436"/>
          </a:xfrm>
          <a:prstGeom prst="rect">
            <a:avLst/>
          </a:prstGeom>
        </p:spPr>
        <p:txBody>
          <a:bodyPr/>
          <a:lstStyle/>
          <a:p>
            <a:fld id="{E31375A4-56A4-47D6-9801-1991572033F7}" type="slidenum">
              <a:rPr lang="en-US" smtClean="0"/>
              <a:t>‹#›</a:t>
            </a:fld>
            <a:endParaRPr lang="en-US"/>
          </a:p>
        </p:txBody>
      </p:sp>
      <p:sp>
        <p:nvSpPr>
          <p:cNvPr id="5" name="Footer Placeholder 4"/>
          <p:cNvSpPr>
            <a:spLocks noGrp="1"/>
          </p:cNvSpPr>
          <p:nvPr>
            <p:ph type="ftr" sz="quarter" idx="11"/>
          </p:nvPr>
        </p:nvSpPr>
        <p:spPr>
          <a:xfrm>
            <a:off x="609602" y="6289679"/>
            <a:ext cx="6128031" cy="222436"/>
          </a:xfrm>
          <a:prstGeom prst="rect">
            <a:avLst/>
          </a:prstGeom>
        </p:spPr>
        <p:txBody>
          <a:bodyPr/>
          <a:lstStyle>
            <a:lvl1pPr>
              <a:defRPr>
                <a:solidFill>
                  <a:schemeClr val="bg1">
                    <a:lumMod val="50000"/>
                  </a:schemeClr>
                </a:solidFill>
              </a:defRPr>
            </a:lvl1pPr>
          </a:lstStyle>
          <a:p>
            <a:r>
              <a:rPr lang="en-US" dirty="0"/>
              <a:t>APEC Wine Regulatory Forum | Oct 10 – 11, 2018</a:t>
            </a:r>
          </a:p>
        </p:txBody>
      </p:sp>
      <p:sp>
        <p:nvSpPr>
          <p:cNvPr id="4" name="Date Placeholder 3"/>
          <p:cNvSpPr>
            <a:spLocks noGrp="1"/>
          </p:cNvSpPr>
          <p:nvPr>
            <p:ph type="dt" sz="half" idx="10"/>
          </p:nvPr>
        </p:nvSpPr>
        <p:spPr>
          <a:xfrm>
            <a:off x="6803474" y="6289679"/>
            <a:ext cx="4368111" cy="222436"/>
          </a:xfrm>
          <a:prstGeom prst="rect">
            <a:avLst/>
          </a:prstGeom>
        </p:spPr>
        <p:txBody>
          <a:bodyPr/>
          <a:lstStyle>
            <a:lvl1pPr algn="r">
              <a:defRPr/>
            </a:lvl1pPr>
          </a:lstStyle>
          <a:p>
            <a:r>
              <a:rPr lang="en-US" dirty="0"/>
              <a:t>Honolulu, HI</a:t>
            </a:r>
          </a:p>
        </p:txBody>
      </p:sp>
    </p:spTree>
    <p:extLst>
      <p:ext uri="{BB962C8B-B14F-4D97-AF65-F5344CB8AC3E}">
        <p14:creationId xmlns:p14="http://schemas.microsoft.com/office/powerpoint/2010/main" val="3112444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gradFill flip="none" rotWithShape="1">
          <a:gsLst>
            <a:gs pos="0">
              <a:schemeClr val="accent1"/>
            </a:gs>
            <a:gs pos="97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7" name="Group 6"/>
          <p:cNvGrpSpPr/>
          <p:nvPr userDrawn="1"/>
        </p:nvGrpSpPr>
        <p:grpSpPr bwMode="hidden">
          <a:xfrm>
            <a:off x="-2" y="0"/>
            <a:ext cx="12192003" cy="6858000"/>
            <a:chOff x="-1" y="0"/>
            <a:chExt cx="12192002" cy="6858000"/>
          </a:xfrm>
        </p:grpSpPr>
        <p:cxnSp>
          <p:nvCxnSpPr>
            <p:cNvPr id="8" name="Straight Connector 7"/>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4" name="Group 23"/>
            <p:cNvGrpSpPr/>
            <p:nvPr userDrawn="1"/>
          </p:nvGrpSpPr>
          <p:grpSpPr bwMode="hidden">
            <a:xfrm>
              <a:off x="-1" y="0"/>
              <a:ext cx="12192001" cy="6858000"/>
              <a:chOff x="-1" y="0"/>
              <a:chExt cx="12192001" cy="6858000"/>
            </a:xfrm>
          </p:grpSpPr>
          <p:cxnSp>
            <p:nvCxnSpPr>
              <p:cNvPr id="42" name="Straight Connector 41"/>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7" name="Group 46"/>
              <p:cNvGrpSpPr/>
              <p:nvPr/>
            </p:nvGrpSpPr>
            <p:grpSpPr bwMode="hidden">
              <a:xfrm>
                <a:off x="6327885" y="0"/>
                <a:ext cx="5864115" cy="5898673"/>
                <a:chOff x="6327885" y="0"/>
                <a:chExt cx="5864115" cy="5898673"/>
              </a:xfrm>
            </p:grpSpPr>
            <p:cxnSp>
              <p:nvCxnSpPr>
                <p:cNvPr id="53" name="Straight Connector 52"/>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8" name="Straight Connector 47"/>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5" name="Group 24"/>
            <p:cNvGrpSpPr/>
            <p:nvPr userDrawn="1"/>
          </p:nvGrpSpPr>
          <p:grpSpPr bwMode="hidden">
            <a:xfrm flipH="1">
              <a:off x="0" y="0"/>
              <a:ext cx="12192001" cy="6858000"/>
              <a:chOff x="-1" y="0"/>
              <a:chExt cx="12192001" cy="6858000"/>
            </a:xfrm>
          </p:grpSpPr>
          <p:cxnSp>
            <p:nvCxnSpPr>
              <p:cNvPr id="26" name="Straight Connector 25"/>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1" name="Group 30"/>
              <p:cNvGrpSpPr/>
              <p:nvPr/>
            </p:nvGrpSpPr>
            <p:grpSpPr bwMode="hidden">
              <a:xfrm>
                <a:off x="6327885" y="0"/>
                <a:ext cx="5864115" cy="5898673"/>
                <a:chOff x="6327885" y="0"/>
                <a:chExt cx="5864115" cy="5898673"/>
              </a:xfrm>
            </p:grpSpPr>
            <p:cxnSp>
              <p:nvCxnSpPr>
                <p:cNvPr id="37" name="Straight Connector 36"/>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2" name="Straight Connector 31"/>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1"/>
          <p:cNvSpPr>
            <a:spLocks noGrp="1"/>
          </p:cNvSpPr>
          <p:nvPr>
            <p:ph type="title"/>
          </p:nvPr>
        </p:nvSpPr>
        <p:spPr>
          <a:xfrm>
            <a:off x="1295400" y="2541573"/>
            <a:ext cx="9601200" cy="2743200"/>
          </a:xfrm>
        </p:spPr>
        <p:txBody>
          <a:bodyPr anchor="b">
            <a:normAutofit/>
          </a:bodyPr>
          <a:lstStyle>
            <a:lvl1pPr>
              <a:lnSpc>
                <a:spcPct val="85000"/>
              </a:lnSpc>
              <a:defRPr sz="4500" cap="none" baseline="0">
                <a:solidFill>
                  <a:schemeClr val="tx1"/>
                </a:solidFill>
              </a:defRPr>
            </a:lvl1pPr>
          </a:lstStyle>
          <a:p>
            <a:r>
              <a:rPr lang="en-US"/>
              <a:t>Click to edit Master title style</a:t>
            </a:r>
            <a:endParaRPr lang="en-US" dirty="0"/>
          </a:p>
        </p:txBody>
      </p:sp>
      <p:sp>
        <p:nvSpPr>
          <p:cNvPr id="3" name="Text Placeholder 2"/>
          <p:cNvSpPr>
            <a:spLocks noGrp="1"/>
          </p:cNvSpPr>
          <p:nvPr>
            <p:ph type="body" idx="1"/>
          </p:nvPr>
        </p:nvSpPr>
        <p:spPr>
          <a:xfrm>
            <a:off x="1295400" y="5431536"/>
            <a:ext cx="9601200" cy="457200"/>
          </a:xfrm>
        </p:spPr>
        <p:txBody>
          <a:bodyPr>
            <a:normAutofit/>
          </a:bodyPr>
          <a:lstStyle>
            <a:lvl1pPr marL="0" indent="0">
              <a:spcBef>
                <a:spcPts val="0"/>
              </a:spcBef>
              <a:buNone/>
              <a:defRPr sz="1500" b="0">
                <a:solidFill>
                  <a:schemeClr val="tx1"/>
                </a:solidFill>
              </a:defRPr>
            </a:lvl1pPr>
            <a:lvl2pPr marL="342900" indent="0">
              <a:buNone/>
              <a:defRPr sz="1500"/>
            </a:lvl2pPr>
            <a:lvl3pPr marL="685800" indent="0">
              <a:buNone/>
              <a:defRPr sz="135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pPr lvl="0"/>
            <a:r>
              <a:rPr lang="en-US"/>
              <a:t>Edit Master text styles</a:t>
            </a:r>
          </a:p>
        </p:txBody>
      </p:sp>
      <p:cxnSp>
        <p:nvCxnSpPr>
          <p:cNvPr id="58" name="Straight Connector 57"/>
          <p:cNvCxnSpPr/>
          <p:nvPr userDrawn="1"/>
        </p:nvCxnSpPr>
        <p:spPr>
          <a:xfrm>
            <a:off x="1295400" y="5294175"/>
            <a:ext cx="96012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6778040"/>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295400" y="1981201"/>
            <a:ext cx="4572000" cy="3810001"/>
          </a:xfrm>
        </p:spPr>
        <p:txBody>
          <a:bodyPr>
            <a:normAutofit/>
          </a:bodyPr>
          <a:lstStyle>
            <a:lvl1pPr>
              <a:defRPr sz="1500"/>
            </a:lvl1pPr>
            <a:lvl2pPr>
              <a:defRPr sz="1350"/>
            </a:lvl2pPr>
            <a:lvl3pPr>
              <a:defRPr sz="1200"/>
            </a:lvl3pPr>
            <a:lvl4pPr>
              <a:defRPr sz="1050"/>
            </a:lvl4pPr>
            <a:lvl5pPr>
              <a:defRPr sz="10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24600" y="1981201"/>
            <a:ext cx="4572000" cy="3810001"/>
          </a:xfrm>
        </p:spPr>
        <p:txBody>
          <a:bodyPr>
            <a:normAutofit/>
          </a:bodyPr>
          <a:lstStyle>
            <a:lvl1pPr>
              <a:defRPr sz="1500"/>
            </a:lvl1pPr>
            <a:lvl2pPr>
              <a:defRPr sz="1350"/>
            </a:lvl2pPr>
            <a:lvl3pPr>
              <a:defRPr sz="1200"/>
            </a:lvl3pPr>
            <a:lvl4pPr>
              <a:defRPr sz="1050"/>
            </a:lvl4pPr>
            <a:lvl5pPr>
              <a:defRPr sz="10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Slide Number Placeholder 5"/>
          <p:cNvSpPr>
            <a:spLocks noGrp="1"/>
          </p:cNvSpPr>
          <p:nvPr>
            <p:ph type="sldNum" sz="quarter" idx="12"/>
          </p:nvPr>
        </p:nvSpPr>
        <p:spPr>
          <a:xfrm>
            <a:off x="11171583" y="6289679"/>
            <a:ext cx="412611" cy="222436"/>
          </a:xfrm>
          <a:prstGeom prst="rect">
            <a:avLst/>
          </a:prstGeom>
        </p:spPr>
        <p:txBody>
          <a:bodyPr/>
          <a:lstStyle/>
          <a:p>
            <a:fld id="{E31375A4-56A4-47D6-9801-1991572033F7}" type="slidenum">
              <a:rPr lang="en-US" smtClean="0"/>
              <a:t>‹#›</a:t>
            </a:fld>
            <a:endParaRPr lang="en-US"/>
          </a:p>
        </p:txBody>
      </p:sp>
      <p:sp>
        <p:nvSpPr>
          <p:cNvPr id="12" name="Footer Placeholder 4"/>
          <p:cNvSpPr>
            <a:spLocks noGrp="1"/>
          </p:cNvSpPr>
          <p:nvPr>
            <p:ph type="ftr" sz="quarter" idx="11"/>
          </p:nvPr>
        </p:nvSpPr>
        <p:spPr>
          <a:xfrm>
            <a:off x="609602" y="6289679"/>
            <a:ext cx="6128031" cy="222436"/>
          </a:xfrm>
          <a:prstGeom prst="rect">
            <a:avLst/>
          </a:prstGeom>
        </p:spPr>
        <p:txBody>
          <a:bodyPr/>
          <a:lstStyle>
            <a:lvl1pPr>
              <a:defRPr>
                <a:solidFill>
                  <a:schemeClr val="bg1">
                    <a:lumMod val="50000"/>
                  </a:schemeClr>
                </a:solidFill>
              </a:defRPr>
            </a:lvl1pPr>
          </a:lstStyle>
          <a:p>
            <a:r>
              <a:rPr lang="en-US" dirty="0"/>
              <a:t>APEC Wine Regulatory Forum | Oct 10 – 11, 2018</a:t>
            </a:r>
          </a:p>
        </p:txBody>
      </p:sp>
      <p:sp>
        <p:nvSpPr>
          <p:cNvPr id="13" name="Date Placeholder 3"/>
          <p:cNvSpPr>
            <a:spLocks noGrp="1"/>
          </p:cNvSpPr>
          <p:nvPr>
            <p:ph type="dt" sz="half" idx="10"/>
          </p:nvPr>
        </p:nvSpPr>
        <p:spPr>
          <a:xfrm>
            <a:off x="6803474" y="6289679"/>
            <a:ext cx="4368111" cy="222436"/>
          </a:xfrm>
          <a:prstGeom prst="rect">
            <a:avLst/>
          </a:prstGeom>
        </p:spPr>
        <p:txBody>
          <a:bodyPr/>
          <a:lstStyle>
            <a:lvl1pPr algn="r">
              <a:defRPr/>
            </a:lvl1pPr>
          </a:lstStyle>
          <a:p>
            <a:r>
              <a:rPr lang="en-US" dirty="0"/>
              <a:t>Honolulu, HI</a:t>
            </a:r>
          </a:p>
        </p:txBody>
      </p:sp>
    </p:spTree>
    <p:extLst>
      <p:ext uri="{BB962C8B-B14F-4D97-AF65-F5344CB8AC3E}">
        <p14:creationId xmlns:p14="http://schemas.microsoft.com/office/powerpoint/2010/main" val="4044567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1295400" y="1818322"/>
            <a:ext cx="4572000" cy="641350"/>
          </a:xfrm>
        </p:spPr>
        <p:txBody>
          <a:bodyPr anchor="ctr">
            <a:normAutofit/>
          </a:bodyPr>
          <a:lstStyle>
            <a:lvl1pPr marL="0" indent="0">
              <a:spcBef>
                <a:spcPts val="0"/>
              </a:spcBef>
              <a:buNone/>
              <a:defRPr sz="1500" b="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1295400" y="2503715"/>
            <a:ext cx="4572000" cy="3287487"/>
          </a:xfrm>
        </p:spPr>
        <p:txBody>
          <a:bodyPr>
            <a:normAutofit/>
          </a:bodyPr>
          <a:lstStyle>
            <a:lvl1pPr>
              <a:defRPr sz="1500"/>
            </a:lvl1pPr>
            <a:lvl2pPr>
              <a:defRPr sz="1350"/>
            </a:lvl2pPr>
            <a:lvl3pPr>
              <a:defRPr sz="1200"/>
            </a:lvl3pPr>
            <a:lvl4pPr>
              <a:defRPr sz="1050"/>
            </a:lvl4pPr>
            <a:lvl5pPr>
              <a:defRPr sz="105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24600" y="1818322"/>
            <a:ext cx="4572000" cy="641350"/>
          </a:xfrm>
        </p:spPr>
        <p:txBody>
          <a:bodyPr anchor="ctr">
            <a:normAutofit/>
          </a:bodyPr>
          <a:lstStyle>
            <a:lvl1pPr marL="0" indent="0">
              <a:spcBef>
                <a:spcPts val="0"/>
              </a:spcBef>
              <a:buNone/>
              <a:defRPr sz="1500" b="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6324600" y="2503715"/>
            <a:ext cx="4572000" cy="3287487"/>
          </a:xfrm>
        </p:spPr>
        <p:txBody>
          <a:bodyPr>
            <a:normAutofit/>
          </a:bodyPr>
          <a:lstStyle>
            <a:lvl1pPr>
              <a:defRPr sz="1500"/>
            </a:lvl1pPr>
            <a:lvl2pPr>
              <a:defRPr sz="1350"/>
            </a:lvl2pPr>
            <a:lvl3pPr>
              <a:defRPr sz="1200"/>
            </a:lvl3pPr>
            <a:lvl4pPr>
              <a:defRPr sz="1050"/>
            </a:lvl4pPr>
            <a:lvl5pPr>
              <a:defRPr sz="105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Slide Number Placeholder 5"/>
          <p:cNvSpPr>
            <a:spLocks noGrp="1"/>
          </p:cNvSpPr>
          <p:nvPr>
            <p:ph type="sldNum" sz="quarter" idx="12"/>
          </p:nvPr>
        </p:nvSpPr>
        <p:spPr>
          <a:xfrm>
            <a:off x="11171583" y="6289679"/>
            <a:ext cx="412611" cy="222436"/>
          </a:xfrm>
          <a:prstGeom prst="rect">
            <a:avLst/>
          </a:prstGeom>
        </p:spPr>
        <p:txBody>
          <a:bodyPr/>
          <a:lstStyle/>
          <a:p>
            <a:fld id="{E31375A4-56A4-47D6-9801-1991572033F7}" type="slidenum">
              <a:rPr lang="en-US" smtClean="0"/>
              <a:t>‹#›</a:t>
            </a:fld>
            <a:endParaRPr lang="en-US"/>
          </a:p>
        </p:txBody>
      </p:sp>
      <p:sp>
        <p:nvSpPr>
          <p:cNvPr id="17" name="Footer Placeholder 4"/>
          <p:cNvSpPr>
            <a:spLocks noGrp="1"/>
          </p:cNvSpPr>
          <p:nvPr>
            <p:ph type="ftr" sz="quarter" idx="11"/>
          </p:nvPr>
        </p:nvSpPr>
        <p:spPr>
          <a:xfrm>
            <a:off x="609602" y="6289679"/>
            <a:ext cx="6128031" cy="222436"/>
          </a:xfrm>
          <a:prstGeom prst="rect">
            <a:avLst/>
          </a:prstGeom>
        </p:spPr>
        <p:txBody>
          <a:bodyPr/>
          <a:lstStyle>
            <a:lvl1pPr>
              <a:defRPr>
                <a:solidFill>
                  <a:schemeClr val="bg1">
                    <a:lumMod val="50000"/>
                  </a:schemeClr>
                </a:solidFill>
              </a:defRPr>
            </a:lvl1pPr>
          </a:lstStyle>
          <a:p>
            <a:r>
              <a:rPr lang="en-US" dirty="0"/>
              <a:t>APEC Wine Regulatory Forum | Oct 10 – 11, 2018</a:t>
            </a:r>
          </a:p>
        </p:txBody>
      </p:sp>
      <p:sp>
        <p:nvSpPr>
          <p:cNvPr id="18" name="Date Placeholder 3"/>
          <p:cNvSpPr>
            <a:spLocks noGrp="1"/>
          </p:cNvSpPr>
          <p:nvPr>
            <p:ph type="dt" sz="half" idx="10"/>
          </p:nvPr>
        </p:nvSpPr>
        <p:spPr>
          <a:xfrm>
            <a:off x="6803474" y="6289679"/>
            <a:ext cx="4368111" cy="222436"/>
          </a:xfrm>
          <a:prstGeom prst="rect">
            <a:avLst/>
          </a:prstGeom>
        </p:spPr>
        <p:txBody>
          <a:bodyPr/>
          <a:lstStyle>
            <a:lvl1pPr algn="r">
              <a:defRPr/>
            </a:lvl1pPr>
          </a:lstStyle>
          <a:p>
            <a:r>
              <a:rPr lang="en-US" dirty="0"/>
              <a:t>Honolulu, HI</a:t>
            </a:r>
          </a:p>
        </p:txBody>
      </p:sp>
    </p:spTree>
    <p:extLst>
      <p:ext uri="{BB962C8B-B14F-4D97-AF65-F5344CB8AC3E}">
        <p14:creationId xmlns:p14="http://schemas.microsoft.com/office/powerpoint/2010/main" val="3397906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2" name="Slide Number Placeholder 5"/>
          <p:cNvSpPr>
            <a:spLocks noGrp="1"/>
          </p:cNvSpPr>
          <p:nvPr>
            <p:ph type="sldNum" sz="quarter" idx="12"/>
          </p:nvPr>
        </p:nvSpPr>
        <p:spPr>
          <a:xfrm>
            <a:off x="11171583" y="6289679"/>
            <a:ext cx="412611" cy="222436"/>
          </a:xfrm>
          <a:prstGeom prst="rect">
            <a:avLst/>
          </a:prstGeom>
        </p:spPr>
        <p:txBody>
          <a:bodyPr/>
          <a:lstStyle/>
          <a:p>
            <a:fld id="{E31375A4-56A4-47D6-9801-1991572033F7}" type="slidenum">
              <a:rPr lang="en-US" smtClean="0"/>
              <a:t>‹#›</a:t>
            </a:fld>
            <a:endParaRPr lang="en-US"/>
          </a:p>
        </p:txBody>
      </p:sp>
      <p:sp>
        <p:nvSpPr>
          <p:cNvPr id="13" name="Footer Placeholder 4"/>
          <p:cNvSpPr>
            <a:spLocks noGrp="1"/>
          </p:cNvSpPr>
          <p:nvPr>
            <p:ph type="ftr" sz="quarter" idx="11"/>
          </p:nvPr>
        </p:nvSpPr>
        <p:spPr>
          <a:xfrm>
            <a:off x="609602" y="6289679"/>
            <a:ext cx="6128031" cy="222436"/>
          </a:xfrm>
          <a:prstGeom prst="rect">
            <a:avLst/>
          </a:prstGeom>
        </p:spPr>
        <p:txBody>
          <a:bodyPr/>
          <a:lstStyle>
            <a:lvl1pPr>
              <a:defRPr>
                <a:solidFill>
                  <a:schemeClr val="bg1">
                    <a:lumMod val="50000"/>
                  </a:schemeClr>
                </a:solidFill>
              </a:defRPr>
            </a:lvl1pPr>
          </a:lstStyle>
          <a:p>
            <a:r>
              <a:rPr lang="en-US" dirty="0"/>
              <a:t>APEC Wine Regulatory Forum | Oct 10 – 11, 2018</a:t>
            </a:r>
          </a:p>
        </p:txBody>
      </p:sp>
      <p:sp>
        <p:nvSpPr>
          <p:cNvPr id="14" name="Date Placeholder 3"/>
          <p:cNvSpPr>
            <a:spLocks noGrp="1"/>
          </p:cNvSpPr>
          <p:nvPr>
            <p:ph type="dt" sz="half" idx="10"/>
          </p:nvPr>
        </p:nvSpPr>
        <p:spPr>
          <a:xfrm>
            <a:off x="6803474" y="6289679"/>
            <a:ext cx="4368111" cy="222436"/>
          </a:xfrm>
          <a:prstGeom prst="rect">
            <a:avLst/>
          </a:prstGeom>
        </p:spPr>
        <p:txBody>
          <a:bodyPr/>
          <a:lstStyle>
            <a:lvl1pPr algn="r">
              <a:defRPr/>
            </a:lvl1pPr>
          </a:lstStyle>
          <a:p>
            <a:r>
              <a:rPr lang="en-US" dirty="0"/>
              <a:t>Honolulu, HI</a:t>
            </a:r>
          </a:p>
        </p:txBody>
      </p:sp>
    </p:spTree>
    <p:extLst>
      <p:ext uri="{BB962C8B-B14F-4D97-AF65-F5344CB8AC3E}">
        <p14:creationId xmlns:p14="http://schemas.microsoft.com/office/powerpoint/2010/main" val="3238976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161" name="Group 160"/>
          <p:cNvGrpSpPr/>
          <p:nvPr userDrawn="1"/>
        </p:nvGrpSpPr>
        <p:grpSpPr bwMode="hidden">
          <a:xfrm>
            <a:off x="-2" y="0"/>
            <a:ext cx="12192003" cy="6858000"/>
            <a:chOff x="-1" y="0"/>
            <a:chExt cx="12192002" cy="6858000"/>
          </a:xfrm>
        </p:grpSpPr>
        <p:cxnSp>
          <p:nvCxnSpPr>
            <p:cNvPr id="162" name="Straight Connector 161"/>
            <p:cNvCxnSpPr/>
            <p:nvPr/>
          </p:nvCxnSpPr>
          <p:spPr bwMode="hidden">
            <a:xfrm>
              <a:off x="61019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3" name="Straight Connector 162"/>
            <p:cNvCxnSpPr/>
            <p:nvPr/>
          </p:nvCxnSpPr>
          <p:spPr bwMode="hidden">
            <a:xfrm>
              <a:off x="182933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4" name="Straight Connector 163"/>
            <p:cNvCxnSpPr/>
            <p:nvPr/>
          </p:nvCxnSpPr>
          <p:spPr bwMode="hidden">
            <a:xfrm>
              <a:off x="304847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bwMode="hidden">
            <a:xfrm>
              <a:off x="426760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bwMode="hidden">
            <a:xfrm>
              <a:off x="548674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7" name="Straight Connector 166"/>
            <p:cNvCxnSpPr/>
            <p:nvPr/>
          </p:nvCxnSpPr>
          <p:spPr bwMode="hidden">
            <a:xfrm>
              <a:off x="670588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8" name="Straight Connector 167"/>
            <p:cNvCxnSpPr/>
            <p:nvPr/>
          </p:nvCxnSpPr>
          <p:spPr bwMode="hidden">
            <a:xfrm>
              <a:off x="792502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bwMode="hidden">
            <a:xfrm>
              <a:off x="914416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0" name="Straight Connector 169"/>
            <p:cNvCxnSpPr/>
            <p:nvPr/>
          </p:nvCxnSpPr>
          <p:spPr bwMode="hidden">
            <a:xfrm>
              <a:off x="1036329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1" name="Straight Connector 170"/>
            <p:cNvCxnSpPr/>
            <p:nvPr/>
          </p:nvCxnSpPr>
          <p:spPr bwMode="hidden">
            <a:xfrm>
              <a:off x="1158243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2" name="Straight Connector 171"/>
            <p:cNvCxnSpPr/>
            <p:nvPr/>
          </p:nvCxnSpPr>
          <p:spPr bwMode="hidden">
            <a:xfrm>
              <a:off x="2819" y="38648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bwMode="hidden">
            <a:xfrm>
              <a:off x="2819" y="1611181"/>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4" name="Straight Connector 173"/>
            <p:cNvCxnSpPr/>
            <p:nvPr/>
          </p:nvCxnSpPr>
          <p:spPr bwMode="hidden">
            <a:xfrm>
              <a:off x="2819" y="2835877"/>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5" name="Straight Connector 174"/>
            <p:cNvCxnSpPr/>
            <p:nvPr/>
          </p:nvCxnSpPr>
          <p:spPr bwMode="hidden">
            <a:xfrm>
              <a:off x="2819" y="4060573"/>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6" name="Straight Connector 175"/>
            <p:cNvCxnSpPr/>
            <p:nvPr/>
          </p:nvCxnSpPr>
          <p:spPr bwMode="hidden">
            <a:xfrm>
              <a:off x="2819" y="5285269"/>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bwMode="hidden">
            <a:xfrm>
              <a:off x="2819" y="650996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78" name="Group 177"/>
            <p:cNvGrpSpPr/>
            <p:nvPr userDrawn="1"/>
          </p:nvGrpSpPr>
          <p:grpSpPr bwMode="hidden">
            <a:xfrm>
              <a:off x="-1" y="0"/>
              <a:ext cx="12192001" cy="6858000"/>
              <a:chOff x="-1" y="0"/>
              <a:chExt cx="12192001" cy="6858000"/>
            </a:xfrm>
          </p:grpSpPr>
          <p:cxnSp>
            <p:nvCxnSpPr>
              <p:cNvPr id="196" name="Straight Connector 195"/>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7" name="Straight Connector 196"/>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8" name="Straight Connector 197"/>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9" name="Straight Connector 198"/>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0" name="Straight Connector 199"/>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201" name="Group 200"/>
              <p:cNvGrpSpPr/>
              <p:nvPr/>
            </p:nvGrpSpPr>
            <p:grpSpPr bwMode="hidden">
              <a:xfrm>
                <a:off x="6327885" y="0"/>
                <a:ext cx="5864115" cy="5898673"/>
                <a:chOff x="6327885" y="0"/>
                <a:chExt cx="5864115" cy="5898673"/>
              </a:xfrm>
            </p:grpSpPr>
            <p:cxnSp>
              <p:nvCxnSpPr>
                <p:cNvPr id="207" name="Straight Connector 206"/>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8" name="Straight Connector 207"/>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202" name="Straight Connector 201"/>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3" name="Straight Connector 202"/>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4" name="Straight Connector 203"/>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5" name="Straight Connector 204"/>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6" name="Straight Connector 205"/>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nvGrpSpPr>
            <p:cNvPr id="179" name="Group 178"/>
            <p:cNvGrpSpPr/>
            <p:nvPr userDrawn="1"/>
          </p:nvGrpSpPr>
          <p:grpSpPr bwMode="hidden">
            <a:xfrm flipH="1">
              <a:off x="0" y="0"/>
              <a:ext cx="12192001" cy="6858000"/>
              <a:chOff x="-1" y="0"/>
              <a:chExt cx="12192001" cy="6858000"/>
            </a:xfrm>
          </p:grpSpPr>
          <p:cxnSp>
            <p:nvCxnSpPr>
              <p:cNvPr id="180" name="Straight Connector 179"/>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85" name="Group 184"/>
              <p:cNvGrpSpPr/>
              <p:nvPr/>
            </p:nvGrpSpPr>
            <p:grpSpPr bwMode="hidden">
              <a:xfrm>
                <a:off x="6327885" y="0"/>
                <a:ext cx="5864115" cy="5898673"/>
                <a:chOff x="6327885" y="0"/>
                <a:chExt cx="5864115" cy="5898673"/>
              </a:xfrm>
            </p:grpSpPr>
            <p:cxnSp>
              <p:nvCxnSpPr>
                <p:cNvPr id="191" name="Straight Connector 190"/>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2" name="Straight Connector 191"/>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3" name="Straight Connector 192"/>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4" name="Straight Connector 193"/>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5" name="Straight Connector 194"/>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186" name="Straight Connector 185"/>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sp>
        <p:nvSpPr>
          <p:cNvPr id="59" name="Slide Number Placeholder 5"/>
          <p:cNvSpPr>
            <a:spLocks noGrp="1"/>
          </p:cNvSpPr>
          <p:nvPr>
            <p:ph type="sldNum" sz="quarter" idx="12"/>
          </p:nvPr>
        </p:nvSpPr>
        <p:spPr>
          <a:xfrm>
            <a:off x="11171583" y="6289679"/>
            <a:ext cx="412611" cy="222436"/>
          </a:xfrm>
          <a:prstGeom prst="rect">
            <a:avLst/>
          </a:prstGeom>
        </p:spPr>
        <p:txBody>
          <a:bodyPr/>
          <a:lstStyle/>
          <a:p>
            <a:fld id="{E31375A4-56A4-47D6-9801-1991572033F7}" type="slidenum">
              <a:rPr lang="en-US" smtClean="0"/>
              <a:t>‹#›</a:t>
            </a:fld>
            <a:endParaRPr lang="en-US"/>
          </a:p>
        </p:txBody>
      </p:sp>
      <p:sp>
        <p:nvSpPr>
          <p:cNvPr id="60" name="Footer Placeholder 4"/>
          <p:cNvSpPr>
            <a:spLocks noGrp="1"/>
          </p:cNvSpPr>
          <p:nvPr>
            <p:ph type="ftr" sz="quarter" idx="11"/>
          </p:nvPr>
        </p:nvSpPr>
        <p:spPr>
          <a:xfrm>
            <a:off x="609602" y="6289679"/>
            <a:ext cx="6128031" cy="222436"/>
          </a:xfrm>
          <a:prstGeom prst="rect">
            <a:avLst/>
          </a:prstGeom>
        </p:spPr>
        <p:txBody>
          <a:bodyPr/>
          <a:lstStyle>
            <a:lvl1pPr>
              <a:defRPr>
                <a:solidFill>
                  <a:schemeClr val="bg1">
                    <a:lumMod val="50000"/>
                  </a:schemeClr>
                </a:solidFill>
              </a:defRPr>
            </a:lvl1pPr>
          </a:lstStyle>
          <a:p>
            <a:r>
              <a:rPr lang="en-US" dirty="0"/>
              <a:t>APEC Wine Regulatory Forum |  Oct 10 – 11, 2018</a:t>
            </a:r>
          </a:p>
        </p:txBody>
      </p:sp>
      <p:sp>
        <p:nvSpPr>
          <p:cNvPr id="61" name="Date Placeholder 3"/>
          <p:cNvSpPr>
            <a:spLocks noGrp="1"/>
          </p:cNvSpPr>
          <p:nvPr>
            <p:ph type="dt" sz="half" idx="10"/>
          </p:nvPr>
        </p:nvSpPr>
        <p:spPr>
          <a:xfrm>
            <a:off x="6803474" y="6289679"/>
            <a:ext cx="4368111" cy="222436"/>
          </a:xfrm>
          <a:prstGeom prst="rect">
            <a:avLst/>
          </a:prstGeom>
        </p:spPr>
        <p:txBody>
          <a:bodyPr/>
          <a:lstStyle>
            <a:lvl1pPr algn="r">
              <a:defRPr/>
            </a:lvl1pPr>
          </a:lstStyle>
          <a:p>
            <a:r>
              <a:rPr lang="en-US" dirty="0"/>
              <a:t>Ha </a:t>
            </a:r>
            <a:r>
              <a:rPr lang="en-US" dirty="0" err="1"/>
              <a:t>Noi</a:t>
            </a:r>
            <a:r>
              <a:rPr lang="en-US" dirty="0"/>
              <a:t>, Viet Nam</a:t>
            </a:r>
          </a:p>
        </p:txBody>
      </p:sp>
    </p:spTree>
    <p:extLst>
      <p:ext uri="{BB962C8B-B14F-4D97-AF65-F5344CB8AC3E}">
        <p14:creationId xmlns:p14="http://schemas.microsoft.com/office/powerpoint/2010/main" val="2146817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9" name="Group 8"/>
          <p:cNvGrpSpPr/>
          <p:nvPr userDrawn="1"/>
        </p:nvGrpSpPr>
        <p:grpSpPr bwMode="hidden">
          <a:xfrm>
            <a:off x="-2" y="0"/>
            <a:ext cx="12192003" cy="6858000"/>
            <a:chOff x="-1" y="0"/>
            <a:chExt cx="12192002" cy="6858000"/>
          </a:xfrm>
        </p:grpSpPr>
        <p:cxnSp>
          <p:nvCxnSpPr>
            <p:cNvPr id="10" name="Straight Connector 9"/>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6" name="Group 25"/>
            <p:cNvGrpSpPr/>
            <p:nvPr userDrawn="1"/>
          </p:nvGrpSpPr>
          <p:grpSpPr bwMode="hidden">
            <a:xfrm>
              <a:off x="-1" y="0"/>
              <a:ext cx="12192001" cy="6858000"/>
              <a:chOff x="-1" y="0"/>
              <a:chExt cx="12192001" cy="6858000"/>
            </a:xfrm>
          </p:grpSpPr>
          <p:cxnSp>
            <p:nvCxnSpPr>
              <p:cNvPr id="44" name="Straight Connector 43"/>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9" name="Group 48"/>
              <p:cNvGrpSpPr/>
              <p:nvPr/>
            </p:nvGrpSpPr>
            <p:grpSpPr bwMode="hidden">
              <a:xfrm>
                <a:off x="6327885" y="0"/>
                <a:ext cx="5864115" cy="5898673"/>
                <a:chOff x="6327885" y="0"/>
                <a:chExt cx="5864115" cy="5898673"/>
              </a:xfrm>
            </p:grpSpPr>
            <p:cxnSp>
              <p:nvCxnSpPr>
                <p:cNvPr id="55" name="Straight Connector 54"/>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50" name="Straight Connector 49"/>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7" name="Group 26"/>
            <p:cNvGrpSpPr/>
            <p:nvPr userDrawn="1"/>
          </p:nvGrpSpPr>
          <p:grpSpPr bwMode="hidden">
            <a:xfrm flipH="1">
              <a:off x="0" y="0"/>
              <a:ext cx="12192001" cy="6858000"/>
              <a:chOff x="-1" y="0"/>
              <a:chExt cx="12192001" cy="6858000"/>
            </a:xfrm>
          </p:grpSpPr>
          <p:cxnSp>
            <p:nvCxnSpPr>
              <p:cNvPr id="28" name="Straight Connector 27"/>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3" name="Group 32"/>
              <p:cNvGrpSpPr/>
              <p:nvPr/>
            </p:nvGrpSpPr>
            <p:grpSpPr bwMode="hidden">
              <a:xfrm>
                <a:off x="6327885" y="0"/>
                <a:ext cx="5864115" cy="5898673"/>
                <a:chOff x="6327885" y="0"/>
                <a:chExt cx="5864115" cy="5898673"/>
              </a:xfrm>
            </p:grpSpPr>
            <p:cxnSp>
              <p:nvCxnSpPr>
                <p:cNvPr id="39" name="Straight Connector 38"/>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4" name="Straight Connector 33"/>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7" name="Rectangle 6"/>
          <p:cNvSpPr/>
          <p:nvPr userDrawn="1"/>
        </p:nvSpPr>
        <p:spPr>
          <a:xfrm>
            <a:off x="0" y="0"/>
            <a:ext cx="73152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913152" y="571500"/>
            <a:ext cx="3657600" cy="2197100"/>
          </a:xfrm>
        </p:spPr>
        <p:txBody>
          <a:bodyPr anchor="b">
            <a:normAutofit/>
          </a:bodyPr>
          <a:lstStyle>
            <a:lvl1pPr>
              <a:defRPr sz="1950">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609565" y="571500"/>
            <a:ext cx="6151553" cy="5715000"/>
          </a:xfrm>
        </p:spPr>
        <p:txBody>
          <a:bodyPr>
            <a:normAutofit/>
          </a:bodyPr>
          <a:lstStyle>
            <a:lvl1pPr>
              <a:defRPr sz="1500"/>
            </a:lvl1pPr>
            <a:lvl2pPr>
              <a:defRPr sz="1350"/>
            </a:lvl2pPr>
            <a:lvl3pPr>
              <a:defRPr sz="1200"/>
            </a:lvl3pPr>
            <a:lvl4pPr>
              <a:defRPr sz="1050"/>
            </a:lvl4pPr>
            <a:lvl5pPr>
              <a:defRPr sz="1050"/>
            </a:lvl5pPr>
            <a:lvl6pPr>
              <a:defRPr sz="1500"/>
            </a:lvl6pPr>
            <a:lvl7pPr>
              <a:defRPr sz="1500"/>
            </a:lvl7pPr>
            <a:lvl8pPr>
              <a:defRPr sz="1500"/>
            </a:lvl8pPr>
            <a:lvl9pPr>
              <a:defRPr sz="15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7913152" y="2995012"/>
            <a:ext cx="3657600" cy="2285950"/>
          </a:xfrm>
        </p:spPr>
        <p:txBody>
          <a:bodyPr>
            <a:normAutofit/>
          </a:bodyPr>
          <a:lstStyle>
            <a:lvl1pPr marL="0" indent="0">
              <a:spcBef>
                <a:spcPts val="900"/>
              </a:spcBef>
              <a:buNone/>
              <a:defRPr sz="120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cxnSp>
        <p:nvCxnSpPr>
          <p:cNvPr id="60" name="Straight Connector 59"/>
          <p:cNvCxnSpPr/>
          <p:nvPr userDrawn="1"/>
        </p:nvCxnSpPr>
        <p:spPr>
          <a:xfrm>
            <a:off x="7923090" y="2895600"/>
            <a:ext cx="365931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64" name="Slide Number Placeholder 5"/>
          <p:cNvSpPr>
            <a:spLocks noGrp="1"/>
          </p:cNvSpPr>
          <p:nvPr>
            <p:ph type="sldNum" sz="quarter" idx="12"/>
          </p:nvPr>
        </p:nvSpPr>
        <p:spPr>
          <a:xfrm>
            <a:off x="11171583" y="6289679"/>
            <a:ext cx="412611" cy="222436"/>
          </a:xfrm>
          <a:prstGeom prst="rect">
            <a:avLst/>
          </a:prstGeom>
        </p:spPr>
        <p:txBody>
          <a:bodyPr/>
          <a:lstStyle/>
          <a:p>
            <a:fld id="{E31375A4-56A4-47D6-9801-1991572033F7}" type="slidenum">
              <a:rPr lang="en-US" smtClean="0"/>
              <a:t>‹#›</a:t>
            </a:fld>
            <a:endParaRPr lang="en-US"/>
          </a:p>
        </p:txBody>
      </p:sp>
      <p:sp>
        <p:nvSpPr>
          <p:cNvPr id="65" name="Footer Placeholder 4"/>
          <p:cNvSpPr>
            <a:spLocks noGrp="1"/>
          </p:cNvSpPr>
          <p:nvPr>
            <p:ph type="ftr" sz="quarter" idx="11"/>
          </p:nvPr>
        </p:nvSpPr>
        <p:spPr>
          <a:xfrm>
            <a:off x="609602" y="6289679"/>
            <a:ext cx="6128031" cy="222436"/>
          </a:xfrm>
          <a:prstGeom prst="rect">
            <a:avLst/>
          </a:prstGeom>
        </p:spPr>
        <p:txBody>
          <a:bodyPr/>
          <a:lstStyle>
            <a:lvl1pPr>
              <a:defRPr>
                <a:solidFill>
                  <a:schemeClr val="bg1">
                    <a:lumMod val="50000"/>
                  </a:schemeClr>
                </a:solidFill>
              </a:defRPr>
            </a:lvl1pPr>
          </a:lstStyle>
          <a:p>
            <a:r>
              <a:rPr lang="en-US" dirty="0"/>
              <a:t>APEC Wine Regulatory Forum | Oct 10 – 11, 2018</a:t>
            </a:r>
          </a:p>
        </p:txBody>
      </p:sp>
      <p:sp>
        <p:nvSpPr>
          <p:cNvPr id="66" name="Date Placeholder 3"/>
          <p:cNvSpPr>
            <a:spLocks noGrp="1"/>
          </p:cNvSpPr>
          <p:nvPr>
            <p:ph type="dt" sz="half" idx="10"/>
          </p:nvPr>
        </p:nvSpPr>
        <p:spPr>
          <a:xfrm>
            <a:off x="6803474" y="6289679"/>
            <a:ext cx="4368111" cy="222436"/>
          </a:xfrm>
          <a:prstGeom prst="rect">
            <a:avLst/>
          </a:prstGeom>
        </p:spPr>
        <p:txBody>
          <a:bodyPr/>
          <a:lstStyle>
            <a:lvl1pPr algn="r">
              <a:defRPr>
                <a:solidFill>
                  <a:schemeClr val="bg1">
                    <a:lumMod val="75000"/>
                  </a:schemeClr>
                </a:solidFill>
              </a:defRPr>
            </a:lvl1pPr>
          </a:lstStyle>
          <a:p>
            <a:r>
              <a:rPr lang="en-US" dirty="0"/>
              <a:t>Ha </a:t>
            </a:r>
            <a:r>
              <a:rPr lang="en-US" dirty="0" err="1"/>
              <a:t>Noi</a:t>
            </a:r>
            <a:r>
              <a:rPr lang="en-US" dirty="0"/>
              <a:t>, Viet Nam</a:t>
            </a:r>
          </a:p>
        </p:txBody>
      </p:sp>
    </p:spTree>
    <p:extLst>
      <p:ext uri="{BB962C8B-B14F-4D97-AF65-F5344CB8AC3E}">
        <p14:creationId xmlns:p14="http://schemas.microsoft.com/office/powerpoint/2010/main" val="1667374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8" name="Group 7"/>
          <p:cNvGrpSpPr/>
          <p:nvPr/>
        </p:nvGrpSpPr>
        <p:grpSpPr bwMode="hidden">
          <a:xfrm>
            <a:off x="-2" y="0"/>
            <a:ext cx="12192003" cy="6858000"/>
            <a:chOff x="-1" y="0"/>
            <a:chExt cx="12192002" cy="6858000"/>
          </a:xfrm>
        </p:grpSpPr>
        <p:cxnSp>
          <p:nvCxnSpPr>
            <p:cNvPr id="9" name="Straight Connector 8"/>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5" name="Group 24"/>
            <p:cNvGrpSpPr/>
            <p:nvPr/>
          </p:nvGrpSpPr>
          <p:grpSpPr bwMode="hidden">
            <a:xfrm>
              <a:off x="-1" y="0"/>
              <a:ext cx="12192001" cy="6858000"/>
              <a:chOff x="-1" y="0"/>
              <a:chExt cx="12192001" cy="6858000"/>
            </a:xfrm>
          </p:grpSpPr>
          <p:cxnSp>
            <p:nvCxnSpPr>
              <p:cNvPr id="43" name="Straight Connector 42"/>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8" name="Group 47"/>
              <p:cNvGrpSpPr/>
              <p:nvPr/>
            </p:nvGrpSpPr>
            <p:grpSpPr bwMode="hidden">
              <a:xfrm>
                <a:off x="6327885" y="0"/>
                <a:ext cx="5864115" cy="5898673"/>
                <a:chOff x="6327885" y="0"/>
                <a:chExt cx="5864115" cy="5898673"/>
              </a:xfrm>
            </p:grpSpPr>
            <p:cxnSp>
              <p:nvCxnSpPr>
                <p:cNvPr id="54" name="Straight Connector 53"/>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9" name="Straight Connector 48"/>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6" name="Group 25"/>
            <p:cNvGrpSpPr/>
            <p:nvPr/>
          </p:nvGrpSpPr>
          <p:grpSpPr bwMode="hidden">
            <a:xfrm flipH="1">
              <a:off x="0" y="0"/>
              <a:ext cx="12192001" cy="6858000"/>
              <a:chOff x="-1" y="0"/>
              <a:chExt cx="12192001" cy="6858000"/>
            </a:xfrm>
          </p:grpSpPr>
          <p:cxnSp>
            <p:nvCxnSpPr>
              <p:cNvPr id="27" name="Straight Connector 26"/>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2" name="Group 31"/>
              <p:cNvGrpSpPr/>
              <p:nvPr/>
            </p:nvGrpSpPr>
            <p:grpSpPr bwMode="hidden">
              <a:xfrm>
                <a:off x="6327885" y="0"/>
                <a:ext cx="5864115" cy="5898673"/>
                <a:chOff x="6327885" y="0"/>
                <a:chExt cx="5864115" cy="5898673"/>
              </a:xfrm>
            </p:grpSpPr>
            <p:cxnSp>
              <p:nvCxnSpPr>
                <p:cNvPr id="38" name="Straight Connector 37"/>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3" name="Straight Connector 32"/>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60" name="Rectangle 59"/>
          <p:cNvSpPr/>
          <p:nvPr/>
        </p:nvSpPr>
        <p:spPr>
          <a:xfrm>
            <a:off x="0" y="0"/>
            <a:ext cx="73152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 name="Picture Placeholder 2"/>
          <p:cNvSpPr>
            <a:spLocks noGrp="1"/>
          </p:cNvSpPr>
          <p:nvPr>
            <p:ph type="pic" idx="1"/>
          </p:nvPr>
        </p:nvSpPr>
        <p:spPr>
          <a:xfrm>
            <a:off x="4412" y="-159"/>
            <a:ext cx="7315200" cy="6858000"/>
          </a:xfrm>
        </p:spPr>
        <p:txBody>
          <a:bodyPr tIns="457200">
            <a:normAutofit/>
          </a:bodyPr>
          <a:lstStyle>
            <a:lvl1pPr marL="0" indent="0" algn="ctr">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cxnSp>
        <p:nvCxnSpPr>
          <p:cNvPr id="59" name="Straight Connector 58"/>
          <p:cNvCxnSpPr/>
          <p:nvPr/>
        </p:nvCxnSpPr>
        <p:spPr>
          <a:xfrm>
            <a:off x="7923090" y="2895600"/>
            <a:ext cx="365931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7909560" y="576072"/>
            <a:ext cx="3657600" cy="2194560"/>
          </a:xfrm>
        </p:spPr>
        <p:txBody>
          <a:bodyPr anchor="b">
            <a:normAutofit/>
          </a:bodyPr>
          <a:lstStyle>
            <a:lvl1pPr>
              <a:defRPr sz="1950">
                <a:solidFill>
                  <a:schemeClr val="bg1"/>
                </a:solidFill>
              </a:defRPr>
            </a:lvl1pPr>
          </a:lstStyle>
          <a:p>
            <a:r>
              <a:rPr lang="en-US"/>
              <a:t>Click to edit Master title style</a:t>
            </a:r>
          </a:p>
        </p:txBody>
      </p:sp>
      <p:sp>
        <p:nvSpPr>
          <p:cNvPr id="4" name="Text Placeholder 3"/>
          <p:cNvSpPr>
            <a:spLocks noGrp="1"/>
          </p:cNvSpPr>
          <p:nvPr>
            <p:ph type="body" sz="half" idx="2"/>
          </p:nvPr>
        </p:nvSpPr>
        <p:spPr>
          <a:xfrm>
            <a:off x="7909560" y="2999232"/>
            <a:ext cx="3657600" cy="2286000"/>
          </a:xfrm>
        </p:spPr>
        <p:txBody>
          <a:bodyPr/>
          <a:lstStyle>
            <a:lvl1pPr marL="0" indent="0">
              <a:spcBef>
                <a:spcPts val="900"/>
              </a:spcBef>
              <a:buNone/>
              <a:defRPr sz="120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Tree>
    <p:extLst>
      <p:ext uri="{BB962C8B-B14F-4D97-AF65-F5344CB8AC3E}">
        <p14:creationId xmlns:p14="http://schemas.microsoft.com/office/powerpoint/2010/main" val="6203180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3000">
              <a:schemeClr val="bg1"/>
            </a:gs>
            <a:gs pos="0">
              <a:schemeClr val="bg1">
                <a:lumMod val="100000"/>
              </a:schemeClr>
            </a:gs>
            <a:gs pos="100000">
              <a:schemeClr val="bg1">
                <a:lumMod val="95000"/>
                <a:alpha val="65000"/>
              </a:schemeClr>
            </a:gs>
          </a:gsLst>
          <a:lin ang="5400000" scaled="1"/>
          <a:tileRect/>
        </a:gradFill>
        <a:effectLst/>
      </p:bgPr>
    </p:bg>
    <p:spTree>
      <p:nvGrpSpPr>
        <p:cNvPr id="1" name=""/>
        <p:cNvGrpSpPr/>
        <p:nvPr/>
      </p:nvGrpSpPr>
      <p:grpSpPr>
        <a:xfrm>
          <a:off x="0" y="0"/>
          <a:ext cx="0" cy="0"/>
          <a:chOff x="0" y="0"/>
          <a:chExt cx="0" cy="0"/>
        </a:xfrm>
      </p:grpSpPr>
      <p:grpSp>
        <p:nvGrpSpPr>
          <p:cNvPr id="96" name="Group 95"/>
          <p:cNvGrpSpPr/>
          <p:nvPr userDrawn="1"/>
        </p:nvGrpSpPr>
        <p:grpSpPr bwMode="hidden">
          <a:xfrm>
            <a:off x="-2" y="0"/>
            <a:ext cx="12192003" cy="6858000"/>
            <a:chOff x="-1" y="0"/>
            <a:chExt cx="12192002" cy="6858000"/>
          </a:xfrm>
        </p:grpSpPr>
        <p:cxnSp>
          <p:nvCxnSpPr>
            <p:cNvPr id="97" name="Straight Connector 96"/>
            <p:cNvCxnSpPr/>
            <p:nvPr/>
          </p:nvCxnSpPr>
          <p:spPr bwMode="hidden">
            <a:xfrm>
              <a:off x="61019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bwMode="hidden">
            <a:xfrm>
              <a:off x="182933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bwMode="hidden">
            <a:xfrm>
              <a:off x="304847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p:cNvCxnSpPr/>
            <p:nvPr/>
          </p:nvCxnSpPr>
          <p:spPr bwMode="hidden">
            <a:xfrm>
              <a:off x="426760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1" name="Straight Connector 100"/>
            <p:cNvCxnSpPr/>
            <p:nvPr/>
          </p:nvCxnSpPr>
          <p:spPr bwMode="hidden">
            <a:xfrm>
              <a:off x="548674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bwMode="hidden">
            <a:xfrm>
              <a:off x="670588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3" name="Straight Connector 102"/>
            <p:cNvCxnSpPr/>
            <p:nvPr/>
          </p:nvCxnSpPr>
          <p:spPr bwMode="hidden">
            <a:xfrm>
              <a:off x="792502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bwMode="hidden">
            <a:xfrm>
              <a:off x="914416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p:nvCxnSpPr>
          <p:spPr bwMode="hidden">
            <a:xfrm>
              <a:off x="1036329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p:cNvCxnSpPr/>
            <p:nvPr/>
          </p:nvCxnSpPr>
          <p:spPr bwMode="hidden">
            <a:xfrm>
              <a:off x="1158243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bwMode="hidden">
            <a:xfrm>
              <a:off x="2819" y="38648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bwMode="hidden">
            <a:xfrm>
              <a:off x="2819" y="1611181"/>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bwMode="hidden">
            <a:xfrm>
              <a:off x="2819" y="2835877"/>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p:cNvCxnSpPr/>
            <p:nvPr/>
          </p:nvCxnSpPr>
          <p:spPr bwMode="hidden">
            <a:xfrm>
              <a:off x="2819" y="4060573"/>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p:cNvCxnSpPr/>
            <p:nvPr/>
          </p:nvCxnSpPr>
          <p:spPr bwMode="hidden">
            <a:xfrm>
              <a:off x="2819" y="5285269"/>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p:cNvCxnSpPr/>
            <p:nvPr/>
          </p:nvCxnSpPr>
          <p:spPr bwMode="hidden">
            <a:xfrm>
              <a:off x="2819" y="650996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13" name="Group 112"/>
            <p:cNvGrpSpPr/>
            <p:nvPr userDrawn="1"/>
          </p:nvGrpSpPr>
          <p:grpSpPr bwMode="hidden">
            <a:xfrm>
              <a:off x="-1" y="0"/>
              <a:ext cx="12192001" cy="6858000"/>
              <a:chOff x="-1" y="0"/>
              <a:chExt cx="12192001" cy="6858000"/>
            </a:xfrm>
          </p:grpSpPr>
          <p:cxnSp>
            <p:nvCxnSpPr>
              <p:cNvPr id="131" name="Straight Connector 130"/>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2" name="Straight Connector 131"/>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3" name="Straight Connector 132"/>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4" name="Straight Connector 133"/>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5" name="Straight Connector 134"/>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36" name="Group 135"/>
              <p:cNvGrpSpPr/>
              <p:nvPr/>
            </p:nvGrpSpPr>
            <p:grpSpPr bwMode="hidden">
              <a:xfrm>
                <a:off x="6327885" y="0"/>
                <a:ext cx="5864115" cy="5898673"/>
                <a:chOff x="6327885" y="0"/>
                <a:chExt cx="5864115" cy="5898673"/>
              </a:xfrm>
            </p:grpSpPr>
            <p:cxnSp>
              <p:nvCxnSpPr>
                <p:cNvPr id="142" name="Straight Connector 141"/>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3" name="Straight Connector 142"/>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4" name="Straight Connector 143"/>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6" name="Straight Connector 145"/>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37" name="Straight Connector 136"/>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8" name="Straight Connector 137"/>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9" name="Straight Connector 138"/>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0" name="Straight Connector 139"/>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1" name="Straight Connector 140"/>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114" name="Group 113"/>
            <p:cNvGrpSpPr/>
            <p:nvPr userDrawn="1"/>
          </p:nvGrpSpPr>
          <p:grpSpPr bwMode="hidden">
            <a:xfrm flipH="1">
              <a:off x="0" y="0"/>
              <a:ext cx="12192001" cy="6858000"/>
              <a:chOff x="-1" y="0"/>
              <a:chExt cx="12192001" cy="6858000"/>
            </a:xfrm>
          </p:grpSpPr>
          <p:cxnSp>
            <p:nvCxnSpPr>
              <p:cNvPr id="115" name="Straight Connector 114"/>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6" name="Straight Connector 115"/>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9" name="Straight Connector 118"/>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20" name="Group 119"/>
              <p:cNvGrpSpPr/>
              <p:nvPr/>
            </p:nvGrpSpPr>
            <p:grpSpPr bwMode="hidden">
              <a:xfrm>
                <a:off x="6327885" y="0"/>
                <a:ext cx="5864115" cy="5898673"/>
                <a:chOff x="6327885" y="0"/>
                <a:chExt cx="5864115" cy="5898673"/>
              </a:xfrm>
            </p:grpSpPr>
            <p:cxnSp>
              <p:nvCxnSpPr>
                <p:cNvPr id="126" name="Straight Connector 125"/>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21" name="Straight Connector 120"/>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3" name="Straight Connector 122"/>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4" name="Straight Connector 123"/>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5" name="Straight Connector 124"/>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Placeholder 1"/>
          <p:cNvSpPr>
            <a:spLocks noGrp="1"/>
          </p:cNvSpPr>
          <p:nvPr>
            <p:ph type="title"/>
          </p:nvPr>
        </p:nvSpPr>
        <p:spPr>
          <a:xfrm>
            <a:off x="1295400" y="503855"/>
            <a:ext cx="9601200" cy="1142385"/>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295400" y="1981202"/>
            <a:ext cx="9601200" cy="3809999"/>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48" name="Straight Connector 147"/>
          <p:cNvCxnSpPr/>
          <p:nvPr userDrawn="1"/>
        </p:nvCxnSpPr>
        <p:spPr>
          <a:xfrm>
            <a:off x="609600" y="6172200"/>
            <a:ext cx="10972800"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59" name="Slide Number Placeholder 5"/>
          <p:cNvSpPr>
            <a:spLocks noGrp="1"/>
          </p:cNvSpPr>
          <p:nvPr>
            <p:ph type="sldNum" sz="quarter" idx="4"/>
          </p:nvPr>
        </p:nvSpPr>
        <p:spPr>
          <a:xfrm>
            <a:off x="11171583" y="6289679"/>
            <a:ext cx="412611" cy="222436"/>
          </a:xfrm>
          <a:prstGeom prst="rect">
            <a:avLst/>
          </a:prstGeom>
        </p:spPr>
        <p:txBody>
          <a:bodyPr/>
          <a:lstStyle>
            <a:lvl1pPr>
              <a:defRPr sz="900">
                <a:solidFill>
                  <a:schemeClr val="bg1">
                    <a:lumMod val="50000"/>
                  </a:schemeClr>
                </a:solidFill>
              </a:defRPr>
            </a:lvl1pPr>
          </a:lstStyle>
          <a:p>
            <a:fld id="{E31375A4-56A4-47D6-9801-1991572033F7}" type="slidenum">
              <a:rPr lang="en-US" smtClean="0"/>
              <a:pPr/>
              <a:t>‹#›</a:t>
            </a:fld>
            <a:endParaRPr lang="en-US" dirty="0"/>
          </a:p>
        </p:txBody>
      </p:sp>
      <p:sp>
        <p:nvSpPr>
          <p:cNvPr id="60" name="Footer Placeholder 4"/>
          <p:cNvSpPr>
            <a:spLocks noGrp="1"/>
          </p:cNvSpPr>
          <p:nvPr>
            <p:ph type="ftr" sz="quarter" idx="3"/>
          </p:nvPr>
        </p:nvSpPr>
        <p:spPr>
          <a:xfrm>
            <a:off x="609602" y="6289679"/>
            <a:ext cx="6128031" cy="222436"/>
          </a:xfrm>
          <a:prstGeom prst="rect">
            <a:avLst/>
          </a:prstGeom>
        </p:spPr>
        <p:txBody>
          <a:bodyPr/>
          <a:lstStyle>
            <a:lvl1pPr>
              <a:defRPr sz="900">
                <a:solidFill>
                  <a:schemeClr val="bg1">
                    <a:lumMod val="50000"/>
                  </a:schemeClr>
                </a:solidFill>
              </a:defRPr>
            </a:lvl1pPr>
          </a:lstStyle>
          <a:p>
            <a:r>
              <a:rPr lang="en-US" dirty="0"/>
              <a:t>APEC Wine Regulatory Forum |  May 11-12, 2017</a:t>
            </a:r>
          </a:p>
        </p:txBody>
      </p:sp>
      <p:sp>
        <p:nvSpPr>
          <p:cNvPr id="61" name="Date Placeholder 3"/>
          <p:cNvSpPr>
            <a:spLocks noGrp="1"/>
          </p:cNvSpPr>
          <p:nvPr>
            <p:ph type="dt" sz="half" idx="2"/>
          </p:nvPr>
        </p:nvSpPr>
        <p:spPr>
          <a:xfrm>
            <a:off x="6779428" y="6289679"/>
            <a:ext cx="4392157" cy="222436"/>
          </a:xfrm>
          <a:prstGeom prst="rect">
            <a:avLst/>
          </a:prstGeom>
        </p:spPr>
        <p:txBody>
          <a:bodyPr/>
          <a:lstStyle>
            <a:lvl1pPr algn="r">
              <a:defRPr sz="900">
                <a:solidFill>
                  <a:schemeClr val="bg1">
                    <a:lumMod val="50000"/>
                  </a:schemeClr>
                </a:solidFill>
              </a:defRPr>
            </a:lvl1pPr>
          </a:lstStyle>
          <a:p>
            <a:r>
              <a:rPr lang="en-US" dirty="0"/>
              <a:t>Ha </a:t>
            </a:r>
            <a:r>
              <a:rPr lang="en-US" dirty="0" err="1"/>
              <a:t>Noi</a:t>
            </a:r>
            <a:r>
              <a:rPr lang="en-US" dirty="0"/>
              <a:t>, Viet Nam</a:t>
            </a:r>
          </a:p>
        </p:txBody>
      </p:sp>
    </p:spTree>
    <p:extLst>
      <p:ext uri="{BB962C8B-B14F-4D97-AF65-F5344CB8AC3E}">
        <p14:creationId xmlns:p14="http://schemas.microsoft.com/office/powerpoint/2010/main" val="1943259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9"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p:txStyles>
    <p:titleStyle>
      <a:lvl1pPr algn="l" defTabSz="685800" rtl="0" eaLnBrk="1" latinLnBrk="0" hangingPunct="1">
        <a:lnSpc>
          <a:spcPct val="90000"/>
        </a:lnSpc>
        <a:spcBef>
          <a:spcPct val="0"/>
        </a:spcBef>
        <a:buNone/>
        <a:defRPr sz="2400" b="1" kern="1200">
          <a:solidFill>
            <a:schemeClr val="accent1"/>
          </a:solidFill>
          <a:latin typeface="+mj-lt"/>
          <a:ea typeface="+mj-ea"/>
          <a:cs typeface="+mj-cs"/>
        </a:defRPr>
      </a:lvl1pPr>
    </p:titleStyle>
    <p:bodyStyle>
      <a:lvl1pPr marL="171450" indent="-171450" algn="l" defTabSz="685800" rtl="0" eaLnBrk="1" latinLnBrk="0" hangingPunct="1">
        <a:lnSpc>
          <a:spcPct val="90000"/>
        </a:lnSpc>
        <a:spcBef>
          <a:spcPts val="1350"/>
        </a:spcBef>
        <a:buClr>
          <a:schemeClr val="accent1"/>
        </a:buClr>
        <a:buSzPct val="100000"/>
        <a:buFont typeface="Arial" pitchFamily="34" charset="0"/>
        <a:buChar char="▪"/>
        <a:defRPr sz="1500" kern="1200">
          <a:solidFill>
            <a:schemeClr val="tx1"/>
          </a:solidFill>
          <a:latin typeface="+mn-lt"/>
          <a:ea typeface="+mn-ea"/>
          <a:cs typeface="+mn-cs"/>
        </a:defRPr>
      </a:lvl1pPr>
      <a:lvl2pPr marL="342900" indent="-137160" algn="l" defTabSz="685800" rtl="0" eaLnBrk="1" latinLnBrk="0" hangingPunct="1">
        <a:lnSpc>
          <a:spcPct val="90000"/>
        </a:lnSpc>
        <a:spcBef>
          <a:spcPts val="900"/>
        </a:spcBef>
        <a:buClr>
          <a:schemeClr val="accent1"/>
        </a:buClr>
        <a:buSzPct val="100000"/>
        <a:buFont typeface="Arial" pitchFamily="34" charset="0"/>
        <a:buChar char="▪"/>
        <a:defRPr sz="1350" kern="1200">
          <a:solidFill>
            <a:schemeClr val="tx1"/>
          </a:solidFill>
          <a:latin typeface="+mn-lt"/>
          <a:ea typeface="+mn-ea"/>
          <a:cs typeface="+mn-cs"/>
        </a:defRPr>
      </a:lvl2pPr>
      <a:lvl3pPr marL="514350" indent="-134541" algn="l" defTabSz="685800" rtl="0" eaLnBrk="1" latinLnBrk="0" hangingPunct="1">
        <a:lnSpc>
          <a:spcPct val="90000"/>
        </a:lnSpc>
        <a:spcBef>
          <a:spcPts val="600"/>
        </a:spcBef>
        <a:buClr>
          <a:schemeClr val="accent1"/>
        </a:buClr>
        <a:buSzPct val="100000"/>
        <a:buFont typeface="Arial" pitchFamily="34" charset="0"/>
        <a:buChar char="▪"/>
        <a:defRPr sz="1200" kern="1200">
          <a:solidFill>
            <a:schemeClr val="tx1"/>
          </a:solidFill>
          <a:latin typeface="+mn-lt"/>
          <a:ea typeface="+mn-ea"/>
          <a:cs typeface="+mn-cs"/>
        </a:defRPr>
      </a:lvl3pPr>
      <a:lvl4pPr marL="685800" indent="-137160" algn="l" defTabSz="685800" rtl="0" eaLnBrk="1" latinLnBrk="0" hangingPunct="1">
        <a:lnSpc>
          <a:spcPct val="90000"/>
        </a:lnSpc>
        <a:spcBef>
          <a:spcPts val="600"/>
        </a:spcBef>
        <a:buClr>
          <a:schemeClr val="accent1"/>
        </a:buClr>
        <a:buSzPct val="100000"/>
        <a:buFont typeface="Arial" pitchFamily="34" charset="0"/>
        <a:buChar char="▪"/>
        <a:defRPr sz="1050" kern="1200">
          <a:solidFill>
            <a:schemeClr val="tx1"/>
          </a:solidFill>
          <a:latin typeface="+mn-lt"/>
          <a:ea typeface="+mn-ea"/>
          <a:cs typeface="+mn-cs"/>
        </a:defRPr>
      </a:lvl4pPr>
      <a:lvl5pPr marL="857250" indent="-134541"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5pPr>
      <a:lvl6pPr marL="1028700" indent="-137160"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6pPr>
      <a:lvl7pPr marL="1200150" indent="-134541"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7pPr>
      <a:lvl8pPr marL="1371600" indent="-137160"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8pPr>
      <a:lvl9pPr marL="1543050" indent="-134541"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6.xml"/><Relationship Id="rId4" Type="http://schemas.openxmlformats.org/officeDocument/2006/relationships/image" Target="../media/image8.png"/></Relationships>
</file>

<file path=ppt/slides/_rels/slide13.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6.xml"/><Relationship Id="rId4" Type="http://schemas.openxmlformats.org/officeDocument/2006/relationships/image" Target="../media/image11.png"/></Relationships>
</file>

<file path=ppt/slides/_rels/slide15.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6.xml"/><Relationship Id="rId4" Type="http://schemas.openxmlformats.org/officeDocument/2006/relationships/image" Target="../media/image14.png"/></Relationships>
</file>

<file path=ppt/slides/_rels/slide17.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6.xml"/><Relationship Id="rId5" Type="http://schemas.openxmlformats.org/officeDocument/2006/relationships/image" Target="../media/image18.emf"/><Relationship Id="rId4" Type="http://schemas.openxmlformats.org/officeDocument/2006/relationships/image" Target="../media/image17.png"/></Relationships>
</file>

<file path=ppt/slides/_rels/slide19.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6.xml"/><Relationship Id="rId4" Type="http://schemas.openxmlformats.org/officeDocument/2006/relationships/image" Target="../media/image21.png"/></Relationships>
</file>

<file path=ppt/slides/_rels/slide21.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6.xml"/><Relationship Id="rId4" Type="http://schemas.openxmlformats.org/officeDocument/2006/relationships/image" Target="../media/image24.png"/></Relationships>
</file>

<file path=ppt/slides/_rels/slide23.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6.xml"/><Relationship Id="rId4" Type="http://schemas.openxmlformats.org/officeDocument/2006/relationships/image" Target="../media/image27.png"/></Relationships>
</file>

<file path=ppt/slides/_rels/slide25.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8.png"/><Relationship Id="rId1" Type="http://schemas.openxmlformats.org/officeDocument/2006/relationships/slideLayout" Target="../slideLayouts/slideLayout6.xml"/><Relationship Id="rId4" Type="http://schemas.openxmlformats.org/officeDocument/2006/relationships/image" Target="../media/image30.png"/></Relationships>
</file>

<file path=ppt/slides/_rels/slide27.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31.png"/><Relationship Id="rId1" Type="http://schemas.openxmlformats.org/officeDocument/2006/relationships/slideLayout" Target="../slideLayouts/slideLayout6.xml"/><Relationship Id="rId4" Type="http://schemas.openxmlformats.org/officeDocument/2006/relationships/image" Target="../media/image33.png"/></Relationships>
</file>

<file path=ppt/slides/_rels/slide29.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chart" Target="../charts/chart11.xml"/><Relationship Id="rId1" Type="http://schemas.openxmlformats.org/officeDocument/2006/relationships/slideLayout" Target="../slideLayouts/slideLayout6.xml"/><Relationship Id="rId4" Type="http://schemas.openxmlformats.org/officeDocument/2006/relationships/chart" Target="../charts/chart13.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br>
              <a:rPr lang="en-US" cap="all" spc="500" dirty="0">
                <a:latin typeface="Arial" panose="020B0604020202020204" pitchFamily="34" charset="0"/>
                <a:cs typeface="Arial" panose="020B0604020202020204" pitchFamily="34" charset="0"/>
              </a:rPr>
            </a:br>
            <a:r>
              <a:rPr lang="en-US" cap="all" spc="500" dirty="0">
                <a:latin typeface="Arial" panose="020B0604020202020204" pitchFamily="34" charset="0"/>
                <a:cs typeface="Arial" panose="020B0604020202020204" pitchFamily="34" charset="0"/>
              </a:rPr>
              <a:t>Ring Test Program</a:t>
            </a:r>
            <a:br>
              <a:rPr lang="en-US" cap="all" spc="500" dirty="0">
                <a:latin typeface="Arial" panose="020B0604020202020204" pitchFamily="34" charset="0"/>
                <a:cs typeface="Arial" panose="020B0604020202020204" pitchFamily="34" charset="0"/>
              </a:rPr>
            </a:br>
            <a:r>
              <a:rPr lang="en-US" cap="all" spc="500" dirty="0">
                <a:latin typeface="Arial" panose="020B0604020202020204" pitchFamily="34" charset="0"/>
                <a:cs typeface="Arial" panose="020B0604020202020204" pitchFamily="34" charset="0"/>
              </a:rPr>
              <a:t>2017 Results</a:t>
            </a:r>
          </a:p>
        </p:txBody>
      </p:sp>
      <p:sp>
        <p:nvSpPr>
          <p:cNvPr id="3" name="Subtitle 2"/>
          <p:cNvSpPr>
            <a:spLocks noGrp="1"/>
          </p:cNvSpPr>
          <p:nvPr>
            <p:ph type="subTitle" idx="1"/>
          </p:nvPr>
        </p:nvSpPr>
        <p:spPr/>
        <p:txBody>
          <a:bodyPr>
            <a:normAutofit lnSpcReduction="10000"/>
          </a:bodyPr>
          <a:lstStyle/>
          <a:p>
            <a:r>
              <a:rPr lang="en-US" dirty="0" err="1"/>
              <a:t>Dr</a:t>
            </a:r>
            <a:r>
              <a:rPr lang="en-US" dirty="0"/>
              <a:t> Eric Wilkes</a:t>
            </a:r>
          </a:p>
          <a:p>
            <a:r>
              <a:rPr lang="en-US" dirty="0"/>
              <a:t>Australian Wine Research Institute</a:t>
            </a:r>
          </a:p>
        </p:txBody>
      </p:sp>
    </p:spTree>
    <p:extLst>
      <p:ext uri="{BB962C8B-B14F-4D97-AF65-F5344CB8AC3E}">
        <p14:creationId xmlns:p14="http://schemas.microsoft.com/office/powerpoint/2010/main" val="106904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1BBF14-8B8C-49AA-99BC-5896E89C8A31}"/>
              </a:ext>
            </a:extLst>
          </p:cNvPr>
          <p:cNvSpPr>
            <a:spLocks noGrp="1"/>
          </p:cNvSpPr>
          <p:nvPr>
            <p:ph type="title"/>
          </p:nvPr>
        </p:nvSpPr>
        <p:spPr>
          <a:xfrm>
            <a:off x="2495550" y="503855"/>
            <a:ext cx="7200900" cy="575138"/>
          </a:xfrm>
        </p:spPr>
        <p:txBody>
          <a:bodyPr/>
          <a:lstStyle/>
          <a:p>
            <a:r>
              <a:rPr lang="en-AU" dirty="0"/>
              <a:t>Alcohol</a:t>
            </a:r>
          </a:p>
        </p:txBody>
      </p:sp>
      <p:sp>
        <p:nvSpPr>
          <p:cNvPr id="3" name="Slide Number Placeholder 2">
            <a:extLst>
              <a:ext uri="{FF2B5EF4-FFF2-40B4-BE49-F238E27FC236}">
                <a16:creationId xmlns:a16="http://schemas.microsoft.com/office/drawing/2014/main" id="{948806C5-F361-479A-9539-D358F497FBE3}"/>
              </a:ext>
            </a:extLst>
          </p:cNvPr>
          <p:cNvSpPr>
            <a:spLocks noGrp="1"/>
          </p:cNvSpPr>
          <p:nvPr>
            <p:ph type="sldNum" sz="quarter" idx="12"/>
          </p:nvPr>
        </p:nvSpPr>
        <p:spPr/>
        <p:txBody>
          <a:bodyPr/>
          <a:lstStyle/>
          <a:p>
            <a:fld id="{E31375A4-56A4-47D6-9801-1991572033F7}" type="slidenum">
              <a:rPr lang="en-US" smtClean="0"/>
              <a:t>10</a:t>
            </a:fld>
            <a:endParaRPr lang="en-US"/>
          </a:p>
        </p:txBody>
      </p:sp>
      <p:sp>
        <p:nvSpPr>
          <p:cNvPr id="4" name="Footer Placeholder 3">
            <a:extLst>
              <a:ext uri="{FF2B5EF4-FFF2-40B4-BE49-F238E27FC236}">
                <a16:creationId xmlns:a16="http://schemas.microsoft.com/office/drawing/2014/main" id="{8D13C2C5-1786-4821-9ABC-7AC782834B84}"/>
              </a:ext>
            </a:extLst>
          </p:cNvPr>
          <p:cNvSpPr>
            <a:spLocks noGrp="1"/>
          </p:cNvSpPr>
          <p:nvPr>
            <p:ph type="ftr" sz="quarter" idx="11"/>
          </p:nvPr>
        </p:nvSpPr>
        <p:spPr/>
        <p:txBody>
          <a:bodyPr/>
          <a:lstStyle/>
          <a:p>
            <a:r>
              <a:rPr lang="en-US"/>
              <a:t>APEC Wine Regulatory Forum | Oct 10 – 11, 2018</a:t>
            </a:r>
            <a:endParaRPr lang="en-US" dirty="0"/>
          </a:p>
        </p:txBody>
      </p:sp>
      <p:sp>
        <p:nvSpPr>
          <p:cNvPr id="5" name="Date Placeholder 4">
            <a:extLst>
              <a:ext uri="{FF2B5EF4-FFF2-40B4-BE49-F238E27FC236}">
                <a16:creationId xmlns:a16="http://schemas.microsoft.com/office/drawing/2014/main" id="{8D18F703-BC1A-4CB4-9BFD-FAD0FE2DA3BA}"/>
              </a:ext>
            </a:extLst>
          </p:cNvPr>
          <p:cNvSpPr>
            <a:spLocks noGrp="1"/>
          </p:cNvSpPr>
          <p:nvPr>
            <p:ph type="dt" sz="half" idx="10"/>
          </p:nvPr>
        </p:nvSpPr>
        <p:spPr/>
        <p:txBody>
          <a:bodyPr/>
          <a:lstStyle/>
          <a:p>
            <a:r>
              <a:rPr lang="en-US"/>
              <a:t>Honolulu, HI</a:t>
            </a:r>
            <a:endParaRPr lang="en-US" dirty="0"/>
          </a:p>
        </p:txBody>
      </p:sp>
      <p:pic>
        <p:nvPicPr>
          <p:cNvPr id="11" name="Picture 10" descr="A close up of a map&#10;&#10;Description generated with very high confidence">
            <a:extLst>
              <a:ext uri="{FF2B5EF4-FFF2-40B4-BE49-F238E27FC236}">
                <a16:creationId xmlns:a16="http://schemas.microsoft.com/office/drawing/2014/main" id="{60C12C28-A2E1-422B-BB7E-9648378F311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444" y="1568040"/>
            <a:ext cx="3960000" cy="3960000"/>
          </a:xfrm>
          <a:prstGeom prst="rect">
            <a:avLst/>
          </a:prstGeom>
        </p:spPr>
      </p:pic>
      <p:pic>
        <p:nvPicPr>
          <p:cNvPr id="13" name="Picture 12" descr="A close up of a map&#10;&#10;Description generated with very high confidence">
            <a:extLst>
              <a:ext uri="{FF2B5EF4-FFF2-40B4-BE49-F238E27FC236}">
                <a16:creationId xmlns:a16="http://schemas.microsoft.com/office/drawing/2014/main" id="{48C6D1D1-85B4-4F96-85B7-FF722008816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16000" y="1568040"/>
            <a:ext cx="3960000" cy="3960000"/>
          </a:xfrm>
          <a:prstGeom prst="rect">
            <a:avLst/>
          </a:prstGeom>
        </p:spPr>
      </p:pic>
      <p:pic>
        <p:nvPicPr>
          <p:cNvPr id="15" name="Picture 14" descr="A close up of a map&#10;&#10;Description generated with very high confidence">
            <a:extLst>
              <a:ext uri="{FF2B5EF4-FFF2-40B4-BE49-F238E27FC236}">
                <a16:creationId xmlns:a16="http://schemas.microsoft.com/office/drawing/2014/main" id="{29496722-D83E-419F-BEC8-B61070570F6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131556" y="1568040"/>
            <a:ext cx="3960000" cy="3960000"/>
          </a:xfrm>
          <a:prstGeom prst="rect">
            <a:avLst/>
          </a:prstGeom>
        </p:spPr>
      </p:pic>
    </p:spTree>
    <p:extLst>
      <p:ext uri="{BB962C8B-B14F-4D97-AF65-F5344CB8AC3E}">
        <p14:creationId xmlns:p14="http://schemas.microsoft.com/office/powerpoint/2010/main" val="24513714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60C3C-32FB-4370-BF8A-7A122D7E0692}"/>
              </a:ext>
            </a:extLst>
          </p:cNvPr>
          <p:cNvSpPr>
            <a:spLocks noGrp="1"/>
          </p:cNvSpPr>
          <p:nvPr>
            <p:ph type="title"/>
          </p:nvPr>
        </p:nvSpPr>
        <p:spPr>
          <a:xfrm>
            <a:off x="2495550" y="503855"/>
            <a:ext cx="7200900" cy="675722"/>
          </a:xfrm>
        </p:spPr>
        <p:txBody>
          <a:bodyPr/>
          <a:lstStyle/>
          <a:p>
            <a:r>
              <a:rPr lang="en-AU" dirty="0"/>
              <a:t>Total Sulfur Dioxide</a:t>
            </a:r>
          </a:p>
        </p:txBody>
      </p:sp>
      <p:sp>
        <p:nvSpPr>
          <p:cNvPr id="3" name="Slide Number Placeholder 2">
            <a:extLst>
              <a:ext uri="{FF2B5EF4-FFF2-40B4-BE49-F238E27FC236}">
                <a16:creationId xmlns:a16="http://schemas.microsoft.com/office/drawing/2014/main" id="{11CB3F21-59F7-495D-BC71-696E6AF82AE7}"/>
              </a:ext>
            </a:extLst>
          </p:cNvPr>
          <p:cNvSpPr>
            <a:spLocks noGrp="1"/>
          </p:cNvSpPr>
          <p:nvPr>
            <p:ph type="sldNum" sz="quarter" idx="12"/>
          </p:nvPr>
        </p:nvSpPr>
        <p:spPr/>
        <p:txBody>
          <a:bodyPr/>
          <a:lstStyle/>
          <a:p>
            <a:fld id="{E31375A4-56A4-47D6-9801-1991572033F7}" type="slidenum">
              <a:rPr lang="en-US" smtClean="0"/>
              <a:t>11</a:t>
            </a:fld>
            <a:endParaRPr lang="en-US"/>
          </a:p>
        </p:txBody>
      </p:sp>
      <p:sp>
        <p:nvSpPr>
          <p:cNvPr id="4" name="Footer Placeholder 3">
            <a:extLst>
              <a:ext uri="{FF2B5EF4-FFF2-40B4-BE49-F238E27FC236}">
                <a16:creationId xmlns:a16="http://schemas.microsoft.com/office/drawing/2014/main" id="{4609BD55-7483-47AA-B27F-0C3B85D4B932}"/>
              </a:ext>
            </a:extLst>
          </p:cNvPr>
          <p:cNvSpPr>
            <a:spLocks noGrp="1"/>
          </p:cNvSpPr>
          <p:nvPr>
            <p:ph type="ftr" sz="quarter" idx="11"/>
          </p:nvPr>
        </p:nvSpPr>
        <p:spPr/>
        <p:txBody>
          <a:bodyPr/>
          <a:lstStyle/>
          <a:p>
            <a:r>
              <a:rPr lang="en-US"/>
              <a:t>APEC Wine Regulatory Forum | Oct 10 – 11, 2018</a:t>
            </a:r>
            <a:endParaRPr lang="en-US" dirty="0"/>
          </a:p>
        </p:txBody>
      </p:sp>
      <p:sp>
        <p:nvSpPr>
          <p:cNvPr id="5" name="Date Placeholder 4">
            <a:extLst>
              <a:ext uri="{FF2B5EF4-FFF2-40B4-BE49-F238E27FC236}">
                <a16:creationId xmlns:a16="http://schemas.microsoft.com/office/drawing/2014/main" id="{E46BAA0B-3810-48AC-AC50-12A362B5722F}"/>
              </a:ext>
            </a:extLst>
          </p:cNvPr>
          <p:cNvSpPr>
            <a:spLocks noGrp="1"/>
          </p:cNvSpPr>
          <p:nvPr>
            <p:ph type="dt" sz="half" idx="10"/>
          </p:nvPr>
        </p:nvSpPr>
        <p:spPr/>
        <p:txBody>
          <a:bodyPr/>
          <a:lstStyle/>
          <a:p>
            <a:r>
              <a:rPr lang="en-US"/>
              <a:t>Honolulu, HI</a:t>
            </a:r>
            <a:endParaRPr lang="en-US" dirty="0"/>
          </a:p>
        </p:txBody>
      </p:sp>
      <p:graphicFrame>
        <p:nvGraphicFramePr>
          <p:cNvPr id="7" name="Table 6">
            <a:extLst>
              <a:ext uri="{FF2B5EF4-FFF2-40B4-BE49-F238E27FC236}">
                <a16:creationId xmlns:a16="http://schemas.microsoft.com/office/drawing/2014/main" id="{D345B35C-3AD2-40E9-89FE-9A956EB4E47C}"/>
              </a:ext>
            </a:extLst>
          </p:cNvPr>
          <p:cNvGraphicFramePr>
            <a:graphicFrameLocks noGrp="1"/>
          </p:cNvGraphicFramePr>
          <p:nvPr>
            <p:extLst>
              <p:ext uri="{D42A27DB-BD31-4B8C-83A1-F6EECF244321}">
                <p14:modId xmlns:p14="http://schemas.microsoft.com/office/powerpoint/2010/main" val="3970136178"/>
              </p:ext>
            </p:extLst>
          </p:nvPr>
        </p:nvGraphicFramePr>
        <p:xfrm>
          <a:off x="3078480" y="1410367"/>
          <a:ext cx="6096000" cy="1106805"/>
        </p:xfrm>
        <a:graphic>
          <a:graphicData uri="http://schemas.openxmlformats.org/drawingml/2006/table">
            <a:tbl>
              <a:tblPr>
                <a:tableStyleId>{69012ECD-51FC-41F1-AA8D-1B2483CD663E}</a:tableStyleId>
              </a:tblPr>
              <a:tblGrid>
                <a:gridCol w="609600">
                  <a:extLst>
                    <a:ext uri="{9D8B030D-6E8A-4147-A177-3AD203B41FA5}">
                      <a16:colId xmlns:a16="http://schemas.microsoft.com/office/drawing/2014/main" val="2040436373"/>
                    </a:ext>
                  </a:extLst>
                </a:gridCol>
                <a:gridCol w="609600">
                  <a:extLst>
                    <a:ext uri="{9D8B030D-6E8A-4147-A177-3AD203B41FA5}">
                      <a16:colId xmlns:a16="http://schemas.microsoft.com/office/drawing/2014/main" val="157826093"/>
                    </a:ext>
                  </a:extLst>
                </a:gridCol>
                <a:gridCol w="609600">
                  <a:extLst>
                    <a:ext uri="{9D8B030D-6E8A-4147-A177-3AD203B41FA5}">
                      <a16:colId xmlns:a16="http://schemas.microsoft.com/office/drawing/2014/main" val="3178896161"/>
                    </a:ext>
                  </a:extLst>
                </a:gridCol>
                <a:gridCol w="609600">
                  <a:extLst>
                    <a:ext uri="{9D8B030D-6E8A-4147-A177-3AD203B41FA5}">
                      <a16:colId xmlns:a16="http://schemas.microsoft.com/office/drawing/2014/main" val="3315173453"/>
                    </a:ext>
                  </a:extLst>
                </a:gridCol>
                <a:gridCol w="609600">
                  <a:extLst>
                    <a:ext uri="{9D8B030D-6E8A-4147-A177-3AD203B41FA5}">
                      <a16:colId xmlns:a16="http://schemas.microsoft.com/office/drawing/2014/main" val="2338599992"/>
                    </a:ext>
                  </a:extLst>
                </a:gridCol>
                <a:gridCol w="609600">
                  <a:extLst>
                    <a:ext uri="{9D8B030D-6E8A-4147-A177-3AD203B41FA5}">
                      <a16:colId xmlns:a16="http://schemas.microsoft.com/office/drawing/2014/main" val="600106212"/>
                    </a:ext>
                  </a:extLst>
                </a:gridCol>
                <a:gridCol w="609600">
                  <a:extLst>
                    <a:ext uri="{9D8B030D-6E8A-4147-A177-3AD203B41FA5}">
                      <a16:colId xmlns:a16="http://schemas.microsoft.com/office/drawing/2014/main" val="3350287431"/>
                    </a:ext>
                  </a:extLst>
                </a:gridCol>
                <a:gridCol w="609600">
                  <a:extLst>
                    <a:ext uri="{9D8B030D-6E8A-4147-A177-3AD203B41FA5}">
                      <a16:colId xmlns:a16="http://schemas.microsoft.com/office/drawing/2014/main" val="2553887409"/>
                    </a:ext>
                  </a:extLst>
                </a:gridCol>
                <a:gridCol w="609600">
                  <a:extLst>
                    <a:ext uri="{9D8B030D-6E8A-4147-A177-3AD203B41FA5}">
                      <a16:colId xmlns:a16="http://schemas.microsoft.com/office/drawing/2014/main" val="2104892361"/>
                    </a:ext>
                  </a:extLst>
                </a:gridCol>
                <a:gridCol w="609600">
                  <a:extLst>
                    <a:ext uri="{9D8B030D-6E8A-4147-A177-3AD203B41FA5}">
                      <a16:colId xmlns:a16="http://schemas.microsoft.com/office/drawing/2014/main" val="2831091166"/>
                    </a:ext>
                  </a:extLst>
                </a:gridCol>
              </a:tblGrid>
              <a:tr h="190500">
                <a:tc>
                  <a:txBody>
                    <a:bodyPr/>
                    <a:lstStyle/>
                    <a:p>
                      <a:pPr algn="ctr" fontAlgn="b"/>
                      <a:r>
                        <a:rPr lang="en-AU" sz="1100" b="1" u="none" strike="noStrike">
                          <a:effectLst/>
                        </a:rPr>
                        <a:t>wine</a:t>
                      </a:r>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b="1" u="none" strike="noStrike">
                          <a:effectLst/>
                        </a:rPr>
                        <a:t>Analyte</a:t>
                      </a:r>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b="1" u="none" strike="noStrike">
                          <a:effectLst/>
                        </a:rPr>
                        <a:t>APEC mean</a:t>
                      </a:r>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b="1" u="none" strike="noStrike">
                          <a:effectLst/>
                        </a:rPr>
                        <a:t>APEC stdev</a:t>
                      </a:r>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b="1" u="none" strike="noStrike">
                          <a:effectLst/>
                        </a:rPr>
                        <a:t>APEC count</a:t>
                      </a:r>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b="1" u="none" strike="noStrike">
                          <a:effectLst/>
                        </a:rPr>
                        <a:t>APEC CV</a:t>
                      </a:r>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b="1" u="none" strike="noStrike">
                          <a:effectLst/>
                        </a:rPr>
                        <a:t>IWAG mean</a:t>
                      </a:r>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b="1" u="none" strike="noStrike">
                          <a:effectLst/>
                        </a:rPr>
                        <a:t>IWAG stdev</a:t>
                      </a:r>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b="1" u="none" strike="noStrike">
                          <a:effectLst/>
                        </a:rPr>
                        <a:t>IWAG count</a:t>
                      </a:r>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b="1" u="none" strike="noStrike" dirty="0">
                          <a:effectLst/>
                        </a:rPr>
                        <a:t>IWAG CV</a:t>
                      </a:r>
                      <a:endParaRPr lang="en-AU" sz="11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802034086"/>
                  </a:ext>
                </a:extLst>
              </a:tr>
              <a:tr h="190500">
                <a:tc>
                  <a:txBody>
                    <a:bodyPr/>
                    <a:lstStyle/>
                    <a:p>
                      <a:pPr algn="ctr" fontAlgn="b"/>
                      <a:r>
                        <a:rPr lang="en-AU" sz="1100" u="none" strike="noStrike">
                          <a:effectLst/>
                        </a:rPr>
                        <a:t>red</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TSO2</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64.1</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15.9</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14</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24.77%</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56.2</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7.2</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370</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12.89%</a:t>
                      </a:r>
                      <a:endParaRPr lang="en-AU"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838265079"/>
                  </a:ext>
                </a:extLst>
              </a:tr>
              <a:tr h="190500">
                <a:tc>
                  <a:txBody>
                    <a:bodyPr/>
                    <a:lstStyle/>
                    <a:p>
                      <a:pPr algn="ctr" fontAlgn="b"/>
                      <a:r>
                        <a:rPr lang="en-AU" sz="1100" u="none" strike="noStrike">
                          <a:effectLst/>
                        </a:rPr>
                        <a:t>white</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TSO3</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92.1</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12.8</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16</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13.94%</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87.9</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6.4</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350</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7.23%</a:t>
                      </a:r>
                      <a:endParaRPr lang="en-AU"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775252045"/>
                  </a:ext>
                </a:extLst>
              </a:tr>
              <a:tr h="190500">
                <a:tc>
                  <a:txBody>
                    <a:bodyPr/>
                    <a:lstStyle/>
                    <a:p>
                      <a:pPr algn="ctr" fontAlgn="b"/>
                      <a:r>
                        <a:rPr lang="en-AU" sz="1100" u="none" strike="noStrike">
                          <a:effectLst/>
                        </a:rPr>
                        <a:t>rose</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TSO4</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116.4</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37.0</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18</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31.78%</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127.4</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11.0</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346</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8.65%</a:t>
                      </a:r>
                      <a:endParaRPr lang="en-AU"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998504410"/>
                  </a:ext>
                </a:extLst>
              </a:tr>
              <a:tr h="190500">
                <a:tc>
                  <a:txBody>
                    <a:bodyPr/>
                    <a:lstStyle/>
                    <a:p>
                      <a:pPr algn="ctr" fontAlgn="b"/>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b="1" u="none" strike="noStrike">
                          <a:effectLst/>
                        </a:rPr>
                        <a:t>Average</a:t>
                      </a:r>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b="1" u="none" strike="noStrike">
                          <a:effectLst/>
                        </a:rPr>
                        <a:t>23.50%</a:t>
                      </a:r>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b="1" u="none" strike="noStrike" dirty="0">
                          <a:effectLst/>
                        </a:rPr>
                        <a:t>9.59%</a:t>
                      </a:r>
                      <a:endParaRPr lang="en-AU" sz="11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631555551"/>
                  </a:ext>
                </a:extLst>
              </a:tr>
            </a:tbl>
          </a:graphicData>
        </a:graphic>
      </p:graphicFrame>
      <p:graphicFrame>
        <p:nvGraphicFramePr>
          <p:cNvPr id="8" name="Chart 7">
            <a:extLst>
              <a:ext uri="{FF2B5EF4-FFF2-40B4-BE49-F238E27FC236}">
                <a16:creationId xmlns:a16="http://schemas.microsoft.com/office/drawing/2014/main" id="{E8A9B278-02B4-4ADB-B3C0-4B7AE873652A}"/>
              </a:ext>
            </a:extLst>
          </p:cNvPr>
          <p:cNvGraphicFramePr>
            <a:graphicFrameLocks noChangeAspect="1"/>
          </p:cNvGraphicFramePr>
          <p:nvPr>
            <p:extLst>
              <p:ext uri="{D42A27DB-BD31-4B8C-83A1-F6EECF244321}">
                <p14:modId xmlns:p14="http://schemas.microsoft.com/office/powerpoint/2010/main" val="2055612059"/>
              </p:ext>
            </p:extLst>
          </p:nvPr>
        </p:nvGraphicFramePr>
        <p:xfrm>
          <a:off x="3270979" y="2638888"/>
          <a:ext cx="5700000" cy="342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022695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60C3C-32FB-4370-BF8A-7A122D7E0692}"/>
              </a:ext>
            </a:extLst>
          </p:cNvPr>
          <p:cNvSpPr>
            <a:spLocks noGrp="1"/>
          </p:cNvSpPr>
          <p:nvPr>
            <p:ph type="title"/>
          </p:nvPr>
        </p:nvSpPr>
        <p:spPr>
          <a:xfrm>
            <a:off x="2495550" y="503855"/>
            <a:ext cx="7200900" cy="675722"/>
          </a:xfrm>
        </p:spPr>
        <p:txBody>
          <a:bodyPr/>
          <a:lstStyle/>
          <a:p>
            <a:r>
              <a:rPr lang="en-AU" dirty="0"/>
              <a:t>Total Sulfur Dioxide</a:t>
            </a:r>
          </a:p>
        </p:txBody>
      </p:sp>
      <p:sp>
        <p:nvSpPr>
          <p:cNvPr id="3" name="Slide Number Placeholder 2">
            <a:extLst>
              <a:ext uri="{FF2B5EF4-FFF2-40B4-BE49-F238E27FC236}">
                <a16:creationId xmlns:a16="http://schemas.microsoft.com/office/drawing/2014/main" id="{11CB3F21-59F7-495D-BC71-696E6AF82AE7}"/>
              </a:ext>
            </a:extLst>
          </p:cNvPr>
          <p:cNvSpPr>
            <a:spLocks noGrp="1"/>
          </p:cNvSpPr>
          <p:nvPr>
            <p:ph type="sldNum" sz="quarter" idx="12"/>
          </p:nvPr>
        </p:nvSpPr>
        <p:spPr/>
        <p:txBody>
          <a:bodyPr/>
          <a:lstStyle/>
          <a:p>
            <a:fld id="{E31375A4-56A4-47D6-9801-1991572033F7}" type="slidenum">
              <a:rPr lang="en-US" smtClean="0"/>
              <a:t>12</a:t>
            </a:fld>
            <a:endParaRPr lang="en-US"/>
          </a:p>
        </p:txBody>
      </p:sp>
      <p:sp>
        <p:nvSpPr>
          <p:cNvPr id="4" name="Footer Placeholder 3">
            <a:extLst>
              <a:ext uri="{FF2B5EF4-FFF2-40B4-BE49-F238E27FC236}">
                <a16:creationId xmlns:a16="http://schemas.microsoft.com/office/drawing/2014/main" id="{4609BD55-7483-47AA-B27F-0C3B85D4B932}"/>
              </a:ext>
            </a:extLst>
          </p:cNvPr>
          <p:cNvSpPr>
            <a:spLocks noGrp="1"/>
          </p:cNvSpPr>
          <p:nvPr>
            <p:ph type="ftr" sz="quarter" idx="11"/>
          </p:nvPr>
        </p:nvSpPr>
        <p:spPr/>
        <p:txBody>
          <a:bodyPr/>
          <a:lstStyle/>
          <a:p>
            <a:r>
              <a:rPr lang="en-US"/>
              <a:t>APEC Wine Regulatory Forum | Oct 10 – 11, 2018</a:t>
            </a:r>
            <a:endParaRPr lang="en-US" dirty="0"/>
          </a:p>
        </p:txBody>
      </p:sp>
      <p:sp>
        <p:nvSpPr>
          <p:cNvPr id="5" name="Date Placeholder 4">
            <a:extLst>
              <a:ext uri="{FF2B5EF4-FFF2-40B4-BE49-F238E27FC236}">
                <a16:creationId xmlns:a16="http://schemas.microsoft.com/office/drawing/2014/main" id="{E46BAA0B-3810-48AC-AC50-12A362B5722F}"/>
              </a:ext>
            </a:extLst>
          </p:cNvPr>
          <p:cNvSpPr>
            <a:spLocks noGrp="1"/>
          </p:cNvSpPr>
          <p:nvPr>
            <p:ph type="dt" sz="half" idx="10"/>
          </p:nvPr>
        </p:nvSpPr>
        <p:spPr/>
        <p:txBody>
          <a:bodyPr/>
          <a:lstStyle/>
          <a:p>
            <a:r>
              <a:rPr lang="en-US"/>
              <a:t>Honolulu, HI</a:t>
            </a:r>
            <a:endParaRPr lang="en-US" dirty="0"/>
          </a:p>
        </p:txBody>
      </p:sp>
      <p:pic>
        <p:nvPicPr>
          <p:cNvPr id="9" name="Picture 8" descr="A close up of a map&#10;&#10;Description generated with very high confidence">
            <a:extLst>
              <a:ext uri="{FF2B5EF4-FFF2-40B4-BE49-F238E27FC236}">
                <a16:creationId xmlns:a16="http://schemas.microsoft.com/office/drawing/2014/main" id="{2A832222-819F-490F-8D71-7FF0D9034C1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0305" y="1557290"/>
            <a:ext cx="3960000" cy="3960000"/>
          </a:xfrm>
          <a:prstGeom prst="rect">
            <a:avLst/>
          </a:prstGeom>
        </p:spPr>
      </p:pic>
      <p:pic>
        <p:nvPicPr>
          <p:cNvPr id="11" name="Picture 10" descr="A close up of a map&#10;&#10;Description generated with very high confidence">
            <a:extLst>
              <a:ext uri="{FF2B5EF4-FFF2-40B4-BE49-F238E27FC236}">
                <a16:creationId xmlns:a16="http://schemas.microsoft.com/office/drawing/2014/main" id="{DDFC0896-2BE6-43B6-BAC7-B45CF34BE5A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16000" y="1557290"/>
            <a:ext cx="3960000" cy="3960000"/>
          </a:xfrm>
          <a:prstGeom prst="rect">
            <a:avLst/>
          </a:prstGeom>
        </p:spPr>
      </p:pic>
      <p:pic>
        <p:nvPicPr>
          <p:cNvPr id="13" name="Picture 12" descr="A close up of a map&#10;&#10;Description generated with very high confidence">
            <a:extLst>
              <a:ext uri="{FF2B5EF4-FFF2-40B4-BE49-F238E27FC236}">
                <a16:creationId xmlns:a16="http://schemas.microsoft.com/office/drawing/2014/main" id="{B710811D-5307-4BB6-863F-C1243B58EEE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079048" y="1557290"/>
            <a:ext cx="3960000" cy="3960000"/>
          </a:xfrm>
          <a:prstGeom prst="rect">
            <a:avLst/>
          </a:prstGeom>
        </p:spPr>
      </p:pic>
    </p:spTree>
    <p:extLst>
      <p:ext uri="{BB962C8B-B14F-4D97-AF65-F5344CB8AC3E}">
        <p14:creationId xmlns:p14="http://schemas.microsoft.com/office/powerpoint/2010/main" val="5375015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F52D82-7B92-4B11-938E-D3CEEE5ACE77}"/>
              </a:ext>
            </a:extLst>
          </p:cNvPr>
          <p:cNvSpPr>
            <a:spLocks noGrp="1"/>
          </p:cNvSpPr>
          <p:nvPr>
            <p:ph type="title"/>
          </p:nvPr>
        </p:nvSpPr>
        <p:spPr>
          <a:xfrm>
            <a:off x="2495550" y="503855"/>
            <a:ext cx="7200900" cy="611714"/>
          </a:xfrm>
        </p:spPr>
        <p:txBody>
          <a:bodyPr/>
          <a:lstStyle/>
          <a:p>
            <a:r>
              <a:rPr lang="en-AU" dirty="0"/>
              <a:t>Titratable Acidity</a:t>
            </a:r>
          </a:p>
        </p:txBody>
      </p:sp>
      <p:sp>
        <p:nvSpPr>
          <p:cNvPr id="3" name="Slide Number Placeholder 2">
            <a:extLst>
              <a:ext uri="{FF2B5EF4-FFF2-40B4-BE49-F238E27FC236}">
                <a16:creationId xmlns:a16="http://schemas.microsoft.com/office/drawing/2014/main" id="{AC3A58DC-5905-433F-9FEE-85BF4544D587}"/>
              </a:ext>
            </a:extLst>
          </p:cNvPr>
          <p:cNvSpPr>
            <a:spLocks noGrp="1"/>
          </p:cNvSpPr>
          <p:nvPr>
            <p:ph type="sldNum" sz="quarter" idx="12"/>
          </p:nvPr>
        </p:nvSpPr>
        <p:spPr/>
        <p:txBody>
          <a:bodyPr/>
          <a:lstStyle/>
          <a:p>
            <a:fld id="{E31375A4-56A4-47D6-9801-1991572033F7}" type="slidenum">
              <a:rPr lang="en-US" smtClean="0"/>
              <a:t>13</a:t>
            </a:fld>
            <a:endParaRPr lang="en-US"/>
          </a:p>
        </p:txBody>
      </p:sp>
      <p:sp>
        <p:nvSpPr>
          <p:cNvPr id="4" name="Footer Placeholder 3">
            <a:extLst>
              <a:ext uri="{FF2B5EF4-FFF2-40B4-BE49-F238E27FC236}">
                <a16:creationId xmlns:a16="http://schemas.microsoft.com/office/drawing/2014/main" id="{58FBFC90-BA78-4DD2-A015-66CE4937A17E}"/>
              </a:ext>
            </a:extLst>
          </p:cNvPr>
          <p:cNvSpPr>
            <a:spLocks noGrp="1"/>
          </p:cNvSpPr>
          <p:nvPr>
            <p:ph type="ftr" sz="quarter" idx="11"/>
          </p:nvPr>
        </p:nvSpPr>
        <p:spPr/>
        <p:txBody>
          <a:bodyPr/>
          <a:lstStyle/>
          <a:p>
            <a:r>
              <a:rPr lang="en-US"/>
              <a:t>APEC Wine Regulatory Forum | Oct 10 – 11, 2018</a:t>
            </a:r>
            <a:endParaRPr lang="en-US" dirty="0"/>
          </a:p>
        </p:txBody>
      </p:sp>
      <p:sp>
        <p:nvSpPr>
          <p:cNvPr id="5" name="Date Placeholder 4">
            <a:extLst>
              <a:ext uri="{FF2B5EF4-FFF2-40B4-BE49-F238E27FC236}">
                <a16:creationId xmlns:a16="http://schemas.microsoft.com/office/drawing/2014/main" id="{5289F468-450D-4E1B-9385-20BCEAD4053C}"/>
              </a:ext>
            </a:extLst>
          </p:cNvPr>
          <p:cNvSpPr>
            <a:spLocks noGrp="1"/>
          </p:cNvSpPr>
          <p:nvPr>
            <p:ph type="dt" sz="half" idx="10"/>
          </p:nvPr>
        </p:nvSpPr>
        <p:spPr/>
        <p:txBody>
          <a:bodyPr/>
          <a:lstStyle/>
          <a:p>
            <a:r>
              <a:rPr lang="en-US"/>
              <a:t>Honolulu, HI</a:t>
            </a:r>
            <a:endParaRPr lang="en-US" dirty="0"/>
          </a:p>
        </p:txBody>
      </p:sp>
      <p:graphicFrame>
        <p:nvGraphicFramePr>
          <p:cNvPr id="6" name="Table 5">
            <a:extLst>
              <a:ext uri="{FF2B5EF4-FFF2-40B4-BE49-F238E27FC236}">
                <a16:creationId xmlns:a16="http://schemas.microsoft.com/office/drawing/2014/main" id="{82BCC01F-2C48-410A-AEF0-0ECE433E08E1}"/>
              </a:ext>
            </a:extLst>
          </p:cNvPr>
          <p:cNvGraphicFramePr>
            <a:graphicFrameLocks noGrp="1"/>
          </p:cNvGraphicFramePr>
          <p:nvPr>
            <p:extLst>
              <p:ext uri="{D42A27DB-BD31-4B8C-83A1-F6EECF244321}">
                <p14:modId xmlns:p14="http://schemas.microsoft.com/office/powerpoint/2010/main" val="3226601044"/>
              </p:ext>
            </p:extLst>
          </p:nvPr>
        </p:nvGraphicFramePr>
        <p:xfrm>
          <a:off x="3048000" y="1330416"/>
          <a:ext cx="6096000" cy="1106805"/>
        </p:xfrm>
        <a:graphic>
          <a:graphicData uri="http://schemas.openxmlformats.org/drawingml/2006/table">
            <a:tbl>
              <a:tblPr>
                <a:tableStyleId>{69012ECD-51FC-41F1-AA8D-1B2483CD663E}</a:tableStyleId>
              </a:tblPr>
              <a:tblGrid>
                <a:gridCol w="609600">
                  <a:extLst>
                    <a:ext uri="{9D8B030D-6E8A-4147-A177-3AD203B41FA5}">
                      <a16:colId xmlns:a16="http://schemas.microsoft.com/office/drawing/2014/main" val="2607581689"/>
                    </a:ext>
                  </a:extLst>
                </a:gridCol>
                <a:gridCol w="609600">
                  <a:extLst>
                    <a:ext uri="{9D8B030D-6E8A-4147-A177-3AD203B41FA5}">
                      <a16:colId xmlns:a16="http://schemas.microsoft.com/office/drawing/2014/main" val="3678505536"/>
                    </a:ext>
                  </a:extLst>
                </a:gridCol>
                <a:gridCol w="609600">
                  <a:extLst>
                    <a:ext uri="{9D8B030D-6E8A-4147-A177-3AD203B41FA5}">
                      <a16:colId xmlns:a16="http://schemas.microsoft.com/office/drawing/2014/main" val="2129448294"/>
                    </a:ext>
                  </a:extLst>
                </a:gridCol>
                <a:gridCol w="609600">
                  <a:extLst>
                    <a:ext uri="{9D8B030D-6E8A-4147-A177-3AD203B41FA5}">
                      <a16:colId xmlns:a16="http://schemas.microsoft.com/office/drawing/2014/main" val="746010003"/>
                    </a:ext>
                  </a:extLst>
                </a:gridCol>
                <a:gridCol w="609600">
                  <a:extLst>
                    <a:ext uri="{9D8B030D-6E8A-4147-A177-3AD203B41FA5}">
                      <a16:colId xmlns:a16="http://schemas.microsoft.com/office/drawing/2014/main" val="1305444816"/>
                    </a:ext>
                  </a:extLst>
                </a:gridCol>
                <a:gridCol w="609600">
                  <a:extLst>
                    <a:ext uri="{9D8B030D-6E8A-4147-A177-3AD203B41FA5}">
                      <a16:colId xmlns:a16="http://schemas.microsoft.com/office/drawing/2014/main" val="1162086062"/>
                    </a:ext>
                  </a:extLst>
                </a:gridCol>
                <a:gridCol w="609600">
                  <a:extLst>
                    <a:ext uri="{9D8B030D-6E8A-4147-A177-3AD203B41FA5}">
                      <a16:colId xmlns:a16="http://schemas.microsoft.com/office/drawing/2014/main" val="1007682084"/>
                    </a:ext>
                  </a:extLst>
                </a:gridCol>
                <a:gridCol w="609600">
                  <a:extLst>
                    <a:ext uri="{9D8B030D-6E8A-4147-A177-3AD203B41FA5}">
                      <a16:colId xmlns:a16="http://schemas.microsoft.com/office/drawing/2014/main" val="4163717683"/>
                    </a:ext>
                  </a:extLst>
                </a:gridCol>
                <a:gridCol w="609600">
                  <a:extLst>
                    <a:ext uri="{9D8B030D-6E8A-4147-A177-3AD203B41FA5}">
                      <a16:colId xmlns:a16="http://schemas.microsoft.com/office/drawing/2014/main" val="3169721025"/>
                    </a:ext>
                  </a:extLst>
                </a:gridCol>
                <a:gridCol w="609600">
                  <a:extLst>
                    <a:ext uri="{9D8B030D-6E8A-4147-A177-3AD203B41FA5}">
                      <a16:colId xmlns:a16="http://schemas.microsoft.com/office/drawing/2014/main" val="1416034845"/>
                    </a:ext>
                  </a:extLst>
                </a:gridCol>
              </a:tblGrid>
              <a:tr h="190500">
                <a:tc>
                  <a:txBody>
                    <a:bodyPr/>
                    <a:lstStyle/>
                    <a:p>
                      <a:pPr algn="ctr" fontAlgn="b"/>
                      <a:r>
                        <a:rPr lang="en-AU" sz="1100" u="none" strike="noStrike">
                          <a:effectLst/>
                        </a:rPr>
                        <a:t>wine</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Analyte</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APEC mean</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APEC stdev</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APEC count</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APEC CV</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IWAG mean</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IWAG stdev</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IWAG count</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IWAG CV</a:t>
                      </a:r>
                      <a:endParaRPr lang="en-AU"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49999151"/>
                  </a:ext>
                </a:extLst>
              </a:tr>
              <a:tr h="190500">
                <a:tc>
                  <a:txBody>
                    <a:bodyPr/>
                    <a:lstStyle/>
                    <a:p>
                      <a:pPr algn="ctr" fontAlgn="b"/>
                      <a:r>
                        <a:rPr lang="en-AU" sz="1100" u="none" strike="noStrike">
                          <a:effectLst/>
                        </a:rPr>
                        <a:t>red</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TA</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5.47</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0.13</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10</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2.35%</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5.41</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0.33</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350</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6.18%</a:t>
                      </a:r>
                      <a:endParaRPr lang="en-AU"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326890336"/>
                  </a:ext>
                </a:extLst>
              </a:tr>
              <a:tr h="190500">
                <a:tc>
                  <a:txBody>
                    <a:bodyPr/>
                    <a:lstStyle/>
                    <a:p>
                      <a:pPr algn="ctr" fontAlgn="b"/>
                      <a:r>
                        <a:rPr lang="en-AU" sz="1100" u="none" strike="noStrike">
                          <a:effectLst/>
                        </a:rPr>
                        <a:t>white</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TA</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5.49</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0.45</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10</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8.23%</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5.20</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0.30</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324</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5.81%</a:t>
                      </a:r>
                      <a:endParaRPr lang="en-AU"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581280446"/>
                  </a:ext>
                </a:extLst>
              </a:tr>
              <a:tr h="190500">
                <a:tc>
                  <a:txBody>
                    <a:bodyPr/>
                    <a:lstStyle/>
                    <a:p>
                      <a:pPr algn="ctr" fontAlgn="b"/>
                      <a:r>
                        <a:rPr lang="en-AU" sz="1100" u="none" strike="noStrike">
                          <a:effectLst/>
                        </a:rPr>
                        <a:t>rose</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TA</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5.95</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0.28</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10</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4.78%</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5.79</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0.27</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322</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4.64%</a:t>
                      </a:r>
                      <a:endParaRPr lang="en-AU"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19326114"/>
                  </a:ext>
                </a:extLst>
              </a:tr>
              <a:tr h="190500">
                <a:tc>
                  <a:txBody>
                    <a:bodyPr/>
                    <a:lstStyle/>
                    <a:p>
                      <a:pPr algn="ctr" fontAlgn="b"/>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Average</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5.12%</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dirty="0">
                          <a:effectLst/>
                        </a:rPr>
                        <a:t>5.54%</a:t>
                      </a:r>
                      <a:endParaRPr lang="en-AU"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453033891"/>
                  </a:ext>
                </a:extLst>
              </a:tr>
            </a:tbl>
          </a:graphicData>
        </a:graphic>
      </p:graphicFrame>
      <p:graphicFrame>
        <p:nvGraphicFramePr>
          <p:cNvPr id="7" name="Chart 6">
            <a:extLst>
              <a:ext uri="{FF2B5EF4-FFF2-40B4-BE49-F238E27FC236}">
                <a16:creationId xmlns:a16="http://schemas.microsoft.com/office/drawing/2014/main" id="{9617C27E-26E7-4075-AF8F-E76D566C1B7D}"/>
              </a:ext>
            </a:extLst>
          </p:cNvPr>
          <p:cNvGraphicFramePr>
            <a:graphicFrameLocks noChangeAspect="1"/>
          </p:cNvGraphicFramePr>
          <p:nvPr>
            <p:extLst>
              <p:ext uri="{D42A27DB-BD31-4B8C-83A1-F6EECF244321}">
                <p14:modId xmlns:p14="http://schemas.microsoft.com/office/powerpoint/2010/main" val="703448368"/>
              </p:ext>
            </p:extLst>
          </p:nvPr>
        </p:nvGraphicFramePr>
        <p:xfrm>
          <a:off x="3240499" y="2654831"/>
          <a:ext cx="5700000" cy="342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619674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F52D82-7B92-4B11-938E-D3CEEE5ACE77}"/>
              </a:ext>
            </a:extLst>
          </p:cNvPr>
          <p:cNvSpPr>
            <a:spLocks noGrp="1"/>
          </p:cNvSpPr>
          <p:nvPr>
            <p:ph type="title"/>
          </p:nvPr>
        </p:nvSpPr>
        <p:spPr>
          <a:xfrm>
            <a:off x="2495550" y="503855"/>
            <a:ext cx="7200900" cy="611714"/>
          </a:xfrm>
        </p:spPr>
        <p:txBody>
          <a:bodyPr/>
          <a:lstStyle/>
          <a:p>
            <a:r>
              <a:rPr lang="en-AU" dirty="0"/>
              <a:t>Titratable Acidity</a:t>
            </a:r>
          </a:p>
        </p:txBody>
      </p:sp>
      <p:sp>
        <p:nvSpPr>
          <p:cNvPr id="3" name="Slide Number Placeholder 2">
            <a:extLst>
              <a:ext uri="{FF2B5EF4-FFF2-40B4-BE49-F238E27FC236}">
                <a16:creationId xmlns:a16="http://schemas.microsoft.com/office/drawing/2014/main" id="{AC3A58DC-5905-433F-9FEE-85BF4544D587}"/>
              </a:ext>
            </a:extLst>
          </p:cNvPr>
          <p:cNvSpPr>
            <a:spLocks noGrp="1"/>
          </p:cNvSpPr>
          <p:nvPr>
            <p:ph type="sldNum" sz="quarter" idx="12"/>
          </p:nvPr>
        </p:nvSpPr>
        <p:spPr/>
        <p:txBody>
          <a:bodyPr/>
          <a:lstStyle/>
          <a:p>
            <a:fld id="{E31375A4-56A4-47D6-9801-1991572033F7}" type="slidenum">
              <a:rPr lang="en-US" smtClean="0"/>
              <a:t>14</a:t>
            </a:fld>
            <a:endParaRPr lang="en-US"/>
          </a:p>
        </p:txBody>
      </p:sp>
      <p:sp>
        <p:nvSpPr>
          <p:cNvPr id="4" name="Footer Placeholder 3">
            <a:extLst>
              <a:ext uri="{FF2B5EF4-FFF2-40B4-BE49-F238E27FC236}">
                <a16:creationId xmlns:a16="http://schemas.microsoft.com/office/drawing/2014/main" id="{58FBFC90-BA78-4DD2-A015-66CE4937A17E}"/>
              </a:ext>
            </a:extLst>
          </p:cNvPr>
          <p:cNvSpPr>
            <a:spLocks noGrp="1"/>
          </p:cNvSpPr>
          <p:nvPr>
            <p:ph type="ftr" sz="quarter" idx="11"/>
          </p:nvPr>
        </p:nvSpPr>
        <p:spPr/>
        <p:txBody>
          <a:bodyPr/>
          <a:lstStyle/>
          <a:p>
            <a:r>
              <a:rPr lang="en-US"/>
              <a:t>APEC Wine Regulatory Forum | Oct 10 – 11, 2018</a:t>
            </a:r>
            <a:endParaRPr lang="en-US" dirty="0"/>
          </a:p>
        </p:txBody>
      </p:sp>
      <p:sp>
        <p:nvSpPr>
          <p:cNvPr id="5" name="Date Placeholder 4">
            <a:extLst>
              <a:ext uri="{FF2B5EF4-FFF2-40B4-BE49-F238E27FC236}">
                <a16:creationId xmlns:a16="http://schemas.microsoft.com/office/drawing/2014/main" id="{5289F468-450D-4E1B-9385-20BCEAD4053C}"/>
              </a:ext>
            </a:extLst>
          </p:cNvPr>
          <p:cNvSpPr>
            <a:spLocks noGrp="1"/>
          </p:cNvSpPr>
          <p:nvPr>
            <p:ph type="dt" sz="half" idx="10"/>
          </p:nvPr>
        </p:nvSpPr>
        <p:spPr/>
        <p:txBody>
          <a:bodyPr/>
          <a:lstStyle/>
          <a:p>
            <a:r>
              <a:rPr lang="en-US"/>
              <a:t>Honolulu, HI</a:t>
            </a:r>
            <a:endParaRPr lang="en-US" dirty="0"/>
          </a:p>
        </p:txBody>
      </p:sp>
      <p:pic>
        <p:nvPicPr>
          <p:cNvPr id="9" name="Picture 8" descr="A close up of a map&#10;&#10;Description generated with very high confidence">
            <a:extLst>
              <a:ext uri="{FF2B5EF4-FFF2-40B4-BE49-F238E27FC236}">
                <a16:creationId xmlns:a16="http://schemas.microsoft.com/office/drawing/2014/main" id="{DF257FE6-4E88-4E3E-9AA0-BF9CC7F17D2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0826" y="1479288"/>
            <a:ext cx="3960000" cy="3960000"/>
          </a:xfrm>
          <a:prstGeom prst="rect">
            <a:avLst/>
          </a:prstGeom>
        </p:spPr>
      </p:pic>
      <p:pic>
        <p:nvPicPr>
          <p:cNvPr id="11" name="Picture 10" descr="A close up of a map&#10;&#10;Description generated with very high confidence">
            <a:extLst>
              <a:ext uri="{FF2B5EF4-FFF2-40B4-BE49-F238E27FC236}">
                <a16:creationId xmlns:a16="http://schemas.microsoft.com/office/drawing/2014/main" id="{1111349A-4F7C-4DB8-A516-4624D91D103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75650" y="1479288"/>
            <a:ext cx="3960000" cy="3960000"/>
          </a:xfrm>
          <a:prstGeom prst="rect">
            <a:avLst/>
          </a:prstGeom>
        </p:spPr>
      </p:pic>
      <p:pic>
        <p:nvPicPr>
          <p:cNvPr id="13" name="Picture 12" descr="A close up of a map&#10;&#10;Description generated with very high confidence">
            <a:extLst>
              <a:ext uri="{FF2B5EF4-FFF2-40B4-BE49-F238E27FC236}">
                <a16:creationId xmlns:a16="http://schemas.microsoft.com/office/drawing/2014/main" id="{FD82613A-34D0-4315-96A7-76648D929E9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035650" y="1479288"/>
            <a:ext cx="3960000" cy="3960000"/>
          </a:xfrm>
          <a:prstGeom prst="rect">
            <a:avLst/>
          </a:prstGeom>
        </p:spPr>
      </p:pic>
    </p:spTree>
    <p:extLst>
      <p:ext uri="{BB962C8B-B14F-4D97-AF65-F5344CB8AC3E}">
        <p14:creationId xmlns:p14="http://schemas.microsoft.com/office/powerpoint/2010/main" val="27164865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CC1608-7C47-42E1-93F4-67276BDF0F9E}"/>
              </a:ext>
            </a:extLst>
          </p:cNvPr>
          <p:cNvSpPr>
            <a:spLocks noGrp="1"/>
          </p:cNvSpPr>
          <p:nvPr>
            <p:ph type="title"/>
          </p:nvPr>
        </p:nvSpPr>
        <p:spPr>
          <a:xfrm>
            <a:off x="2495550" y="503855"/>
            <a:ext cx="7200900" cy="538562"/>
          </a:xfrm>
        </p:spPr>
        <p:txBody>
          <a:bodyPr/>
          <a:lstStyle/>
          <a:p>
            <a:r>
              <a:rPr lang="en-AU" dirty="0"/>
              <a:t>Reducing Sugar</a:t>
            </a:r>
          </a:p>
        </p:txBody>
      </p:sp>
      <p:sp>
        <p:nvSpPr>
          <p:cNvPr id="3" name="Slide Number Placeholder 2">
            <a:extLst>
              <a:ext uri="{FF2B5EF4-FFF2-40B4-BE49-F238E27FC236}">
                <a16:creationId xmlns:a16="http://schemas.microsoft.com/office/drawing/2014/main" id="{48711984-A819-458D-BB18-A85D7D98E2EB}"/>
              </a:ext>
            </a:extLst>
          </p:cNvPr>
          <p:cNvSpPr>
            <a:spLocks noGrp="1"/>
          </p:cNvSpPr>
          <p:nvPr>
            <p:ph type="sldNum" sz="quarter" idx="12"/>
          </p:nvPr>
        </p:nvSpPr>
        <p:spPr/>
        <p:txBody>
          <a:bodyPr/>
          <a:lstStyle/>
          <a:p>
            <a:fld id="{E31375A4-56A4-47D6-9801-1991572033F7}" type="slidenum">
              <a:rPr lang="en-US" smtClean="0"/>
              <a:t>15</a:t>
            </a:fld>
            <a:endParaRPr lang="en-US"/>
          </a:p>
        </p:txBody>
      </p:sp>
      <p:sp>
        <p:nvSpPr>
          <p:cNvPr id="4" name="Footer Placeholder 3">
            <a:extLst>
              <a:ext uri="{FF2B5EF4-FFF2-40B4-BE49-F238E27FC236}">
                <a16:creationId xmlns:a16="http://schemas.microsoft.com/office/drawing/2014/main" id="{228D53FD-9B21-4C07-BC1D-8AD87B87D797}"/>
              </a:ext>
            </a:extLst>
          </p:cNvPr>
          <p:cNvSpPr>
            <a:spLocks noGrp="1"/>
          </p:cNvSpPr>
          <p:nvPr>
            <p:ph type="ftr" sz="quarter" idx="11"/>
          </p:nvPr>
        </p:nvSpPr>
        <p:spPr/>
        <p:txBody>
          <a:bodyPr/>
          <a:lstStyle/>
          <a:p>
            <a:r>
              <a:rPr lang="en-US"/>
              <a:t>APEC Wine Regulatory Forum | Oct 10 – 11, 2018</a:t>
            </a:r>
            <a:endParaRPr lang="en-US" dirty="0"/>
          </a:p>
        </p:txBody>
      </p:sp>
      <p:sp>
        <p:nvSpPr>
          <p:cNvPr id="5" name="Date Placeholder 4">
            <a:extLst>
              <a:ext uri="{FF2B5EF4-FFF2-40B4-BE49-F238E27FC236}">
                <a16:creationId xmlns:a16="http://schemas.microsoft.com/office/drawing/2014/main" id="{CDE68B8C-6B08-4DE8-A980-7713368D3BF0}"/>
              </a:ext>
            </a:extLst>
          </p:cNvPr>
          <p:cNvSpPr>
            <a:spLocks noGrp="1"/>
          </p:cNvSpPr>
          <p:nvPr>
            <p:ph type="dt" sz="half" idx="10"/>
          </p:nvPr>
        </p:nvSpPr>
        <p:spPr/>
        <p:txBody>
          <a:bodyPr/>
          <a:lstStyle/>
          <a:p>
            <a:r>
              <a:rPr lang="en-US"/>
              <a:t>Honolulu, HI</a:t>
            </a:r>
            <a:endParaRPr lang="en-US" dirty="0"/>
          </a:p>
        </p:txBody>
      </p:sp>
      <p:graphicFrame>
        <p:nvGraphicFramePr>
          <p:cNvPr id="7" name="Table 6">
            <a:extLst>
              <a:ext uri="{FF2B5EF4-FFF2-40B4-BE49-F238E27FC236}">
                <a16:creationId xmlns:a16="http://schemas.microsoft.com/office/drawing/2014/main" id="{FB04FFAE-2858-47A1-BC6C-1A9F8EE38792}"/>
              </a:ext>
            </a:extLst>
          </p:cNvPr>
          <p:cNvGraphicFramePr>
            <a:graphicFrameLocks noGrp="1"/>
          </p:cNvGraphicFramePr>
          <p:nvPr>
            <p:extLst>
              <p:ext uri="{D42A27DB-BD31-4B8C-83A1-F6EECF244321}">
                <p14:modId xmlns:p14="http://schemas.microsoft.com/office/powerpoint/2010/main" val="3933257388"/>
              </p:ext>
            </p:extLst>
          </p:nvPr>
        </p:nvGraphicFramePr>
        <p:xfrm>
          <a:off x="2218944" y="1619696"/>
          <a:ext cx="7397500" cy="1106805"/>
        </p:xfrm>
        <a:graphic>
          <a:graphicData uri="http://schemas.openxmlformats.org/drawingml/2006/table">
            <a:tbl>
              <a:tblPr>
                <a:tableStyleId>{69012ECD-51FC-41F1-AA8D-1B2483CD663E}</a:tableStyleId>
              </a:tblPr>
              <a:tblGrid>
                <a:gridCol w="630936">
                  <a:extLst>
                    <a:ext uri="{9D8B030D-6E8A-4147-A177-3AD203B41FA5}">
                      <a16:colId xmlns:a16="http://schemas.microsoft.com/office/drawing/2014/main" val="1007190231"/>
                    </a:ext>
                  </a:extLst>
                </a:gridCol>
                <a:gridCol w="960120">
                  <a:extLst>
                    <a:ext uri="{9D8B030D-6E8A-4147-A177-3AD203B41FA5}">
                      <a16:colId xmlns:a16="http://schemas.microsoft.com/office/drawing/2014/main" val="4060648958"/>
                    </a:ext>
                  </a:extLst>
                </a:gridCol>
                <a:gridCol w="628194">
                  <a:extLst>
                    <a:ext uri="{9D8B030D-6E8A-4147-A177-3AD203B41FA5}">
                      <a16:colId xmlns:a16="http://schemas.microsoft.com/office/drawing/2014/main" val="1552410317"/>
                    </a:ext>
                  </a:extLst>
                </a:gridCol>
                <a:gridCol w="739750">
                  <a:extLst>
                    <a:ext uri="{9D8B030D-6E8A-4147-A177-3AD203B41FA5}">
                      <a16:colId xmlns:a16="http://schemas.microsoft.com/office/drawing/2014/main" val="3695680760"/>
                    </a:ext>
                  </a:extLst>
                </a:gridCol>
                <a:gridCol w="739750">
                  <a:extLst>
                    <a:ext uri="{9D8B030D-6E8A-4147-A177-3AD203B41FA5}">
                      <a16:colId xmlns:a16="http://schemas.microsoft.com/office/drawing/2014/main" val="2264171036"/>
                    </a:ext>
                  </a:extLst>
                </a:gridCol>
                <a:gridCol w="739750">
                  <a:extLst>
                    <a:ext uri="{9D8B030D-6E8A-4147-A177-3AD203B41FA5}">
                      <a16:colId xmlns:a16="http://schemas.microsoft.com/office/drawing/2014/main" val="1959655028"/>
                    </a:ext>
                  </a:extLst>
                </a:gridCol>
                <a:gridCol w="739750">
                  <a:extLst>
                    <a:ext uri="{9D8B030D-6E8A-4147-A177-3AD203B41FA5}">
                      <a16:colId xmlns:a16="http://schemas.microsoft.com/office/drawing/2014/main" val="1195783370"/>
                    </a:ext>
                  </a:extLst>
                </a:gridCol>
                <a:gridCol w="739750">
                  <a:extLst>
                    <a:ext uri="{9D8B030D-6E8A-4147-A177-3AD203B41FA5}">
                      <a16:colId xmlns:a16="http://schemas.microsoft.com/office/drawing/2014/main" val="735860373"/>
                    </a:ext>
                  </a:extLst>
                </a:gridCol>
                <a:gridCol w="739750">
                  <a:extLst>
                    <a:ext uri="{9D8B030D-6E8A-4147-A177-3AD203B41FA5}">
                      <a16:colId xmlns:a16="http://schemas.microsoft.com/office/drawing/2014/main" val="783751806"/>
                    </a:ext>
                  </a:extLst>
                </a:gridCol>
                <a:gridCol w="739750">
                  <a:extLst>
                    <a:ext uri="{9D8B030D-6E8A-4147-A177-3AD203B41FA5}">
                      <a16:colId xmlns:a16="http://schemas.microsoft.com/office/drawing/2014/main" val="3389940336"/>
                    </a:ext>
                  </a:extLst>
                </a:gridCol>
              </a:tblGrid>
              <a:tr h="190500">
                <a:tc>
                  <a:txBody>
                    <a:bodyPr/>
                    <a:lstStyle/>
                    <a:p>
                      <a:pPr algn="ctr" fontAlgn="b"/>
                      <a:r>
                        <a:rPr lang="en-AU" sz="1100" b="1" u="none" strike="noStrike">
                          <a:effectLst/>
                        </a:rPr>
                        <a:t>wine</a:t>
                      </a:r>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b="1" u="none" strike="noStrike">
                          <a:effectLst/>
                        </a:rPr>
                        <a:t>Analyte</a:t>
                      </a:r>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b="1" u="none" strike="noStrike">
                          <a:effectLst/>
                        </a:rPr>
                        <a:t>APEC mean</a:t>
                      </a:r>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b="1" u="none" strike="noStrike">
                          <a:effectLst/>
                        </a:rPr>
                        <a:t>APEC stdev</a:t>
                      </a:r>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b="1" u="none" strike="noStrike">
                          <a:effectLst/>
                        </a:rPr>
                        <a:t>APEC count</a:t>
                      </a:r>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b="1" u="none" strike="noStrike">
                          <a:effectLst/>
                        </a:rPr>
                        <a:t>APEC CV</a:t>
                      </a:r>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b="1" u="none" strike="noStrike">
                          <a:effectLst/>
                        </a:rPr>
                        <a:t>IWAG mean</a:t>
                      </a:r>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b="1" u="none" strike="noStrike">
                          <a:effectLst/>
                        </a:rPr>
                        <a:t>IWAG stdev</a:t>
                      </a:r>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b="1" u="none" strike="noStrike">
                          <a:effectLst/>
                        </a:rPr>
                        <a:t>IWAG count</a:t>
                      </a:r>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b="1" u="none" strike="noStrike" dirty="0">
                          <a:effectLst/>
                        </a:rPr>
                        <a:t>IWAG CV</a:t>
                      </a:r>
                      <a:endParaRPr lang="en-AU" sz="11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254409965"/>
                  </a:ext>
                </a:extLst>
              </a:tr>
              <a:tr h="190500">
                <a:tc>
                  <a:txBody>
                    <a:bodyPr/>
                    <a:lstStyle/>
                    <a:p>
                      <a:pPr algn="ctr" fontAlgn="b"/>
                      <a:r>
                        <a:rPr lang="en-AU" sz="1100" u="none" strike="noStrike">
                          <a:effectLst/>
                        </a:rPr>
                        <a:t>red</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900" u="none" strike="noStrike">
                          <a:effectLst/>
                        </a:rPr>
                        <a:t>Reducing sugars</a:t>
                      </a:r>
                      <a:endParaRPr lang="en-AU" sz="9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3.45</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1.08</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8</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31.28%</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2.91</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0.77</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110</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26.37%</a:t>
                      </a:r>
                      <a:endParaRPr lang="en-AU"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409911754"/>
                  </a:ext>
                </a:extLst>
              </a:tr>
              <a:tr h="190500">
                <a:tc>
                  <a:txBody>
                    <a:bodyPr/>
                    <a:lstStyle/>
                    <a:p>
                      <a:pPr algn="ctr" fontAlgn="b"/>
                      <a:r>
                        <a:rPr lang="en-AU" sz="1100" u="none" strike="noStrike">
                          <a:effectLst/>
                        </a:rPr>
                        <a:t>white</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900" u="none" strike="noStrike">
                          <a:effectLst/>
                        </a:rPr>
                        <a:t>Reducing sugars</a:t>
                      </a:r>
                      <a:endParaRPr lang="en-AU" sz="9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3.99</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0.62</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12</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15.62%</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4.09</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0.50</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116</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12.27%</a:t>
                      </a:r>
                      <a:endParaRPr lang="en-AU"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544990395"/>
                  </a:ext>
                </a:extLst>
              </a:tr>
              <a:tr h="190500">
                <a:tc>
                  <a:txBody>
                    <a:bodyPr/>
                    <a:lstStyle/>
                    <a:p>
                      <a:pPr algn="ctr" fontAlgn="b"/>
                      <a:r>
                        <a:rPr lang="en-AU" sz="1100" u="none" strike="noStrike">
                          <a:effectLst/>
                        </a:rPr>
                        <a:t>rose</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900" u="none" strike="noStrike">
                          <a:effectLst/>
                        </a:rPr>
                        <a:t>Reducing sugars</a:t>
                      </a:r>
                      <a:endParaRPr lang="en-AU" sz="9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20.28</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0.94</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14</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4.64%</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20.15</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1.42</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114</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7.07%</a:t>
                      </a:r>
                      <a:endParaRPr lang="en-AU"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875051546"/>
                  </a:ext>
                </a:extLst>
              </a:tr>
              <a:tr h="190500">
                <a:tc>
                  <a:txBody>
                    <a:bodyPr/>
                    <a:lstStyle/>
                    <a:p>
                      <a:pPr algn="ctr" fontAlgn="b"/>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AU" sz="11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b="1" u="none" strike="noStrike">
                          <a:effectLst/>
                        </a:rPr>
                        <a:t>Average</a:t>
                      </a:r>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b="1" u="none" strike="noStrike">
                          <a:effectLst/>
                        </a:rPr>
                        <a:t>17.18%</a:t>
                      </a:r>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b="1" u="none" strike="noStrike" dirty="0">
                          <a:effectLst/>
                        </a:rPr>
                        <a:t>15.23%</a:t>
                      </a:r>
                      <a:endParaRPr lang="en-AU" sz="11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295350925"/>
                  </a:ext>
                </a:extLst>
              </a:tr>
            </a:tbl>
          </a:graphicData>
        </a:graphic>
      </p:graphicFrame>
      <p:graphicFrame>
        <p:nvGraphicFramePr>
          <p:cNvPr id="8" name="Chart 7">
            <a:extLst>
              <a:ext uri="{FF2B5EF4-FFF2-40B4-BE49-F238E27FC236}">
                <a16:creationId xmlns:a16="http://schemas.microsoft.com/office/drawing/2014/main" id="{CE86B0D5-358B-4DD4-92D8-2E4F3659F5A9}"/>
              </a:ext>
            </a:extLst>
          </p:cNvPr>
          <p:cNvGraphicFramePr>
            <a:graphicFrameLocks noChangeAspect="1"/>
          </p:cNvGraphicFramePr>
          <p:nvPr>
            <p:extLst>
              <p:ext uri="{D42A27DB-BD31-4B8C-83A1-F6EECF244321}">
                <p14:modId xmlns:p14="http://schemas.microsoft.com/office/powerpoint/2010/main" val="2292303709"/>
              </p:ext>
            </p:extLst>
          </p:nvPr>
        </p:nvGraphicFramePr>
        <p:xfrm>
          <a:off x="3067694" y="2798090"/>
          <a:ext cx="5700000" cy="342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048452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CC1608-7C47-42E1-93F4-67276BDF0F9E}"/>
              </a:ext>
            </a:extLst>
          </p:cNvPr>
          <p:cNvSpPr>
            <a:spLocks noGrp="1"/>
          </p:cNvSpPr>
          <p:nvPr>
            <p:ph type="title"/>
          </p:nvPr>
        </p:nvSpPr>
        <p:spPr>
          <a:xfrm>
            <a:off x="2495550" y="503855"/>
            <a:ext cx="7200900" cy="538562"/>
          </a:xfrm>
        </p:spPr>
        <p:txBody>
          <a:bodyPr/>
          <a:lstStyle/>
          <a:p>
            <a:r>
              <a:rPr lang="en-AU" dirty="0"/>
              <a:t>Reducing Sugar</a:t>
            </a:r>
          </a:p>
        </p:txBody>
      </p:sp>
      <p:sp>
        <p:nvSpPr>
          <p:cNvPr id="3" name="Slide Number Placeholder 2">
            <a:extLst>
              <a:ext uri="{FF2B5EF4-FFF2-40B4-BE49-F238E27FC236}">
                <a16:creationId xmlns:a16="http://schemas.microsoft.com/office/drawing/2014/main" id="{48711984-A819-458D-BB18-A85D7D98E2EB}"/>
              </a:ext>
            </a:extLst>
          </p:cNvPr>
          <p:cNvSpPr>
            <a:spLocks noGrp="1"/>
          </p:cNvSpPr>
          <p:nvPr>
            <p:ph type="sldNum" sz="quarter" idx="12"/>
          </p:nvPr>
        </p:nvSpPr>
        <p:spPr/>
        <p:txBody>
          <a:bodyPr/>
          <a:lstStyle/>
          <a:p>
            <a:fld id="{E31375A4-56A4-47D6-9801-1991572033F7}" type="slidenum">
              <a:rPr lang="en-US" smtClean="0"/>
              <a:t>16</a:t>
            </a:fld>
            <a:endParaRPr lang="en-US"/>
          </a:p>
        </p:txBody>
      </p:sp>
      <p:sp>
        <p:nvSpPr>
          <p:cNvPr id="4" name="Footer Placeholder 3">
            <a:extLst>
              <a:ext uri="{FF2B5EF4-FFF2-40B4-BE49-F238E27FC236}">
                <a16:creationId xmlns:a16="http://schemas.microsoft.com/office/drawing/2014/main" id="{228D53FD-9B21-4C07-BC1D-8AD87B87D797}"/>
              </a:ext>
            </a:extLst>
          </p:cNvPr>
          <p:cNvSpPr>
            <a:spLocks noGrp="1"/>
          </p:cNvSpPr>
          <p:nvPr>
            <p:ph type="ftr" sz="quarter" idx="11"/>
          </p:nvPr>
        </p:nvSpPr>
        <p:spPr/>
        <p:txBody>
          <a:bodyPr/>
          <a:lstStyle/>
          <a:p>
            <a:r>
              <a:rPr lang="en-US"/>
              <a:t>APEC Wine Regulatory Forum | Oct 10 – 11, 2018</a:t>
            </a:r>
            <a:endParaRPr lang="en-US" dirty="0"/>
          </a:p>
        </p:txBody>
      </p:sp>
      <p:sp>
        <p:nvSpPr>
          <p:cNvPr id="5" name="Date Placeholder 4">
            <a:extLst>
              <a:ext uri="{FF2B5EF4-FFF2-40B4-BE49-F238E27FC236}">
                <a16:creationId xmlns:a16="http://schemas.microsoft.com/office/drawing/2014/main" id="{CDE68B8C-6B08-4DE8-A980-7713368D3BF0}"/>
              </a:ext>
            </a:extLst>
          </p:cNvPr>
          <p:cNvSpPr>
            <a:spLocks noGrp="1"/>
          </p:cNvSpPr>
          <p:nvPr>
            <p:ph type="dt" sz="half" idx="10"/>
          </p:nvPr>
        </p:nvSpPr>
        <p:spPr/>
        <p:txBody>
          <a:bodyPr/>
          <a:lstStyle/>
          <a:p>
            <a:r>
              <a:rPr lang="en-US"/>
              <a:t>Honolulu, HI</a:t>
            </a:r>
            <a:endParaRPr lang="en-US" dirty="0"/>
          </a:p>
        </p:txBody>
      </p:sp>
      <p:pic>
        <p:nvPicPr>
          <p:cNvPr id="9" name="Picture 8" descr="A close up of a map&#10;&#10;Description generated with very high confidence">
            <a:extLst>
              <a:ext uri="{FF2B5EF4-FFF2-40B4-BE49-F238E27FC236}">
                <a16:creationId xmlns:a16="http://schemas.microsoft.com/office/drawing/2014/main" id="{B013A89B-2216-4BAC-A989-98E0668D6F5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538" y="1486080"/>
            <a:ext cx="3960000" cy="3960000"/>
          </a:xfrm>
          <a:prstGeom prst="rect">
            <a:avLst/>
          </a:prstGeom>
        </p:spPr>
      </p:pic>
      <p:pic>
        <p:nvPicPr>
          <p:cNvPr id="11" name="Picture 10" descr="A close up of a map&#10;&#10;Description generated with very high confidence">
            <a:extLst>
              <a:ext uri="{FF2B5EF4-FFF2-40B4-BE49-F238E27FC236}">
                <a16:creationId xmlns:a16="http://schemas.microsoft.com/office/drawing/2014/main" id="{A1A3E3AA-E0DF-43A2-9712-ED8522BBEC6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46858" y="1486080"/>
            <a:ext cx="3960000" cy="3960000"/>
          </a:xfrm>
          <a:prstGeom prst="rect">
            <a:avLst/>
          </a:prstGeom>
        </p:spPr>
      </p:pic>
      <p:pic>
        <p:nvPicPr>
          <p:cNvPr id="13" name="Picture 12" descr="A close up of a map&#10;&#10;Description generated with very high confidence">
            <a:extLst>
              <a:ext uri="{FF2B5EF4-FFF2-40B4-BE49-F238E27FC236}">
                <a16:creationId xmlns:a16="http://schemas.microsoft.com/office/drawing/2014/main" id="{A14068CF-E7A4-4C19-9D72-81E0A3A4F69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006858" y="1486080"/>
            <a:ext cx="3960000" cy="3960000"/>
          </a:xfrm>
          <a:prstGeom prst="rect">
            <a:avLst/>
          </a:prstGeom>
        </p:spPr>
      </p:pic>
    </p:spTree>
    <p:extLst>
      <p:ext uri="{BB962C8B-B14F-4D97-AF65-F5344CB8AC3E}">
        <p14:creationId xmlns:p14="http://schemas.microsoft.com/office/powerpoint/2010/main" val="33781155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7CF674-981F-4E91-850D-EB16D7181CCB}"/>
              </a:ext>
            </a:extLst>
          </p:cNvPr>
          <p:cNvSpPr>
            <a:spLocks noGrp="1"/>
          </p:cNvSpPr>
          <p:nvPr>
            <p:ph type="title"/>
          </p:nvPr>
        </p:nvSpPr>
        <p:spPr>
          <a:xfrm>
            <a:off x="2495550" y="503855"/>
            <a:ext cx="7200900" cy="584282"/>
          </a:xfrm>
        </p:spPr>
        <p:txBody>
          <a:bodyPr/>
          <a:lstStyle/>
          <a:p>
            <a:r>
              <a:rPr lang="en-AU" dirty="0"/>
              <a:t>Glucose + Fructose</a:t>
            </a:r>
          </a:p>
        </p:txBody>
      </p:sp>
      <p:sp>
        <p:nvSpPr>
          <p:cNvPr id="3" name="Slide Number Placeholder 2">
            <a:extLst>
              <a:ext uri="{FF2B5EF4-FFF2-40B4-BE49-F238E27FC236}">
                <a16:creationId xmlns:a16="http://schemas.microsoft.com/office/drawing/2014/main" id="{10A036D3-D72E-4D8C-A58A-B144345B990D}"/>
              </a:ext>
            </a:extLst>
          </p:cNvPr>
          <p:cNvSpPr>
            <a:spLocks noGrp="1"/>
          </p:cNvSpPr>
          <p:nvPr>
            <p:ph type="sldNum" sz="quarter" idx="12"/>
          </p:nvPr>
        </p:nvSpPr>
        <p:spPr/>
        <p:txBody>
          <a:bodyPr/>
          <a:lstStyle/>
          <a:p>
            <a:fld id="{E31375A4-56A4-47D6-9801-1991572033F7}" type="slidenum">
              <a:rPr lang="en-US" smtClean="0"/>
              <a:t>17</a:t>
            </a:fld>
            <a:endParaRPr lang="en-US"/>
          </a:p>
        </p:txBody>
      </p:sp>
      <p:sp>
        <p:nvSpPr>
          <p:cNvPr id="4" name="Footer Placeholder 3">
            <a:extLst>
              <a:ext uri="{FF2B5EF4-FFF2-40B4-BE49-F238E27FC236}">
                <a16:creationId xmlns:a16="http://schemas.microsoft.com/office/drawing/2014/main" id="{8A786B9D-D60A-485C-9471-F5A0A14FF433}"/>
              </a:ext>
            </a:extLst>
          </p:cNvPr>
          <p:cNvSpPr>
            <a:spLocks noGrp="1"/>
          </p:cNvSpPr>
          <p:nvPr>
            <p:ph type="ftr" sz="quarter" idx="11"/>
          </p:nvPr>
        </p:nvSpPr>
        <p:spPr/>
        <p:txBody>
          <a:bodyPr/>
          <a:lstStyle/>
          <a:p>
            <a:r>
              <a:rPr lang="en-US"/>
              <a:t>APEC Wine Regulatory Forum | Oct 10 – 11, 2018</a:t>
            </a:r>
            <a:endParaRPr lang="en-US" dirty="0"/>
          </a:p>
        </p:txBody>
      </p:sp>
      <p:sp>
        <p:nvSpPr>
          <p:cNvPr id="5" name="Date Placeholder 4">
            <a:extLst>
              <a:ext uri="{FF2B5EF4-FFF2-40B4-BE49-F238E27FC236}">
                <a16:creationId xmlns:a16="http://schemas.microsoft.com/office/drawing/2014/main" id="{0F64D35B-493F-40DF-B3AE-C792727E1A65}"/>
              </a:ext>
            </a:extLst>
          </p:cNvPr>
          <p:cNvSpPr>
            <a:spLocks noGrp="1"/>
          </p:cNvSpPr>
          <p:nvPr>
            <p:ph type="dt" sz="half" idx="10"/>
          </p:nvPr>
        </p:nvSpPr>
        <p:spPr/>
        <p:txBody>
          <a:bodyPr/>
          <a:lstStyle/>
          <a:p>
            <a:r>
              <a:rPr lang="en-US"/>
              <a:t>Honolulu, HI</a:t>
            </a:r>
            <a:endParaRPr lang="en-US" dirty="0"/>
          </a:p>
        </p:txBody>
      </p:sp>
      <p:graphicFrame>
        <p:nvGraphicFramePr>
          <p:cNvPr id="6" name="Table 5">
            <a:extLst>
              <a:ext uri="{FF2B5EF4-FFF2-40B4-BE49-F238E27FC236}">
                <a16:creationId xmlns:a16="http://schemas.microsoft.com/office/drawing/2014/main" id="{707D7B12-175E-4C95-8A34-70566C230AF5}"/>
              </a:ext>
            </a:extLst>
          </p:cNvPr>
          <p:cNvGraphicFramePr>
            <a:graphicFrameLocks noGrp="1"/>
          </p:cNvGraphicFramePr>
          <p:nvPr>
            <p:extLst>
              <p:ext uri="{D42A27DB-BD31-4B8C-83A1-F6EECF244321}">
                <p14:modId xmlns:p14="http://schemas.microsoft.com/office/powerpoint/2010/main" val="4218610482"/>
              </p:ext>
            </p:extLst>
          </p:nvPr>
        </p:nvGraphicFramePr>
        <p:xfrm>
          <a:off x="3002280" y="1330416"/>
          <a:ext cx="6096000" cy="1097280"/>
        </p:xfrm>
        <a:graphic>
          <a:graphicData uri="http://schemas.openxmlformats.org/drawingml/2006/table">
            <a:tbl>
              <a:tblPr>
                <a:tableStyleId>{69012ECD-51FC-41F1-AA8D-1B2483CD663E}</a:tableStyleId>
              </a:tblPr>
              <a:tblGrid>
                <a:gridCol w="609600">
                  <a:extLst>
                    <a:ext uri="{9D8B030D-6E8A-4147-A177-3AD203B41FA5}">
                      <a16:colId xmlns:a16="http://schemas.microsoft.com/office/drawing/2014/main" val="3385872360"/>
                    </a:ext>
                  </a:extLst>
                </a:gridCol>
                <a:gridCol w="609600">
                  <a:extLst>
                    <a:ext uri="{9D8B030D-6E8A-4147-A177-3AD203B41FA5}">
                      <a16:colId xmlns:a16="http://schemas.microsoft.com/office/drawing/2014/main" val="4022589996"/>
                    </a:ext>
                  </a:extLst>
                </a:gridCol>
                <a:gridCol w="609600">
                  <a:extLst>
                    <a:ext uri="{9D8B030D-6E8A-4147-A177-3AD203B41FA5}">
                      <a16:colId xmlns:a16="http://schemas.microsoft.com/office/drawing/2014/main" val="968295711"/>
                    </a:ext>
                  </a:extLst>
                </a:gridCol>
                <a:gridCol w="609600">
                  <a:extLst>
                    <a:ext uri="{9D8B030D-6E8A-4147-A177-3AD203B41FA5}">
                      <a16:colId xmlns:a16="http://schemas.microsoft.com/office/drawing/2014/main" val="4035309680"/>
                    </a:ext>
                  </a:extLst>
                </a:gridCol>
                <a:gridCol w="609600">
                  <a:extLst>
                    <a:ext uri="{9D8B030D-6E8A-4147-A177-3AD203B41FA5}">
                      <a16:colId xmlns:a16="http://schemas.microsoft.com/office/drawing/2014/main" val="4211235247"/>
                    </a:ext>
                  </a:extLst>
                </a:gridCol>
                <a:gridCol w="609600">
                  <a:extLst>
                    <a:ext uri="{9D8B030D-6E8A-4147-A177-3AD203B41FA5}">
                      <a16:colId xmlns:a16="http://schemas.microsoft.com/office/drawing/2014/main" val="1478672846"/>
                    </a:ext>
                  </a:extLst>
                </a:gridCol>
                <a:gridCol w="609600">
                  <a:extLst>
                    <a:ext uri="{9D8B030D-6E8A-4147-A177-3AD203B41FA5}">
                      <a16:colId xmlns:a16="http://schemas.microsoft.com/office/drawing/2014/main" val="3164230086"/>
                    </a:ext>
                  </a:extLst>
                </a:gridCol>
                <a:gridCol w="609600">
                  <a:extLst>
                    <a:ext uri="{9D8B030D-6E8A-4147-A177-3AD203B41FA5}">
                      <a16:colId xmlns:a16="http://schemas.microsoft.com/office/drawing/2014/main" val="3008458385"/>
                    </a:ext>
                  </a:extLst>
                </a:gridCol>
                <a:gridCol w="609600">
                  <a:extLst>
                    <a:ext uri="{9D8B030D-6E8A-4147-A177-3AD203B41FA5}">
                      <a16:colId xmlns:a16="http://schemas.microsoft.com/office/drawing/2014/main" val="1477880264"/>
                    </a:ext>
                  </a:extLst>
                </a:gridCol>
                <a:gridCol w="609600">
                  <a:extLst>
                    <a:ext uri="{9D8B030D-6E8A-4147-A177-3AD203B41FA5}">
                      <a16:colId xmlns:a16="http://schemas.microsoft.com/office/drawing/2014/main" val="1290204507"/>
                    </a:ext>
                  </a:extLst>
                </a:gridCol>
              </a:tblGrid>
              <a:tr h="190500">
                <a:tc>
                  <a:txBody>
                    <a:bodyPr/>
                    <a:lstStyle/>
                    <a:p>
                      <a:pPr algn="ctr" fontAlgn="b"/>
                      <a:r>
                        <a:rPr lang="en-AU" sz="1100" u="none" strike="noStrike">
                          <a:effectLst/>
                        </a:rPr>
                        <a:t>wine</a:t>
                      </a:r>
                      <a:endParaRPr lang="en-AU"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AU" sz="1100" u="none" strike="noStrike">
                          <a:effectLst/>
                        </a:rPr>
                        <a:t>Analyte</a:t>
                      </a:r>
                      <a:endParaRPr lang="en-AU"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AU" sz="1100" u="none" strike="noStrike">
                          <a:effectLst/>
                        </a:rPr>
                        <a:t>APEC mean</a:t>
                      </a:r>
                      <a:endParaRPr lang="en-AU"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AU" sz="1100" u="none" strike="noStrike">
                          <a:effectLst/>
                        </a:rPr>
                        <a:t>APEC stdev</a:t>
                      </a:r>
                      <a:endParaRPr lang="en-AU"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AU" sz="1100" u="none" strike="noStrike">
                          <a:effectLst/>
                        </a:rPr>
                        <a:t>APEC count</a:t>
                      </a:r>
                      <a:endParaRPr lang="en-AU"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AU" sz="1100" u="none" strike="noStrike">
                          <a:effectLst/>
                        </a:rPr>
                        <a:t>APEC CV</a:t>
                      </a:r>
                      <a:endParaRPr lang="en-AU"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AU" sz="1100" u="none" strike="noStrike">
                          <a:effectLst/>
                        </a:rPr>
                        <a:t>IWAG mean</a:t>
                      </a:r>
                      <a:endParaRPr lang="en-AU"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AU" sz="1100" u="none" strike="noStrike">
                          <a:effectLst/>
                        </a:rPr>
                        <a:t>IWAG stdev</a:t>
                      </a:r>
                      <a:endParaRPr lang="en-AU"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AU" sz="1100" u="none" strike="noStrike">
                          <a:effectLst/>
                        </a:rPr>
                        <a:t>IWAG count</a:t>
                      </a:r>
                      <a:endParaRPr lang="en-AU"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AU" sz="1100" u="none" strike="noStrike">
                          <a:effectLst/>
                        </a:rPr>
                        <a:t>IWAG CV</a:t>
                      </a:r>
                      <a:endParaRPr lang="en-AU"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4158780205"/>
                  </a:ext>
                </a:extLst>
              </a:tr>
              <a:tr h="190500">
                <a:tc>
                  <a:txBody>
                    <a:bodyPr/>
                    <a:lstStyle/>
                    <a:p>
                      <a:pPr algn="ctr" fontAlgn="b"/>
                      <a:r>
                        <a:rPr lang="en-AU" sz="1100" u="none" strike="noStrike">
                          <a:effectLst/>
                        </a:rPr>
                        <a:t>red</a:t>
                      </a:r>
                      <a:endParaRPr lang="en-AU"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AU" sz="1100" u="none" strike="noStrike">
                          <a:effectLst/>
                        </a:rPr>
                        <a:t>G+F</a:t>
                      </a:r>
                      <a:endParaRPr lang="en-AU"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AU" sz="1100" u="none" strike="noStrike">
                          <a:effectLst/>
                        </a:rPr>
                        <a:t>1.44</a:t>
                      </a:r>
                      <a:endParaRPr lang="en-AU"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AU" sz="1100" u="none" strike="noStrike">
                          <a:effectLst/>
                        </a:rPr>
                        <a:t>0.24</a:t>
                      </a:r>
                      <a:endParaRPr lang="en-AU"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AU" sz="1100" u="none" strike="noStrike">
                          <a:effectLst/>
                        </a:rPr>
                        <a:t>6</a:t>
                      </a:r>
                      <a:endParaRPr lang="en-AU"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AU" sz="1100" u="none" strike="noStrike">
                          <a:effectLst/>
                        </a:rPr>
                        <a:t>16.29%</a:t>
                      </a:r>
                      <a:endParaRPr lang="en-AU"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AU" sz="1100" u="none" strike="noStrike">
                          <a:effectLst/>
                        </a:rPr>
                        <a:t>1.29</a:t>
                      </a:r>
                      <a:endParaRPr lang="en-AU"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AU" sz="1100" u="none" strike="noStrike">
                          <a:effectLst/>
                        </a:rPr>
                        <a:t>0.32</a:t>
                      </a:r>
                      <a:endParaRPr lang="en-AU"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AU" sz="1100" u="none" strike="noStrike">
                          <a:effectLst/>
                        </a:rPr>
                        <a:t>300</a:t>
                      </a:r>
                      <a:endParaRPr lang="en-AU"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AU" sz="1100" u="none" strike="noStrike">
                          <a:effectLst/>
                        </a:rPr>
                        <a:t>25.12%</a:t>
                      </a:r>
                      <a:endParaRPr lang="en-AU"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517175448"/>
                  </a:ext>
                </a:extLst>
              </a:tr>
              <a:tr h="190500">
                <a:tc>
                  <a:txBody>
                    <a:bodyPr/>
                    <a:lstStyle/>
                    <a:p>
                      <a:pPr algn="ctr" fontAlgn="b"/>
                      <a:r>
                        <a:rPr lang="en-AU" sz="1100" u="none" strike="noStrike">
                          <a:effectLst/>
                        </a:rPr>
                        <a:t>white</a:t>
                      </a:r>
                      <a:endParaRPr lang="en-AU"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AU" sz="1100" u="none" strike="noStrike">
                          <a:effectLst/>
                        </a:rPr>
                        <a:t>G+F</a:t>
                      </a:r>
                      <a:endParaRPr lang="en-AU"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AU" sz="1100" u="none" strike="noStrike">
                          <a:effectLst/>
                        </a:rPr>
                        <a:t>3.43</a:t>
                      </a:r>
                      <a:endParaRPr lang="en-AU"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AU" sz="1100" u="none" strike="noStrike">
                          <a:effectLst/>
                        </a:rPr>
                        <a:t>0.65</a:t>
                      </a:r>
                      <a:endParaRPr lang="en-AU"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AU" sz="1100" u="none" strike="noStrike">
                          <a:effectLst/>
                        </a:rPr>
                        <a:t>6</a:t>
                      </a:r>
                      <a:endParaRPr lang="en-AU"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AU" sz="1100" u="none" strike="noStrike">
                          <a:effectLst/>
                        </a:rPr>
                        <a:t>19.08%</a:t>
                      </a:r>
                      <a:endParaRPr lang="en-AU"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AU" sz="1100" u="none" strike="noStrike">
                          <a:effectLst/>
                        </a:rPr>
                        <a:t>2.90</a:t>
                      </a:r>
                      <a:endParaRPr lang="en-AU"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AU" sz="1100" u="none" strike="noStrike">
                          <a:effectLst/>
                        </a:rPr>
                        <a:t>0.46</a:t>
                      </a:r>
                      <a:endParaRPr lang="en-AU"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AU" sz="1100" u="none" strike="noStrike">
                          <a:effectLst/>
                        </a:rPr>
                        <a:t>272</a:t>
                      </a:r>
                      <a:endParaRPr lang="en-AU"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AU" sz="1100" u="none" strike="noStrike">
                          <a:effectLst/>
                        </a:rPr>
                        <a:t>15.82%</a:t>
                      </a:r>
                      <a:endParaRPr lang="en-AU"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492235258"/>
                  </a:ext>
                </a:extLst>
              </a:tr>
              <a:tr h="190500">
                <a:tc>
                  <a:txBody>
                    <a:bodyPr/>
                    <a:lstStyle/>
                    <a:p>
                      <a:pPr algn="ctr" fontAlgn="b"/>
                      <a:r>
                        <a:rPr lang="en-AU" sz="1100" u="none" strike="noStrike">
                          <a:effectLst/>
                        </a:rPr>
                        <a:t>rose</a:t>
                      </a:r>
                      <a:endParaRPr lang="en-AU"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AU" sz="1100" u="none" strike="noStrike">
                          <a:effectLst/>
                        </a:rPr>
                        <a:t>G+F</a:t>
                      </a:r>
                      <a:endParaRPr lang="en-AU"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AU" sz="1100" u="none" strike="noStrike">
                          <a:effectLst/>
                        </a:rPr>
                        <a:t>20.79</a:t>
                      </a:r>
                      <a:endParaRPr lang="en-AU"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AU" sz="1100" u="none" strike="noStrike">
                          <a:effectLst/>
                        </a:rPr>
                        <a:t>2.80</a:t>
                      </a:r>
                      <a:endParaRPr lang="en-AU"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AU" sz="1100" u="none" strike="noStrike">
                          <a:effectLst/>
                        </a:rPr>
                        <a:t>8</a:t>
                      </a:r>
                      <a:endParaRPr lang="en-AU"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AU" sz="1100" u="none" strike="noStrike">
                          <a:effectLst/>
                        </a:rPr>
                        <a:t>13.46%</a:t>
                      </a:r>
                      <a:endParaRPr lang="en-AU"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AU" sz="1100" u="none" strike="noStrike">
                          <a:effectLst/>
                        </a:rPr>
                        <a:t>19.00</a:t>
                      </a:r>
                      <a:endParaRPr lang="en-AU"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AU" sz="1100" u="none" strike="noStrike">
                          <a:effectLst/>
                        </a:rPr>
                        <a:t>2.93</a:t>
                      </a:r>
                      <a:endParaRPr lang="en-AU"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AU" sz="1100" u="none" strike="noStrike">
                          <a:effectLst/>
                        </a:rPr>
                        <a:t>266</a:t>
                      </a:r>
                      <a:endParaRPr lang="en-AU"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AU" sz="1100" u="none" strike="noStrike">
                          <a:effectLst/>
                        </a:rPr>
                        <a:t>15.41%</a:t>
                      </a:r>
                      <a:endParaRPr lang="en-AU"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2134246393"/>
                  </a:ext>
                </a:extLst>
              </a:tr>
              <a:tr h="190500">
                <a:tc>
                  <a:txBody>
                    <a:bodyPr/>
                    <a:lstStyle/>
                    <a:p>
                      <a:pPr algn="ctr" fontAlgn="b"/>
                      <a:endParaRPr lang="en-AU"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endParaRPr lang="en-AU"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endParaRPr lang="en-AU"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endParaRPr lang="en-AU"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AU" sz="1100" u="none" strike="noStrike">
                          <a:effectLst/>
                        </a:rPr>
                        <a:t>Average</a:t>
                      </a:r>
                      <a:endParaRPr lang="en-AU"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AU" sz="1100" u="none" strike="noStrike">
                          <a:effectLst/>
                        </a:rPr>
                        <a:t>16.28%</a:t>
                      </a:r>
                      <a:endParaRPr lang="en-AU"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endParaRPr lang="en-AU"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endParaRPr lang="en-AU"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endParaRPr lang="en-AU"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AU" sz="1100" u="none" strike="noStrike" dirty="0">
                          <a:effectLst/>
                        </a:rPr>
                        <a:t>18.78%</a:t>
                      </a:r>
                      <a:endParaRPr lang="en-AU" sz="11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048311400"/>
                  </a:ext>
                </a:extLst>
              </a:tr>
            </a:tbl>
          </a:graphicData>
        </a:graphic>
      </p:graphicFrame>
      <p:graphicFrame>
        <p:nvGraphicFramePr>
          <p:cNvPr id="7" name="Chart 6">
            <a:extLst>
              <a:ext uri="{FF2B5EF4-FFF2-40B4-BE49-F238E27FC236}">
                <a16:creationId xmlns:a16="http://schemas.microsoft.com/office/drawing/2014/main" id="{E7F777D6-2C66-4D40-955D-EA7CA8F71AF1}"/>
              </a:ext>
            </a:extLst>
          </p:cNvPr>
          <p:cNvGraphicFramePr>
            <a:graphicFrameLocks noChangeAspect="1"/>
          </p:cNvGraphicFramePr>
          <p:nvPr>
            <p:extLst>
              <p:ext uri="{D42A27DB-BD31-4B8C-83A1-F6EECF244321}">
                <p14:modId xmlns:p14="http://schemas.microsoft.com/office/powerpoint/2010/main" val="2795518556"/>
              </p:ext>
            </p:extLst>
          </p:nvPr>
        </p:nvGraphicFramePr>
        <p:xfrm>
          <a:off x="3194779" y="2627400"/>
          <a:ext cx="5700000" cy="342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793209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7CF674-981F-4E91-850D-EB16D7181CCB}"/>
              </a:ext>
            </a:extLst>
          </p:cNvPr>
          <p:cNvSpPr>
            <a:spLocks noGrp="1"/>
          </p:cNvSpPr>
          <p:nvPr>
            <p:ph type="title"/>
          </p:nvPr>
        </p:nvSpPr>
        <p:spPr>
          <a:xfrm>
            <a:off x="2495550" y="503855"/>
            <a:ext cx="7200900" cy="584282"/>
          </a:xfrm>
        </p:spPr>
        <p:txBody>
          <a:bodyPr/>
          <a:lstStyle/>
          <a:p>
            <a:r>
              <a:rPr lang="en-AU" dirty="0"/>
              <a:t>Glucose + Fructose</a:t>
            </a:r>
          </a:p>
        </p:txBody>
      </p:sp>
      <p:sp>
        <p:nvSpPr>
          <p:cNvPr id="3" name="Slide Number Placeholder 2">
            <a:extLst>
              <a:ext uri="{FF2B5EF4-FFF2-40B4-BE49-F238E27FC236}">
                <a16:creationId xmlns:a16="http://schemas.microsoft.com/office/drawing/2014/main" id="{10A036D3-D72E-4D8C-A58A-B144345B990D}"/>
              </a:ext>
            </a:extLst>
          </p:cNvPr>
          <p:cNvSpPr>
            <a:spLocks noGrp="1"/>
          </p:cNvSpPr>
          <p:nvPr>
            <p:ph type="sldNum" sz="quarter" idx="12"/>
          </p:nvPr>
        </p:nvSpPr>
        <p:spPr/>
        <p:txBody>
          <a:bodyPr/>
          <a:lstStyle/>
          <a:p>
            <a:fld id="{E31375A4-56A4-47D6-9801-1991572033F7}" type="slidenum">
              <a:rPr lang="en-US" smtClean="0"/>
              <a:t>18</a:t>
            </a:fld>
            <a:endParaRPr lang="en-US"/>
          </a:p>
        </p:txBody>
      </p:sp>
      <p:sp>
        <p:nvSpPr>
          <p:cNvPr id="4" name="Footer Placeholder 3">
            <a:extLst>
              <a:ext uri="{FF2B5EF4-FFF2-40B4-BE49-F238E27FC236}">
                <a16:creationId xmlns:a16="http://schemas.microsoft.com/office/drawing/2014/main" id="{8A786B9D-D60A-485C-9471-F5A0A14FF433}"/>
              </a:ext>
            </a:extLst>
          </p:cNvPr>
          <p:cNvSpPr>
            <a:spLocks noGrp="1"/>
          </p:cNvSpPr>
          <p:nvPr>
            <p:ph type="ftr" sz="quarter" idx="11"/>
          </p:nvPr>
        </p:nvSpPr>
        <p:spPr/>
        <p:txBody>
          <a:bodyPr/>
          <a:lstStyle/>
          <a:p>
            <a:r>
              <a:rPr lang="en-US"/>
              <a:t>APEC Wine Regulatory Forum | Oct 10 – 11, 2018</a:t>
            </a:r>
            <a:endParaRPr lang="en-US" dirty="0"/>
          </a:p>
        </p:txBody>
      </p:sp>
      <p:sp>
        <p:nvSpPr>
          <p:cNvPr id="5" name="Date Placeholder 4">
            <a:extLst>
              <a:ext uri="{FF2B5EF4-FFF2-40B4-BE49-F238E27FC236}">
                <a16:creationId xmlns:a16="http://schemas.microsoft.com/office/drawing/2014/main" id="{0F64D35B-493F-40DF-B3AE-C792727E1A65}"/>
              </a:ext>
            </a:extLst>
          </p:cNvPr>
          <p:cNvSpPr>
            <a:spLocks noGrp="1"/>
          </p:cNvSpPr>
          <p:nvPr>
            <p:ph type="dt" sz="half" idx="10"/>
          </p:nvPr>
        </p:nvSpPr>
        <p:spPr/>
        <p:txBody>
          <a:bodyPr/>
          <a:lstStyle/>
          <a:p>
            <a:r>
              <a:rPr lang="en-US"/>
              <a:t>Honolulu, HI</a:t>
            </a:r>
            <a:endParaRPr lang="en-US" dirty="0"/>
          </a:p>
        </p:txBody>
      </p:sp>
      <p:pic>
        <p:nvPicPr>
          <p:cNvPr id="9" name="Picture 8" descr="A close up of a map&#10;&#10;Description generated with very high confidence">
            <a:extLst>
              <a:ext uri="{FF2B5EF4-FFF2-40B4-BE49-F238E27FC236}">
                <a16:creationId xmlns:a16="http://schemas.microsoft.com/office/drawing/2014/main" id="{0A668EA9-C652-4724-B1FB-E4052E3BB45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6922" y="1562280"/>
            <a:ext cx="3960000" cy="3960000"/>
          </a:xfrm>
          <a:prstGeom prst="rect">
            <a:avLst/>
          </a:prstGeom>
        </p:spPr>
      </p:pic>
      <p:pic>
        <p:nvPicPr>
          <p:cNvPr id="11" name="Picture 10" descr="A close up of a map&#10;&#10;Description generated with very high confidence">
            <a:extLst>
              <a:ext uri="{FF2B5EF4-FFF2-40B4-BE49-F238E27FC236}">
                <a16:creationId xmlns:a16="http://schemas.microsoft.com/office/drawing/2014/main" id="{EEDB03F9-4284-46E7-808F-BF7A9265AA7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22000" y="1562280"/>
            <a:ext cx="3960000" cy="3960000"/>
          </a:xfrm>
          <a:prstGeom prst="rect">
            <a:avLst/>
          </a:prstGeom>
        </p:spPr>
      </p:pic>
      <p:pic>
        <p:nvPicPr>
          <p:cNvPr id="13" name="Picture 12" descr="A close up of a map&#10;&#10;Description generated with very high confidence">
            <a:extLst>
              <a:ext uri="{FF2B5EF4-FFF2-40B4-BE49-F238E27FC236}">
                <a16:creationId xmlns:a16="http://schemas.microsoft.com/office/drawing/2014/main" id="{DE1EB681-358E-400D-8582-3F9AA75E9A0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107078" y="1562280"/>
            <a:ext cx="3960000" cy="3960000"/>
          </a:xfrm>
          <a:prstGeom prst="rect">
            <a:avLst/>
          </a:prstGeom>
        </p:spPr>
      </p:pic>
      <p:pic>
        <p:nvPicPr>
          <p:cNvPr id="10" name="Picture 9">
            <a:extLst>
              <a:ext uri="{FF2B5EF4-FFF2-40B4-BE49-F238E27FC236}">
                <a16:creationId xmlns:a16="http://schemas.microsoft.com/office/drawing/2014/main" id="{7839D5E1-F672-3F4B-BCD3-53B741E75B2C}"/>
              </a:ext>
            </a:extLst>
          </p:cNvPr>
          <p:cNvPicPr>
            <a:picLocks noChangeAspect="1"/>
          </p:cNvPicPr>
          <p:nvPr/>
        </p:nvPicPr>
        <p:blipFill>
          <a:blip r:embed="rId5"/>
          <a:stretch>
            <a:fillRect/>
          </a:stretch>
        </p:blipFill>
        <p:spPr>
          <a:xfrm>
            <a:off x="3041650" y="1562280"/>
            <a:ext cx="5803900" cy="412750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4071203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309653-5E64-4F54-8574-B8DF74BA62DF}"/>
              </a:ext>
            </a:extLst>
          </p:cNvPr>
          <p:cNvSpPr>
            <a:spLocks noGrp="1"/>
          </p:cNvSpPr>
          <p:nvPr>
            <p:ph type="title"/>
          </p:nvPr>
        </p:nvSpPr>
        <p:spPr>
          <a:xfrm>
            <a:off x="2495550" y="503855"/>
            <a:ext cx="7200900" cy="520274"/>
          </a:xfrm>
        </p:spPr>
        <p:txBody>
          <a:bodyPr/>
          <a:lstStyle/>
          <a:p>
            <a:r>
              <a:rPr lang="en-AU" dirty="0"/>
              <a:t>Specific Gravity</a:t>
            </a:r>
          </a:p>
        </p:txBody>
      </p:sp>
      <p:sp>
        <p:nvSpPr>
          <p:cNvPr id="3" name="Slide Number Placeholder 2">
            <a:extLst>
              <a:ext uri="{FF2B5EF4-FFF2-40B4-BE49-F238E27FC236}">
                <a16:creationId xmlns:a16="http://schemas.microsoft.com/office/drawing/2014/main" id="{8BCDDE80-6FB8-4F94-8307-EFC35D55B782}"/>
              </a:ext>
            </a:extLst>
          </p:cNvPr>
          <p:cNvSpPr>
            <a:spLocks noGrp="1"/>
          </p:cNvSpPr>
          <p:nvPr>
            <p:ph type="sldNum" sz="quarter" idx="12"/>
          </p:nvPr>
        </p:nvSpPr>
        <p:spPr/>
        <p:txBody>
          <a:bodyPr/>
          <a:lstStyle/>
          <a:p>
            <a:fld id="{E31375A4-56A4-47D6-9801-1991572033F7}" type="slidenum">
              <a:rPr lang="en-US" smtClean="0"/>
              <a:t>19</a:t>
            </a:fld>
            <a:endParaRPr lang="en-US"/>
          </a:p>
        </p:txBody>
      </p:sp>
      <p:sp>
        <p:nvSpPr>
          <p:cNvPr id="4" name="Footer Placeholder 3">
            <a:extLst>
              <a:ext uri="{FF2B5EF4-FFF2-40B4-BE49-F238E27FC236}">
                <a16:creationId xmlns:a16="http://schemas.microsoft.com/office/drawing/2014/main" id="{55F3F031-9B1E-4C3D-9C5A-E0C15F535EDF}"/>
              </a:ext>
            </a:extLst>
          </p:cNvPr>
          <p:cNvSpPr>
            <a:spLocks noGrp="1"/>
          </p:cNvSpPr>
          <p:nvPr>
            <p:ph type="ftr" sz="quarter" idx="11"/>
          </p:nvPr>
        </p:nvSpPr>
        <p:spPr/>
        <p:txBody>
          <a:bodyPr/>
          <a:lstStyle/>
          <a:p>
            <a:r>
              <a:rPr lang="en-US"/>
              <a:t>APEC Wine Regulatory Forum | Oct 10 – 11, 2018</a:t>
            </a:r>
            <a:endParaRPr lang="en-US" dirty="0"/>
          </a:p>
        </p:txBody>
      </p:sp>
      <p:sp>
        <p:nvSpPr>
          <p:cNvPr id="5" name="Date Placeholder 4">
            <a:extLst>
              <a:ext uri="{FF2B5EF4-FFF2-40B4-BE49-F238E27FC236}">
                <a16:creationId xmlns:a16="http://schemas.microsoft.com/office/drawing/2014/main" id="{15B88B57-9AFC-4A35-89FC-AA63DC04A0E5}"/>
              </a:ext>
            </a:extLst>
          </p:cNvPr>
          <p:cNvSpPr>
            <a:spLocks noGrp="1"/>
          </p:cNvSpPr>
          <p:nvPr>
            <p:ph type="dt" sz="half" idx="10"/>
          </p:nvPr>
        </p:nvSpPr>
        <p:spPr/>
        <p:txBody>
          <a:bodyPr/>
          <a:lstStyle/>
          <a:p>
            <a:r>
              <a:rPr lang="en-US"/>
              <a:t>Honolulu, HI</a:t>
            </a:r>
            <a:endParaRPr lang="en-US" dirty="0"/>
          </a:p>
        </p:txBody>
      </p:sp>
      <p:graphicFrame>
        <p:nvGraphicFramePr>
          <p:cNvPr id="6" name="Table 5">
            <a:extLst>
              <a:ext uri="{FF2B5EF4-FFF2-40B4-BE49-F238E27FC236}">
                <a16:creationId xmlns:a16="http://schemas.microsoft.com/office/drawing/2014/main" id="{7F2ADE31-6B3D-4E34-A6AB-DFC8F6EEF241}"/>
              </a:ext>
            </a:extLst>
          </p:cNvPr>
          <p:cNvGraphicFramePr>
            <a:graphicFrameLocks noGrp="1"/>
          </p:cNvGraphicFramePr>
          <p:nvPr>
            <p:extLst>
              <p:ext uri="{D42A27DB-BD31-4B8C-83A1-F6EECF244321}">
                <p14:modId xmlns:p14="http://schemas.microsoft.com/office/powerpoint/2010/main" val="1433034328"/>
              </p:ext>
            </p:extLst>
          </p:nvPr>
        </p:nvGraphicFramePr>
        <p:xfrm>
          <a:off x="3048000" y="1577150"/>
          <a:ext cx="6096000" cy="1106805"/>
        </p:xfrm>
        <a:graphic>
          <a:graphicData uri="http://schemas.openxmlformats.org/drawingml/2006/table">
            <a:tbl>
              <a:tblPr>
                <a:tableStyleId>{69012ECD-51FC-41F1-AA8D-1B2483CD663E}</a:tableStyleId>
              </a:tblPr>
              <a:tblGrid>
                <a:gridCol w="609600">
                  <a:extLst>
                    <a:ext uri="{9D8B030D-6E8A-4147-A177-3AD203B41FA5}">
                      <a16:colId xmlns:a16="http://schemas.microsoft.com/office/drawing/2014/main" val="1972929124"/>
                    </a:ext>
                  </a:extLst>
                </a:gridCol>
                <a:gridCol w="609600">
                  <a:extLst>
                    <a:ext uri="{9D8B030D-6E8A-4147-A177-3AD203B41FA5}">
                      <a16:colId xmlns:a16="http://schemas.microsoft.com/office/drawing/2014/main" val="1711776909"/>
                    </a:ext>
                  </a:extLst>
                </a:gridCol>
                <a:gridCol w="609600">
                  <a:extLst>
                    <a:ext uri="{9D8B030D-6E8A-4147-A177-3AD203B41FA5}">
                      <a16:colId xmlns:a16="http://schemas.microsoft.com/office/drawing/2014/main" val="1678712278"/>
                    </a:ext>
                  </a:extLst>
                </a:gridCol>
                <a:gridCol w="609600">
                  <a:extLst>
                    <a:ext uri="{9D8B030D-6E8A-4147-A177-3AD203B41FA5}">
                      <a16:colId xmlns:a16="http://schemas.microsoft.com/office/drawing/2014/main" val="3592659901"/>
                    </a:ext>
                  </a:extLst>
                </a:gridCol>
                <a:gridCol w="609600">
                  <a:extLst>
                    <a:ext uri="{9D8B030D-6E8A-4147-A177-3AD203B41FA5}">
                      <a16:colId xmlns:a16="http://schemas.microsoft.com/office/drawing/2014/main" val="2815827499"/>
                    </a:ext>
                  </a:extLst>
                </a:gridCol>
                <a:gridCol w="609600">
                  <a:extLst>
                    <a:ext uri="{9D8B030D-6E8A-4147-A177-3AD203B41FA5}">
                      <a16:colId xmlns:a16="http://schemas.microsoft.com/office/drawing/2014/main" val="2016630273"/>
                    </a:ext>
                  </a:extLst>
                </a:gridCol>
                <a:gridCol w="609600">
                  <a:extLst>
                    <a:ext uri="{9D8B030D-6E8A-4147-A177-3AD203B41FA5}">
                      <a16:colId xmlns:a16="http://schemas.microsoft.com/office/drawing/2014/main" val="1714855894"/>
                    </a:ext>
                  </a:extLst>
                </a:gridCol>
                <a:gridCol w="609600">
                  <a:extLst>
                    <a:ext uri="{9D8B030D-6E8A-4147-A177-3AD203B41FA5}">
                      <a16:colId xmlns:a16="http://schemas.microsoft.com/office/drawing/2014/main" val="130626525"/>
                    </a:ext>
                  </a:extLst>
                </a:gridCol>
                <a:gridCol w="609600">
                  <a:extLst>
                    <a:ext uri="{9D8B030D-6E8A-4147-A177-3AD203B41FA5}">
                      <a16:colId xmlns:a16="http://schemas.microsoft.com/office/drawing/2014/main" val="532860547"/>
                    </a:ext>
                  </a:extLst>
                </a:gridCol>
                <a:gridCol w="609600">
                  <a:extLst>
                    <a:ext uri="{9D8B030D-6E8A-4147-A177-3AD203B41FA5}">
                      <a16:colId xmlns:a16="http://schemas.microsoft.com/office/drawing/2014/main" val="1677489357"/>
                    </a:ext>
                  </a:extLst>
                </a:gridCol>
              </a:tblGrid>
              <a:tr h="190500">
                <a:tc>
                  <a:txBody>
                    <a:bodyPr/>
                    <a:lstStyle/>
                    <a:p>
                      <a:pPr algn="ctr" fontAlgn="b"/>
                      <a:r>
                        <a:rPr lang="en-AU" sz="1100" b="1" u="none" strike="noStrike">
                          <a:effectLst/>
                        </a:rPr>
                        <a:t>wine</a:t>
                      </a:r>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b="1" u="none" strike="noStrike">
                          <a:effectLst/>
                        </a:rPr>
                        <a:t>Analyte</a:t>
                      </a:r>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b="1" u="none" strike="noStrike">
                          <a:effectLst/>
                        </a:rPr>
                        <a:t>APEC mean</a:t>
                      </a:r>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b="1" u="none" strike="noStrike">
                          <a:effectLst/>
                        </a:rPr>
                        <a:t>APEC stdev</a:t>
                      </a:r>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b="1" u="none" strike="noStrike">
                          <a:effectLst/>
                        </a:rPr>
                        <a:t>APEC count</a:t>
                      </a:r>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b="1" u="none" strike="noStrike">
                          <a:effectLst/>
                        </a:rPr>
                        <a:t>APEC CV</a:t>
                      </a:r>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b="1" u="none" strike="noStrike">
                          <a:effectLst/>
                        </a:rPr>
                        <a:t>IWAG mean</a:t>
                      </a:r>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b="1" u="none" strike="noStrike">
                          <a:effectLst/>
                        </a:rPr>
                        <a:t>IWAG stdev</a:t>
                      </a:r>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b="1" u="none" strike="noStrike">
                          <a:effectLst/>
                        </a:rPr>
                        <a:t>IWAG count</a:t>
                      </a:r>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b="1" u="none" strike="noStrike" dirty="0">
                          <a:effectLst/>
                        </a:rPr>
                        <a:t>IWAG CV</a:t>
                      </a:r>
                      <a:endParaRPr lang="en-AU" sz="11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83589223"/>
                  </a:ext>
                </a:extLst>
              </a:tr>
              <a:tr h="190500">
                <a:tc>
                  <a:txBody>
                    <a:bodyPr/>
                    <a:lstStyle/>
                    <a:p>
                      <a:pPr algn="ctr" fontAlgn="b"/>
                      <a:r>
                        <a:rPr lang="en-AU" sz="1100" u="none" strike="noStrike">
                          <a:effectLst/>
                        </a:rPr>
                        <a:t>red</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S.G.</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0.9940</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0.0022</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12</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0.22%</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0.9926</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0.0038</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274</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0.38%</a:t>
                      </a:r>
                      <a:endParaRPr lang="en-AU"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621890213"/>
                  </a:ext>
                </a:extLst>
              </a:tr>
              <a:tr h="190500">
                <a:tc>
                  <a:txBody>
                    <a:bodyPr/>
                    <a:lstStyle/>
                    <a:p>
                      <a:pPr algn="ctr" fontAlgn="b"/>
                      <a:r>
                        <a:rPr lang="en-AU" sz="1100" u="none" strike="noStrike">
                          <a:effectLst/>
                        </a:rPr>
                        <a:t>white</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S.G.</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0.9923</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0.0003</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20</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0.03%</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0.9920</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0.0020</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268</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0.20%</a:t>
                      </a:r>
                      <a:endParaRPr lang="en-AU"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017372307"/>
                  </a:ext>
                </a:extLst>
              </a:tr>
              <a:tr h="190500">
                <a:tc>
                  <a:txBody>
                    <a:bodyPr/>
                    <a:lstStyle/>
                    <a:p>
                      <a:pPr algn="ctr" fontAlgn="b"/>
                      <a:r>
                        <a:rPr lang="en-AU" sz="1100" u="none" strike="noStrike">
                          <a:effectLst/>
                        </a:rPr>
                        <a:t>rose</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S.G.</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0.9999</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0.0003</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20</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0.03%</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0.9999</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0.0021</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280</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0.21%</a:t>
                      </a:r>
                      <a:endParaRPr lang="en-AU"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455580389"/>
                  </a:ext>
                </a:extLst>
              </a:tr>
              <a:tr h="190500">
                <a:tc>
                  <a:txBody>
                    <a:bodyPr/>
                    <a:lstStyle/>
                    <a:p>
                      <a:pPr algn="ctr" fontAlgn="b"/>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b="1" u="none" strike="noStrike">
                          <a:effectLst/>
                        </a:rPr>
                        <a:t>Average</a:t>
                      </a:r>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b="1" u="none" strike="noStrike">
                          <a:effectLst/>
                        </a:rPr>
                        <a:t>0.09%</a:t>
                      </a:r>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b="1" u="none" strike="noStrike" dirty="0">
                          <a:effectLst/>
                        </a:rPr>
                        <a:t>0.27%</a:t>
                      </a:r>
                      <a:endParaRPr lang="en-AU" sz="11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4936775"/>
                  </a:ext>
                </a:extLst>
              </a:tr>
            </a:tbl>
          </a:graphicData>
        </a:graphic>
      </p:graphicFrame>
      <p:graphicFrame>
        <p:nvGraphicFramePr>
          <p:cNvPr id="7" name="Chart 6">
            <a:extLst>
              <a:ext uri="{FF2B5EF4-FFF2-40B4-BE49-F238E27FC236}">
                <a16:creationId xmlns:a16="http://schemas.microsoft.com/office/drawing/2014/main" id="{C6D21357-0DD1-41BF-AE78-462ED1248D91}"/>
              </a:ext>
            </a:extLst>
          </p:cNvPr>
          <p:cNvGraphicFramePr>
            <a:graphicFrameLocks/>
          </p:cNvGraphicFramePr>
          <p:nvPr>
            <p:extLst>
              <p:ext uri="{D42A27DB-BD31-4B8C-83A1-F6EECF244321}">
                <p14:modId xmlns:p14="http://schemas.microsoft.com/office/powerpoint/2010/main" val="940887829"/>
              </p:ext>
            </p:extLst>
          </p:nvPr>
        </p:nvGraphicFramePr>
        <p:xfrm>
          <a:off x="3810000" y="3115216"/>
          <a:ext cx="4572000" cy="2743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8279572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a:t>Background</a:t>
            </a:r>
          </a:p>
        </p:txBody>
      </p:sp>
      <p:sp>
        <p:nvSpPr>
          <p:cNvPr id="5" name="Slide Number Placeholder 4"/>
          <p:cNvSpPr>
            <a:spLocks noGrp="1"/>
          </p:cNvSpPr>
          <p:nvPr>
            <p:ph type="sldNum" sz="quarter" idx="12"/>
          </p:nvPr>
        </p:nvSpPr>
        <p:spPr/>
        <p:txBody>
          <a:bodyPr/>
          <a:lstStyle/>
          <a:p>
            <a:fld id="{E31375A4-56A4-47D6-9801-1991572033F7}" type="slidenum">
              <a:rPr lang="en-US" smtClean="0"/>
              <a:t>2</a:t>
            </a:fld>
            <a:endParaRPr lang="en-US"/>
          </a:p>
        </p:txBody>
      </p:sp>
      <p:sp>
        <p:nvSpPr>
          <p:cNvPr id="4" name="Footer Placeholder 3"/>
          <p:cNvSpPr>
            <a:spLocks noGrp="1"/>
          </p:cNvSpPr>
          <p:nvPr>
            <p:ph type="ftr" sz="quarter" idx="11"/>
          </p:nvPr>
        </p:nvSpPr>
        <p:spPr/>
        <p:txBody>
          <a:bodyPr/>
          <a:lstStyle/>
          <a:p>
            <a:r>
              <a:rPr lang="en-US" dirty="0"/>
              <a:t>APEC Wine Regulatory Forum | October 10-11, 2018</a:t>
            </a:r>
          </a:p>
        </p:txBody>
      </p:sp>
      <p:sp>
        <p:nvSpPr>
          <p:cNvPr id="3" name="Date Placeholder 2"/>
          <p:cNvSpPr>
            <a:spLocks noGrp="1"/>
          </p:cNvSpPr>
          <p:nvPr>
            <p:ph type="dt" sz="half" idx="10"/>
          </p:nvPr>
        </p:nvSpPr>
        <p:spPr/>
        <p:txBody>
          <a:bodyPr/>
          <a:lstStyle/>
          <a:p>
            <a:r>
              <a:rPr lang="en-US" dirty="0"/>
              <a:t>Honolulu, Hawaii, USA</a:t>
            </a:r>
          </a:p>
        </p:txBody>
      </p:sp>
      <p:sp>
        <p:nvSpPr>
          <p:cNvPr id="6" name="Rectangle 5">
            <a:extLst>
              <a:ext uri="{FF2B5EF4-FFF2-40B4-BE49-F238E27FC236}">
                <a16:creationId xmlns:a16="http://schemas.microsoft.com/office/drawing/2014/main" id="{D076010F-034C-4FC2-9441-AA5880CB002B}"/>
              </a:ext>
            </a:extLst>
          </p:cNvPr>
          <p:cNvSpPr/>
          <p:nvPr/>
        </p:nvSpPr>
        <p:spPr>
          <a:xfrm>
            <a:off x="2328041" y="1965900"/>
            <a:ext cx="7239000" cy="2272353"/>
          </a:xfrm>
          <a:prstGeom prst="rect">
            <a:avLst/>
          </a:prstGeom>
        </p:spPr>
        <p:txBody>
          <a:bodyPr wrap="square">
            <a:spAutoFit/>
          </a:bodyPr>
          <a:lstStyle/>
          <a:p>
            <a:pPr indent="-285750" algn="just">
              <a:lnSpc>
                <a:spcPct val="150000"/>
              </a:lnSpc>
              <a:spcAft>
                <a:spcPts val="1200"/>
              </a:spcAft>
              <a:buFont typeface="Arial" panose="020B0604020202020204" pitchFamily="34" charset="0"/>
              <a:buChar char="•"/>
            </a:pPr>
            <a:r>
              <a:rPr lang="en-AU" dirty="0"/>
              <a:t>In 2015 the APEC Wine Regulatory forum commissioned a ring test program to evaluate the degree of variability between  laboratories in APEC economies who were involved in the testing of common wine components.</a:t>
            </a:r>
          </a:p>
          <a:p>
            <a:pPr indent="-285750" algn="just">
              <a:lnSpc>
                <a:spcPct val="150000"/>
              </a:lnSpc>
              <a:spcAft>
                <a:spcPts val="1200"/>
              </a:spcAft>
              <a:buFont typeface="Arial" panose="020B0604020202020204" pitchFamily="34" charset="0"/>
              <a:buChar char="•"/>
            </a:pPr>
            <a:r>
              <a:rPr lang="en-AU" dirty="0"/>
              <a:t>The results were far from ideal.</a:t>
            </a:r>
          </a:p>
        </p:txBody>
      </p:sp>
    </p:spTree>
    <p:extLst>
      <p:ext uri="{BB962C8B-B14F-4D97-AF65-F5344CB8AC3E}">
        <p14:creationId xmlns:p14="http://schemas.microsoft.com/office/powerpoint/2010/main" val="4527339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309653-5E64-4F54-8574-B8DF74BA62DF}"/>
              </a:ext>
            </a:extLst>
          </p:cNvPr>
          <p:cNvSpPr>
            <a:spLocks noGrp="1"/>
          </p:cNvSpPr>
          <p:nvPr>
            <p:ph type="title"/>
          </p:nvPr>
        </p:nvSpPr>
        <p:spPr>
          <a:xfrm>
            <a:off x="2495550" y="503855"/>
            <a:ext cx="7200900" cy="520274"/>
          </a:xfrm>
        </p:spPr>
        <p:txBody>
          <a:bodyPr/>
          <a:lstStyle/>
          <a:p>
            <a:r>
              <a:rPr lang="en-AU" dirty="0"/>
              <a:t>Specific Gravity</a:t>
            </a:r>
          </a:p>
        </p:txBody>
      </p:sp>
      <p:sp>
        <p:nvSpPr>
          <p:cNvPr id="3" name="Slide Number Placeholder 2">
            <a:extLst>
              <a:ext uri="{FF2B5EF4-FFF2-40B4-BE49-F238E27FC236}">
                <a16:creationId xmlns:a16="http://schemas.microsoft.com/office/drawing/2014/main" id="{8BCDDE80-6FB8-4F94-8307-EFC35D55B782}"/>
              </a:ext>
            </a:extLst>
          </p:cNvPr>
          <p:cNvSpPr>
            <a:spLocks noGrp="1"/>
          </p:cNvSpPr>
          <p:nvPr>
            <p:ph type="sldNum" sz="quarter" idx="12"/>
          </p:nvPr>
        </p:nvSpPr>
        <p:spPr/>
        <p:txBody>
          <a:bodyPr/>
          <a:lstStyle/>
          <a:p>
            <a:fld id="{E31375A4-56A4-47D6-9801-1991572033F7}" type="slidenum">
              <a:rPr lang="en-US" smtClean="0"/>
              <a:t>20</a:t>
            </a:fld>
            <a:endParaRPr lang="en-US"/>
          </a:p>
        </p:txBody>
      </p:sp>
      <p:sp>
        <p:nvSpPr>
          <p:cNvPr id="4" name="Footer Placeholder 3">
            <a:extLst>
              <a:ext uri="{FF2B5EF4-FFF2-40B4-BE49-F238E27FC236}">
                <a16:creationId xmlns:a16="http://schemas.microsoft.com/office/drawing/2014/main" id="{55F3F031-9B1E-4C3D-9C5A-E0C15F535EDF}"/>
              </a:ext>
            </a:extLst>
          </p:cNvPr>
          <p:cNvSpPr>
            <a:spLocks noGrp="1"/>
          </p:cNvSpPr>
          <p:nvPr>
            <p:ph type="ftr" sz="quarter" idx="11"/>
          </p:nvPr>
        </p:nvSpPr>
        <p:spPr/>
        <p:txBody>
          <a:bodyPr/>
          <a:lstStyle/>
          <a:p>
            <a:r>
              <a:rPr lang="en-US"/>
              <a:t>APEC Wine Regulatory Forum | Oct 10 – 11, 2018</a:t>
            </a:r>
            <a:endParaRPr lang="en-US" dirty="0"/>
          </a:p>
        </p:txBody>
      </p:sp>
      <p:sp>
        <p:nvSpPr>
          <p:cNvPr id="5" name="Date Placeholder 4">
            <a:extLst>
              <a:ext uri="{FF2B5EF4-FFF2-40B4-BE49-F238E27FC236}">
                <a16:creationId xmlns:a16="http://schemas.microsoft.com/office/drawing/2014/main" id="{15B88B57-9AFC-4A35-89FC-AA63DC04A0E5}"/>
              </a:ext>
            </a:extLst>
          </p:cNvPr>
          <p:cNvSpPr>
            <a:spLocks noGrp="1"/>
          </p:cNvSpPr>
          <p:nvPr>
            <p:ph type="dt" sz="half" idx="10"/>
          </p:nvPr>
        </p:nvSpPr>
        <p:spPr/>
        <p:txBody>
          <a:bodyPr/>
          <a:lstStyle/>
          <a:p>
            <a:r>
              <a:rPr lang="en-US"/>
              <a:t>Honolulu, HI</a:t>
            </a:r>
            <a:endParaRPr lang="en-US" dirty="0"/>
          </a:p>
        </p:txBody>
      </p:sp>
      <p:pic>
        <p:nvPicPr>
          <p:cNvPr id="9" name="Picture 8" descr="A close up of a map&#10;&#10;Description generated with very high confidence">
            <a:extLst>
              <a:ext uri="{FF2B5EF4-FFF2-40B4-BE49-F238E27FC236}">
                <a16:creationId xmlns:a16="http://schemas.microsoft.com/office/drawing/2014/main" id="{646396AE-7297-4EAD-B338-4C38E13BC89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6000" y="1516560"/>
            <a:ext cx="3960000" cy="3960000"/>
          </a:xfrm>
          <a:prstGeom prst="rect">
            <a:avLst/>
          </a:prstGeom>
        </p:spPr>
      </p:pic>
      <p:pic>
        <p:nvPicPr>
          <p:cNvPr id="11" name="Picture 10" descr="A close up of a map&#10;&#10;Description generated with very high confidence">
            <a:extLst>
              <a:ext uri="{FF2B5EF4-FFF2-40B4-BE49-F238E27FC236}">
                <a16:creationId xmlns:a16="http://schemas.microsoft.com/office/drawing/2014/main" id="{E6C7C036-1420-432D-9627-8FF7BB88C42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16000" y="1516560"/>
            <a:ext cx="3960000" cy="3960000"/>
          </a:xfrm>
          <a:prstGeom prst="rect">
            <a:avLst/>
          </a:prstGeom>
        </p:spPr>
      </p:pic>
      <p:pic>
        <p:nvPicPr>
          <p:cNvPr id="13" name="Picture 12" descr="A close up of a map&#10;&#10;Description generated with very high confidence">
            <a:extLst>
              <a:ext uri="{FF2B5EF4-FFF2-40B4-BE49-F238E27FC236}">
                <a16:creationId xmlns:a16="http://schemas.microsoft.com/office/drawing/2014/main" id="{2642D644-3535-402D-82C0-F1FD98B306D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076000" y="1516560"/>
            <a:ext cx="3960000" cy="3960000"/>
          </a:xfrm>
          <a:prstGeom prst="rect">
            <a:avLst/>
          </a:prstGeom>
        </p:spPr>
      </p:pic>
    </p:spTree>
    <p:extLst>
      <p:ext uri="{BB962C8B-B14F-4D97-AF65-F5344CB8AC3E}">
        <p14:creationId xmlns:p14="http://schemas.microsoft.com/office/powerpoint/2010/main" val="343371482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A143E-1E45-4C9E-8D49-57754DE16268}"/>
              </a:ext>
            </a:extLst>
          </p:cNvPr>
          <p:cNvSpPr>
            <a:spLocks noGrp="1"/>
          </p:cNvSpPr>
          <p:nvPr>
            <p:ph type="title"/>
          </p:nvPr>
        </p:nvSpPr>
        <p:spPr>
          <a:xfrm>
            <a:off x="2495550" y="503855"/>
            <a:ext cx="7200900" cy="547706"/>
          </a:xfrm>
        </p:spPr>
        <p:txBody>
          <a:bodyPr/>
          <a:lstStyle/>
          <a:p>
            <a:r>
              <a:rPr lang="en-AU" dirty="0"/>
              <a:t>Copper</a:t>
            </a:r>
          </a:p>
        </p:txBody>
      </p:sp>
      <p:sp>
        <p:nvSpPr>
          <p:cNvPr id="3" name="Slide Number Placeholder 2">
            <a:extLst>
              <a:ext uri="{FF2B5EF4-FFF2-40B4-BE49-F238E27FC236}">
                <a16:creationId xmlns:a16="http://schemas.microsoft.com/office/drawing/2014/main" id="{3AFF05C3-6CB1-486C-9448-1E4E6BADCBB5}"/>
              </a:ext>
            </a:extLst>
          </p:cNvPr>
          <p:cNvSpPr>
            <a:spLocks noGrp="1"/>
          </p:cNvSpPr>
          <p:nvPr>
            <p:ph type="sldNum" sz="quarter" idx="12"/>
          </p:nvPr>
        </p:nvSpPr>
        <p:spPr/>
        <p:txBody>
          <a:bodyPr/>
          <a:lstStyle/>
          <a:p>
            <a:fld id="{E31375A4-56A4-47D6-9801-1991572033F7}" type="slidenum">
              <a:rPr lang="en-US" smtClean="0"/>
              <a:t>21</a:t>
            </a:fld>
            <a:endParaRPr lang="en-US"/>
          </a:p>
        </p:txBody>
      </p:sp>
      <p:sp>
        <p:nvSpPr>
          <p:cNvPr id="4" name="Footer Placeholder 3">
            <a:extLst>
              <a:ext uri="{FF2B5EF4-FFF2-40B4-BE49-F238E27FC236}">
                <a16:creationId xmlns:a16="http://schemas.microsoft.com/office/drawing/2014/main" id="{F0CDF85E-F402-406B-8523-D4915E31E0D6}"/>
              </a:ext>
            </a:extLst>
          </p:cNvPr>
          <p:cNvSpPr>
            <a:spLocks noGrp="1"/>
          </p:cNvSpPr>
          <p:nvPr>
            <p:ph type="ftr" sz="quarter" idx="11"/>
          </p:nvPr>
        </p:nvSpPr>
        <p:spPr/>
        <p:txBody>
          <a:bodyPr/>
          <a:lstStyle/>
          <a:p>
            <a:r>
              <a:rPr lang="en-US"/>
              <a:t>APEC Wine Regulatory Forum | Oct 10 – 11, 2018</a:t>
            </a:r>
            <a:endParaRPr lang="en-US" dirty="0"/>
          </a:p>
        </p:txBody>
      </p:sp>
      <p:sp>
        <p:nvSpPr>
          <p:cNvPr id="5" name="Date Placeholder 4">
            <a:extLst>
              <a:ext uri="{FF2B5EF4-FFF2-40B4-BE49-F238E27FC236}">
                <a16:creationId xmlns:a16="http://schemas.microsoft.com/office/drawing/2014/main" id="{691055C7-97A2-4F83-AC9A-FAF1921DEE73}"/>
              </a:ext>
            </a:extLst>
          </p:cNvPr>
          <p:cNvSpPr>
            <a:spLocks noGrp="1"/>
          </p:cNvSpPr>
          <p:nvPr>
            <p:ph type="dt" sz="half" idx="10"/>
          </p:nvPr>
        </p:nvSpPr>
        <p:spPr/>
        <p:txBody>
          <a:bodyPr/>
          <a:lstStyle/>
          <a:p>
            <a:r>
              <a:rPr lang="en-US"/>
              <a:t>Honolulu, HI</a:t>
            </a:r>
            <a:endParaRPr lang="en-US" dirty="0"/>
          </a:p>
        </p:txBody>
      </p:sp>
      <p:graphicFrame>
        <p:nvGraphicFramePr>
          <p:cNvPr id="6" name="Table 5">
            <a:extLst>
              <a:ext uri="{FF2B5EF4-FFF2-40B4-BE49-F238E27FC236}">
                <a16:creationId xmlns:a16="http://schemas.microsoft.com/office/drawing/2014/main" id="{B3FF1072-F47F-415F-AC4E-DE9A88E0E768}"/>
              </a:ext>
            </a:extLst>
          </p:cNvPr>
          <p:cNvGraphicFramePr>
            <a:graphicFrameLocks noGrp="1"/>
          </p:cNvGraphicFramePr>
          <p:nvPr>
            <p:extLst>
              <p:ext uri="{D42A27DB-BD31-4B8C-83A1-F6EECF244321}">
                <p14:modId xmlns:p14="http://schemas.microsoft.com/office/powerpoint/2010/main" val="3362400996"/>
              </p:ext>
            </p:extLst>
          </p:nvPr>
        </p:nvGraphicFramePr>
        <p:xfrm>
          <a:off x="3063240" y="1330416"/>
          <a:ext cx="6096000" cy="1106805"/>
        </p:xfrm>
        <a:graphic>
          <a:graphicData uri="http://schemas.openxmlformats.org/drawingml/2006/table">
            <a:tbl>
              <a:tblPr>
                <a:tableStyleId>{69012ECD-51FC-41F1-AA8D-1B2483CD663E}</a:tableStyleId>
              </a:tblPr>
              <a:tblGrid>
                <a:gridCol w="609600">
                  <a:extLst>
                    <a:ext uri="{9D8B030D-6E8A-4147-A177-3AD203B41FA5}">
                      <a16:colId xmlns:a16="http://schemas.microsoft.com/office/drawing/2014/main" val="1551693039"/>
                    </a:ext>
                  </a:extLst>
                </a:gridCol>
                <a:gridCol w="609600">
                  <a:extLst>
                    <a:ext uri="{9D8B030D-6E8A-4147-A177-3AD203B41FA5}">
                      <a16:colId xmlns:a16="http://schemas.microsoft.com/office/drawing/2014/main" val="1046883464"/>
                    </a:ext>
                  </a:extLst>
                </a:gridCol>
                <a:gridCol w="609600">
                  <a:extLst>
                    <a:ext uri="{9D8B030D-6E8A-4147-A177-3AD203B41FA5}">
                      <a16:colId xmlns:a16="http://schemas.microsoft.com/office/drawing/2014/main" val="2018519916"/>
                    </a:ext>
                  </a:extLst>
                </a:gridCol>
                <a:gridCol w="609600">
                  <a:extLst>
                    <a:ext uri="{9D8B030D-6E8A-4147-A177-3AD203B41FA5}">
                      <a16:colId xmlns:a16="http://schemas.microsoft.com/office/drawing/2014/main" val="2614438018"/>
                    </a:ext>
                  </a:extLst>
                </a:gridCol>
                <a:gridCol w="609600">
                  <a:extLst>
                    <a:ext uri="{9D8B030D-6E8A-4147-A177-3AD203B41FA5}">
                      <a16:colId xmlns:a16="http://schemas.microsoft.com/office/drawing/2014/main" val="2858025075"/>
                    </a:ext>
                  </a:extLst>
                </a:gridCol>
                <a:gridCol w="609600">
                  <a:extLst>
                    <a:ext uri="{9D8B030D-6E8A-4147-A177-3AD203B41FA5}">
                      <a16:colId xmlns:a16="http://schemas.microsoft.com/office/drawing/2014/main" val="1405577089"/>
                    </a:ext>
                  </a:extLst>
                </a:gridCol>
                <a:gridCol w="609600">
                  <a:extLst>
                    <a:ext uri="{9D8B030D-6E8A-4147-A177-3AD203B41FA5}">
                      <a16:colId xmlns:a16="http://schemas.microsoft.com/office/drawing/2014/main" val="3796495179"/>
                    </a:ext>
                  </a:extLst>
                </a:gridCol>
                <a:gridCol w="609600">
                  <a:extLst>
                    <a:ext uri="{9D8B030D-6E8A-4147-A177-3AD203B41FA5}">
                      <a16:colId xmlns:a16="http://schemas.microsoft.com/office/drawing/2014/main" val="404580543"/>
                    </a:ext>
                  </a:extLst>
                </a:gridCol>
                <a:gridCol w="609600">
                  <a:extLst>
                    <a:ext uri="{9D8B030D-6E8A-4147-A177-3AD203B41FA5}">
                      <a16:colId xmlns:a16="http://schemas.microsoft.com/office/drawing/2014/main" val="1023003335"/>
                    </a:ext>
                  </a:extLst>
                </a:gridCol>
                <a:gridCol w="609600">
                  <a:extLst>
                    <a:ext uri="{9D8B030D-6E8A-4147-A177-3AD203B41FA5}">
                      <a16:colId xmlns:a16="http://schemas.microsoft.com/office/drawing/2014/main" val="235566900"/>
                    </a:ext>
                  </a:extLst>
                </a:gridCol>
              </a:tblGrid>
              <a:tr h="190500">
                <a:tc>
                  <a:txBody>
                    <a:bodyPr/>
                    <a:lstStyle/>
                    <a:p>
                      <a:pPr algn="ctr" fontAlgn="b"/>
                      <a:r>
                        <a:rPr lang="en-AU" sz="1100" b="1" u="none" strike="noStrike">
                          <a:effectLst/>
                        </a:rPr>
                        <a:t>wine</a:t>
                      </a:r>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b="1" u="none" strike="noStrike">
                          <a:effectLst/>
                        </a:rPr>
                        <a:t>Analyte</a:t>
                      </a:r>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b="1" u="none" strike="noStrike">
                          <a:effectLst/>
                        </a:rPr>
                        <a:t>APEC mean</a:t>
                      </a:r>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b="1" u="none" strike="noStrike">
                          <a:effectLst/>
                        </a:rPr>
                        <a:t>APEC stdev</a:t>
                      </a:r>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b="1" u="none" strike="noStrike">
                          <a:effectLst/>
                        </a:rPr>
                        <a:t>APEC count</a:t>
                      </a:r>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b="1" u="none" strike="noStrike">
                          <a:effectLst/>
                        </a:rPr>
                        <a:t>APEC CV</a:t>
                      </a:r>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b="1" u="none" strike="noStrike">
                          <a:effectLst/>
                        </a:rPr>
                        <a:t>IWAG mean</a:t>
                      </a:r>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b="1" u="none" strike="noStrike">
                          <a:effectLst/>
                        </a:rPr>
                        <a:t>IWAG stdev</a:t>
                      </a:r>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b="1" u="none" strike="noStrike">
                          <a:effectLst/>
                        </a:rPr>
                        <a:t>IWAG count</a:t>
                      </a:r>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b="1" u="none" strike="noStrike" dirty="0">
                          <a:effectLst/>
                        </a:rPr>
                        <a:t>IWAG CV</a:t>
                      </a:r>
                      <a:endParaRPr lang="en-AU" sz="11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472770424"/>
                  </a:ext>
                </a:extLst>
              </a:tr>
              <a:tr h="190500">
                <a:tc>
                  <a:txBody>
                    <a:bodyPr/>
                    <a:lstStyle/>
                    <a:p>
                      <a:pPr algn="ctr" fontAlgn="b"/>
                      <a:r>
                        <a:rPr lang="en-AU" sz="1100" u="none" strike="noStrike">
                          <a:effectLst/>
                        </a:rPr>
                        <a:t>red</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Copper</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64.9</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6.6</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6</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10.15%</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62.4</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22.2</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52</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35.58%</a:t>
                      </a:r>
                      <a:endParaRPr lang="en-AU"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003538406"/>
                  </a:ext>
                </a:extLst>
              </a:tr>
              <a:tr h="190500">
                <a:tc>
                  <a:txBody>
                    <a:bodyPr/>
                    <a:lstStyle/>
                    <a:p>
                      <a:pPr algn="ctr" fontAlgn="b"/>
                      <a:r>
                        <a:rPr lang="en-AU" sz="1100" u="none" strike="noStrike">
                          <a:effectLst/>
                        </a:rPr>
                        <a:t>white</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Copper</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75.2</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4.3</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6</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5.72%</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68.3</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11.2</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54</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16.33%</a:t>
                      </a:r>
                      <a:endParaRPr lang="en-AU"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684200245"/>
                  </a:ext>
                </a:extLst>
              </a:tr>
              <a:tr h="190500">
                <a:tc>
                  <a:txBody>
                    <a:bodyPr/>
                    <a:lstStyle/>
                    <a:p>
                      <a:pPr algn="ctr" fontAlgn="b"/>
                      <a:r>
                        <a:rPr lang="en-AU" sz="1100" u="none" strike="noStrike">
                          <a:effectLst/>
                        </a:rPr>
                        <a:t>rose</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Copper</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116.1</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32.6</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8</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28.12%</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100.3</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21.4</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54</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21.35%</a:t>
                      </a:r>
                      <a:endParaRPr lang="en-AU"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252536893"/>
                  </a:ext>
                </a:extLst>
              </a:tr>
              <a:tr h="190500">
                <a:tc>
                  <a:txBody>
                    <a:bodyPr/>
                    <a:lstStyle/>
                    <a:p>
                      <a:pPr algn="ctr" fontAlgn="b"/>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b="1" u="none" strike="noStrike">
                          <a:effectLst/>
                        </a:rPr>
                        <a:t>Average</a:t>
                      </a:r>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b="1" u="none" strike="noStrike">
                          <a:effectLst/>
                        </a:rPr>
                        <a:t>14.67%</a:t>
                      </a:r>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b="1" u="none" strike="noStrike" dirty="0">
                          <a:effectLst/>
                        </a:rPr>
                        <a:t>24.42%</a:t>
                      </a:r>
                      <a:endParaRPr lang="en-AU" sz="11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5300180"/>
                  </a:ext>
                </a:extLst>
              </a:tr>
            </a:tbl>
          </a:graphicData>
        </a:graphic>
      </p:graphicFrame>
      <p:graphicFrame>
        <p:nvGraphicFramePr>
          <p:cNvPr id="7" name="Chart 6">
            <a:extLst>
              <a:ext uri="{FF2B5EF4-FFF2-40B4-BE49-F238E27FC236}">
                <a16:creationId xmlns:a16="http://schemas.microsoft.com/office/drawing/2014/main" id="{F9045FF7-4F45-4EF9-A7BB-B733AE643E43}"/>
              </a:ext>
            </a:extLst>
          </p:cNvPr>
          <p:cNvGraphicFramePr>
            <a:graphicFrameLocks noChangeAspect="1"/>
          </p:cNvGraphicFramePr>
          <p:nvPr>
            <p:extLst>
              <p:ext uri="{D42A27DB-BD31-4B8C-83A1-F6EECF244321}">
                <p14:modId xmlns:p14="http://schemas.microsoft.com/office/powerpoint/2010/main" val="3593057943"/>
              </p:ext>
            </p:extLst>
          </p:nvPr>
        </p:nvGraphicFramePr>
        <p:xfrm>
          <a:off x="3255739" y="2590823"/>
          <a:ext cx="5700000" cy="342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979366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A143E-1E45-4C9E-8D49-57754DE16268}"/>
              </a:ext>
            </a:extLst>
          </p:cNvPr>
          <p:cNvSpPr>
            <a:spLocks noGrp="1"/>
          </p:cNvSpPr>
          <p:nvPr>
            <p:ph type="title"/>
          </p:nvPr>
        </p:nvSpPr>
        <p:spPr>
          <a:xfrm>
            <a:off x="2495550" y="503855"/>
            <a:ext cx="7200900" cy="547706"/>
          </a:xfrm>
        </p:spPr>
        <p:txBody>
          <a:bodyPr/>
          <a:lstStyle/>
          <a:p>
            <a:r>
              <a:rPr lang="en-AU" dirty="0"/>
              <a:t>Copper</a:t>
            </a:r>
          </a:p>
        </p:txBody>
      </p:sp>
      <p:sp>
        <p:nvSpPr>
          <p:cNvPr id="3" name="Slide Number Placeholder 2">
            <a:extLst>
              <a:ext uri="{FF2B5EF4-FFF2-40B4-BE49-F238E27FC236}">
                <a16:creationId xmlns:a16="http://schemas.microsoft.com/office/drawing/2014/main" id="{3AFF05C3-6CB1-486C-9448-1E4E6BADCBB5}"/>
              </a:ext>
            </a:extLst>
          </p:cNvPr>
          <p:cNvSpPr>
            <a:spLocks noGrp="1"/>
          </p:cNvSpPr>
          <p:nvPr>
            <p:ph type="sldNum" sz="quarter" idx="12"/>
          </p:nvPr>
        </p:nvSpPr>
        <p:spPr/>
        <p:txBody>
          <a:bodyPr/>
          <a:lstStyle/>
          <a:p>
            <a:fld id="{E31375A4-56A4-47D6-9801-1991572033F7}" type="slidenum">
              <a:rPr lang="en-US" smtClean="0"/>
              <a:t>22</a:t>
            </a:fld>
            <a:endParaRPr lang="en-US"/>
          </a:p>
        </p:txBody>
      </p:sp>
      <p:sp>
        <p:nvSpPr>
          <p:cNvPr id="4" name="Footer Placeholder 3">
            <a:extLst>
              <a:ext uri="{FF2B5EF4-FFF2-40B4-BE49-F238E27FC236}">
                <a16:creationId xmlns:a16="http://schemas.microsoft.com/office/drawing/2014/main" id="{F0CDF85E-F402-406B-8523-D4915E31E0D6}"/>
              </a:ext>
            </a:extLst>
          </p:cNvPr>
          <p:cNvSpPr>
            <a:spLocks noGrp="1"/>
          </p:cNvSpPr>
          <p:nvPr>
            <p:ph type="ftr" sz="quarter" idx="11"/>
          </p:nvPr>
        </p:nvSpPr>
        <p:spPr/>
        <p:txBody>
          <a:bodyPr/>
          <a:lstStyle/>
          <a:p>
            <a:r>
              <a:rPr lang="en-US"/>
              <a:t>APEC Wine Regulatory Forum | Oct 10 – 11, 2018</a:t>
            </a:r>
            <a:endParaRPr lang="en-US" dirty="0"/>
          </a:p>
        </p:txBody>
      </p:sp>
      <p:sp>
        <p:nvSpPr>
          <p:cNvPr id="5" name="Date Placeholder 4">
            <a:extLst>
              <a:ext uri="{FF2B5EF4-FFF2-40B4-BE49-F238E27FC236}">
                <a16:creationId xmlns:a16="http://schemas.microsoft.com/office/drawing/2014/main" id="{691055C7-97A2-4F83-AC9A-FAF1921DEE73}"/>
              </a:ext>
            </a:extLst>
          </p:cNvPr>
          <p:cNvSpPr>
            <a:spLocks noGrp="1"/>
          </p:cNvSpPr>
          <p:nvPr>
            <p:ph type="dt" sz="half" idx="10"/>
          </p:nvPr>
        </p:nvSpPr>
        <p:spPr/>
        <p:txBody>
          <a:bodyPr/>
          <a:lstStyle/>
          <a:p>
            <a:r>
              <a:rPr lang="en-US"/>
              <a:t>Honolulu, HI</a:t>
            </a:r>
            <a:endParaRPr lang="en-US" dirty="0"/>
          </a:p>
        </p:txBody>
      </p:sp>
      <p:pic>
        <p:nvPicPr>
          <p:cNvPr id="9" name="Picture 8" descr="A close up of a map&#10;&#10;Description generated with high confidence">
            <a:extLst>
              <a:ext uri="{FF2B5EF4-FFF2-40B4-BE49-F238E27FC236}">
                <a16:creationId xmlns:a16="http://schemas.microsoft.com/office/drawing/2014/main" id="{8302A584-7EFD-480A-900E-C165ECC6A30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0826" y="1562280"/>
            <a:ext cx="3960000" cy="3960000"/>
          </a:xfrm>
          <a:prstGeom prst="rect">
            <a:avLst/>
          </a:prstGeom>
        </p:spPr>
      </p:pic>
      <p:pic>
        <p:nvPicPr>
          <p:cNvPr id="11" name="Picture 10" descr="A close up of a map&#10;&#10;Description generated with very high confidence">
            <a:extLst>
              <a:ext uri="{FF2B5EF4-FFF2-40B4-BE49-F238E27FC236}">
                <a16:creationId xmlns:a16="http://schemas.microsoft.com/office/drawing/2014/main" id="{DE43BC12-280C-4B6C-A89A-3B8E49CCEA2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90826" y="1562280"/>
            <a:ext cx="3960000" cy="3960000"/>
          </a:xfrm>
          <a:prstGeom prst="rect">
            <a:avLst/>
          </a:prstGeom>
        </p:spPr>
      </p:pic>
      <p:pic>
        <p:nvPicPr>
          <p:cNvPr id="13" name="Picture 12" descr="A close up of a map&#10;&#10;Description generated with very high confidence">
            <a:extLst>
              <a:ext uri="{FF2B5EF4-FFF2-40B4-BE49-F238E27FC236}">
                <a16:creationId xmlns:a16="http://schemas.microsoft.com/office/drawing/2014/main" id="{CB8FCCC0-0A40-4A91-9C42-B09CB195539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050826" y="1562280"/>
            <a:ext cx="3960000" cy="3960000"/>
          </a:xfrm>
          <a:prstGeom prst="rect">
            <a:avLst/>
          </a:prstGeom>
        </p:spPr>
      </p:pic>
    </p:spTree>
    <p:extLst>
      <p:ext uri="{BB962C8B-B14F-4D97-AF65-F5344CB8AC3E}">
        <p14:creationId xmlns:p14="http://schemas.microsoft.com/office/powerpoint/2010/main" val="10325822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1FBE15-834C-48A3-ABBE-61ECB0B06B63}"/>
              </a:ext>
            </a:extLst>
          </p:cNvPr>
          <p:cNvSpPr>
            <a:spLocks noGrp="1"/>
          </p:cNvSpPr>
          <p:nvPr>
            <p:ph type="title"/>
          </p:nvPr>
        </p:nvSpPr>
        <p:spPr>
          <a:xfrm>
            <a:off x="2495550" y="503855"/>
            <a:ext cx="7200900" cy="501986"/>
          </a:xfrm>
        </p:spPr>
        <p:txBody>
          <a:bodyPr/>
          <a:lstStyle/>
          <a:p>
            <a:r>
              <a:rPr lang="en-AU" dirty="0"/>
              <a:t>Iron</a:t>
            </a:r>
          </a:p>
        </p:txBody>
      </p:sp>
      <p:sp>
        <p:nvSpPr>
          <p:cNvPr id="3" name="Slide Number Placeholder 2">
            <a:extLst>
              <a:ext uri="{FF2B5EF4-FFF2-40B4-BE49-F238E27FC236}">
                <a16:creationId xmlns:a16="http://schemas.microsoft.com/office/drawing/2014/main" id="{67E34A40-9F44-46A1-9C5C-4D06F8574114}"/>
              </a:ext>
            </a:extLst>
          </p:cNvPr>
          <p:cNvSpPr>
            <a:spLocks noGrp="1"/>
          </p:cNvSpPr>
          <p:nvPr>
            <p:ph type="sldNum" sz="quarter" idx="12"/>
          </p:nvPr>
        </p:nvSpPr>
        <p:spPr/>
        <p:txBody>
          <a:bodyPr/>
          <a:lstStyle/>
          <a:p>
            <a:fld id="{E31375A4-56A4-47D6-9801-1991572033F7}" type="slidenum">
              <a:rPr lang="en-US" smtClean="0"/>
              <a:t>23</a:t>
            </a:fld>
            <a:endParaRPr lang="en-US"/>
          </a:p>
        </p:txBody>
      </p:sp>
      <p:sp>
        <p:nvSpPr>
          <p:cNvPr id="4" name="Footer Placeholder 3">
            <a:extLst>
              <a:ext uri="{FF2B5EF4-FFF2-40B4-BE49-F238E27FC236}">
                <a16:creationId xmlns:a16="http://schemas.microsoft.com/office/drawing/2014/main" id="{C14E4E4B-0480-41C9-9F5E-53293F9854DB}"/>
              </a:ext>
            </a:extLst>
          </p:cNvPr>
          <p:cNvSpPr>
            <a:spLocks noGrp="1"/>
          </p:cNvSpPr>
          <p:nvPr>
            <p:ph type="ftr" sz="quarter" idx="11"/>
          </p:nvPr>
        </p:nvSpPr>
        <p:spPr/>
        <p:txBody>
          <a:bodyPr/>
          <a:lstStyle/>
          <a:p>
            <a:r>
              <a:rPr lang="en-US"/>
              <a:t>APEC Wine Regulatory Forum | Oct 10 – 11, 2018</a:t>
            </a:r>
            <a:endParaRPr lang="en-US" dirty="0"/>
          </a:p>
        </p:txBody>
      </p:sp>
      <p:sp>
        <p:nvSpPr>
          <p:cNvPr id="5" name="Date Placeholder 4">
            <a:extLst>
              <a:ext uri="{FF2B5EF4-FFF2-40B4-BE49-F238E27FC236}">
                <a16:creationId xmlns:a16="http://schemas.microsoft.com/office/drawing/2014/main" id="{1D5CFC94-56EF-45D3-87DD-B8DCA79EA899}"/>
              </a:ext>
            </a:extLst>
          </p:cNvPr>
          <p:cNvSpPr>
            <a:spLocks noGrp="1"/>
          </p:cNvSpPr>
          <p:nvPr>
            <p:ph type="dt" sz="half" idx="10"/>
          </p:nvPr>
        </p:nvSpPr>
        <p:spPr/>
        <p:txBody>
          <a:bodyPr/>
          <a:lstStyle/>
          <a:p>
            <a:r>
              <a:rPr lang="en-US"/>
              <a:t>Honolulu, HI</a:t>
            </a:r>
            <a:endParaRPr lang="en-US" dirty="0"/>
          </a:p>
        </p:txBody>
      </p:sp>
      <p:graphicFrame>
        <p:nvGraphicFramePr>
          <p:cNvPr id="6" name="Table 5">
            <a:extLst>
              <a:ext uri="{FF2B5EF4-FFF2-40B4-BE49-F238E27FC236}">
                <a16:creationId xmlns:a16="http://schemas.microsoft.com/office/drawing/2014/main" id="{7D3FEE55-1DBD-41A7-A1BF-4527408523A0}"/>
              </a:ext>
            </a:extLst>
          </p:cNvPr>
          <p:cNvGraphicFramePr>
            <a:graphicFrameLocks noGrp="1"/>
          </p:cNvGraphicFramePr>
          <p:nvPr>
            <p:extLst>
              <p:ext uri="{D42A27DB-BD31-4B8C-83A1-F6EECF244321}">
                <p14:modId xmlns:p14="http://schemas.microsoft.com/office/powerpoint/2010/main" val="1115438919"/>
              </p:ext>
            </p:extLst>
          </p:nvPr>
        </p:nvGraphicFramePr>
        <p:xfrm>
          <a:off x="3078480" y="1314038"/>
          <a:ext cx="6096000" cy="1106805"/>
        </p:xfrm>
        <a:graphic>
          <a:graphicData uri="http://schemas.openxmlformats.org/drawingml/2006/table">
            <a:tbl>
              <a:tblPr>
                <a:tableStyleId>{69012ECD-51FC-41F1-AA8D-1B2483CD663E}</a:tableStyleId>
              </a:tblPr>
              <a:tblGrid>
                <a:gridCol w="609600">
                  <a:extLst>
                    <a:ext uri="{9D8B030D-6E8A-4147-A177-3AD203B41FA5}">
                      <a16:colId xmlns:a16="http://schemas.microsoft.com/office/drawing/2014/main" val="2977677600"/>
                    </a:ext>
                  </a:extLst>
                </a:gridCol>
                <a:gridCol w="609600">
                  <a:extLst>
                    <a:ext uri="{9D8B030D-6E8A-4147-A177-3AD203B41FA5}">
                      <a16:colId xmlns:a16="http://schemas.microsoft.com/office/drawing/2014/main" val="2960767829"/>
                    </a:ext>
                  </a:extLst>
                </a:gridCol>
                <a:gridCol w="609600">
                  <a:extLst>
                    <a:ext uri="{9D8B030D-6E8A-4147-A177-3AD203B41FA5}">
                      <a16:colId xmlns:a16="http://schemas.microsoft.com/office/drawing/2014/main" val="791806938"/>
                    </a:ext>
                  </a:extLst>
                </a:gridCol>
                <a:gridCol w="609600">
                  <a:extLst>
                    <a:ext uri="{9D8B030D-6E8A-4147-A177-3AD203B41FA5}">
                      <a16:colId xmlns:a16="http://schemas.microsoft.com/office/drawing/2014/main" val="1992730608"/>
                    </a:ext>
                  </a:extLst>
                </a:gridCol>
                <a:gridCol w="609600">
                  <a:extLst>
                    <a:ext uri="{9D8B030D-6E8A-4147-A177-3AD203B41FA5}">
                      <a16:colId xmlns:a16="http://schemas.microsoft.com/office/drawing/2014/main" val="155307051"/>
                    </a:ext>
                  </a:extLst>
                </a:gridCol>
                <a:gridCol w="609600">
                  <a:extLst>
                    <a:ext uri="{9D8B030D-6E8A-4147-A177-3AD203B41FA5}">
                      <a16:colId xmlns:a16="http://schemas.microsoft.com/office/drawing/2014/main" val="3387306610"/>
                    </a:ext>
                  </a:extLst>
                </a:gridCol>
                <a:gridCol w="609600">
                  <a:extLst>
                    <a:ext uri="{9D8B030D-6E8A-4147-A177-3AD203B41FA5}">
                      <a16:colId xmlns:a16="http://schemas.microsoft.com/office/drawing/2014/main" val="1279951232"/>
                    </a:ext>
                  </a:extLst>
                </a:gridCol>
                <a:gridCol w="609600">
                  <a:extLst>
                    <a:ext uri="{9D8B030D-6E8A-4147-A177-3AD203B41FA5}">
                      <a16:colId xmlns:a16="http://schemas.microsoft.com/office/drawing/2014/main" val="1906666851"/>
                    </a:ext>
                  </a:extLst>
                </a:gridCol>
                <a:gridCol w="609600">
                  <a:extLst>
                    <a:ext uri="{9D8B030D-6E8A-4147-A177-3AD203B41FA5}">
                      <a16:colId xmlns:a16="http://schemas.microsoft.com/office/drawing/2014/main" val="3483240124"/>
                    </a:ext>
                  </a:extLst>
                </a:gridCol>
                <a:gridCol w="609600">
                  <a:extLst>
                    <a:ext uri="{9D8B030D-6E8A-4147-A177-3AD203B41FA5}">
                      <a16:colId xmlns:a16="http://schemas.microsoft.com/office/drawing/2014/main" val="1720998515"/>
                    </a:ext>
                  </a:extLst>
                </a:gridCol>
              </a:tblGrid>
              <a:tr h="190500">
                <a:tc>
                  <a:txBody>
                    <a:bodyPr/>
                    <a:lstStyle/>
                    <a:p>
                      <a:pPr algn="ctr" fontAlgn="b"/>
                      <a:r>
                        <a:rPr lang="en-AU" sz="1100" u="none" strike="noStrike">
                          <a:effectLst/>
                        </a:rPr>
                        <a:t>wine</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Analyte</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APEC mean</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APEC stdev</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APEC count</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APEC CV</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IWAG mean</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IWAG stdev</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IWAG count</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IWAG CV</a:t>
                      </a:r>
                      <a:endParaRPr lang="en-AU"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701411076"/>
                  </a:ext>
                </a:extLst>
              </a:tr>
              <a:tr h="190500">
                <a:tc>
                  <a:txBody>
                    <a:bodyPr/>
                    <a:lstStyle/>
                    <a:p>
                      <a:pPr algn="ctr" fontAlgn="b"/>
                      <a:r>
                        <a:rPr lang="en-AU" sz="1100" u="none" strike="noStrike">
                          <a:effectLst/>
                        </a:rPr>
                        <a:t>red</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Iron</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2.50</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0.55</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8</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21.81%</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2.12</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0.31</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54</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14.62%</a:t>
                      </a:r>
                      <a:endParaRPr lang="en-AU"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202418898"/>
                  </a:ext>
                </a:extLst>
              </a:tr>
              <a:tr h="190500">
                <a:tc>
                  <a:txBody>
                    <a:bodyPr/>
                    <a:lstStyle/>
                    <a:p>
                      <a:pPr algn="ctr" fontAlgn="b"/>
                      <a:r>
                        <a:rPr lang="en-AU" sz="1100" u="none" strike="noStrike">
                          <a:effectLst/>
                        </a:rPr>
                        <a:t>white</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Iron</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1.30</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0.31</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10</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23.71%</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1.03</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0.20</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54</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19.59%</a:t>
                      </a:r>
                      <a:endParaRPr lang="en-AU"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812127735"/>
                  </a:ext>
                </a:extLst>
              </a:tr>
              <a:tr h="190500">
                <a:tc>
                  <a:txBody>
                    <a:bodyPr/>
                    <a:lstStyle/>
                    <a:p>
                      <a:pPr algn="ctr" fontAlgn="b"/>
                      <a:r>
                        <a:rPr lang="en-AU" sz="1100" u="none" strike="noStrike">
                          <a:effectLst/>
                        </a:rPr>
                        <a:t>rose</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Iron</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1.26</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0.29</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10</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23.16%</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1.42</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0.20</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54</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14.25%</a:t>
                      </a:r>
                      <a:endParaRPr lang="en-AU"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113831820"/>
                  </a:ext>
                </a:extLst>
              </a:tr>
              <a:tr h="190500">
                <a:tc>
                  <a:txBody>
                    <a:bodyPr/>
                    <a:lstStyle/>
                    <a:p>
                      <a:pPr algn="ctr" fontAlgn="b"/>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Average</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22.89%</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dirty="0">
                          <a:effectLst/>
                        </a:rPr>
                        <a:t>16.15%</a:t>
                      </a:r>
                      <a:endParaRPr lang="en-AU"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579502377"/>
                  </a:ext>
                </a:extLst>
              </a:tr>
            </a:tbl>
          </a:graphicData>
        </a:graphic>
      </p:graphicFrame>
      <p:graphicFrame>
        <p:nvGraphicFramePr>
          <p:cNvPr id="7" name="Chart 6">
            <a:extLst>
              <a:ext uri="{FF2B5EF4-FFF2-40B4-BE49-F238E27FC236}">
                <a16:creationId xmlns:a16="http://schemas.microsoft.com/office/drawing/2014/main" id="{A715D478-FD8F-4B95-9CD0-FC8A297A22E8}"/>
              </a:ext>
            </a:extLst>
          </p:cNvPr>
          <p:cNvGraphicFramePr>
            <a:graphicFrameLocks noChangeAspect="1"/>
          </p:cNvGraphicFramePr>
          <p:nvPr>
            <p:extLst>
              <p:ext uri="{D42A27DB-BD31-4B8C-83A1-F6EECF244321}">
                <p14:modId xmlns:p14="http://schemas.microsoft.com/office/powerpoint/2010/main" val="3340417934"/>
              </p:ext>
            </p:extLst>
          </p:nvPr>
        </p:nvGraphicFramePr>
        <p:xfrm>
          <a:off x="3270979" y="2561481"/>
          <a:ext cx="5700000" cy="342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596398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1FBE15-834C-48A3-ABBE-61ECB0B06B63}"/>
              </a:ext>
            </a:extLst>
          </p:cNvPr>
          <p:cNvSpPr>
            <a:spLocks noGrp="1"/>
          </p:cNvSpPr>
          <p:nvPr>
            <p:ph type="title"/>
          </p:nvPr>
        </p:nvSpPr>
        <p:spPr>
          <a:xfrm>
            <a:off x="2495550" y="503855"/>
            <a:ext cx="7200900" cy="501986"/>
          </a:xfrm>
        </p:spPr>
        <p:txBody>
          <a:bodyPr/>
          <a:lstStyle/>
          <a:p>
            <a:r>
              <a:rPr lang="en-AU" dirty="0"/>
              <a:t>Iron</a:t>
            </a:r>
          </a:p>
        </p:txBody>
      </p:sp>
      <p:sp>
        <p:nvSpPr>
          <p:cNvPr id="3" name="Slide Number Placeholder 2">
            <a:extLst>
              <a:ext uri="{FF2B5EF4-FFF2-40B4-BE49-F238E27FC236}">
                <a16:creationId xmlns:a16="http://schemas.microsoft.com/office/drawing/2014/main" id="{67E34A40-9F44-46A1-9C5C-4D06F8574114}"/>
              </a:ext>
            </a:extLst>
          </p:cNvPr>
          <p:cNvSpPr>
            <a:spLocks noGrp="1"/>
          </p:cNvSpPr>
          <p:nvPr>
            <p:ph type="sldNum" sz="quarter" idx="12"/>
          </p:nvPr>
        </p:nvSpPr>
        <p:spPr/>
        <p:txBody>
          <a:bodyPr/>
          <a:lstStyle/>
          <a:p>
            <a:fld id="{E31375A4-56A4-47D6-9801-1991572033F7}" type="slidenum">
              <a:rPr lang="en-US" smtClean="0"/>
              <a:t>24</a:t>
            </a:fld>
            <a:endParaRPr lang="en-US"/>
          </a:p>
        </p:txBody>
      </p:sp>
      <p:sp>
        <p:nvSpPr>
          <p:cNvPr id="4" name="Footer Placeholder 3">
            <a:extLst>
              <a:ext uri="{FF2B5EF4-FFF2-40B4-BE49-F238E27FC236}">
                <a16:creationId xmlns:a16="http://schemas.microsoft.com/office/drawing/2014/main" id="{C14E4E4B-0480-41C9-9F5E-53293F9854DB}"/>
              </a:ext>
            </a:extLst>
          </p:cNvPr>
          <p:cNvSpPr>
            <a:spLocks noGrp="1"/>
          </p:cNvSpPr>
          <p:nvPr>
            <p:ph type="ftr" sz="quarter" idx="11"/>
          </p:nvPr>
        </p:nvSpPr>
        <p:spPr/>
        <p:txBody>
          <a:bodyPr/>
          <a:lstStyle/>
          <a:p>
            <a:r>
              <a:rPr lang="en-US"/>
              <a:t>APEC Wine Regulatory Forum | Oct 10 – 11, 2018</a:t>
            </a:r>
            <a:endParaRPr lang="en-US" dirty="0"/>
          </a:p>
        </p:txBody>
      </p:sp>
      <p:sp>
        <p:nvSpPr>
          <p:cNvPr id="5" name="Date Placeholder 4">
            <a:extLst>
              <a:ext uri="{FF2B5EF4-FFF2-40B4-BE49-F238E27FC236}">
                <a16:creationId xmlns:a16="http://schemas.microsoft.com/office/drawing/2014/main" id="{1D5CFC94-56EF-45D3-87DD-B8DCA79EA899}"/>
              </a:ext>
            </a:extLst>
          </p:cNvPr>
          <p:cNvSpPr>
            <a:spLocks noGrp="1"/>
          </p:cNvSpPr>
          <p:nvPr>
            <p:ph type="dt" sz="half" idx="10"/>
          </p:nvPr>
        </p:nvSpPr>
        <p:spPr/>
        <p:txBody>
          <a:bodyPr/>
          <a:lstStyle/>
          <a:p>
            <a:r>
              <a:rPr lang="en-US"/>
              <a:t>Honolulu, HI</a:t>
            </a:r>
            <a:endParaRPr lang="en-US" dirty="0"/>
          </a:p>
        </p:txBody>
      </p:sp>
      <p:pic>
        <p:nvPicPr>
          <p:cNvPr id="9" name="Picture 8" descr="A close up of a map&#10;&#10;Description generated with very high confidence">
            <a:extLst>
              <a:ext uri="{FF2B5EF4-FFF2-40B4-BE49-F238E27FC236}">
                <a16:creationId xmlns:a16="http://schemas.microsoft.com/office/drawing/2014/main" id="{8D4FF4F8-9BDE-424D-8986-0519840A418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538" y="1455600"/>
            <a:ext cx="3960000" cy="3960000"/>
          </a:xfrm>
          <a:prstGeom prst="rect">
            <a:avLst/>
          </a:prstGeom>
        </p:spPr>
      </p:pic>
      <p:pic>
        <p:nvPicPr>
          <p:cNvPr id="11" name="Picture 10" descr="A close up of a map&#10;&#10;Description generated with very high confidence">
            <a:extLst>
              <a:ext uri="{FF2B5EF4-FFF2-40B4-BE49-F238E27FC236}">
                <a16:creationId xmlns:a16="http://schemas.microsoft.com/office/drawing/2014/main" id="{67A86D02-E63A-4DBB-A376-171B6864FD4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72538" y="1455600"/>
            <a:ext cx="3960000" cy="3960000"/>
          </a:xfrm>
          <a:prstGeom prst="rect">
            <a:avLst/>
          </a:prstGeom>
        </p:spPr>
      </p:pic>
      <p:pic>
        <p:nvPicPr>
          <p:cNvPr id="13" name="Picture 12" descr="A close up of a map&#10;&#10;Description generated with very high confidence">
            <a:extLst>
              <a:ext uri="{FF2B5EF4-FFF2-40B4-BE49-F238E27FC236}">
                <a16:creationId xmlns:a16="http://schemas.microsoft.com/office/drawing/2014/main" id="{229336E3-5DEE-40B2-87B2-55BCFB86E09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032538" y="1455600"/>
            <a:ext cx="3960000" cy="3960000"/>
          </a:xfrm>
          <a:prstGeom prst="rect">
            <a:avLst/>
          </a:prstGeom>
        </p:spPr>
      </p:pic>
    </p:spTree>
    <p:extLst>
      <p:ext uri="{BB962C8B-B14F-4D97-AF65-F5344CB8AC3E}">
        <p14:creationId xmlns:p14="http://schemas.microsoft.com/office/powerpoint/2010/main" val="22511658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4C3F7B-D771-45BC-8C6C-7248AF474B5E}"/>
              </a:ext>
            </a:extLst>
          </p:cNvPr>
          <p:cNvSpPr>
            <a:spLocks noGrp="1"/>
          </p:cNvSpPr>
          <p:nvPr>
            <p:ph type="title"/>
          </p:nvPr>
        </p:nvSpPr>
        <p:spPr>
          <a:xfrm>
            <a:off x="2495550" y="503855"/>
            <a:ext cx="7200900" cy="538562"/>
          </a:xfrm>
        </p:spPr>
        <p:txBody>
          <a:bodyPr/>
          <a:lstStyle/>
          <a:p>
            <a:r>
              <a:rPr lang="en-AU" dirty="0"/>
              <a:t>Manganese</a:t>
            </a:r>
          </a:p>
        </p:txBody>
      </p:sp>
      <p:sp>
        <p:nvSpPr>
          <p:cNvPr id="3" name="Slide Number Placeholder 2">
            <a:extLst>
              <a:ext uri="{FF2B5EF4-FFF2-40B4-BE49-F238E27FC236}">
                <a16:creationId xmlns:a16="http://schemas.microsoft.com/office/drawing/2014/main" id="{B758E565-9DFB-4232-B775-0A95830498B2}"/>
              </a:ext>
            </a:extLst>
          </p:cNvPr>
          <p:cNvSpPr>
            <a:spLocks noGrp="1"/>
          </p:cNvSpPr>
          <p:nvPr>
            <p:ph type="sldNum" sz="quarter" idx="12"/>
          </p:nvPr>
        </p:nvSpPr>
        <p:spPr/>
        <p:txBody>
          <a:bodyPr/>
          <a:lstStyle/>
          <a:p>
            <a:fld id="{E31375A4-56A4-47D6-9801-1991572033F7}" type="slidenum">
              <a:rPr lang="en-US" smtClean="0"/>
              <a:t>25</a:t>
            </a:fld>
            <a:endParaRPr lang="en-US"/>
          </a:p>
        </p:txBody>
      </p:sp>
      <p:sp>
        <p:nvSpPr>
          <p:cNvPr id="4" name="Footer Placeholder 3">
            <a:extLst>
              <a:ext uri="{FF2B5EF4-FFF2-40B4-BE49-F238E27FC236}">
                <a16:creationId xmlns:a16="http://schemas.microsoft.com/office/drawing/2014/main" id="{B01D3809-2A90-4740-9DF0-A0D5E5112301}"/>
              </a:ext>
            </a:extLst>
          </p:cNvPr>
          <p:cNvSpPr>
            <a:spLocks noGrp="1"/>
          </p:cNvSpPr>
          <p:nvPr>
            <p:ph type="ftr" sz="quarter" idx="11"/>
          </p:nvPr>
        </p:nvSpPr>
        <p:spPr/>
        <p:txBody>
          <a:bodyPr/>
          <a:lstStyle/>
          <a:p>
            <a:r>
              <a:rPr lang="en-US"/>
              <a:t>APEC Wine Regulatory Forum | Oct 10 – 11, 2018</a:t>
            </a:r>
            <a:endParaRPr lang="en-US" dirty="0"/>
          </a:p>
        </p:txBody>
      </p:sp>
      <p:sp>
        <p:nvSpPr>
          <p:cNvPr id="5" name="Date Placeholder 4">
            <a:extLst>
              <a:ext uri="{FF2B5EF4-FFF2-40B4-BE49-F238E27FC236}">
                <a16:creationId xmlns:a16="http://schemas.microsoft.com/office/drawing/2014/main" id="{38FFD761-35F0-46E8-A030-15A07C827B9D}"/>
              </a:ext>
            </a:extLst>
          </p:cNvPr>
          <p:cNvSpPr>
            <a:spLocks noGrp="1"/>
          </p:cNvSpPr>
          <p:nvPr>
            <p:ph type="dt" sz="half" idx="10"/>
          </p:nvPr>
        </p:nvSpPr>
        <p:spPr/>
        <p:txBody>
          <a:bodyPr/>
          <a:lstStyle/>
          <a:p>
            <a:r>
              <a:rPr lang="en-US"/>
              <a:t>Honolulu, HI</a:t>
            </a:r>
            <a:endParaRPr lang="en-US" dirty="0"/>
          </a:p>
        </p:txBody>
      </p:sp>
      <p:graphicFrame>
        <p:nvGraphicFramePr>
          <p:cNvPr id="6" name="Table 5">
            <a:extLst>
              <a:ext uri="{FF2B5EF4-FFF2-40B4-BE49-F238E27FC236}">
                <a16:creationId xmlns:a16="http://schemas.microsoft.com/office/drawing/2014/main" id="{8B113D6B-31CE-40DF-8FE5-F2A8419683DA}"/>
              </a:ext>
            </a:extLst>
          </p:cNvPr>
          <p:cNvGraphicFramePr>
            <a:graphicFrameLocks noGrp="1"/>
          </p:cNvGraphicFramePr>
          <p:nvPr>
            <p:extLst>
              <p:ext uri="{D42A27DB-BD31-4B8C-83A1-F6EECF244321}">
                <p14:modId xmlns:p14="http://schemas.microsoft.com/office/powerpoint/2010/main" val="3552612993"/>
              </p:ext>
            </p:extLst>
          </p:nvPr>
        </p:nvGraphicFramePr>
        <p:xfrm>
          <a:off x="2639570" y="1636777"/>
          <a:ext cx="6912860" cy="1106805"/>
        </p:xfrm>
        <a:graphic>
          <a:graphicData uri="http://schemas.openxmlformats.org/drawingml/2006/table">
            <a:tbl>
              <a:tblPr>
                <a:tableStyleId>{69012ECD-51FC-41F1-AA8D-1B2483CD663E}</a:tableStyleId>
              </a:tblPr>
              <a:tblGrid>
                <a:gridCol w="691286">
                  <a:extLst>
                    <a:ext uri="{9D8B030D-6E8A-4147-A177-3AD203B41FA5}">
                      <a16:colId xmlns:a16="http://schemas.microsoft.com/office/drawing/2014/main" val="4248393420"/>
                    </a:ext>
                  </a:extLst>
                </a:gridCol>
                <a:gridCol w="753466">
                  <a:extLst>
                    <a:ext uri="{9D8B030D-6E8A-4147-A177-3AD203B41FA5}">
                      <a16:colId xmlns:a16="http://schemas.microsoft.com/office/drawing/2014/main" val="2150929488"/>
                    </a:ext>
                  </a:extLst>
                </a:gridCol>
                <a:gridCol w="629106">
                  <a:extLst>
                    <a:ext uri="{9D8B030D-6E8A-4147-A177-3AD203B41FA5}">
                      <a16:colId xmlns:a16="http://schemas.microsoft.com/office/drawing/2014/main" val="2016211322"/>
                    </a:ext>
                  </a:extLst>
                </a:gridCol>
                <a:gridCol w="691286">
                  <a:extLst>
                    <a:ext uri="{9D8B030D-6E8A-4147-A177-3AD203B41FA5}">
                      <a16:colId xmlns:a16="http://schemas.microsoft.com/office/drawing/2014/main" val="496246925"/>
                    </a:ext>
                  </a:extLst>
                </a:gridCol>
                <a:gridCol w="691286">
                  <a:extLst>
                    <a:ext uri="{9D8B030D-6E8A-4147-A177-3AD203B41FA5}">
                      <a16:colId xmlns:a16="http://schemas.microsoft.com/office/drawing/2014/main" val="571257049"/>
                    </a:ext>
                  </a:extLst>
                </a:gridCol>
                <a:gridCol w="691286">
                  <a:extLst>
                    <a:ext uri="{9D8B030D-6E8A-4147-A177-3AD203B41FA5}">
                      <a16:colId xmlns:a16="http://schemas.microsoft.com/office/drawing/2014/main" val="2981300647"/>
                    </a:ext>
                  </a:extLst>
                </a:gridCol>
                <a:gridCol w="691286">
                  <a:extLst>
                    <a:ext uri="{9D8B030D-6E8A-4147-A177-3AD203B41FA5}">
                      <a16:colId xmlns:a16="http://schemas.microsoft.com/office/drawing/2014/main" val="1906993044"/>
                    </a:ext>
                  </a:extLst>
                </a:gridCol>
                <a:gridCol w="691286">
                  <a:extLst>
                    <a:ext uri="{9D8B030D-6E8A-4147-A177-3AD203B41FA5}">
                      <a16:colId xmlns:a16="http://schemas.microsoft.com/office/drawing/2014/main" val="1163290589"/>
                    </a:ext>
                  </a:extLst>
                </a:gridCol>
                <a:gridCol w="691286">
                  <a:extLst>
                    <a:ext uri="{9D8B030D-6E8A-4147-A177-3AD203B41FA5}">
                      <a16:colId xmlns:a16="http://schemas.microsoft.com/office/drawing/2014/main" val="3025017426"/>
                    </a:ext>
                  </a:extLst>
                </a:gridCol>
                <a:gridCol w="691286">
                  <a:extLst>
                    <a:ext uri="{9D8B030D-6E8A-4147-A177-3AD203B41FA5}">
                      <a16:colId xmlns:a16="http://schemas.microsoft.com/office/drawing/2014/main" val="1247407041"/>
                    </a:ext>
                  </a:extLst>
                </a:gridCol>
              </a:tblGrid>
              <a:tr h="190500">
                <a:tc>
                  <a:txBody>
                    <a:bodyPr/>
                    <a:lstStyle/>
                    <a:p>
                      <a:pPr algn="ctr" fontAlgn="b"/>
                      <a:r>
                        <a:rPr lang="en-AU" sz="1100" b="1" u="none" strike="noStrike">
                          <a:effectLst/>
                        </a:rPr>
                        <a:t>wine</a:t>
                      </a:r>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b="1" u="none" strike="noStrike">
                          <a:effectLst/>
                        </a:rPr>
                        <a:t>Analyte</a:t>
                      </a:r>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b="1" u="none" strike="noStrike">
                          <a:effectLst/>
                        </a:rPr>
                        <a:t>APEC mean</a:t>
                      </a:r>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b="1" u="none" strike="noStrike">
                          <a:effectLst/>
                        </a:rPr>
                        <a:t>APEC stdev</a:t>
                      </a:r>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b="1" u="none" strike="noStrike">
                          <a:effectLst/>
                        </a:rPr>
                        <a:t>APEC count</a:t>
                      </a:r>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b="1" u="none" strike="noStrike">
                          <a:effectLst/>
                        </a:rPr>
                        <a:t>APEC CV</a:t>
                      </a:r>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b="1" u="none" strike="noStrike">
                          <a:effectLst/>
                        </a:rPr>
                        <a:t>IWAG mean</a:t>
                      </a:r>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b="1" u="none" strike="noStrike">
                          <a:effectLst/>
                        </a:rPr>
                        <a:t>IWAG stdev</a:t>
                      </a:r>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b="1" u="none" strike="noStrike">
                          <a:effectLst/>
                        </a:rPr>
                        <a:t>IWAG count</a:t>
                      </a:r>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b="1" u="none" strike="noStrike" dirty="0">
                          <a:effectLst/>
                        </a:rPr>
                        <a:t>IWAG CV</a:t>
                      </a:r>
                      <a:endParaRPr lang="en-AU" sz="11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897084393"/>
                  </a:ext>
                </a:extLst>
              </a:tr>
              <a:tr h="190500">
                <a:tc>
                  <a:txBody>
                    <a:bodyPr/>
                    <a:lstStyle/>
                    <a:p>
                      <a:pPr algn="ctr" fontAlgn="b"/>
                      <a:r>
                        <a:rPr lang="en-AU" sz="1100" u="none" strike="noStrike">
                          <a:effectLst/>
                        </a:rPr>
                        <a:t>red</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Manganese</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2.28</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0.18</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6</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8.11%</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2.16</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0.27</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38</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12.34%</a:t>
                      </a:r>
                      <a:endParaRPr lang="en-AU"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135725258"/>
                  </a:ext>
                </a:extLst>
              </a:tr>
              <a:tr h="190500">
                <a:tc>
                  <a:txBody>
                    <a:bodyPr/>
                    <a:lstStyle/>
                    <a:p>
                      <a:pPr algn="ctr" fontAlgn="b"/>
                      <a:r>
                        <a:rPr lang="en-AU" sz="1100" u="none" strike="noStrike">
                          <a:effectLst/>
                        </a:rPr>
                        <a:t>white</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Manganese</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1.60</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0.54</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8</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34.13%</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1.38</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0.28</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38</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20.06%</a:t>
                      </a:r>
                      <a:endParaRPr lang="en-AU"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783036258"/>
                  </a:ext>
                </a:extLst>
              </a:tr>
              <a:tr h="190500">
                <a:tc>
                  <a:txBody>
                    <a:bodyPr/>
                    <a:lstStyle/>
                    <a:p>
                      <a:pPr algn="ctr" fontAlgn="b"/>
                      <a:r>
                        <a:rPr lang="en-AU" sz="1100" u="none" strike="noStrike">
                          <a:effectLst/>
                        </a:rPr>
                        <a:t>rose</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Manganese</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1.13</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0.53</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8</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46.51%</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1.33</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0.27</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36</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20.71%</a:t>
                      </a:r>
                      <a:endParaRPr lang="en-AU"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593786521"/>
                  </a:ext>
                </a:extLst>
              </a:tr>
              <a:tr h="190500">
                <a:tc>
                  <a:txBody>
                    <a:bodyPr/>
                    <a:lstStyle/>
                    <a:p>
                      <a:pPr algn="ctr" fontAlgn="b"/>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b="1" u="none" strike="noStrike">
                          <a:effectLst/>
                        </a:rPr>
                        <a:t>Average</a:t>
                      </a:r>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b="1" u="none" strike="noStrike">
                          <a:effectLst/>
                        </a:rPr>
                        <a:t>29.59%</a:t>
                      </a:r>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b="1" u="none" strike="noStrike" dirty="0">
                          <a:effectLst/>
                        </a:rPr>
                        <a:t>17.70%</a:t>
                      </a:r>
                      <a:endParaRPr lang="en-AU" sz="11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355786832"/>
                  </a:ext>
                </a:extLst>
              </a:tr>
            </a:tbl>
          </a:graphicData>
        </a:graphic>
      </p:graphicFrame>
      <p:graphicFrame>
        <p:nvGraphicFramePr>
          <p:cNvPr id="7" name="Chart 6">
            <a:extLst>
              <a:ext uri="{FF2B5EF4-FFF2-40B4-BE49-F238E27FC236}">
                <a16:creationId xmlns:a16="http://schemas.microsoft.com/office/drawing/2014/main" id="{868EF075-9AC6-440D-A6F7-4324532902AF}"/>
              </a:ext>
            </a:extLst>
          </p:cNvPr>
          <p:cNvGraphicFramePr>
            <a:graphicFrameLocks/>
          </p:cNvGraphicFramePr>
          <p:nvPr>
            <p:extLst>
              <p:ext uri="{D42A27DB-BD31-4B8C-83A1-F6EECF244321}">
                <p14:modId xmlns:p14="http://schemas.microsoft.com/office/powerpoint/2010/main" val="550109102"/>
              </p:ext>
            </p:extLst>
          </p:nvPr>
        </p:nvGraphicFramePr>
        <p:xfrm>
          <a:off x="3810000" y="3145030"/>
          <a:ext cx="4572000" cy="2743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5719106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4C3F7B-D771-45BC-8C6C-7248AF474B5E}"/>
              </a:ext>
            </a:extLst>
          </p:cNvPr>
          <p:cNvSpPr>
            <a:spLocks noGrp="1"/>
          </p:cNvSpPr>
          <p:nvPr>
            <p:ph type="title"/>
          </p:nvPr>
        </p:nvSpPr>
        <p:spPr>
          <a:xfrm>
            <a:off x="2495550" y="503855"/>
            <a:ext cx="7200900" cy="538562"/>
          </a:xfrm>
        </p:spPr>
        <p:txBody>
          <a:bodyPr/>
          <a:lstStyle/>
          <a:p>
            <a:r>
              <a:rPr lang="en-AU" dirty="0"/>
              <a:t>Manganese</a:t>
            </a:r>
          </a:p>
        </p:txBody>
      </p:sp>
      <p:sp>
        <p:nvSpPr>
          <p:cNvPr id="3" name="Slide Number Placeholder 2">
            <a:extLst>
              <a:ext uri="{FF2B5EF4-FFF2-40B4-BE49-F238E27FC236}">
                <a16:creationId xmlns:a16="http://schemas.microsoft.com/office/drawing/2014/main" id="{B758E565-9DFB-4232-B775-0A95830498B2}"/>
              </a:ext>
            </a:extLst>
          </p:cNvPr>
          <p:cNvSpPr>
            <a:spLocks noGrp="1"/>
          </p:cNvSpPr>
          <p:nvPr>
            <p:ph type="sldNum" sz="quarter" idx="12"/>
          </p:nvPr>
        </p:nvSpPr>
        <p:spPr/>
        <p:txBody>
          <a:bodyPr/>
          <a:lstStyle/>
          <a:p>
            <a:fld id="{E31375A4-56A4-47D6-9801-1991572033F7}" type="slidenum">
              <a:rPr lang="en-US" smtClean="0"/>
              <a:t>26</a:t>
            </a:fld>
            <a:endParaRPr lang="en-US"/>
          </a:p>
        </p:txBody>
      </p:sp>
      <p:sp>
        <p:nvSpPr>
          <p:cNvPr id="4" name="Footer Placeholder 3">
            <a:extLst>
              <a:ext uri="{FF2B5EF4-FFF2-40B4-BE49-F238E27FC236}">
                <a16:creationId xmlns:a16="http://schemas.microsoft.com/office/drawing/2014/main" id="{B01D3809-2A90-4740-9DF0-A0D5E5112301}"/>
              </a:ext>
            </a:extLst>
          </p:cNvPr>
          <p:cNvSpPr>
            <a:spLocks noGrp="1"/>
          </p:cNvSpPr>
          <p:nvPr>
            <p:ph type="ftr" sz="quarter" idx="11"/>
          </p:nvPr>
        </p:nvSpPr>
        <p:spPr/>
        <p:txBody>
          <a:bodyPr/>
          <a:lstStyle/>
          <a:p>
            <a:r>
              <a:rPr lang="en-US"/>
              <a:t>APEC Wine Regulatory Forum | Oct 10 – 11, 2018</a:t>
            </a:r>
            <a:endParaRPr lang="en-US" dirty="0"/>
          </a:p>
        </p:txBody>
      </p:sp>
      <p:sp>
        <p:nvSpPr>
          <p:cNvPr id="5" name="Date Placeholder 4">
            <a:extLst>
              <a:ext uri="{FF2B5EF4-FFF2-40B4-BE49-F238E27FC236}">
                <a16:creationId xmlns:a16="http://schemas.microsoft.com/office/drawing/2014/main" id="{38FFD761-35F0-46E8-A030-15A07C827B9D}"/>
              </a:ext>
            </a:extLst>
          </p:cNvPr>
          <p:cNvSpPr>
            <a:spLocks noGrp="1"/>
          </p:cNvSpPr>
          <p:nvPr>
            <p:ph type="dt" sz="half" idx="10"/>
          </p:nvPr>
        </p:nvSpPr>
        <p:spPr/>
        <p:txBody>
          <a:bodyPr/>
          <a:lstStyle/>
          <a:p>
            <a:r>
              <a:rPr lang="en-US"/>
              <a:t>Honolulu, HI</a:t>
            </a:r>
            <a:endParaRPr lang="en-US" dirty="0"/>
          </a:p>
        </p:txBody>
      </p:sp>
      <p:pic>
        <p:nvPicPr>
          <p:cNvPr id="9" name="Picture 8" descr="A close up of a map&#10;&#10;Description generated with very high confidence">
            <a:extLst>
              <a:ext uri="{FF2B5EF4-FFF2-40B4-BE49-F238E27FC236}">
                <a16:creationId xmlns:a16="http://schemas.microsoft.com/office/drawing/2014/main" id="{7E459E30-268B-4B93-B2F0-0685FDEE7B9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3350" y="1577520"/>
            <a:ext cx="3960000" cy="3960000"/>
          </a:xfrm>
          <a:prstGeom prst="rect">
            <a:avLst/>
          </a:prstGeom>
        </p:spPr>
      </p:pic>
      <p:pic>
        <p:nvPicPr>
          <p:cNvPr id="11" name="Picture 10" descr="A close up of a map&#10;&#10;Description generated with very high confidence">
            <a:extLst>
              <a:ext uri="{FF2B5EF4-FFF2-40B4-BE49-F238E27FC236}">
                <a16:creationId xmlns:a16="http://schemas.microsoft.com/office/drawing/2014/main" id="{C6092359-8C87-4F33-81F4-CBCCF5D7F3D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93350" y="1577520"/>
            <a:ext cx="3960000" cy="3960000"/>
          </a:xfrm>
          <a:prstGeom prst="rect">
            <a:avLst/>
          </a:prstGeom>
        </p:spPr>
      </p:pic>
      <p:pic>
        <p:nvPicPr>
          <p:cNvPr id="13" name="Picture 12" descr="A close up of a map&#10;&#10;Description generated with high confidence">
            <a:extLst>
              <a:ext uri="{FF2B5EF4-FFF2-40B4-BE49-F238E27FC236}">
                <a16:creationId xmlns:a16="http://schemas.microsoft.com/office/drawing/2014/main" id="{D265678B-597A-4584-975D-31D273AA5A7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053350" y="1577520"/>
            <a:ext cx="3960000" cy="3960000"/>
          </a:xfrm>
          <a:prstGeom prst="rect">
            <a:avLst/>
          </a:prstGeom>
        </p:spPr>
      </p:pic>
    </p:spTree>
    <p:extLst>
      <p:ext uri="{BB962C8B-B14F-4D97-AF65-F5344CB8AC3E}">
        <p14:creationId xmlns:p14="http://schemas.microsoft.com/office/powerpoint/2010/main" val="404501453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F60445-1B38-490C-B161-162DAD26D2CB}"/>
              </a:ext>
            </a:extLst>
          </p:cNvPr>
          <p:cNvSpPr>
            <a:spLocks noGrp="1"/>
          </p:cNvSpPr>
          <p:nvPr>
            <p:ph type="title"/>
          </p:nvPr>
        </p:nvSpPr>
        <p:spPr>
          <a:xfrm>
            <a:off x="2495550" y="503855"/>
            <a:ext cx="7200900" cy="630002"/>
          </a:xfrm>
        </p:spPr>
        <p:txBody>
          <a:bodyPr/>
          <a:lstStyle/>
          <a:p>
            <a:r>
              <a:rPr lang="en-AU" dirty="0"/>
              <a:t>Methanol</a:t>
            </a:r>
          </a:p>
        </p:txBody>
      </p:sp>
      <p:sp>
        <p:nvSpPr>
          <p:cNvPr id="3" name="Slide Number Placeholder 2">
            <a:extLst>
              <a:ext uri="{FF2B5EF4-FFF2-40B4-BE49-F238E27FC236}">
                <a16:creationId xmlns:a16="http://schemas.microsoft.com/office/drawing/2014/main" id="{A1FD8139-83A4-4CEE-B864-97CF42FB5584}"/>
              </a:ext>
            </a:extLst>
          </p:cNvPr>
          <p:cNvSpPr>
            <a:spLocks noGrp="1"/>
          </p:cNvSpPr>
          <p:nvPr>
            <p:ph type="sldNum" sz="quarter" idx="12"/>
          </p:nvPr>
        </p:nvSpPr>
        <p:spPr/>
        <p:txBody>
          <a:bodyPr/>
          <a:lstStyle/>
          <a:p>
            <a:fld id="{E31375A4-56A4-47D6-9801-1991572033F7}" type="slidenum">
              <a:rPr lang="en-US" smtClean="0"/>
              <a:t>27</a:t>
            </a:fld>
            <a:endParaRPr lang="en-US"/>
          </a:p>
        </p:txBody>
      </p:sp>
      <p:sp>
        <p:nvSpPr>
          <p:cNvPr id="4" name="Footer Placeholder 3">
            <a:extLst>
              <a:ext uri="{FF2B5EF4-FFF2-40B4-BE49-F238E27FC236}">
                <a16:creationId xmlns:a16="http://schemas.microsoft.com/office/drawing/2014/main" id="{D18E53BD-CD50-4B94-98D3-2749D222FC17}"/>
              </a:ext>
            </a:extLst>
          </p:cNvPr>
          <p:cNvSpPr>
            <a:spLocks noGrp="1"/>
          </p:cNvSpPr>
          <p:nvPr>
            <p:ph type="ftr" sz="quarter" idx="11"/>
          </p:nvPr>
        </p:nvSpPr>
        <p:spPr/>
        <p:txBody>
          <a:bodyPr/>
          <a:lstStyle/>
          <a:p>
            <a:r>
              <a:rPr lang="en-US"/>
              <a:t>APEC Wine Regulatory Forum | Oct 10 – 11, 2018</a:t>
            </a:r>
            <a:endParaRPr lang="en-US" dirty="0"/>
          </a:p>
        </p:txBody>
      </p:sp>
      <p:sp>
        <p:nvSpPr>
          <p:cNvPr id="5" name="Date Placeholder 4">
            <a:extLst>
              <a:ext uri="{FF2B5EF4-FFF2-40B4-BE49-F238E27FC236}">
                <a16:creationId xmlns:a16="http://schemas.microsoft.com/office/drawing/2014/main" id="{7D80A60C-2E5B-4FFE-928C-90352943BE66}"/>
              </a:ext>
            </a:extLst>
          </p:cNvPr>
          <p:cNvSpPr>
            <a:spLocks noGrp="1"/>
          </p:cNvSpPr>
          <p:nvPr>
            <p:ph type="dt" sz="half" idx="10"/>
          </p:nvPr>
        </p:nvSpPr>
        <p:spPr/>
        <p:txBody>
          <a:bodyPr/>
          <a:lstStyle/>
          <a:p>
            <a:r>
              <a:rPr lang="en-US"/>
              <a:t>Honolulu, HI</a:t>
            </a:r>
            <a:endParaRPr lang="en-US" dirty="0"/>
          </a:p>
        </p:txBody>
      </p:sp>
      <p:graphicFrame>
        <p:nvGraphicFramePr>
          <p:cNvPr id="6" name="Table 5">
            <a:extLst>
              <a:ext uri="{FF2B5EF4-FFF2-40B4-BE49-F238E27FC236}">
                <a16:creationId xmlns:a16="http://schemas.microsoft.com/office/drawing/2014/main" id="{3F580ADE-2712-437A-8CAE-89A93ECF4505}"/>
              </a:ext>
            </a:extLst>
          </p:cNvPr>
          <p:cNvGraphicFramePr>
            <a:graphicFrameLocks noGrp="1"/>
          </p:cNvGraphicFramePr>
          <p:nvPr>
            <p:extLst>
              <p:ext uri="{D42A27DB-BD31-4B8C-83A1-F6EECF244321}">
                <p14:modId xmlns:p14="http://schemas.microsoft.com/office/powerpoint/2010/main" val="1804603846"/>
              </p:ext>
            </p:extLst>
          </p:nvPr>
        </p:nvGraphicFramePr>
        <p:xfrm>
          <a:off x="2910840" y="1225298"/>
          <a:ext cx="6096000" cy="1106805"/>
        </p:xfrm>
        <a:graphic>
          <a:graphicData uri="http://schemas.openxmlformats.org/drawingml/2006/table">
            <a:tbl>
              <a:tblPr>
                <a:tableStyleId>{69012ECD-51FC-41F1-AA8D-1B2483CD663E}</a:tableStyleId>
              </a:tblPr>
              <a:tblGrid>
                <a:gridCol w="609600">
                  <a:extLst>
                    <a:ext uri="{9D8B030D-6E8A-4147-A177-3AD203B41FA5}">
                      <a16:colId xmlns:a16="http://schemas.microsoft.com/office/drawing/2014/main" val="1479471172"/>
                    </a:ext>
                  </a:extLst>
                </a:gridCol>
                <a:gridCol w="609600">
                  <a:extLst>
                    <a:ext uri="{9D8B030D-6E8A-4147-A177-3AD203B41FA5}">
                      <a16:colId xmlns:a16="http://schemas.microsoft.com/office/drawing/2014/main" val="317685797"/>
                    </a:ext>
                  </a:extLst>
                </a:gridCol>
                <a:gridCol w="609600">
                  <a:extLst>
                    <a:ext uri="{9D8B030D-6E8A-4147-A177-3AD203B41FA5}">
                      <a16:colId xmlns:a16="http://schemas.microsoft.com/office/drawing/2014/main" val="2778985629"/>
                    </a:ext>
                  </a:extLst>
                </a:gridCol>
                <a:gridCol w="609600">
                  <a:extLst>
                    <a:ext uri="{9D8B030D-6E8A-4147-A177-3AD203B41FA5}">
                      <a16:colId xmlns:a16="http://schemas.microsoft.com/office/drawing/2014/main" val="1018042695"/>
                    </a:ext>
                  </a:extLst>
                </a:gridCol>
                <a:gridCol w="609600">
                  <a:extLst>
                    <a:ext uri="{9D8B030D-6E8A-4147-A177-3AD203B41FA5}">
                      <a16:colId xmlns:a16="http://schemas.microsoft.com/office/drawing/2014/main" val="208269128"/>
                    </a:ext>
                  </a:extLst>
                </a:gridCol>
                <a:gridCol w="609600">
                  <a:extLst>
                    <a:ext uri="{9D8B030D-6E8A-4147-A177-3AD203B41FA5}">
                      <a16:colId xmlns:a16="http://schemas.microsoft.com/office/drawing/2014/main" val="3317286945"/>
                    </a:ext>
                  </a:extLst>
                </a:gridCol>
                <a:gridCol w="609600">
                  <a:extLst>
                    <a:ext uri="{9D8B030D-6E8A-4147-A177-3AD203B41FA5}">
                      <a16:colId xmlns:a16="http://schemas.microsoft.com/office/drawing/2014/main" val="3443041813"/>
                    </a:ext>
                  </a:extLst>
                </a:gridCol>
                <a:gridCol w="609600">
                  <a:extLst>
                    <a:ext uri="{9D8B030D-6E8A-4147-A177-3AD203B41FA5}">
                      <a16:colId xmlns:a16="http://schemas.microsoft.com/office/drawing/2014/main" val="4159295066"/>
                    </a:ext>
                  </a:extLst>
                </a:gridCol>
                <a:gridCol w="609600">
                  <a:extLst>
                    <a:ext uri="{9D8B030D-6E8A-4147-A177-3AD203B41FA5}">
                      <a16:colId xmlns:a16="http://schemas.microsoft.com/office/drawing/2014/main" val="3059776449"/>
                    </a:ext>
                  </a:extLst>
                </a:gridCol>
                <a:gridCol w="609600">
                  <a:extLst>
                    <a:ext uri="{9D8B030D-6E8A-4147-A177-3AD203B41FA5}">
                      <a16:colId xmlns:a16="http://schemas.microsoft.com/office/drawing/2014/main" val="745729861"/>
                    </a:ext>
                  </a:extLst>
                </a:gridCol>
              </a:tblGrid>
              <a:tr h="190500">
                <a:tc>
                  <a:txBody>
                    <a:bodyPr/>
                    <a:lstStyle/>
                    <a:p>
                      <a:pPr algn="ctr" fontAlgn="b"/>
                      <a:r>
                        <a:rPr lang="en-AU" sz="1100" b="1" u="none" strike="noStrike" dirty="0">
                          <a:effectLst/>
                        </a:rPr>
                        <a:t>wine</a:t>
                      </a:r>
                      <a:endParaRPr lang="en-AU" sz="11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b="1" u="none" strike="noStrike">
                          <a:effectLst/>
                        </a:rPr>
                        <a:t>Analyte</a:t>
                      </a:r>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b="1" u="none" strike="noStrike">
                          <a:effectLst/>
                        </a:rPr>
                        <a:t>APEC mean</a:t>
                      </a:r>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b="1" u="none" strike="noStrike">
                          <a:effectLst/>
                        </a:rPr>
                        <a:t>APEC stdev</a:t>
                      </a:r>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b="1" u="none" strike="noStrike">
                          <a:effectLst/>
                        </a:rPr>
                        <a:t>APEC count</a:t>
                      </a:r>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b="1" u="none" strike="noStrike">
                          <a:effectLst/>
                        </a:rPr>
                        <a:t>APEC CV</a:t>
                      </a:r>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b="1" u="none" strike="noStrike">
                          <a:effectLst/>
                        </a:rPr>
                        <a:t>IWAG mean</a:t>
                      </a:r>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b="1" u="none" strike="noStrike">
                          <a:effectLst/>
                        </a:rPr>
                        <a:t>IWAG stdev</a:t>
                      </a:r>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b="1" u="none" strike="noStrike">
                          <a:effectLst/>
                        </a:rPr>
                        <a:t>IWAG count</a:t>
                      </a:r>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b="1" u="none" strike="noStrike" dirty="0">
                          <a:effectLst/>
                        </a:rPr>
                        <a:t>IWAG CV</a:t>
                      </a:r>
                      <a:endParaRPr lang="en-AU" sz="11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723311738"/>
                  </a:ext>
                </a:extLst>
              </a:tr>
              <a:tr h="190500">
                <a:tc>
                  <a:txBody>
                    <a:bodyPr/>
                    <a:lstStyle/>
                    <a:p>
                      <a:pPr algn="ctr" fontAlgn="b"/>
                      <a:r>
                        <a:rPr lang="en-AU" sz="1100" u="none" strike="noStrike">
                          <a:effectLst/>
                        </a:rPr>
                        <a:t>red</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Methanol</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160.3</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41.5</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12</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25.92%</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161.7</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31.2</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22</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19.30%</a:t>
                      </a:r>
                      <a:endParaRPr lang="en-AU"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100270333"/>
                  </a:ext>
                </a:extLst>
              </a:tr>
              <a:tr h="190500">
                <a:tc>
                  <a:txBody>
                    <a:bodyPr/>
                    <a:lstStyle/>
                    <a:p>
                      <a:pPr algn="ctr" fontAlgn="b"/>
                      <a:r>
                        <a:rPr lang="en-AU" sz="1100" u="none" strike="noStrike">
                          <a:effectLst/>
                        </a:rPr>
                        <a:t>white</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Methanol</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54.8</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11.6</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10</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21.13%</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56.4</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10.7</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22</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18.96%</a:t>
                      </a:r>
                      <a:endParaRPr lang="en-AU"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720056383"/>
                  </a:ext>
                </a:extLst>
              </a:tr>
              <a:tr h="190500">
                <a:tc>
                  <a:txBody>
                    <a:bodyPr/>
                    <a:lstStyle/>
                    <a:p>
                      <a:pPr algn="ctr" fontAlgn="b"/>
                      <a:r>
                        <a:rPr lang="en-AU" sz="1100" u="none" strike="noStrike">
                          <a:effectLst/>
                        </a:rPr>
                        <a:t>rose</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Methanol</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54.1</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31.5</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14</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58.15%</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51.2</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24.1</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24</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46.98%</a:t>
                      </a:r>
                      <a:endParaRPr lang="en-AU"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939435080"/>
                  </a:ext>
                </a:extLst>
              </a:tr>
              <a:tr h="190500">
                <a:tc>
                  <a:txBody>
                    <a:bodyPr/>
                    <a:lstStyle/>
                    <a:p>
                      <a:pPr algn="ctr" fontAlgn="b"/>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b="1" u="none" strike="noStrike">
                          <a:effectLst/>
                        </a:rPr>
                        <a:t>Average</a:t>
                      </a:r>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b="1" u="none" strike="noStrike">
                          <a:effectLst/>
                        </a:rPr>
                        <a:t>35.07%</a:t>
                      </a:r>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b="1" u="none" strike="noStrike" dirty="0">
                          <a:effectLst/>
                        </a:rPr>
                        <a:t>28.41%</a:t>
                      </a:r>
                      <a:endParaRPr lang="en-AU" sz="11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501442855"/>
                  </a:ext>
                </a:extLst>
              </a:tr>
            </a:tbl>
          </a:graphicData>
        </a:graphic>
      </p:graphicFrame>
      <p:graphicFrame>
        <p:nvGraphicFramePr>
          <p:cNvPr id="7" name="Chart 6">
            <a:extLst>
              <a:ext uri="{FF2B5EF4-FFF2-40B4-BE49-F238E27FC236}">
                <a16:creationId xmlns:a16="http://schemas.microsoft.com/office/drawing/2014/main" id="{7E213686-5E15-401F-9595-F90FB6BBF1FF}"/>
              </a:ext>
            </a:extLst>
          </p:cNvPr>
          <p:cNvGraphicFramePr>
            <a:graphicFrameLocks noChangeAspect="1"/>
          </p:cNvGraphicFramePr>
          <p:nvPr>
            <p:extLst>
              <p:ext uri="{D42A27DB-BD31-4B8C-83A1-F6EECF244321}">
                <p14:modId xmlns:p14="http://schemas.microsoft.com/office/powerpoint/2010/main" val="2832028647"/>
              </p:ext>
            </p:extLst>
          </p:nvPr>
        </p:nvGraphicFramePr>
        <p:xfrm>
          <a:off x="3108840" y="2600891"/>
          <a:ext cx="5700000" cy="342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066592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F60445-1B38-490C-B161-162DAD26D2CB}"/>
              </a:ext>
            </a:extLst>
          </p:cNvPr>
          <p:cNvSpPr>
            <a:spLocks noGrp="1"/>
          </p:cNvSpPr>
          <p:nvPr>
            <p:ph type="title"/>
          </p:nvPr>
        </p:nvSpPr>
        <p:spPr>
          <a:xfrm>
            <a:off x="2495550" y="503855"/>
            <a:ext cx="7200900" cy="630002"/>
          </a:xfrm>
        </p:spPr>
        <p:txBody>
          <a:bodyPr/>
          <a:lstStyle/>
          <a:p>
            <a:r>
              <a:rPr lang="en-AU" dirty="0"/>
              <a:t>Methanol</a:t>
            </a:r>
          </a:p>
        </p:txBody>
      </p:sp>
      <p:sp>
        <p:nvSpPr>
          <p:cNvPr id="3" name="Slide Number Placeholder 2">
            <a:extLst>
              <a:ext uri="{FF2B5EF4-FFF2-40B4-BE49-F238E27FC236}">
                <a16:creationId xmlns:a16="http://schemas.microsoft.com/office/drawing/2014/main" id="{A1FD8139-83A4-4CEE-B864-97CF42FB5584}"/>
              </a:ext>
            </a:extLst>
          </p:cNvPr>
          <p:cNvSpPr>
            <a:spLocks noGrp="1"/>
          </p:cNvSpPr>
          <p:nvPr>
            <p:ph type="sldNum" sz="quarter" idx="12"/>
          </p:nvPr>
        </p:nvSpPr>
        <p:spPr/>
        <p:txBody>
          <a:bodyPr/>
          <a:lstStyle/>
          <a:p>
            <a:fld id="{E31375A4-56A4-47D6-9801-1991572033F7}" type="slidenum">
              <a:rPr lang="en-US" smtClean="0"/>
              <a:t>28</a:t>
            </a:fld>
            <a:endParaRPr lang="en-US"/>
          </a:p>
        </p:txBody>
      </p:sp>
      <p:sp>
        <p:nvSpPr>
          <p:cNvPr id="4" name="Footer Placeholder 3">
            <a:extLst>
              <a:ext uri="{FF2B5EF4-FFF2-40B4-BE49-F238E27FC236}">
                <a16:creationId xmlns:a16="http://schemas.microsoft.com/office/drawing/2014/main" id="{D18E53BD-CD50-4B94-98D3-2749D222FC17}"/>
              </a:ext>
            </a:extLst>
          </p:cNvPr>
          <p:cNvSpPr>
            <a:spLocks noGrp="1"/>
          </p:cNvSpPr>
          <p:nvPr>
            <p:ph type="ftr" sz="quarter" idx="11"/>
          </p:nvPr>
        </p:nvSpPr>
        <p:spPr/>
        <p:txBody>
          <a:bodyPr/>
          <a:lstStyle/>
          <a:p>
            <a:r>
              <a:rPr lang="en-US"/>
              <a:t>APEC Wine Regulatory Forum | Oct 10 – 11, 2018</a:t>
            </a:r>
            <a:endParaRPr lang="en-US" dirty="0"/>
          </a:p>
        </p:txBody>
      </p:sp>
      <p:sp>
        <p:nvSpPr>
          <p:cNvPr id="5" name="Date Placeholder 4">
            <a:extLst>
              <a:ext uri="{FF2B5EF4-FFF2-40B4-BE49-F238E27FC236}">
                <a16:creationId xmlns:a16="http://schemas.microsoft.com/office/drawing/2014/main" id="{7D80A60C-2E5B-4FFE-928C-90352943BE66}"/>
              </a:ext>
            </a:extLst>
          </p:cNvPr>
          <p:cNvSpPr>
            <a:spLocks noGrp="1"/>
          </p:cNvSpPr>
          <p:nvPr>
            <p:ph type="dt" sz="half" idx="10"/>
          </p:nvPr>
        </p:nvSpPr>
        <p:spPr/>
        <p:txBody>
          <a:bodyPr/>
          <a:lstStyle/>
          <a:p>
            <a:r>
              <a:rPr lang="en-US"/>
              <a:t>Honolulu, HI</a:t>
            </a:r>
            <a:endParaRPr lang="en-US" dirty="0"/>
          </a:p>
        </p:txBody>
      </p:sp>
      <p:pic>
        <p:nvPicPr>
          <p:cNvPr id="9" name="Picture 8" descr="A close up of a map&#10;&#10;Description generated with very high confidence">
            <a:extLst>
              <a:ext uri="{FF2B5EF4-FFF2-40B4-BE49-F238E27FC236}">
                <a16:creationId xmlns:a16="http://schemas.microsoft.com/office/drawing/2014/main" id="{2099545F-83D2-419C-AF60-7579A3DB7D5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162" y="1501320"/>
            <a:ext cx="3960000" cy="3960000"/>
          </a:xfrm>
          <a:prstGeom prst="rect">
            <a:avLst/>
          </a:prstGeom>
        </p:spPr>
      </p:pic>
      <p:pic>
        <p:nvPicPr>
          <p:cNvPr id="11" name="Picture 10" descr="A close up of a map&#10;&#10;Description generated with very high confidence">
            <a:extLst>
              <a:ext uri="{FF2B5EF4-FFF2-40B4-BE49-F238E27FC236}">
                <a16:creationId xmlns:a16="http://schemas.microsoft.com/office/drawing/2014/main" id="{2F5A2E76-182F-464C-AC0D-76401408A5E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70878" y="1501320"/>
            <a:ext cx="3960000" cy="3960000"/>
          </a:xfrm>
          <a:prstGeom prst="rect">
            <a:avLst/>
          </a:prstGeom>
        </p:spPr>
      </p:pic>
      <p:pic>
        <p:nvPicPr>
          <p:cNvPr id="13" name="Picture 12" descr="A close up of a map&#10;&#10;Description generated with very high confidence">
            <a:extLst>
              <a:ext uri="{FF2B5EF4-FFF2-40B4-BE49-F238E27FC236}">
                <a16:creationId xmlns:a16="http://schemas.microsoft.com/office/drawing/2014/main" id="{1B449BFA-E262-4518-AC87-C9E399DE30C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030878" y="1501320"/>
            <a:ext cx="3960000" cy="3960000"/>
          </a:xfrm>
          <a:prstGeom prst="rect">
            <a:avLst/>
          </a:prstGeom>
        </p:spPr>
      </p:pic>
    </p:spTree>
    <p:extLst>
      <p:ext uri="{BB962C8B-B14F-4D97-AF65-F5344CB8AC3E}">
        <p14:creationId xmlns:p14="http://schemas.microsoft.com/office/powerpoint/2010/main" val="42238778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3405E6-1F96-447D-9EB9-9D485EDC2E84}"/>
              </a:ext>
            </a:extLst>
          </p:cNvPr>
          <p:cNvSpPr>
            <a:spLocks noGrp="1"/>
          </p:cNvSpPr>
          <p:nvPr>
            <p:ph type="title"/>
          </p:nvPr>
        </p:nvSpPr>
        <p:spPr>
          <a:xfrm>
            <a:off x="2495550" y="503855"/>
            <a:ext cx="7200900" cy="483698"/>
          </a:xfrm>
        </p:spPr>
        <p:txBody>
          <a:bodyPr/>
          <a:lstStyle/>
          <a:p>
            <a:r>
              <a:rPr lang="en-AU" dirty="0"/>
              <a:t>Are we Improving?</a:t>
            </a:r>
          </a:p>
        </p:txBody>
      </p:sp>
      <p:sp>
        <p:nvSpPr>
          <p:cNvPr id="3" name="Slide Number Placeholder 2">
            <a:extLst>
              <a:ext uri="{FF2B5EF4-FFF2-40B4-BE49-F238E27FC236}">
                <a16:creationId xmlns:a16="http://schemas.microsoft.com/office/drawing/2014/main" id="{83BFD783-DCF8-43AE-88B8-FF0702A02601}"/>
              </a:ext>
            </a:extLst>
          </p:cNvPr>
          <p:cNvSpPr>
            <a:spLocks noGrp="1"/>
          </p:cNvSpPr>
          <p:nvPr>
            <p:ph type="sldNum" sz="quarter" idx="12"/>
          </p:nvPr>
        </p:nvSpPr>
        <p:spPr/>
        <p:txBody>
          <a:bodyPr/>
          <a:lstStyle/>
          <a:p>
            <a:fld id="{E31375A4-56A4-47D6-9801-1991572033F7}" type="slidenum">
              <a:rPr lang="en-US" smtClean="0"/>
              <a:t>29</a:t>
            </a:fld>
            <a:endParaRPr lang="en-US"/>
          </a:p>
        </p:txBody>
      </p:sp>
      <p:sp>
        <p:nvSpPr>
          <p:cNvPr id="4" name="Footer Placeholder 3">
            <a:extLst>
              <a:ext uri="{FF2B5EF4-FFF2-40B4-BE49-F238E27FC236}">
                <a16:creationId xmlns:a16="http://schemas.microsoft.com/office/drawing/2014/main" id="{59C6CC4C-D4B7-44BE-AEC6-A42A2860C1CD}"/>
              </a:ext>
            </a:extLst>
          </p:cNvPr>
          <p:cNvSpPr>
            <a:spLocks noGrp="1"/>
          </p:cNvSpPr>
          <p:nvPr>
            <p:ph type="ftr" sz="quarter" idx="11"/>
          </p:nvPr>
        </p:nvSpPr>
        <p:spPr/>
        <p:txBody>
          <a:bodyPr/>
          <a:lstStyle/>
          <a:p>
            <a:r>
              <a:rPr lang="en-US"/>
              <a:t>APEC Wine Regulatory Forum | Oct 10 – 11, 2018</a:t>
            </a:r>
            <a:endParaRPr lang="en-US" dirty="0"/>
          </a:p>
        </p:txBody>
      </p:sp>
      <p:sp>
        <p:nvSpPr>
          <p:cNvPr id="5" name="Date Placeholder 4">
            <a:extLst>
              <a:ext uri="{FF2B5EF4-FFF2-40B4-BE49-F238E27FC236}">
                <a16:creationId xmlns:a16="http://schemas.microsoft.com/office/drawing/2014/main" id="{8BF98899-F5BC-4502-A205-1946300FC55D}"/>
              </a:ext>
            </a:extLst>
          </p:cNvPr>
          <p:cNvSpPr>
            <a:spLocks noGrp="1"/>
          </p:cNvSpPr>
          <p:nvPr>
            <p:ph type="dt" sz="half" idx="10"/>
          </p:nvPr>
        </p:nvSpPr>
        <p:spPr/>
        <p:txBody>
          <a:bodyPr/>
          <a:lstStyle/>
          <a:p>
            <a:r>
              <a:rPr lang="en-US"/>
              <a:t>Honolulu, HI</a:t>
            </a:r>
            <a:endParaRPr lang="en-US" dirty="0"/>
          </a:p>
        </p:txBody>
      </p:sp>
      <p:graphicFrame>
        <p:nvGraphicFramePr>
          <p:cNvPr id="9" name="Chart 8">
            <a:extLst>
              <a:ext uri="{FF2B5EF4-FFF2-40B4-BE49-F238E27FC236}">
                <a16:creationId xmlns:a16="http://schemas.microsoft.com/office/drawing/2014/main" id="{652E95D4-A6B7-4E2C-8920-2F56BD475BD5}"/>
              </a:ext>
            </a:extLst>
          </p:cNvPr>
          <p:cNvGraphicFramePr>
            <a:graphicFrameLocks/>
          </p:cNvGraphicFramePr>
          <p:nvPr>
            <p:extLst/>
          </p:nvPr>
        </p:nvGraphicFramePr>
        <p:xfrm>
          <a:off x="1828800" y="1122535"/>
          <a:ext cx="4572000"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Chart 9">
            <a:extLst>
              <a:ext uri="{FF2B5EF4-FFF2-40B4-BE49-F238E27FC236}">
                <a16:creationId xmlns:a16="http://schemas.microsoft.com/office/drawing/2014/main" id="{D2459BFD-00CF-4277-9804-C3189DA47E6E}"/>
              </a:ext>
            </a:extLst>
          </p:cNvPr>
          <p:cNvGraphicFramePr>
            <a:graphicFrameLocks/>
          </p:cNvGraphicFramePr>
          <p:nvPr>
            <p:extLst/>
          </p:nvPr>
        </p:nvGraphicFramePr>
        <p:xfrm>
          <a:off x="3440349" y="2185621"/>
          <a:ext cx="45720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Chart 10">
            <a:extLst>
              <a:ext uri="{FF2B5EF4-FFF2-40B4-BE49-F238E27FC236}">
                <a16:creationId xmlns:a16="http://schemas.microsoft.com/office/drawing/2014/main" id="{C840917E-C836-4240-B204-B0099689285E}"/>
              </a:ext>
            </a:extLst>
          </p:cNvPr>
          <p:cNvGraphicFramePr>
            <a:graphicFrameLocks/>
          </p:cNvGraphicFramePr>
          <p:nvPr>
            <p:extLst/>
          </p:nvPr>
        </p:nvGraphicFramePr>
        <p:xfrm>
          <a:off x="5726349" y="3248707"/>
          <a:ext cx="4572000" cy="27432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5531195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AsOne/>
      </p:bldGraphic>
      <p:bldGraphic spid="10" grpId="0">
        <p:bldAsOne/>
      </p:bldGraphic>
      <p:bldGraphic spid="11" grpId="0">
        <p:bldAsOne/>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812BFB-9D0A-4BB8-82CF-784CCC8C3E26}"/>
              </a:ext>
            </a:extLst>
          </p:cNvPr>
          <p:cNvSpPr>
            <a:spLocks noGrp="1"/>
          </p:cNvSpPr>
          <p:nvPr>
            <p:ph type="title"/>
          </p:nvPr>
        </p:nvSpPr>
        <p:spPr>
          <a:xfrm>
            <a:off x="2209800" y="411968"/>
            <a:ext cx="7200900" cy="645742"/>
          </a:xfrm>
        </p:spPr>
        <p:txBody>
          <a:bodyPr/>
          <a:lstStyle/>
          <a:p>
            <a:r>
              <a:rPr lang="en-AU" dirty="0"/>
              <a:t>2016 Ring Test Results</a:t>
            </a:r>
          </a:p>
        </p:txBody>
      </p:sp>
      <p:sp>
        <p:nvSpPr>
          <p:cNvPr id="3" name="Slide Number Placeholder 2">
            <a:extLst>
              <a:ext uri="{FF2B5EF4-FFF2-40B4-BE49-F238E27FC236}">
                <a16:creationId xmlns:a16="http://schemas.microsoft.com/office/drawing/2014/main" id="{57ABAF4E-513E-48FB-9AF4-FF746FB927B9}"/>
              </a:ext>
            </a:extLst>
          </p:cNvPr>
          <p:cNvSpPr>
            <a:spLocks noGrp="1"/>
          </p:cNvSpPr>
          <p:nvPr>
            <p:ph type="sldNum" sz="quarter" idx="12"/>
          </p:nvPr>
        </p:nvSpPr>
        <p:spPr/>
        <p:txBody>
          <a:bodyPr/>
          <a:lstStyle/>
          <a:p>
            <a:fld id="{E31375A4-56A4-47D6-9801-1991572033F7}" type="slidenum">
              <a:rPr lang="en-US" smtClean="0"/>
              <a:t>3</a:t>
            </a:fld>
            <a:endParaRPr lang="en-US"/>
          </a:p>
        </p:txBody>
      </p:sp>
      <p:sp>
        <p:nvSpPr>
          <p:cNvPr id="4" name="Footer Placeholder 3">
            <a:extLst>
              <a:ext uri="{FF2B5EF4-FFF2-40B4-BE49-F238E27FC236}">
                <a16:creationId xmlns:a16="http://schemas.microsoft.com/office/drawing/2014/main" id="{B1363474-282C-41D7-8A1F-AAB9B1857A6A}"/>
              </a:ext>
            </a:extLst>
          </p:cNvPr>
          <p:cNvSpPr>
            <a:spLocks noGrp="1"/>
          </p:cNvSpPr>
          <p:nvPr>
            <p:ph type="ftr" sz="quarter" idx="11"/>
          </p:nvPr>
        </p:nvSpPr>
        <p:spPr/>
        <p:txBody>
          <a:bodyPr/>
          <a:lstStyle/>
          <a:p>
            <a:r>
              <a:rPr lang="en-US"/>
              <a:t>APEC Wine Regulatory Forum | Oct 10 – 11, 2018</a:t>
            </a:r>
            <a:endParaRPr lang="en-US" dirty="0"/>
          </a:p>
        </p:txBody>
      </p:sp>
      <p:sp>
        <p:nvSpPr>
          <p:cNvPr id="5" name="Date Placeholder 4">
            <a:extLst>
              <a:ext uri="{FF2B5EF4-FFF2-40B4-BE49-F238E27FC236}">
                <a16:creationId xmlns:a16="http://schemas.microsoft.com/office/drawing/2014/main" id="{A66195C3-4C48-400D-8A6E-3891189ECE01}"/>
              </a:ext>
            </a:extLst>
          </p:cNvPr>
          <p:cNvSpPr>
            <a:spLocks noGrp="1"/>
          </p:cNvSpPr>
          <p:nvPr>
            <p:ph type="dt" sz="half" idx="10"/>
          </p:nvPr>
        </p:nvSpPr>
        <p:spPr/>
        <p:txBody>
          <a:bodyPr/>
          <a:lstStyle/>
          <a:p>
            <a:r>
              <a:rPr lang="en-US"/>
              <a:t>Honolulu, HI</a:t>
            </a:r>
            <a:endParaRPr lang="en-US" dirty="0"/>
          </a:p>
        </p:txBody>
      </p:sp>
      <p:pic>
        <p:nvPicPr>
          <p:cNvPr id="6" name="Picture 5">
            <a:extLst>
              <a:ext uri="{FF2B5EF4-FFF2-40B4-BE49-F238E27FC236}">
                <a16:creationId xmlns:a16="http://schemas.microsoft.com/office/drawing/2014/main" id="{3E5C8FEC-EC55-4F68-9EB8-537288630627}"/>
              </a:ext>
            </a:extLst>
          </p:cNvPr>
          <p:cNvPicPr>
            <a:picLocks noChangeAspect="1"/>
          </p:cNvPicPr>
          <p:nvPr/>
        </p:nvPicPr>
        <p:blipFill>
          <a:blip r:embed="rId2"/>
          <a:stretch>
            <a:fillRect/>
          </a:stretch>
        </p:blipFill>
        <p:spPr>
          <a:xfrm>
            <a:off x="2209801" y="2095368"/>
            <a:ext cx="7954131" cy="3977066"/>
          </a:xfrm>
          <a:prstGeom prst="rect">
            <a:avLst/>
          </a:prstGeom>
        </p:spPr>
      </p:pic>
      <p:graphicFrame>
        <p:nvGraphicFramePr>
          <p:cNvPr id="7" name="Table 6">
            <a:extLst>
              <a:ext uri="{FF2B5EF4-FFF2-40B4-BE49-F238E27FC236}">
                <a16:creationId xmlns:a16="http://schemas.microsoft.com/office/drawing/2014/main" id="{554B2D03-8B7F-4AC6-B21F-6E183B1AD364}"/>
              </a:ext>
            </a:extLst>
          </p:cNvPr>
          <p:cNvGraphicFramePr>
            <a:graphicFrameLocks noGrp="1"/>
          </p:cNvGraphicFramePr>
          <p:nvPr>
            <p:extLst>
              <p:ext uri="{D42A27DB-BD31-4B8C-83A1-F6EECF244321}">
                <p14:modId xmlns:p14="http://schemas.microsoft.com/office/powerpoint/2010/main" val="2822371753"/>
              </p:ext>
            </p:extLst>
          </p:nvPr>
        </p:nvGraphicFramePr>
        <p:xfrm>
          <a:off x="6351960" y="1149596"/>
          <a:ext cx="3996000" cy="762000"/>
        </p:xfrm>
        <a:graphic>
          <a:graphicData uri="http://schemas.openxmlformats.org/drawingml/2006/table">
            <a:tbl>
              <a:tblPr/>
              <a:tblGrid>
                <a:gridCol w="1116000">
                  <a:extLst>
                    <a:ext uri="{9D8B030D-6E8A-4147-A177-3AD203B41FA5}">
                      <a16:colId xmlns:a16="http://schemas.microsoft.com/office/drawing/2014/main" val="297802627"/>
                    </a:ext>
                  </a:extLst>
                </a:gridCol>
                <a:gridCol w="720000">
                  <a:extLst>
                    <a:ext uri="{9D8B030D-6E8A-4147-A177-3AD203B41FA5}">
                      <a16:colId xmlns:a16="http://schemas.microsoft.com/office/drawing/2014/main" val="1157530101"/>
                    </a:ext>
                  </a:extLst>
                </a:gridCol>
                <a:gridCol w="720000">
                  <a:extLst>
                    <a:ext uri="{9D8B030D-6E8A-4147-A177-3AD203B41FA5}">
                      <a16:colId xmlns:a16="http://schemas.microsoft.com/office/drawing/2014/main" val="94299302"/>
                    </a:ext>
                  </a:extLst>
                </a:gridCol>
                <a:gridCol w="720000">
                  <a:extLst>
                    <a:ext uri="{9D8B030D-6E8A-4147-A177-3AD203B41FA5}">
                      <a16:colId xmlns:a16="http://schemas.microsoft.com/office/drawing/2014/main" val="2040145223"/>
                    </a:ext>
                  </a:extLst>
                </a:gridCol>
                <a:gridCol w="720000">
                  <a:extLst>
                    <a:ext uri="{9D8B030D-6E8A-4147-A177-3AD203B41FA5}">
                      <a16:colId xmlns:a16="http://schemas.microsoft.com/office/drawing/2014/main" val="985199969"/>
                    </a:ext>
                  </a:extLst>
                </a:gridCol>
              </a:tblGrid>
              <a:tr h="190500">
                <a:tc>
                  <a:txBody>
                    <a:bodyPr/>
                    <a:lstStyle/>
                    <a:p>
                      <a:pPr algn="l" fontAlgn="b"/>
                      <a:endParaRPr lang="en-AU"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fontAlgn="b"/>
                      <a:r>
                        <a:rPr lang="en-AU" sz="1100" b="1" i="0" u="none" strike="noStrike" dirty="0">
                          <a:solidFill>
                            <a:srgbClr val="00B050"/>
                          </a:solidFill>
                          <a:effectLst/>
                          <a:latin typeface="Calibri" panose="020F0502020204030204" pitchFamily="34" charset="0"/>
                        </a:rPr>
                        <a:t>White</a:t>
                      </a:r>
                    </a:p>
                  </a:txBody>
                  <a:tcPr marL="9525" marR="9525" marT="9525" marB="0" anchor="b">
                    <a:lnL>
                      <a:noFill/>
                    </a:lnL>
                    <a:lnR>
                      <a:noFill/>
                    </a:lnR>
                    <a:lnT>
                      <a:noFill/>
                    </a:lnT>
                    <a:lnB>
                      <a:noFill/>
                    </a:lnB>
                  </a:tcPr>
                </a:tc>
                <a:tc>
                  <a:txBody>
                    <a:bodyPr/>
                    <a:lstStyle/>
                    <a:p>
                      <a:pPr algn="ctr" fontAlgn="b"/>
                      <a:endParaRPr lang="en-AU" sz="1100" b="1"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fontAlgn="b"/>
                      <a:r>
                        <a:rPr lang="en-AU" sz="1100" b="1" i="0" u="none" strike="noStrike" dirty="0">
                          <a:solidFill>
                            <a:srgbClr val="FF0000"/>
                          </a:solidFill>
                          <a:effectLst/>
                          <a:latin typeface="Calibri" panose="020F0502020204030204" pitchFamily="34" charset="0"/>
                        </a:rPr>
                        <a:t>Red</a:t>
                      </a:r>
                    </a:p>
                  </a:txBody>
                  <a:tcPr marL="9525" marR="9525" marT="9525" marB="0" anchor="b">
                    <a:lnL>
                      <a:noFill/>
                    </a:lnL>
                    <a:lnR>
                      <a:noFill/>
                    </a:lnR>
                    <a:lnT>
                      <a:noFill/>
                    </a:lnT>
                    <a:lnB>
                      <a:noFill/>
                    </a:lnB>
                  </a:tcPr>
                </a:tc>
                <a:tc>
                  <a:txBody>
                    <a:bodyPr/>
                    <a:lstStyle/>
                    <a:p>
                      <a:pPr algn="ctr" fontAlgn="b"/>
                      <a:endParaRPr lang="en-AU"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484045985"/>
                  </a:ext>
                </a:extLst>
              </a:tr>
              <a:tr h="190500">
                <a:tc>
                  <a:txBody>
                    <a:bodyPr/>
                    <a:lstStyle/>
                    <a:p>
                      <a:pPr algn="l" fontAlgn="b"/>
                      <a:endParaRPr lang="en-AU"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fontAlgn="b"/>
                      <a:r>
                        <a:rPr lang="en-AU" sz="1100" b="1" i="0" u="none" strike="noStrike" dirty="0">
                          <a:solidFill>
                            <a:srgbClr val="000000"/>
                          </a:solidFill>
                          <a:effectLst/>
                          <a:latin typeface="Calibri" panose="020F0502020204030204" pitchFamily="34" charset="0"/>
                        </a:rPr>
                        <a:t>APEC</a:t>
                      </a:r>
                    </a:p>
                  </a:txBody>
                  <a:tcPr marL="9525" marR="9525" marT="9525" marB="0" anchor="b">
                    <a:lnL>
                      <a:noFill/>
                    </a:lnL>
                    <a:lnR>
                      <a:noFill/>
                    </a:lnR>
                    <a:lnT>
                      <a:noFill/>
                    </a:lnT>
                    <a:lnB>
                      <a:noFill/>
                    </a:lnB>
                  </a:tcPr>
                </a:tc>
                <a:tc>
                  <a:txBody>
                    <a:bodyPr/>
                    <a:lstStyle/>
                    <a:p>
                      <a:pPr algn="ctr" fontAlgn="b"/>
                      <a:r>
                        <a:rPr lang="en-AU" sz="1100" b="1" i="0" u="none" strike="noStrike" dirty="0">
                          <a:solidFill>
                            <a:srgbClr val="000000"/>
                          </a:solidFill>
                          <a:effectLst/>
                          <a:latin typeface="Calibri" panose="020F0502020204030204" pitchFamily="34" charset="0"/>
                        </a:rPr>
                        <a:t>IWAG</a:t>
                      </a:r>
                    </a:p>
                  </a:txBody>
                  <a:tcPr marL="9525" marR="9525" marT="9525" marB="0" anchor="b">
                    <a:lnL>
                      <a:noFill/>
                    </a:lnL>
                    <a:lnR>
                      <a:noFill/>
                    </a:lnR>
                    <a:lnT>
                      <a:noFill/>
                    </a:lnT>
                    <a:lnB>
                      <a:noFill/>
                    </a:lnB>
                  </a:tcPr>
                </a:tc>
                <a:tc>
                  <a:txBody>
                    <a:bodyPr/>
                    <a:lstStyle/>
                    <a:p>
                      <a:pPr algn="ctr" fontAlgn="b"/>
                      <a:r>
                        <a:rPr lang="en-AU" sz="1100" b="1" i="0" u="none" strike="noStrike" dirty="0">
                          <a:solidFill>
                            <a:srgbClr val="000000"/>
                          </a:solidFill>
                          <a:effectLst/>
                          <a:latin typeface="Calibri" panose="020F0502020204030204" pitchFamily="34" charset="0"/>
                        </a:rPr>
                        <a:t>APEC</a:t>
                      </a:r>
                    </a:p>
                  </a:txBody>
                  <a:tcPr marL="9525" marR="9525" marT="9525" marB="0" anchor="b">
                    <a:lnL>
                      <a:noFill/>
                    </a:lnL>
                    <a:lnR>
                      <a:noFill/>
                    </a:lnR>
                    <a:lnT>
                      <a:noFill/>
                    </a:lnT>
                    <a:lnB>
                      <a:noFill/>
                    </a:lnB>
                  </a:tcPr>
                </a:tc>
                <a:tc>
                  <a:txBody>
                    <a:bodyPr/>
                    <a:lstStyle/>
                    <a:p>
                      <a:pPr algn="ctr" fontAlgn="b"/>
                      <a:r>
                        <a:rPr lang="en-AU" sz="1100" b="1" i="0" u="none" strike="noStrike" dirty="0">
                          <a:solidFill>
                            <a:srgbClr val="000000"/>
                          </a:solidFill>
                          <a:effectLst/>
                          <a:latin typeface="Calibri" panose="020F0502020204030204" pitchFamily="34" charset="0"/>
                        </a:rPr>
                        <a:t>IWAG</a:t>
                      </a:r>
                    </a:p>
                  </a:txBody>
                  <a:tcPr marL="9525" marR="9525" marT="9525" marB="0" anchor="b">
                    <a:lnL>
                      <a:noFill/>
                    </a:lnL>
                    <a:lnR>
                      <a:noFill/>
                    </a:lnR>
                    <a:lnT>
                      <a:noFill/>
                    </a:lnT>
                    <a:lnB>
                      <a:noFill/>
                    </a:lnB>
                  </a:tcPr>
                </a:tc>
                <a:extLst>
                  <a:ext uri="{0D108BD9-81ED-4DB2-BD59-A6C34878D82A}">
                    <a16:rowId xmlns:a16="http://schemas.microsoft.com/office/drawing/2014/main" val="1563036616"/>
                  </a:ext>
                </a:extLst>
              </a:tr>
              <a:tr h="190500">
                <a:tc>
                  <a:txBody>
                    <a:bodyPr/>
                    <a:lstStyle/>
                    <a:p>
                      <a:pPr algn="l" fontAlgn="b"/>
                      <a:r>
                        <a:rPr lang="en-AU" sz="1100" b="0" i="0" u="none" strike="noStrike" dirty="0">
                          <a:solidFill>
                            <a:srgbClr val="000000"/>
                          </a:solidFill>
                          <a:effectLst/>
                          <a:latin typeface="Calibri" panose="020F0502020204030204" pitchFamily="34" charset="0"/>
                        </a:rPr>
                        <a:t>Mean</a:t>
                      </a:r>
                    </a:p>
                  </a:txBody>
                  <a:tcPr marL="9525" marR="9525" marT="9525" marB="0" anchor="b">
                    <a:lnL>
                      <a:noFill/>
                    </a:lnL>
                    <a:lnR>
                      <a:noFill/>
                    </a:lnR>
                    <a:lnT>
                      <a:noFill/>
                    </a:lnT>
                    <a:lnB>
                      <a:noFill/>
                    </a:lnB>
                  </a:tcPr>
                </a:tc>
                <a:tc>
                  <a:txBody>
                    <a:bodyPr/>
                    <a:lstStyle/>
                    <a:p>
                      <a:pPr algn="ctr" fontAlgn="b"/>
                      <a:r>
                        <a:rPr lang="en-AU" sz="1100" b="0" i="0" u="none" strike="noStrike" dirty="0">
                          <a:solidFill>
                            <a:srgbClr val="000000"/>
                          </a:solidFill>
                          <a:effectLst/>
                          <a:latin typeface="Calibri" panose="020F0502020204030204" pitchFamily="34" charset="0"/>
                        </a:rPr>
                        <a:t>115.66</a:t>
                      </a:r>
                    </a:p>
                  </a:txBody>
                  <a:tcPr marL="9525" marR="9525" marT="9525" marB="0" anchor="b">
                    <a:lnL>
                      <a:noFill/>
                    </a:lnL>
                    <a:lnR>
                      <a:noFill/>
                    </a:lnR>
                    <a:lnT>
                      <a:noFill/>
                    </a:lnT>
                    <a:lnB>
                      <a:noFill/>
                    </a:lnB>
                  </a:tcPr>
                </a:tc>
                <a:tc>
                  <a:txBody>
                    <a:bodyPr/>
                    <a:lstStyle/>
                    <a:p>
                      <a:pPr algn="ctr" fontAlgn="b"/>
                      <a:r>
                        <a:rPr lang="en-AU" sz="1100" b="0" i="0" u="none" strike="noStrike" dirty="0">
                          <a:solidFill>
                            <a:srgbClr val="000000"/>
                          </a:solidFill>
                          <a:effectLst/>
                          <a:latin typeface="Calibri" panose="020F0502020204030204" pitchFamily="34" charset="0"/>
                        </a:rPr>
                        <a:t>125</a:t>
                      </a:r>
                    </a:p>
                  </a:txBody>
                  <a:tcPr marL="9525" marR="9525" marT="9525" marB="0" anchor="b">
                    <a:lnL>
                      <a:noFill/>
                    </a:lnL>
                    <a:lnR>
                      <a:noFill/>
                    </a:lnR>
                    <a:lnT>
                      <a:noFill/>
                    </a:lnT>
                    <a:lnB>
                      <a:noFill/>
                    </a:lnB>
                  </a:tcPr>
                </a:tc>
                <a:tc>
                  <a:txBody>
                    <a:bodyPr/>
                    <a:lstStyle/>
                    <a:p>
                      <a:pPr algn="ctr" fontAlgn="b"/>
                      <a:r>
                        <a:rPr lang="en-AU" sz="1100" b="0" i="0" u="none" strike="noStrike">
                          <a:solidFill>
                            <a:srgbClr val="000000"/>
                          </a:solidFill>
                          <a:effectLst/>
                          <a:latin typeface="Calibri" panose="020F0502020204030204" pitchFamily="34" charset="0"/>
                        </a:rPr>
                        <a:t>67.03</a:t>
                      </a:r>
                    </a:p>
                  </a:txBody>
                  <a:tcPr marL="9525" marR="9525" marT="9525" marB="0" anchor="b">
                    <a:lnL>
                      <a:noFill/>
                    </a:lnL>
                    <a:lnR>
                      <a:noFill/>
                    </a:lnR>
                    <a:lnT>
                      <a:noFill/>
                    </a:lnT>
                    <a:lnB>
                      <a:noFill/>
                    </a:lnB>
                  </a:tcPr>
                </a:tc>
                <a:tc>
                  <a:txBody>
                    <a:bodyPr/>
                    <a:lstStyle/>
                    <a:p>
                      <a:pPr algn="ctr" fontAlgn="b"/>
                      <a:r>
                        <a:rPr lang="en-AU" sz="1100" b="0" i="0" u="none" strike="noStrike">
                          <a:solidFill>
                            <a:srgbClr val="000000"/>
                          </a:solidFill>
                          <a:effectLst/>
                          <a:latin typeface="Calibri" panose="020F0502020204030204" pitchFamily="34" charset="0"/>
                        </a:rPr>
                        <a:t>63</a:t>
                      </a:r>
                    </a:p>
                  </a:txBody>
                  <a:tcPr marL="9525" marR="9525" marT="9525" marB="0" anchor="b">
                    <a:lnL>
                      <a:noFill/>
                    </a:lnL>
                    <a:lnR>
                      <a:noFill/>
                    </a:lnR>
                    <a:lnT>
                      <a:noFill/>
                    </a:lnT>
                    <a:lnB>
                      <a:noFill/>
                    </a:lnB>
                  </a:tcPr>
                </a:tc>
                <a:extLst>
                  <a:ext uri="{0D108BD9-81ED-4DB2-BD59-A6C34878D82A}">
                    <a16:rowId xmlns:a16="http://schemas.microsoft.com/office/drawing/2014/main" val="4073238548"/>
                  </a:ext>
                </a:extLst>
              </a:tr>
              <a:tr h="190500">
                <a:tc>
                  <a:txBody>
                    <a:bodyPr/>
                    <a:lstStyle/>
                    <a:p>
                      <a:pPr algn="l" fontAlgn="b"/>
                      <a:r>
                        <a:rPr lang="en-AU" sz="1100" b="0" i="0" u="none" strike="noStrike" dirty="0">
                          <a:solidFill>
                            <a:srgbClr val="000000"/>
                          </a:solidFill>
                          <a:effectLst/>
                          <a:latin typeface="Calibri" panose="020F0502020204030204" pitchFamily="34" charset="0"/>
                        </a:rPr>
                        <a:t>Standard Deviation</a:t>
                      </a:r>
                    </a:p>
                  </a:txBody>
                  <a:tcPr marL="9525" marR="9525" marT="9525" marB="0" anchor="b">
                    <a:lnL>
                      <a:noFill/>
                    </a:lnL>
                    <a:lnR>
                      <a:noFill/>
                    </a:lnR>
                    <a:lnT>
                      <a:noFill/>
                    </a:lnT>
                    <a:lnB>
                      <a:noFill/>
                    </a:lnB>
                  </a:tcPr>
                </a:tc>
                <a:tc>
                  <a:txBody>
                    <a:bodyPr/>
                    <a:lstStyle/>
                    <a:p>
                      <a:pPr algn="ctr" fontAlgn="b"/>
                      <a:r>
                        <a:rPr lang="en-AU" sz="1100" b="0" i="0" u="none" strike="noStrike" dirty="0">
                          <a:solidFill>
                            <a:srgbClr val="000000"/>
                          </a:solidFill>
                          <a:effectLst/>
                          <a:latin typeface="Calibri" panose="020F0502020204030204" pitchFamily="34" charset="0"/>
                        </a:rPr>
                        <a:t>21.99</a:t>
                      </a:r>
                    </a:p>
                  </a:txBody>
                  <a:tcPr marL="9525" marR="9525" marT="9525" marB="0" anchor="b">
                    <a:lnL>
                      <a:noFill/>
                    </a:lnL>
                    <a:lnR>
                      <a:noFill/>
                    </a:lnR>
                    <a:lnT>
                      <a:noFill/>
                    </a:lnT>
                    <a:lnB>
                      <a:noFill/>
                    </a:lnB>
                  </a:tcPr>
                </a:tc>
                <a:tc>
                  <a:txBody>
                    <a:bodyPr/>
                    <a:lstStyle/>
                    <a:p>
                      <a:pPr algn="ctr" fontAlgn="b"/>
                      <a:r>
                        <a:rPr lang="en-AU" sz="1100" b="0" i="0" u="none" strike="noStrike" dirty="0">
                          <a:solidFill>
                            <a:srgbClr val="000000"/>
                          </a:solidFill>
                          <a:effectLst/>
                          <a:latin typeface="Calibri" panose="020F0502020204030204" pitchFamily="34" charset="0"/>
                        </a:rPr>
                        <a:t>6</a:t>
                      </a:r>
                    </a:p>
                  </a:txBody>
                  <a:tcPr marL="9525" marR="9525" marT="9525" marB="0" anchor="b">
                    <a:lnL>
                      <a:noFill/>
                    </a:lnL>
                    <a:lnR>
                      <a:noFill/>
                    </a:lnR>
                    <a:lnT>
                      <a:noFill/>
                    </a:lnT>
                    <a:lnB>
                      <a:noFill/>
                    </a:lnB>
                  </a:tcPr>
                </a:tc>
                <a:tc>
                  <a:txBody>
                    <a:bodyPr/>
                    <a:lstStyle/>
                    <a:p>
                      <a:pPr algn="ctr" fontAlgn="b"/>
                      <a:r>
                        <a:rPr lang="en-AU" sz="1100" b="0" i="0" u="none" strike="noStrike" dirty="0">
                          <a:solidFill>
                            <a:srgbClr val="000000"/>
                          </a:solidFill>
                          <a:effectLst/>
                          <a:latin typeface="Calibri" panose="020F0502020204030204" pitchFamily="34" charset="0"/>
                        </a:rPr>
                        <a:t>11.87</a:t>
                      </a:r>
                    </a:p>
                  </a:txBody>
                  <a:tcPr marL="9525" marR="9525" marT="9525" marB="0" anchor="b">
                    <a:lnL>
                      <a:noFill/>
                    </a:lnL>
                    <a:lnR>
                      <a:noFill/>
                    </a:lnR>
                    <a:lnT>
                      <a:noFill/>
                    </a:lnT>
                    <a:lnB>
                      <a:noFill/>
                    </a:lnB>
                  </a:tcPr>
                </a:tc>
                <a:tc>
                  <a:txBody>
                    <a:bodyPr/>
                    <a:lstStyle/>
                    <a:p>
                      <a:pPr algn="ctr" fontAlgn="b"/>
                      <a:r>
                        <a:rPr lang="en-AU" sz="1100" b="0" i="0" u="none" strike="noStrike" dirty="0">
                          <a:solidFill>
                            <a:srgbClr val="000000"/>
                          </a:solidFill>
                          <a:effectLst/>
                          <a:latin typeface="Calibri" panose="020F0502020204030204" pitchFamily="34" charset="0"/>
                        </a:rPr>
                        <a:t>5</a:t>
                      </a:r>
                    </a:p>
                  </a:txBody>
                  <a:tcPr marL="9525" marR="9525" marT="9525" marB="0" anchor="b">
                    <a:lnL>
                      <a:noFill/>
                    </a:lnL>
                    <a:lnR>
                      <a:noFill/>
                    </a:lnR>
                    <a:lnT>
                      <a:noFill/>
                    </a:lnT>
                    <a:lnB>
                      <a:noFill/>
                    </a:lnB>
                  </a:tcPr>
                </a:tc>
                <a:extLst>
                  <a:ext uri="{0D108BD9-81ED-4DB2-BD59-A6C34878D82A}">
                    <a16:rowId xmlns:a16="http://schemas.microsoft.com/office/drawing/2014/main" val="610957127"/>
                  </a:ext>
                </a:extLst>
              </a:tr>
            </a:tbl>
          </a:graphicData>
        </a:graphic>
      </p:graphicFrame>
      <p:sp>
        <p:nvSpPr>
          <p:cNvPr id="8" name="Title 1">
            <a:extLst>
              <a:ext uri="{FF2B5EF4-FFF2-40B4-BE49-F238E27FC236}">
                <a16:creationId xmlns:a16="http://schemas.microsoft.com/office/drawing/2014/main" id="{554BDD5C-1245-4D23-ABE1-886B63C2CD47}"/>
              </a:ext>
            </a:extLst>
          </p:cNvPr>
          <p:cNvSpPr txBox="1">
            <a:spLocks/>
          </p:cNvSpPr>
          <p:nvPr/>
        </p:nvSpPr>
        <p:spPr>
          <a:xfrm>
            <a:off x="2209800" y="1215279"/>
            <a:ext cx="3023580" cy="867512"/>
          </a:xfrm>
          <a:prstGeom prst="rect">
            <a:avLst/>
          </a:prstGeom>
        </p:spPr>
        <p:txBody>
          <a:bodyP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AU" sz="2400" dirty="0">
                <a:solidFill>
                  <a:schemeClr val="bg1">
                    <a:lumMod val="50000"/>
                  </a:schemeClr>
                </a:solidFill>
              </a:rPr>
              <a:t>Total Sulfur Dioxide</a:t>
            </a:r>
            <a:endParaRPr lang="en-AU" sz="2000" dirty="0">
              <a:solidFill>
                <a:schemeClr val="bg1">
                  <a:lumMod val="50000"/>
                </a:schemeClr>
              </a:solidFill>
            </a:endParaRPr>
          </a:p>
        </p:txBody>
      </p:sp>
    </p:spTree>
    <p:extLst>
      <p:ext uri="{BB962C8B-B14F-4D97-AF65-F5344CB8AC3E}">
        <p14:creationId xmlns:p14="http://schemas.microsoft.com/office/powerpoint/2010/main" val="5209005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7721" y="589578"/>
            <a:ext cx="9601200" cy="1142385"/>
          </a:xfrm>
        </p:spPr>
        <p:txBody>
          <a:bodyPr/>
          <a:lstStyle/>
          <a:p>
            <a:r>
              <a:rPr lang="en-US" dirty="0"/>
              <a:t>Results to Date</a:t>
            </a:r>
          </a:p>
        </p:txBody>
      </p:sp>
      <p:sp>
        <p:nvSpPr>
          <p:cNvPr id="3" name="Content Placeholder 2"/>
          <p:cNvSpPr>
            <a:spLocks noGrp="1"/>
          </p:cNvSpPr>
          <p:nvPr>
            <p:ph idx="1"/>
          </p:nvPr>
        </p:nvSpPr>
        <p:spPr>
          <a:xfrm>
            <a:off x="807721" y="1981202"/>
            <a:ext cx="10363862" cy="3809999"/>
          </a:xfrm>
        </p:spPr>
        <p:txBody>
          <a:bodyPr>
            <a:normAutofit/>
          </a:bodyPr>
          <a:lstStyle/>
          <a:p>
            <a:r>
              <a:rPr lang="en-AU" sz="1800" dirty="0"/>
              <a:t>There have been significant improvements in laboratories performance compared to previous rounds.</a:t>
            </a:r>
          </a:p>
          <a:p>
            <a:r>
              <a:rPr lang="en-AU" sz="1800" dirty="0"/>
              <a:t>Still however significant outliers demonstrating the need to continue the program.</a:t>
            </a:r>
          </a:p>
          <a:p>
            <a:r>
              <a:rPr lang="en-AU" sz="1800" dirty="0"/>
              <a:t>It is significant that laboratories which have participated in the wine program long term are performing more consistently than those new to wine ring testing.</a:t>
            </a:r>
          </a:p>
          <a:p>
            <a:r>
              <a:rPr lang="en-AU" sz="1800" dirty="0"/>
              <a:t>The impact of different analytical methods being used is apparent and leads to varied results between laboratories.</a:t>
            </a:r>
          </a:p>
          <a:p>
            <a:r>
              <a:rPr lang="en-AU" sz="1800" dirty="0"/>
              <a:t>Also need to increase the participation rate going forward.</a:t>
            </a:r>
          </a:p>
          <a:p>
            <a:r>
              <a:rPr lang="en-AU" sz="1800" dirty="0"/>
              <a:t>Need to look for alternative sample delivery options</a:t>
            </a:r>
          </a:p>
          <a:p>
            <a:r>
              <a:rPr lang="en-AU" sz="1800" dirty="0"/>
              <a:t>Funding the program in the future must be addressed as APEC WRF funding ends</a:t>
            </a:r>
          </a:p>
          <a:p>
            <a:endParaRPr lang="en-US" sz="1800" dirty="0"/>
          </a:p>
        </p:txBody>
      </p:sp>
      <p:sp>
        <p:nvSpPr>
          <p:cNvPr id="6" name="Slide Number Placeholder 5"/>
          <p:cNvSpPr>
            <a:spLocks noGrp="1"/>
          </p:cNvSpPr>
          <p:nvPr>
            <p:ph type="sldNum" sz="quarter" idx="12"/>
          </p:nvPr>
        </p:nvSpPr>
        <p:spPr/>
        <p:txBody>
          <a:bodyPr/>
          <a:lstStyle/>
          <a:p>
            <a:fld id="{E31375A4-56A4-47D6-9801-1991572033F7}" type="slidenum">
              <a:rPr lang="en-US" smtClean="0"/>
              <a:t>30</a:t>
            </a:fld>
            <a:endParaRPr lang="en-US"/>
          </a:p>
        </p:txBody>
      </p:sp>
      <p:sp>
        <p:nvSpPr>
          <p:cNvPr id="5" name="Footer Placeholder 4"/>
          <p:cNvSpPr>
            <a:spLocks noGrp="1"/>
          </p:cNvSpPr>
          <p:nvPr>
            <p:ph type="ftr" sz="quarter" idx="11"/>
          </p:nvPr>
        </p:nvSpPr>
        <p:spPr/>
        <p:txBody>
          <a:bodyPr/>
          <a:lstStyle/>
          <a:p>
            <a:r>
              <a:rPr lang="en-US" dirty="0"/>
              <a:t>APEC Wine Regulatory Forum |  October 10-11, 2018</a:t>
            </a:r>
          </a:p>
        </p:txBody>
      </p:sp>
      <p:sp>
        <p:nvSpPr>
          <p:cNvPr id="4" name="Date Placeholder 3"/>
          <p:cNvSpPr>
            <a:spLocks noGrp="1"/>
          </p:cNvSpPr>
          <p:nvPr>
            <p:ph type="dt" sz="half" idx="10"/>
          </p:nvPr>
        </p:nvSpPr>
        <p:spPr/>
        <p:txBody>
          <a:bodyPr/>
          <a:lstStyle/>
          <a:p>
            <a:r>
              <a:rPr lang="en-US" dirty="0"/>
              <a:t>Honolulu, Hawaii, USA</a:t>
            </a:r>
          </a:p>
        </p:txBody>
      </p:sp>
    </p:spTree>
    <p:extLst>
      <p:ext uri="{BB962C8B-B14F-4D97-AF65-F5344CB8AC3E}">
        <p14:creationId xmlns:p14="http://schemas.microsoft.com/office/powerpoint/2010/main" val="3984617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31375A4-56A4-47D6-9801-1991572033F7}" type="slidenum">
              <a:rPr lang="en-US" smtClean="0"/>
              <a:pPr/>
              <a:t>31</a:t>
            </a:fld>
            <a:endParaRPr lang="en-US"/>
          </a:p>
        </p:txBody>
      </p:sp>
      <p:sp>
        <p:nvSpPr>
          <p:cNvPr id="3" name="Footer Placeholder 2"/>
          <p:cNvSpPr>
            <a:spLocks noGrp="1"/>
          </p:cNvSpPr>
          <p:nvPr>
            <p:ph type="ftr" sz="quarter" idx="11"/>
          </p:nvPr>
        </p:nvSpPr>
        <p:spPr/>
        <p:txBody>
          <a:bodyPr/>
          <a:lstStyle/>
          <a:p>
            <a:r>
              <a:rPr lang="en-US" dirty="0"/>
              <a:t>APEC Wine Regulatory Forum | October 10-11, 2018</a:t>
            </a:r>
          </a:p>
        </p:txBody>
      </p:sp>
      <p:sp>
        <p:nvSpPr>
          <p:cNvPr id="2" name="Date Placeholder 1"/>
          <p:cNvSpPr>
            <a:spLocks noGrp="1"/>
          </p:cNvSpPr>
          <p:nvPr>
            <p:ph type="dt" sz="half" idx="10"/>
          </p:nvPr>
        </p:nvSpPr>
        <p:spPr/>
        <p:txBody>
          <a:bodyPr/>
          <a:lstStyle/>
          <a:p>
            <a:r>
              <a:rPr lang="en-US" dirty="0"/>
              <a:t>Honolulu, Hawaii, USA</a:t>
            </a:r>
          </a:p>
        </p:txBody>
      </p:sp>
      <p:sp>
        <p:nvSpPr>
          <p:cNvPr id="5" name="TextBox 4">
            <a:extLst>
              <a:ext uri="{FF2B5EF4-FFF2-40B4-BE49-F238E27FC236}">
                <a16:creationId xmlns:a16="http://schemas.microsoft.com/office/drawing/2014/main" id="{C132A4BD-4037-4DEF-A065-7DA1F0240775}"/>
              </a:ext>
            </a:extLst>
          </p:cNvPr>
          <p:cNvSpPr txBox="1"/>
          <p:nvPr/>
        </p:nvSpPr>
        <p:spPr>
          <a:xfrm>
            <a:off x="4797552" y="2240280"/>
            <a:ext cx="2459736" cy="1044738"/>
          </a:xfrm>
          <a:prstGeom prst="rect">
            <a:avLst/>
          </a:prstGeom>
        </p:spPr>
        <p:txBody>
          <a:bodyPr vert="horz" lIns="91440" tIns="45720" rIns="91440" bIns="45720" rtlCol="0" anchor="b">
            <a:normAutofit/>
          </a:bodyPr>
          <a:lstStyle>
            <a:lvl1pPr defTabSz="685800">
              <a:lnSpc>
                <a:spcPct val="90000"/>
              </a:lnSpc>
              <a:spcBef>
                <a:spcPct val="0"/>
              </a:spcBef>
              <a:buNone/>
              <a:defRPr sz="2400" b="1">
                <a:solidFill>
                  <a:schemeClr val="accent1"/>
                </a:solidFill>
                <a:latin typeface="+mj-lt"/>
                <a:ea typeface="+mj-ea"/>
                <a:cs typeface="+mj-cs"/>
              </a:defRPr>
            </a:lvl1pPr>
          </a:lstStyle>
          <a:p>
            <a:r>
              <a:rPr lang="en-AU" sz="3600" dirty="0"/>
              <a:t>Thank</a:t>
            </a:r>
            <a:r>
              <a:rPr lang="en-AU" dirty="0"/>
              <a:t> </a:t>
            </a:r>
            <a:r>
              <a:rPr lang="en-AU" sz="3600" dirty="0"/>
              <a:t>You</a:t>
            </a:r>
            <a:endParaRPr lang="en-AU" dirty="0"/>
          </a:p>
        </p:txBody>
      </p:sp>
    </p:spTree>
    <p:extLst>
      <p:ext uri="{BB962C8B-B14F-4D97-AF65-F5344CB8AC3E}">
        <p14:creationId xmlns:p14="http://schemas.microsoft.com/office/powerpoint/2010/main" val="15443029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2495550" y="503855"/>
            <a:ext cx="7200900" cy="662794"/>
          </a:xfrm>
        </p:spPr>
        <p:txBody>
          <a:bodyPr/>
          <a:lstStyle/>
          <a:p>
            <a:r>
              <a:rPr lang="en-US" dirty="0"/>
              <a:t>Background</a:t>
            </a:r>
          </a:p>
        </p:txBody>
      </p:sp>
      <p:sp>
        <p:nvSpPr>
          <p:cNvPr id="5" name="Slide Number Placeholder 4"/>
          <p:cNvSpPr>
            <a:spLocks noGrp="1"/>
          </p:cNvSpPr>
          <p:nvPr>
            <p:ph type="sldNum" sz="quarter" idx="12"/>
          </p:nvPr>
        </p:nvSpPr>
        <p:spPr/>
        <p:txBody>
          <a:bodyPr/>
          <a:lstStyle/>
          <a:p>
            <a:fld id="{E31375A4-56A4-47D6-9801-1991572033F7}" type="slidenum">
              <a:rPr lang="en-US" smtClean="0"/>
              <a:t>4</a:t>
            </a:fld>
            <a:endParaRPr lang="en-US"/>
          </a:p>
        </p:txBody>
      </p:sp>
      <p:sp>
        <p:nvSpPr>
          <p:cNvPr id="4" name="Footer Placeholder 3"/>
          <p:cNvSpPr>
            <a:spLocks noGrp="1"/>
          </p:cNvSpPr>
          <p:nvPr>
            <p:ph type="ftr" sz="quarter" idx="11"/>
          </p:nvPr>
        </p:nvSpPr>
        <p:spPr/>
        <p:txBody>
          <a:bodyPr/>
          <a:lstStyle/>
          <a:p>
            <a:r>
              <a:rPr lang="en-US" dirty="0"/>
              <a:t>APEC Wine Regulatory Forum | October 10-11, 2018</a:t>
            </a:r>
          </a:p>
        </p:txBody>
      </p:sp>
      <p:sp>
        <p:nvSpPr>
          <p:cNvPr id="3" name="Date Placeholder 2"/>
          <p:cNvSpPr>
            <a:spLocks noGrp="1"/>
          </p:cNvSpPr>
          <p:nvPr>
            <p:ph type="dt" sz="half" idx="10"/>
          </p:nvPr>
        </p:nvSpPr>
        <p:spPr/>
        <p:txBody>
          <a:bodyPr/>
          <a:lstStyle/>
          <a:p>
            <a:r>
              <a:rPr lang="en-US" dirty="0"/>
              <a:t>Honolulu, Hawaii, USA</a:t>
            </a:r>
          </a:p>
        </p:txBody>
      </p:sp>
      <p:sp>
        <p:nvSpPr>
          <p:cNvPr id="6" name="Rectangle 5">
            <a:extLst>
              <a:ext uri="{FF2B5EF4-FFF2-40B4-BE49-F238E27FC236}">
                <a16:creationId xmlns:a16="http://schemas.microsoft.com/office/drawing/2014/main" id="{D076010F-034C-4FC2-9441-AA5880CB002B}"/>
              </a:ext>
            </a:extLst>
          </p:cNvPr>
          <p:cNvSpPr/>
          <p:nvPr/>
        </p:nvSpPr>
        <p:spPr>
          <a:xfrm>
            <a:off x="2279318" y="1491275"/>
            <a:ext cx="7239000" cy="4862870"/>
          </a:xfrm>
          <a:prstGeom prst="rect">
            <a:avLst/>
          </a:prstGeom>
        </p:spPr>
        <p:txBody>
          <a:bodyPr wrap="square">
            <a:spAutoFit/>
          </a:bodyPr>
          <a:lstStyle/>
          <a:p>
            <a:pPr indent="-285750" algn="just">
              <a:lnSpc>
                <a:spcPct val="150000"/>
              </a:lnSpc>
              <a:spcAft>
                <a:spcPts val="1200"/>
              </a:spcAft>
              <a:buFont typeface="Arial" panose="020B0604020202020204" pitchFamily="34" charset="0"/>
              <a:buChar char="•"/>
            </a:pPr>
            <a:r>
              <a:rPr lang="en-AU" dirty="0">
                <a:solidFill>
                  <a:schemeClr val="bg2">
                    <a:lumMod val="90000"/>
                  </a:schemeClr>
                </a:solidFill>
              </a:rPr>
              <a:t>In 2015 the APEC Wine Regulatory forum commissioned a ring test program to evaluate the degree of variability between  laboratories in APEC economies who were involved in the testing of common wine components.</a:t>
            </a:r>
          </a:p>
          <a:p>
            <a:pPr indent="-285750" algn="just">
              <a:lnSpc>
                <a:spcPct val="150000"/>
              </a:lnSpc>
              <a:spcAft>
                <a:spcPts val="1200"/>
              </a:spcAft>
              <a:buFont typeface="Arial" panose="020B0604020202020204" pitchFamily="34" charset="0"/>
              <a:buChar char="•"/>
            </a:pPr>
            <a:r>
              <a:rPr lang="en-AU" dirty="0">
                <a:solidFill>
                  <a:schemeClr val="bg2">
                    <a:lumMod val="90000"/>
                  </a:schemeClr>
                </a:solidFill>
              </a:rPr>
              <a:t>The results were far from ideal.</a:t>
            </a:r>
          </a:p>
          <a:p>
            <a:pPr indent="-285750" algn="just">
              <a:lnSpc>
                <a:spcPct val="150000"/>
              </a:lnSpc>
              <a:spcAft>
                <a:spcPts val="1200"/>
              </a:spcAft>
              <a:buFont typeface="Arial" panose="020B0604020202020204" pitchFamily="34" charset="0"/>
              <a:buChar char="•"/>
            </a:pPr>
            <a:endParaRPr lang="en-AU" dirty="0"/>
          </a:p>
          <a:p>
            <a:pPr indent="-285750" algn="just">
              <a:lnSpc>
                <a:spcPct val="150000"/>
              </a:lnSpc>
              <a:spcAft>
                <a:spcPts val="1200"/>
              </a:spcAft>
              <a:buFont typeface="Arial" panose="020B0604020202020204" pitchFamily="34" charset="0"/>
              <a:buChar char="•"/>
            </a:pPr>
            <a:r>
              <a:rPr lang="en-AU" dirty="0"/>
              <a:t>Based on the these results it was decided to continue the ring test program and run a series of workshops on the best practice in wine laboratory testing.</a:t>
            </a:r>
          </a:p>
          <a:p>
            <a:pPr indent="-285750" algn="just">
              <a:lnSpc>
                <a:spcPct val="150000"/>
              </a:lnSpc>
              <a:spcAft>
                <a:spcPts val="1200"/>
              </a:spcAft>
              <a:buFont typeface="Arial" panose="020B0604020202020204" pitchFamily="34" charset="0"/>
              <a:buChar char="•"/>
            </a:pPr>
            <a:endParaRPr lang="en-AU" dirty="0"/>
          </a:p>
        </p:txBody>
      </p:sp>
    </p:spTree>
    <p:extLst>
      <p:ext uri="{BB962C8B-B14F-4D97-AF65-F5344CB8AC3E}">
        <p14:creationId xmlns:p14="http://schemas.microsoft.com/office/powerpoint/2010/main" val="5968578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9DF5E4-67A8-4954-B1F2-47F54E002B90}"/>
              </a:ext>
            </a:extLst>
          </p:cNvPr>
          <p:cNvSpPr>
            <a:spLocks noGrp="1"/>
          </p:cNvSpPr>
          <p:nvPr>
            <p:ph type="title"/>
          </p:nvPr>
        </p:nvSpPr>
        <p:spPr>
          <a:xfrm>
            <a:off x="2495550" y="503855"/>
            <a:ext cx="7200900" cy="583967"/>
          </a:xfrm>
        </p:spPr>
        <p:txBody>
          <a:bodyPr/>
          <a:lstStyle/>
          <a:p>
            <a:r>
              <a:rPr lang="en-AU" dirty="0"/>
              <a:t>Laboratory Method Workshops</a:t>
            </a:r>
          </a:p>
        </p:txBody>
      </p:sp>
      <p:sp>
        <p:nvSpPr>
          <p:cNvPr id="3" name="Slide Number Placeholder 2">
            <a:extLst>
              <a:ext uri="{FF2B5EF4-FFF2-40B4-BE49-F238E27FC236}">
                <a16:creationId xmlns:a16="http://schemas.microsoft.com/office/drawing/2014/main" id="{87178164-EE79-4130-94CF-2FCD6CC4D8A4}"/>
              </a:ext>
            </a:extLst>
          </p:cNvPr>
          <p:cNvSpPr>
            <a:spLocks noGrp="1"/>
          </p:cNvSpPr>
          <p:nvPr>
            <p:ph type="sldNum" sz="quarter" idx="12"/>
          </p:nvPr>
        </p:nvSpPr>
        <p:spPr/>
        <p:txBody>
          <a:bodyPr/>
          <a:lstStyle/>
          <a:p>
            <a:fld id="{E31375A4-56A4-47D6-9801-1991572033F7}" type="slidenum">
              <a:rPr lang="en-US" smtClean="0"/>
              <a:t>5</a:t>
            </a:fld>
            <a:endParaRPr lang="en-US"/>
          </a:p>
        </p:txBody>
      </p:sp>
      <p:sp>
        <p:nvSpPr>
          <p:cNvPr id="4" name="Footer Placeholder 3">
            <a:extLst>
              <a:ext uri="{FF2B5EF4-FFF2-40B4-BE49-F238E27FC236}">
                <a16:creationId xmlns:a16="http://schemas.microsoft.com/office/drawing/2014/main" id="{7A7E4F2C-A211-4E22-9591-945D0333842B}"/>
              </a:ext>
            </a:extLst>
          </p:cNvPr>
          <p:cNvSpPr>
            <a:spLocks noGrp="1"/>
          </p:cNvSpPr>
          <p:nvPr>
            <p:ph type="ftr" sz="quarter" idx="11"/>
          </p:nvPr>
        </p:nvSpPr>
        <p:spPr/>
        <p:txBody>
          <a:bodyPr/>
          <a:lstStyle/>
          <a:p>
            <a:r>
              <a:rPr lang="en-US"/>
              <a:t>APEC Wine Regulatory Forum | Oct 10 – 11, 2018</a:t>
            </a:r>
            <a:endParaRPr lang="en-US" dirty="0"/>
          </a:p>
        </p:txBody>
      </p:sp>
      <p:sp>
        <p:nvSpPr>
          <p:cNvPr id="5" name="Date Placeholder 4">
            <a:extLst>
              <a:ext uri="{FF2B5EF4-FFF2-40B4-BE49-F238E27FC236}">
                <a16:creationId xmlns:a16="http://schemas.microsoft.com/office/drawing/2014/main" id="{E5F87367-B946-453D-BB13-B0BB05CDCD42}"/>
              </a:ext>
            </a:extLst>
          </p:cNvPr>
          <p:cNvSpPr>
            <a:spLocks noGrp="1"/>
          </p:cNvSpPr>
          <p:nvPr>
            <p:ph type="dt" sz="half" idx="10"/>
          </p:nvPr>
        </p:nvSpPr>
        <p:spPr/>
        <p:txBody>
          <a:bodyPr/>
          <a:lstStyle/>
          <a:p>
            <a:r>
              <a:rPr lang="en-US"/>
              <a:t>Honolulu, HI</a:t>
            </a:r>
            <a:endParaRPr lang="en-US" dirty="0"/>
          </a:p>
        </p:txBody>
      </p:sp>
      <p:sp>
        <p:nvSpPr>
          <p:cNvPr id="7" name="Rectangle 6">
            <a:extLst>
              <a:ext uri="{FF2B5EF4-FFF2-40B4-BE49-F238E27FC236}">
                <a16:creationId xmlns:a16="http://schemas.microsoft.com/office/drawing/2014/main" id="{C800E295-C8B1-46A8-9CBF-10BD0510ED91}"/>
              </a:ext>
            </a:extLst>
          </p:cNvPr>
          <p:cNvSpPr/>
          <p:nvPr/>
        </p:nvSpPr>
        <p:spPr>
          <a:xfrm>
            <a:off x="1979855" y="1195465"/>
            <a:ext cx="8458200" cy="3678443"/>
          </a:xfrm>
          <a:prstGeom prst="rect">
            <a:avLst/>
          </a:prstGeom>
        </p:spPr>
        <p:txBody>
          <a:bodyPr wrap="square">
            <a:spAutoFit/>
          </a:bodyPr>
          <a:lstStyle/>
          <a:p>
            <a:pPr indent="-285750" algn="just">
              <a:lnSpc>
                <a:spcPct val="150000"/>
              </a:lnSpc>
              <a:spcAft>
                <a:spcPts val="1200"/>
              </a:spcAft>
              <a:buFont typeface="Arial" panose="020B0604020202020204" pitchFamily="34" charset="0"/>
              <a:buChar char="•"/>
            </a:pPr>
            <a:r>
              <a:rPr lang="en-AU" sz="1600" dirty="0"/>
              <a:t>A workshop/tutorial covering the best practice for methodology for 4 common wine analytes was held prior to the International Wine Technical Summit( IWTs) in San Luis Obispo 2016 and was attended by 55 wine regulators, laboratory scientists and wine industry representatives from six WWTG economies and 11 APEC economies. </a:t>
            </a:r>
          </a:p>
          <a:p>
            <a:pPr indent="-285750" algn="just">
              <a:lnSpc>
                <a:spcPct val="150000"/>
              </a:lnSpc>
              <a:spcAft>
                <a:spcPts val="1200"/>
              </a:spcAft>
              <a:buFont typeface="Arial" panose="020B0604020202020204" pitchFamily="34" charset="0"/>
              <a:buChar char="•"/>
            </a:pPr>
            <a:r>
              <a:rPr lang="en-AU" sz="1600" dirty="0"/>
              <a:t>In 2017 in at the Hanoi APEC WRF a work shop on “</a:t>
            </a:r>
            <a:r>
              <a:rPr lang="en-US" sz="1600" dirty="0"/>
              <a:t>The core elements of a strong laboratory management system” was presented highlighting the </a:t>
            </a:r>
            <a:r>
              <a:rPr lang="en-AU" sz="1600" dirty="0"/>
              <a:t>base requirements for laboratory analysis.</a:t>
            </a:r>
          </a:p>
          <a:p>
            <a:pPr indent="-285750" algn="just">
              <a:lnSpc>
                <a:spcPct val="150000"/>
              </a:lnSpc>
              <a:spcAft>
                <a:spcPts val="1200"/>
              </a:spcAft>
              <a:buFont typeface="Arial" panose="020B0604020202020204" pitchFamily="34" charset="0"/>
              <a:buChar char="•"/>
            </a:pPr>
            <a:r>
              <a:rPr lang="en-AU" sz="1600" dirty="0"/>
              <a:t>In 2018 at the Lodi IWTS meeting a further workshop was held for attendees looking at “Fit for Purpose Analysis” and  highlighted the importance of robust method validation.</a:t>
            </a:r>
          </a:p>
        </p:txBody>
      </p:sp>
    </p:spTree>
    <p:extLst>
      <p:ext uri="{BB962C8B-B14F-4D97-AF65-F5344CB8AC3E}">
        <p14:creationId xmlns:p14="http://schemas.microsoft.com/office/powerpoint/2010/main" val="33273776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B6041F-74D6-4BFE-8940-DA908623290C}"/>
              </a:ext>
            </a:extLst>
          </p:cNvPr>
          <p:cNvSpPr>
            <a:spLocks noGrp="1"/>
          </p:cNvSpPr>
          <p:nvPr>
            <p:ph type="title"/>
          </p:nvPr>
        </p:nvSpPr>
        <p:spPr>
          <a:xfrm>
            <a:off x="2495550" y="503855"/>
            <a:ext cx="7200900" cy="631263"/>
          </a:xfrm>
        </p:spPr>
        <p:txBody>
          <a:bodyPr/>
          <a:lstStyle/>
          <a:p>
            <a:r>
              <a:rPr lang="en-AU" dirty="0"/>
              <a:t>The  ring test program</a:t>
            </a:r>
          </a:p>
        </p:txBody>
      </p:sp>
      <p:sp>
        <p:nvSpPr>
          <p:cNvPr id="3" name="Slide Number Placeholder 2">
            <a:extLst>
              <a:ext uri="{FF2B5EF4-FFF2-40B4-BE49-F238E27FC236}">
                <a16:creationId xmlns:a16="http://schemas.microsoft.com/office/drawing/2014/main" id="{4C84C530-1A9F-4BD9-913F-5B2DA81D7611}"/>
              </a:ext>
            </a:extLst>
          </p:cNvPr>
          <p:cNvSpPr>
            <a:spLocks noGrp="1"/>
          </p:cNvSpPr>
          <p:nvPr>
            <p:ph type="sldNum" sz="quarter" idx="12"/>
          </p:nvPr>
        </p:nvSpPr>
        <p:spPr/>
        <p:txBody>
          <a:bodyPr/>
          <a:lstStyle/>
          <a:p>
            <a:fld id="{E31375A4-56A4-47D6-9801-1991572033F7}" type="slidenum">
              <a:rPr lang="en-US" smtClean="0"/>
              <a:t>6</a:t>
            </a:fld>
            <a:endParaRPr lang="en-US"/>
          </a:p>
        </p:txBody>
      </p:sp>
      <p:sp>
        <p:nvSpPr>
          <p:cNvPr id="4" name="Footer Placeholder 3">
            <a:extLst>
              <a:ext uri="{FF2B5EF4-FFF2-40B4-BE49-F238E27FC236}">
                <a16:creationId xmlns:a16="http://schemas.microsoft.com/office/drawing/2014/main" id="{162E1D28-6DF3-4A2D-BA83-7D30AFD063D9}"/>
              </a:ext>
            </a:extLst>
          </p:cNvPr>
          <p:cNvSpPr>
            <a:spLocks noGrp="1"/>
          </p:cNvSpPr>
          <p:nvPr>
            <p:ph type="ftr" sz="quarter" idx="11"/>
          </p:nvPr>
        </p:nvSpPr>
        <p:spPr/>
        <p:txBody>
          <a:bodyPr/>
          <a:lstStyle/>
          <a:p>
            <a:r>
              <a:rPr lang="en-US"/>
              <a:t>APEC Wine Regulatory Forum | Oct 10 – 11, 2018</a:t>
            </a:r>
            <a:endParaRPr lang="en-US" dirty="0"/>
          </a:p>
        </p:txBody>
      </p:sp>
      <p:sp>
        <p:nvSpPr>
          <p:cNvPr id="5" name="Date Placeholder 4">
            <a:extLst>
              <a:ext uri="{FF2B5EF4-FFF2-40B4-BE49-F238E27FC236}">
                <a16:creationId xmlns:a16="http://schemas.microsoft.com/office/drawing/2014/main" id="{B34B7908-B268-44DD-969F-BD0ABEF15E1E}"/>
              </a:ext>
            </a:extLst>
          </p:cNvPr>
          <p:cNvSpPr>
            <a:spLocks noGrp="1"/>
          </p:cNvSpPr>
          <p:nvPr>
            <p:ph type="dt" sz="half" idx="10"/>
          </p:nvPr>
        </p:nvSpPr>
        <p:spPr/>
        <p:txBody>
          <a:bodyPr/>
          <a:lstStyle/>
          <a:p>
            <a:r>
              <a:rPr lang="en-US"/>
              <a:t>Honolulu, HI</a:t>
            </a:r>
            <a:endParaRPr lang="en-US" dirty="0"/>
          </a:p>
        </p:txBody>
      </p:sp>
      <p:sp>
        <p:nvSpPr>
          <p:cNvPr id="6" name="Rectangle 5">
            <a:extLst>
              <a:ext uri="{FF2B5EF4-FFF2-40B4-BE49-F238E27FC236}">
                <a16:creationId xmlns:a16="http://schemas.microsoft.com/office/drawing/2014/main" id="{F24257A4-FDCB-4AA8-8EF6-9FD95257842C}"/>
              </a:ext>
            </a:extLst>
          </p:cNvPr>
          <p:cNvSpPr/>
          <p:nvPr/>
        </p:nvSpPr>
        <p:spPr>
          <a:xfrm>
            <a:off x="2134584" y="1383556"/>
            <a:ext cx="7922832" cy="4657685"/>
          </a:xfrm>
          <a:prstGeom prst="rect">
            <a:avLst/>
          </a:prstGeom>
        </p:spPr>
        <p:txBody>
          <a:bodyPr wrap="square">
            <a:spAutoFit/>
          </a:bodyPr>
          <a:lstStyle/>
          <a:p>
            <a:pPr indent="-285750" algn="just">
              <a:lnSpc>
                <a:spcPct val="150000"/>
              </a:lnSpc>
              <a:spcAft>
                <a:spcPts val="1200"/>
              </a:spcAft>
              <a:buFont typeface="Arial" panose="020B0604020202020204" pitchFamily="34" charset="0"/>
              <a:buChar char="•"/>
            </a:pPr>
            <a:r>
              <a:rPr lang="en-AU" dirty="0"/>
              <a:t>The program is an opportunity for laboratories from different economies to compare the results for typical wine analysis  between different laboratories.</a:t>
            </a:r>
          </a:p>
          <a:p>
            <a:pPr indent="-285750" algn="just">
              <a:lnSpc>
                <a:spcPct val="150000"/>
              </a:lnSpc>
              <a:spcAft>
                <a:spcPts val="1200"/>
              </a:spcAft>
              <a:buFont typeface="Arial" panose="020B0604020202020204" pitchFamily="34" charset="0"/>
              <a:buChar char="•"/>
            </a:pPr>
            <a:r>
              <a:rPr lang="en-AU" dirty="0"/>
              <a:t>As part of a larger wine proficiency testing program  it also allows economies to compare their laboratories results to those typically achieved for the wine tested.</a:t>
            </a:r>
          </a:p>
          <a:p>
            <a:pPr indent="-285750" algn="just">
              <a:lnSpc>
                <a:spcPct val="150000"/>
              </a:lnSpc>
              <a:spcAft>
                <a:spcPts val="1200"/>
              </a:spcAft>
              <a:buFont typeface="Arial" panose="020B0604020202020204" pitchFamily="34" charset="0"/>
              <a:buChar char="•"/>
            </a:pPr>
            <a:r>
              <a:rPr lang="en-AU" dirty="0"/>
              <a:t>In 2018,  22 nominated laboratories from 14 different economies.</a:t>
            </a:r>
          </a:p>
          <a:p>
            <a:pPr indent="-285750" algn="just">
              <a:lnSpc>
                <a:spcPct val="150000"/>
              </a:lnSpc>
              <a:spcAft>
                <a:spcPts val="1200"/>
              </a:spcAft>
              <a:buFont typeface="Arial" panose="020B0604020202020204" pitchFamily="34" charset="0"/>
              <a:buChar char="•"/>
            </a:pPr>
            <a:r>
              <a:rPr lang="en-AU" b="1" dirty="0"/>
              <a:t>There are still significant difficulties being encountered shipping wine samples to a number of economies which will need resolution going forward.</a:t>
            </a:r>
          </a:p>
        </p:txBody>
      </p:sp>
    </p:spTree>
    <p:extLst>
      <p:ext uri="{BB962C8B-B14F-4D97-AF65-F5344CB8AC3E}">
        <p14:creationId xmlns:p14="http://schemas.microsoft.com/office/powerpoint/2010/main" val="2871520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F3279A-11CE-4A03-AF6C-3FFE2D34D521}"/>
              </a:ext>
            </a:extLst>
          </p:cNvPr>
          <p:cNvSpPr>
            <a:spLocks noGrp="1"/>
          </p:cNvSpPr>
          <p:nvPr>
            <p:ph type="title"/>
          </p:nvPr>
        </p:nvSpPr>
        <p:spPr>
          <a:xfrm>
            <a:off x="2495550" y="503855"/>
            <a:ext cx="7200900" cy="694325"/>
          </a:xfrm>
        </p:spPr>
        <p:txBody>
          <a:bodyPr/>
          <a:lstStyle/>
          <a:p>
            <a:r>
              <a:rPr lang="en-AU" dirty="0"/>
              <a:t>2018 Program</a:t>
            </a:r>
          </a:p>
        </p:txBody>
      </p:sp>
      <p:sp>
        <p:nvSpPr>
          <p:cNvPr id="3" name="Slide Number Placeholder 2">
            <a:extLst>
              <a:ext uri="{FF2B5EF4-FFF2-40B4-BE49-F238E27FC236}">
                <a16:creationId xmlns:a16="http://schemas.microsoft.com/office/drawing/2014/main" id="{7F220D86-23A3-4021-BBDF-1965DA48A444}"/>
              </a:ext>
            </a:extLst>
          </p:cNvPr>
          <p:cNvSpPr>
            <a:spLocks noGrp="1"/>
          </p:cNvSpPr>
          <p:nvPr>
            <p:ph type="sldNum" sz="quarter" idx="12"/>
          </p:nvPr>
        </p:nvSpPr>
        <p:spPr/>
        <p:txBody>
          <a:bodyPr/>
          <a:lstStyle/>
          <a:p>
            <a:fld id="{E31375A4-56A4-47D6-9801-1991572033F7}" type="slidenum">
              <a:rPr lang="en-US" smtClean="0"/>
              <a:t>7</a:t>
            </a:fld>
            <a:endParaRPr lang="en-US"/>
          </a:p>
        </p:txBody>
      </p:sp>
      <p:sp>
        <p:nvSpPr>
          <p:cNvPr id="4" name="Footer Placeholder 3">
            <a:extLst>
              <a:ext uri="{FF2B5EF4-FFF2-40B4-BE49-F238E27FC236}">
                <a16:creationId xmlns:a16="http://schemas.microsoft.com/office/drawing/2014/main" id="{375C73C1-3E20-46AE-91D4-43683A17855B}"/>
              </a:ext>
            </a:extLst>
          </p:cNvPr>
          <p:cNvSpPr>
            <a:spLocks noGrp="1"/>
          </p:cNvSpPr>
          <p:nvPr>
            <p:ph type="ftr" sz="quarter" idx="11"/>
          </p:nvPr>
        </p:nvSpPr>
        <p:spPr/>
        <p:txBody>
          <a:bodyPr/>
          <a:lstStyle/>
          <a:p>
            <a:r>
              <a:rPr lang="en-US"/>
              <a:t>APEC Wine Regulatory Forum | Oct 10 – 11, 2018</a:t>
            </a:r>
            <a:endParaRPr lang="en-US" dirty="0"/>
          </a:p>
        </p:txBody>
      </p:sp>
      <p:sp>
        <p:nvSpPr>
          <p:cNvPr id="5" name="Date Placeholder 4">
            <a:extLst>
              <a:ext uri="{FF2B5EF4-FFF2-40B4-BE49-F238E27FC236}">
                <a16:creationId xmlns:a16="http://schemas.microsoft.com/office/drawing/2014/main" id="{741C7F8D-11ED-4798-A7A9-8B43386A1E66}"/>
              </a:ext>
            </a:extLst>
          </p:cNvPr>
          <p:cNvSpPr>
            <a:spLocks noGrp="1"/>
          </p:cNvSpPr>
          <p:nvPr>
            <p:ph type="dt" sz="half" idx="10"/>
          </p:nvPr>
        </p:nvSpPr>
        <p:spPr/>
        <p:txBody>
          <a:bodyPr/>
          <a:lstStyle/>
          <a:p>
            <a:r>
              <a:rPr lang="en-US"/>
              <a:t>Honolulu, HI</a:t>
            </a:r>
            <a:endParaRPr lang="en-US" dirty="0"/>
          </a:p>
        </p:txBody>
      </p:sp>
      <p:sp>
        <p:nvSpPr>
          <p:cNvPr id="6" name="Rectangle 5">
            <a:extLst>
              <a:ext uri="{FF2B5EF4-FFF2-40B4-BE49-F238E27FC236}">
                <a16:creationId xmlns:a16="http://schemas.microsoft.com/office/drawing/2014/main" id="{EFFBC3CA-F6BB-4D93-A12D-E0B2C500BCE6}"/>
              </a:ext>
            </a:extLst>
          </p:cNvPr>
          <p:cNvSpPr/>
          <p:nvPr/>
        </p:nvSpPr>
        <p:spPr>
          <a:xfrm>
            <a:off x="1219200" y="1389439"/>
            <a:ext cx="9952383" cy="4288290"/>
          </a:xfrm>
          <a:prstGeom prst="rect">
            <a:avLst/>
          </a:prstGeom>
        </p:spPr>
        <p:txBody>
          <a:bodyPr wrap="square">
            <a:spAutoFit/>
          </a:bodyPr>
          <a:lstStyle/>
          <a:p>
            <a:pPr indent="-285750" algn="just">
              <a:lnSpc>
                <a:spcPct val="150000"/>
              </a:lnSpc>
              <a:spcAft>
                <a:spcPts val="1200"/>
              </a:spcAft>
              <a:buFont typeface="Arial" panose="020B0604020202020204" pitchFamily="34" charset="0"/>
              <a:buChar char="•"/>
            </a:pPr>
            <a:r>
              <a:rPr lang="en-AU" dirty="0"/>
              <a:t>For 2018 the APEC ring test program was fully integrated into the Interwinery Analysis Group Proficiency program.</a:t>
            </a:r>
          </a:p>
          <a:p>
            <a:pPr indent="-285750" algn="just">
              <a:lnSpc>
                <a:spcPct val="150000"/>
              </a:lnSpc>
              <a:spcAft>
                <a:spcPts val="1200"/>
              </a:spcAft>
              <a:buFont typeface="Arial" panose="020B0604020202020204" pitchFamily="34" charset="0"/>
              <a:buChar char="•"/>
            </a:pPr>
            <a:r>
              <a:rPr lang="en-AU" dirty="0"/>
              <a:t>This is a large wine specific program with over 200 participating laboratories.</a:t>
            </a:r>
          </a:p>
          <a:p>
            <a:pPr indent="-285750" algn="just">
              <a:lnSpc>
                <a:spcPct val="150000"/>
              </a:lnSpc>
              <a:spcAft>
                <a:spcPts val="1200"/>
              </a:spcAft>
              <a:buFont typeface="Arial" panose="020B0604020202020204" pitchFamily="34" charset="0"/>
              <a:buChar char="•"/>
            </a:pPr>
            <a:r>
              <a:rPr lang="en-AU" dirty="0"/>
              <a:t>It consists of 6 separate rounds of testing, 2 red wines, 2 white wine and 2 rose wine rounds.</a:t>
            </a:r>
          </a:p>
          <a:p>
            <a:pPr indent="-285750" algn="just">
              <a:lnSpc>
                <a:spcPct val="150000"/>
              </a:lnSpc>
              <a:spcAft>
                <a:spcPts val="1200"/>
              </a:spcAft>
              <a:buFont typeface="Arial" panose="020B0604020202020204" pitchFamily="34" charset="0"/>
              <a:buChar char="•"/>
            </a:pPr>
            <a:r>
              <a:rPr lang="en-AU" dirty="0"/>
              <a:t>Laboratories can submit analytical results for any of the common wine analysis that is done.</a:t>
            </a:r>
          </a:p>
          <a:p>
            <a:pPr indent="-285750" algn="just">
              <a:lnSpc>
                <a:spcPct val="150000"/>
              </a:lnSpc>
              <a:spcAft>
                <a:spcPts val="1200"/>
              </a:spcAft>
              <a:buFont typeface="Arial" panose="020B0604020202020204" pitchFamily="34" charset="0"/>
              <a:buChar char="•"/>
            </a:pPr>
            <a:r>
              <a:rPr lang="en-AU" dirty="0"/>
              <a:t>All data is entered online and collated anonymously.</a:t>
            </a:r>
          </a:p>
          <a:p>
            <a:pPr indent="-285750" algn="just">
              <a:lnSpc>
                <a:spcPct val="150000"/>
              </a:lnSpc>
              <a:spcAft>
                <a:spcPts val="1200"/>
              </a:spcAft>
              <a:buFont typeface="Arial" panose="020B0604020202020204" pitchFamily="34" charset="0"/>
              <a:buChar char="•"/>
            </a:pPr>
            <a:r>
              <a:rPr lang="en-AU" dirty="0"/>
              <a:t>Within 2 weeks of the closure of each testing window an online report is available.</a:t>
            </a:r>
          </a:p>
          <a:p>
            <a:pPr indent="-285750" algn="just">
              <a:lnSpc>
                <a:spcPct val="150000"/>
              </a:lnSpc>
              <a:spcAft>
                <a:spcPts val="1200"/>
              </a:spcAft>
              <a:buFont typeface="Arial" panose="020B0604020202020204" pitchFamily="34" charset="0"/>
              <a:buChar char="•"/>
            </a:pPr>
            <a:r>
              <a:rPr lang="en-AU" dirty="0"/>
              <a:t>Currently only the first 5 rounds of testing have been completed.</a:t>
            </a:r>
          </a:p>
        </p:txBody>
      </p:sp>
    </p:spTree>
    <p:extLst>
      <p:ext uri="{BB962C8B-B14F-4D97-AF65-F5344CB8AC3E}">
        <p14:creationId xmlns:p14="http://schemas.microsoft.com/office/powerpoint/2010/main" val="16057329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13B48E-94E1-43D3-BD3D-848216FF08FC}"/>
              </a:ext>
            </a:extLst>
          </p:cNvPr>
          <p:cNvSpPr>
            <a:spLocks noGrp="1"/>
          </p:cNvSpPr>
          <p:nvPr>
            <p:ph type="title"/>
          </p:nvPr>
        </p:nvSpPr>
        <p:spPr>
          <a:xfrm>
            <a:off x="2495550" y="503855"/>
            <a:ext cx="7200900" cy="630002"/>
          </a:xfrm>
        </p:spPr>
        <p:txBody>
          <a:bodyPr/>
          <a:lstStyle/>
          <a:p>
            <a:r>
              <a:rPr lang="en-AU" dirty="0"/>
              <a:t>Participants 2018</a:t>
            </a:r>
          </a:p>
        </p:txBody>
      </p:sp>
      <p:sp>
        <p:nvSpPr>
          <p:cNvPr id="3" name="Slide Number Placeholder 2">
            <a:extLst>
              <a:ext uri="{FF2B5EF4-FFF2-40B4-BE49-F238E27FC236}">
                <a16:creationId xmlns:a16="http://schemas.microsoft.com/office/drawing/2014/main" id="{EC34F186-7B43-4D64-95B9-0724C43978A5}"/>
              </a:ext>
            </a:extLst>
          </p:cNvPr>
          <p:cNvSpPr>
            <a:spLocks noGrp="1"/>
          </p:cNvSpPr>
          <p:nvPr>
            <p:ph type="sldNum" sz="quarter" idx="12"/>
          </p:nvPr>
        </p:nvSpPr>
        <p:spPr/>
        <p:txBody>
          <a:bodyPr/>
          <a:lstStyle/>
          <a:p>
            <a:fld id="{E31375A4-56A4-47D6-9801-1991572033F7}" type="slidenum">
              <a:rPr lang="en-US" smtClean="0"/>
              <a:t>8</a:t>
            </a:fld>
            <a:endParaRPr lang="en-US"/>
          </a:p>
        </p:txBody>
      </p:sp>
      <p:sp>
        <p:nvSpPr>
          <p:cNvPr id="4" name="Footer Placeholder 3">
            <a:extLst>
              <a:ext uri="{FF2B5EF4-FFF2-40B4-BE49-F238E27FC236}">
                <a16:creationId xmlns:a16="http://schemas.microsoft.com/office/drawing/2014/main" id="{16257BAC-90D3-420D-8129-42D9405D6FA9}"/>
              </a:ext>
            </a:extLst>
          </p:cNvPr>
          <p:cNvSpPr>
            <a:spLocks noGrp="1"/>
          </p:cNvSpPr>
          <p:nvPr>
            <p:ph type="ftr" sz="quarter" idx="11"/>
          </p:nvPr>
        </p:nvSpPr>
        <p:spPr/>
        <p:txBody>
          <a:bodyPr/>
          <a:lstStyle/>
          <a:p>
            <a:r>
              <a:rPr lang="en-US"/>
              <a:t>APEC Wine Regulatory Forum | Oct 10 – 11, 2018</a:t>
            </a:r>
            <a:endParaRPr lang="en-US" dirty="0"/>
          </a:p>
        </p:txBody>
      </p:sp>
      <p:sp>
        <p:nvSpPr>
          <p:cNvPr id="5" name="Date Placeholder 4">
            <a:extLst>
              <a:ext uri="{FF2B5EF4-FFF2-40B4-BE49-F238E27FC236}">
                <a16:creationId xmlns:a16="http://schemas.microsoft.com/office/drawing/2014/main" id="{445CCFCA-10F3-49F1-B1AE-48CDD8D03AE1}"/>
              </a:ext>
            </a:extLst>
          </p:cNvPr>
          <p:cNvSpPr>
            <a:spLocks noGrp="1"/>
          </p:cNvSpPr>
          <p:nvPr>
            <p:ph type="dt" sz="half" idx="10"/>
          </p:nvPr>
        </p:nvSpPr>
        <p:spPr/>
        <p:txBody>
          <a:bodyPr/>
          <a:lstStyle/>
          <a:p>
            <a:r>
              <a:rPr lang="en-US"/>
              <a:t>Honolulu, HI</a:t>
            </a:r>
            <a:endParaRPr lang="en-US" dirty="0"/>
          </a:p>
        </p:txBody>
      </p:sp>
      <p:graphicFrame>
        <p:nvGraphicFramePr>
          <p:cNvPr id="6" name="Content Placeholder 6">
            <a:extLst>
              <a:ext uri="{FF2B5EF4-FFF2-40B4-BE49-F238E27FC236}">
                <a16:creationId xmlns:a16="http://schemas.microsoft.com/office/drawing/2014/main" id="{C4A064F9-FC7E-492F-AD74-1727657C604F}"/>
              </a:ext>
            </a:extLst>
          </p:cNvPr>
          <p:cNvGraphicFramePr>
            <a:graphicFrameLocks/>
          </p:cNvGraphicFramePr>
          <p:nvPr>
            <p:extLst>
              <p:ext uri="{D42A27DB-BD31-4B8C-83A1-F6EECF244321}">
                <p14:modId xmlns:p14="http://schemas.microsoft.com/office/powerpoint/2010/main" val="2207610493"/>
              </p:ext>
            </p:extLst>
          </p:nvPr>
        </p:nvGraphicFramePr>
        <p:xfrm>
          <a:off x="2634995" y="1133857"/>
          <a:ext cx="7200900" cy="4860000"/>
        </p:xfrm>
        <a:graphic>
          <a:graphicData uri="http://schemas.openxmlformats.org/drawingml/2006/table">
            <a:tbl>
              <a:tblPr firstRow="1" bandRow="1">
                <a:tableStyleId>{69012ECD-51FC-41F1-AA8D-1B2483CD663E}</a:tableStyleId>
              </a:tblPr>
              <a:tblGrid>
                <a:gridCol w="1800225">
                  <a:extLst>
                    <a:ext uri="{9D8B030D-6E8A-4147-A177-3AD203B41FA5}">
                      <a16:colId xmlns:a16="http://schemas.microsoft.com/office/drawing/2014/main" val="20000"/>
                    </a:ext>
                  </a:extLst>
                </a:gridCol>
                <a:gridCol w="1408339">
                  <a:extLst>
                    <a:ext uri="{9D8B030D-6E8A-4147-A177-3AD203B41FA5}">
                      <a16:colId xmlns:a16="http://schemas.microsoft.com/office/drawing/2014/main" val="20001"/>
                    </a:ext>
                  </a:extLst>
                </a:gridCol>
                <a:gridCol w="2192111">
                  <a:extLst>
                    <a:ext uri="{9D8B030D-6E8A-4147-A177-3AD203B41FA5}">
                      <a16:colId xmlns:a16="http://schemas.microsoft.com/office/drawing/2014/main" val="20002"/>
                    </a:ext>
                  </a:extLst>
                </a:gridCol>
                <a:gridCol w="1800225">
                  <a:extLst>
                    <a:ext uri="{9D8B030D-6E8A-4147-A177-3AD203B41FA5}">
                      <a16:colId xmlns:a16="http://schemas.microsoft.com/office/drawing/2014/main" val="20003"/>
                    </a:ext>
                  </a:extLst>
                </a:gridCol>
              </a:tblGrid>
              <a:tr h="324000">
                <a:tc>
                  <a:txBody>
                    <a:bodyPr/>
                    <a:lstStyle/>
                    <a:p>
                      <a:r>
                        <a:rPr lang="en-AU" sz="1200" dirty="0"/>
                        <a:t>Economy</a:t>
                      </a:r>
                    </a:p>
                  </a:txBody>
                  <a:tcPr/>
                </a:tc>
                <a:tc>
                  <a:txBody>
                    <a:bodyPr/>
                    <a:lstStyle/>
                    <a:p>
                      <a:r>
                        <a:rPr lang="en-AU" sz="1200" dirty="0"/>
                        <a:t>Labs</a:t>
                      </a:r>
                    </a:p>
                  </a:txBody>
                  <a:tcPr/>
                </a:tc>
                <a:tc>
                  <a:txBody>
                    <a:bodyPr/>
                    <a:lstStyle/>
                    <a:p>
                      <a:r>
                        <a:rPr lang="en-AU" sz="1200" dirty="0"/>
                        <a:t>Samples delivered</a:t>
                      </a:r>
                    </a:p>
                  </a:txBody>
                  <a:tcPr/>
                </a:tc>
                <a:tc>
                  <a:txBody>
                    <a:bodyPr/>
                    <a:lstStyle/>
                    <a:p>
                      <a:r>
                        <a:rPr lang="en-AU" sz="1200" dirty="0"/>
                        <a:t>Results Submitted</a:t>
                      </a:r>
                    </a:p>
                  </a:txBody>
                  <a:tcPr/>
                </a:tc>
                <a:extLst>
                  <a:ext uri="{0D108BD9-81ED-4DB2-BD59-A6C34878D82A}">
                    <a16:rowId xmlns:a16="http://schemas.microsoft.com/office/drawing/2014/main" val="10000"/>
                  </a:ext>
                </a:extLst>
              </a:tr>
              <a:tr h="324000">
                <a:tc>
                  <a:txBody>
                    <a:bodyPr/>
                    <a:lstStyle/>
                    <a:p>
                      <a:r>
                        <a:rPr lang="en-AU" sz="1200" dirty="0"/>
                        <a:t>Australia</a:t>
                      </a:r>
                    </a:p>
                  </a:txBody>
                  <a:tcPr/>
                </a:tc>
                <a:tc>
                  <a:txBody>
                    <a:bodyPr/>
                    <a:lstStyle/>
                    <a:p>
                      <a:r>
                        <a:rPr lang="en-AU" sz="1200" dirty="0"/>
                        <a:t>x2</a:t>
                      </a:r>
                    </a:p>
                  </a:txBody>
                  <a:tcPr/>
                </a:tc>
                <a:tc>
                  <a:txBody>
                    <a:bodyPr/>
                    <a:lstStyle/>
                    <a:p>
                      <a:r>
                        <a:rPr lang="en-AU" sz="1200" b="1" dirty="0">
                          <a:solidFill>
                            <a:srgbClr val="00B050"/>
                          </a:solidFill>
                        </a:rPr>
                        <a:t>yes</a:t>
                      </a:r>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AU" sz="1200" b="1" dirty="0">
                          <a:solidFill>
                            <a:srgbClr val="00B050"/>
                          </a:solidFill>
                        </a:rPr>
                        <a:t>yes</a:t>
                      </a:r>
                    </a:p>
                  </a:txBody>
                  <a:tcPr/>
                </a:tc>
                <a:extLst>
                  <a:ext uri="{0D108BD9-81ED-4DB2-BD59-A6C34878D82A}">
                    <a16:rowId xmlns:a16="http://schemas.microsoft.com/office/drawing/2014/main" val="10001"/>
                  </a:ext>
                </a:extLst>
              </a:tr>
              <a:tr h="324000">
                <a:tc>
                  <a:txBody>
                    <a:bodyPr/>
                    <a:lstStyle/>
                    <a:p>
                      <a:r>
                        <a:rPr lang="en-AU" sz="1200" dirty="0"/>
                        <a:t>New Zealand</a:t>
                      </a:r>
                    </a:p>
                  </a:txBody>
                  <a:tcPr/>
                </a:tc>
                <a:tc>
                  <a:txBody>
                    <a:bodyPr/>
                    <a:lstStyle/>
                    <a:p>
                      <a:r>
                        <a:rPr lang="en-AU" sz="1200" dirty="0"/>
                        <a:t>x2</a:t>
                      </a:r>
                    </a:p>
                  </a:txBody>
                  <a:tcPr/>
                </a:tc>
                <a:tc>
                  <a:txBody>
                    <a:bodyPr/>
                    <a:lstStyle/>
                    <a:p>
                      <a:pPr marL="0" algn="l" defTabSz="685800" rtl="0" eaLnBrk="1" latinLnBrk="0" hangingPunct="1"/>
                      <a:r>
                        <a:rPr lang="en-AU" sz="1200" b="1" kern="1200" dirty="0">
                          <a:solidFill>
                            <a:srgbClr val="00B050"/>
                          </a:solidFill>
                          <a:latin typeface="+mn-lt"/>
                          <a:ea typeface="+mn-ea"/>
                          <a:cs typeface="+mn-cs"/>
                        </a:rPr>
                        <a:t>yes</a:t>
                      </a:r>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AU" sz="1200" b="1" dirty="0">
                          <a:solidFill>
                            <a:srgbClr val="00B050"/>
                          </a:solidFill>
                        </a:rPr>
                        <a:t>yes</a:t>
                      </a:r>
                    </a:p>
                  </a:txBody>
                  <a:tcPr/>
                </a:tc>
                <a:extLst>
                  <a:ext uri="{0D108BD9-81ED-4DB2-BD59-A6C34878D82A}">
                    <a16:rowId xmlns:a16="http://schemas.microsoft.com/office/drawing/2014/main" val="10002"/>
                  </a:ext>
                </a:extLst>
              </a:tr>
              <a:tr h="324000">
                <a:tc>
                  <a:txBody>
                    <a:bodyPr/>
                    <a:lstStyle/>
                    <a:p>
                      <a:r>
                        <a:rPr lang="en-AU" sz="1200" dirty="0"/>
                        <a:t>Canada</a:t>
                      </a:r>
                    </a:p>
                  </a:txBody>
                  <a:tcPr/>
                </a:tc>
                <a:tc>
                  <a:txBody>
                    <a:bodyPr/>
                    <a:lstStyle/>
                    <a:p>
                      <a:r>
                        <a:rPr lang="en-AU" sz="1200" dirty="0"/>
                        <a:t>x2</a:t>
                      </a:r>
                    </a:p>
                  </a:txBody>
                  <a:tcPr/>
                </a:tc>
                <a:tc>
                  <a:txBody>
                    <a:bodyPr/>
                    <a:lstStyle/>
                    <a:p>
                      <a:r>
                        <a:rPr lang="en-AU" sz="1200" b="1" kern="1200" dirty="0">
                          <a:solidFill>
                            <a:srgbClr val="00B050"/>
                          </a:solidFill>
                          <a:latin typeface="+mn-lt"/>
                          <a:ea typeface="+mn-ea"/>
                          <a:cs typeface="+mn-cs"/>
                        </a:rPr>
                        <a:t>yes</a:t>
                      </a:r>
                      <a:endParaRPr lang="en-AU" sz="1200" b="1" dirty="0">
                        <a:solidFill>
                          <a:srgbClr val="FF0000"/>
                        </a:solidFill>
                      </a:endParaRP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AU" sz="1200" b="1" dirty="0">
                          <a:solidFill>
                            <a:srgbClr val="00B050"/>
                          </a:solidFill>
                        </a:rPr>
                        <a:t>yes</a:t>
                      </a:r>
                    </a:p>
                  </a:txBody>
                  <a:tcPr/>
                </a:tc>
                <a:extLst>
                  <a:ext uri="{0D108BD9-81ED-4DB2-BD59-A6C34878D82A}">
                    <a16:rowId xmlns:a16="http://schemas.microsoft.com/office/drawing/2014/main" val="10003"/>
                  </a:ext>
                </a:extLst>
              </a:tr>
              <a:tr h="324000">
                <a:tc>
                  <a:txBody>
                    <a:bodyPr/>
                    <a:lstStyle/>
                    <a:p>
                      <a:r>
                        <a:rPr lang="en-AU" sz="1200" dirty="0"/>
                        <a:t>Philippines</a:t>
                      </a:r>
                    </a:p>
                  </a:txBody>
                  <a:tcPr/>
                </a:tc>
                <a:tc>
                  <a:txBody>
                    <a:bodyPr/>
                    <a:lstStyle/>
                    <a:p>
                      <a:r>
                        <a:rPr lang="en-AU" sz="1200" dirty="0"/>
                        <a:t>x1</a:t>
                      </a:r>
                    </a:p>
                  </a:txBody>
                  <a:tcPr/>
                </a:tc>
                <a:tc>
                  <a:txBody>
                    <a:bodyPr/>
                    <a:lstStyle/>
                    <a:p>
                      <a:pPr marL="0" algn="l" defTabSz="685800" rtl="0" eaLnBrk="1" latinLnBrk="0" hangingPunct="1"/>
                      <a:r>
                        <a:rPr lang="en-AU" sz="1200" b="1" kern="1200" dirty="0">
                          <a:solidFill>
                            <a:srgbClr val="00B050"/>
                          </a:solidFill>
                          <a:latin typeface="+mn-lt"/>
                          <a:ea typeface="+mn-ea"/>
                          <a:cs typeface="+mn-cs"/>
                        </a:rPr>
                        <a:t>yes</a:t>
                      </a:r>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endParaRPr lang="en-AU" sz="1200" b="1" dirty="0">
                        <a:solidFill>
                          <a:srgbClr val="FF0000"/>
                        </a:solidFill>
                      </a:endParaRPr>
                    </a:p>
                  </a:txBody>
                  <a:tcPr/>
                </a:tc>
                <a:extLst>
                  <a:ext uri="{0D108BD9-81ED-4DB2-BD59-A6C34878D82A}">
                    <a16:rowId xmlns:a16="http://schemas.microsoft.com/office/drawing/2014/main" val="10004"/>
                  </a:ext>
                </a:extLst>
              </a:tr>
              <a:tr h="324000">
                <a:tc>
                  <a:txBody>
                    <a:bodyPr/>
                    <a:lstStyle/>
                    <a:p>
                      <a:r>
                        <a:rPr lang="en-AU" sz="1200" dirty="0"/>
                        <a:t>Indonesia</a:t>
                      </a:r>
                    </a:p>
                  </a:txBody>
                  <a:tcPr/>
                </a:tc>
                <a:tc>
                  <a:txBody>
                    <a:bodyPr/>
                    <a:lstStyle/>
                    <a:p>
                      <a:r>
                        <a:rPr lang="en-AU" sz="1200" dirty="0"/>
                        <a:t>x2</a:t>
                      </a:r>
                    </a:p>
                  </a:txBody>
                  <a:tcPr/>
                </a:tc>
                <a:tc>
                  <a:txBody>
                    <a:bodyPr/>
                    <a:lstStyle/>
                    <a:p>
                      <a:r>
                        <a:rPr lang="en-AU" sz="1200" b="1" kern="1200" dirty="0">
                          <a:solidFill>
                            <a:srgbClr val="00B050"/>
                          </a:solidFill>
                          <a:latin typeface="+mn-lt"/>
                          <a:ea typeface="+mn-ea"/>
                          <a:cs typeface="+mn-cs"/>
                        </a:rPr>
                        <a:t>yes</a:t>
                      </a:r>
                      <a:endParaRPr lang="en-AU" sz="1200" dirty="0"/>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AU" sz="1200" b="1" dirty="0">
                          <a:solidFill>
                            <a:srgbClr val="00B050"/>
                          </a:solidFill>
                        </a:rPr>
                        <a:t>yes</a:t>
                      </a:r>
                    </a:p>
                  </a:txBody>
                  <a:tcPr/>
                </a:tc>
                <a:extLst>
                  <a:ext uri="{0D108BD9-81ED-4DB2-BD59-A6C34878D82A}">
                    <a16:rowId xmlns:a16="http://schemas.microsoft.com/office/drawing/2014/main" val="10005"/>
                  </a:ext>
                </a:extLst>
              </a:tr>
              <a:tr h="324000">
                <a:tc>
                  <a:txBody>
                    <a:bodyPr/>
                    <a:lstStyle/>
                    <a:p>
                      <a:r>
                        <a:rPr lang="en-AU" sz="1200" dirty="0"/>
                        <a:t>Vietnam</a:t>
                      </a:r>
                    </a:p>
                  </a:txBody>
                  <a:tcPr/>
                </a:tc>
                <a:tc>
                  <a:txBody>
                    <a:bodyPr/>
                    <a:lstStyle/>
                    <a:p>
                      <a:r>
                        <a:rPr lang="en-AU" sz="1200" dirty="0"/>
                        <a:t>x2</a:t>
                      </a:r>
                    </a:p>
                  </a:txBody>
                  <a:tcPr/>
                </a:tc>
                <a:tc>
                  <a:txBody>
                    <a:bodyPr/>
                    <a:lstStyle/>
                    <a:p>
                      <a:pPr marL="0" algn="l" defTabSz="685800" rtl="0" eaLnBrk="1" latinLnBrk="0" hangingPunct="1"/>
                      <a:r>
                        <a:rPr lang="en-AU" sz="1200" b="1" kern="1200" dirty="0">
                          <a:solidFill>
                            <a:srgbClr val="00B050"/>
                          </a:solidFill>
                          <a:latin typeface="+mn-lt"/>
                          <a:ea typeface="+mn-ea"/>
                          <a:cs typeface="+mn-cs"/>
                        </a:rPr>
                        <a:t>yes</a:t>
                      </a:r>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AU" sz="1200" b="1" dirty="0">
                          <a:solidFill>
                            <a:srgbClr val="00B050"/>
                          </a:solidFill>
                        </a:rPr>
                        <a:t>yes</a:t>
                      </a:r>
                    </a:p>
                  </a:txBody>
                  <a:tcPr/>
                </a:tc>
                <a:extLst>
                  <a:ext uri="{0D108BD9-81ED-4DB2-BD59-A6C34878D82A}">
                    <a16:rowId xmlns:a16="http://schemas.microsoft.com/office/drawing/2014/main" val="10006"/>
                  </a:ext>
                </a:extLst>
              </a:tr>
              <a:tr h="324000">
                <a:tc>
                  <a:txBody>
                    <a:bodyPr/>
                    <a:lstStyle/>
                    <a:p>
                      <a:r>
                        <a:rPr lang="en-AU" sz="1200" dirty="0"/>
                        <a:t>PNG</a:t>
                      </a:r>
                    </a:p>
                  </a:txBody>
                  <a:tcPr/>
                </a:tc>
                <a:tc>
                  <a:txBody>
                    <a:bodyPr/>
                    <a:lstStyle/>
                    <a:p>
                      <a:r>
                        <a:rPr lang="en-AU" sz="1200" dirty="0"/>
                        <a:t>x2</a:t>
                      </a:r>
                    </a:p>
                  </a:txBody>
                  <a:tcPr/>
                </a:tc>
                <a:tc>
                  <a:txBody>
                    <a:bodyPr/>
                    <a:lstStyle/>
                    <a:p>
                      <a:pPr marL="0" algn="l" defTabSz="685800" rtl="0" eaLnBrk="1" latinLnBrk="0" hangingPunct="1"/>
                      <a:r>
                        <a:rPr lang="en-AU" sz="1200" b="1" kern="1200" dirty="0">
                          <a:solidFill>
                            <a:srgbClr val="00B050"/>
                          </a:solidFill>
                          <a:latin typeface="+mn-lt"/>
                          <a:ea typeface="+mn-ea"/>
                          <a:cs typeface="+mn-cs"/>
                        </a:rPr>
                        <a:t>yes</a:t>
                      </a:r>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AU" sz="1200" b="1" dirty="0">
                          <a:solidFill>
                            <a:srgbClr val="00B050"/>
                          </a:solidFill>
                        </a:rPr>
                        <a:t>yes</a:t>
                      </a:r>
                      <a:endParaRPr lang="en-AU" sz="1200" b="1" dirty="0">
                        <a:solidFill>
                          <a:srgbClr val="FF0000"/>
                        </a:solidFill>
                      </a:endParaRPr>
                    </a:p>
                  </a:txBody>
                  <a:tcPr/>
                </a:tc>
                <a:extLst>
                  <a:ext uri="{0D108BD9-81ED-4DB2-BD59-A6C34878D82A}">
                    <a16:rowId xmlns:a16="http://schemas.microsoft.com/office/drawing/2014/main" val="10007"/>
                  </a:ext>
                </a:extLst>
              </a:tr>
              <a:tr h="324000">
                <a:tc>
                  <a:txBody>
                    <a:bodyPr/>
                    <a:lstStyle/>
                    <a:p>
                      <a:r>
                        <a:rPr lang="en-AU" sz="1200" dirty="0"/>
                        <a:t>Chile</a:t>
                      </a:r>
                    </a:p>
                  </a:txBody>
                  <a:tcPr/>
                </a:tc>
                <a:tc>
                  <a:txBody>
                    <a:bodyPr/>
                    <a:lstStyle/>
                    <a:p>
                      <a:r>
                        <a:rPr lang="en-AU" sz="1200" dirty="0"/>
                        <a:t>x1</a:t>
                      </a:r>
                    </a:p>
                  </a:txBody>
                  <a:tcPr/>
                </a:tc>
                <a:tc>
                  <a:txBody>
                    <a:bodyPr/>
                    <a:lstStyle/>
                    <a:p>
                      <a:pPr marL="0" algn="l" defTabSz="685800" rtl="0" eaLnBrk="1" latinLnBrk="0" hangingPunct="1"/>
                      <a:r>
                        <a:rPr lang="en-AU" sz="1200" b="1" kern="1200" dirty="0">
                          <a:solidFill>
                            <a:srgbClr val="FF0000"/>
                          </a:solidFill>
                          <a:latin typeface="+mn-lt"/>
                          <a:ea typeface="+mn-ea"/>
                          <a:cs typeface="+mn-cs"/>
                        </a:rPr>
                        <a:t>no</a:t>
                      </a:r>
                    </a:p>
                  </a:txBody>
                  <a:tcPr/>
                </a:tc>
                <a:tc>
                  <a:txBody>
                    <a:bodyPr/>
                    <a:lstStyle/>
                    <a:p>
                      <a:r>
                        <a:rPr lang="en-AU" sz="1200" dirty="0"/>
                        <a:t>-</a:t>
                      </a:r>
                    </a:p>
                  </a:txBody>
                  <a:tcPr/>
                </a:tc>
                <a:extLst>
                  <a:ext uri="{0D108BD9-81ED-4DB2-BD59-A6C34878D82A}">
                    <a16:rowId xmlns:a16="http://schemas.microsoft.com/office/drawing/2014/main" val="10008"/>
                  </a:ext>
                </a:extLst>
              </a:tr>
              <a:tr h="324000">
                <a:tc>
                  <a:txBody>
                    <a:bodyPr/>
                    <a:lstStyle/>
                    <a:p>
                      <a:r>
                        <a:rPr lang="en-AU" sz="1200" dirty="0"/>
                        <a:t>USA</a:t>
                      </a:r>
                    </a:p>
                  </a:txBody>
                  <a:tcPr/>
                </a:tc>
                <a:tc>
                  <a:txBody>
                    <a:bodyPr/>
                    <a:lstStyle/>
                    <a:p>
                      <a:r>
                        <a:rPr lang="en-AU" sz="1200" dirty="0"/>
                        <a:t>x2</a:t>
                      </a:r>
                    </a:p>
                  </a:txBody>
                  <a:tcPr/>
                </a:tc>
                <a:tc>
                  <a:txBody>
                    <a:bodyPr/>
                    <a:lstStyle/>
                    <a:p>
                      <a:pPr marL="0" algn="l" defTabSz="685800" rtl="0" eaLnBrk="1" latinLnBrk="0" hangingPunct="1"/>
                      <a:r>
                        <a:rPr lang="en-AU" sz="1200" b="1" kern="1200" dirty="0">
                          <a:solidFill>
                            <a:srgbClr val="00B050"/>
                          </a:solidFill>
                          <a:latin typeface="+mn-lt"/>
                          <a:ea typeface="+mn-ea"/>
                          <a:cs typeface="+mn-cs"/>
                        </a:rPr>
                        <a:t>yes</a:t>
                      </a:r>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AU" sz="1200" b="1" dirty="0">
                          <a:solidFill>
                            <a:srgbClr val="00B050"/>
                          </a:solidFill>
                        </a:rPr>
                        <a:t>yes</a:t>
                      </a:r>
                    </a:p>
                  </a:txBody>
                  <a:tcPr/>
                </a:tc>
                <a:extLst>
                  <a:ext uri="{0D108BD9-81ED-4DB2-BD59-A6C34878D82A}">
                    <a16:rowId xmlns:a16="http://schemas.microsoft.com/office/drawing/2014/main" val="10009"/>
                  </a:ext>
                </a:extLst>
              </a:tr>
              <a:tr h="324000">
                <a:tc>
                  <a:txBody>
                    <a:bodyPr/>
                    <a:lstStyle/>
                    <a:p>
                      <a:r>
                        <a:rPr lang="en-AU" sz="1200" dirty="0"/>
                        <a:t>Japan</a:t>
                      </a:r>
                    </a:p>
                  </a:txBody>
                  <a:tcPr/>
                </a:tc>
                <a:tc>
                  <a:txBody>
                    <a:bodyPr/>
                    <a:lstStyle/>
                    <a:p>
                      <a:r>
                        <a:rPr lang="en-AU" sz="1200" dirty="0"/>
                        <a:t>x2</a:t>
                      </a:r>
                    </a:p>
                  </a:txBody>
                  <a:tcPr/>
                </a:tc>
                <a:tc>
                  <a:txBody>
                    <a:bodyPr/>
                    <a:lstStyle/>
                    <a:p>
                      <a:pPr marL="0" algn="l" defTabSz="685800" rtl="0" eaLnBrk="1" latinLnBrk="0" hangingPunct="1"/>
                      <a:r>
                        <a:rPr lang="en-AU" sz="1200" b="1" kern="1200" dirty="0">
                          <a:solidFill>
                            <a:srgbClr val="00B050"/>
                          </a:solidFill>
                          <a:latin typeface="+mn-lt"/>
                          <a:ea typeface="+mn-ea"/>
                          <a:cs typeface="+mn-cs"/>
                        </a:rPr>
                        <a:t>yes</a:t>
                      </a:r>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AU" sz="1200" b="1" dirty="0">
                          <a:solidFill>
                            <a:srgbClr val="00B050"/>
                          </a:solidFill>
                        </a:rPr>
                        <a:t>yes</a:t>
                      </a:r>
                    </a:p>
                  </a:txBody>
                  <a:tcPr/>
                </a:tc>
                <a:extLst>
                  <a:ext uri="{0D108BD9-81ED-4DB2-BD59-A6C34878D82A}">
                    <a16:rowId xmlns:a16="http://schemas.microsoft.com/office/drawing/2014/main" val="10010"/>
                  </a:ext>
                </a:extLst>
              </a:tr>
              <a:tr h="324000">
                <a:tc>
                  <a:txBody>
                    <a:bodyPr/>
                    <a:lstStyle/>
                    <a:p>
                      <a:r>
                        <a:rPr lang="en-AU" sz="1200" dirty="0"/>
                        <a:t>China</a:t>
                      </a:r>
                    </a:p>
                  </a:txBody>
                  <a:tcPr/>
                </a:tc>
                <a:tc>
                  <a:txBody>
                    <a:bodyPr/>
                    <a:lstStyle/>
                    <a:p>
                      <a:r>
                        <a:rPr lang="en-AU" sz="1200" dirty="0"/>
                        <a:t>x2</a:t>
                      </a:r>
                    </a:p>
                  </a:txBody>
                  <a:tcPr/>
                </a:tc>
                <a:tc>
                  <a:txBody>
                    <a:bodyPr/>
                    <a:lstStyle/>
                    <a:p>
                      <a:pPr marL="0" algn="l" defTabSz="685800" rtl="0" eaLnBrk="1" latinLnBrk="0" hangingPunct="1"/>
                      <a:r>
                        <a:rPr lang="en-AU" sz="1200" b="1" kern="1200" dirty="0">
                          <a:solidFill>
                            <a:srgbClr val="00B050"/>
                          </a:solidFill>
                          <a:latin typeface="+mn-lt"/>
                          <a:ea typeface="+mn-ea"/>
                          <a:cs typeface="+mn-cs"/>
                        </a:rPr>
                        <a:t>yes</a:t>
                      </a:r>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AU" sz="1200" b="1" dirty="0">
                          <a:solidFill>
                            <a:srgbClr val="FF0000"/>
                          </a:solidFill>
                        </a:rPr>
                        <a:t>no</a:t>
                      </a:r>
                    </a:p>
                  </a:txBody>
                  <a:tcPr/>
                </a:tc>
                <a:extLst>
                  <a:ext uri="{0D108BD9-81ED-4DB2-BD59-A6C34878D82A}">
                    <a16:rowId xmlns:a16="http://schemas.microsoft.com/office/drawing/2014/main" val="10011"/>
                  </a:ext>
                </a:extLst>
              </a:tr>
              <a:tr h="324000">
                <a:tc>
                  <a:txBody>
                    <a:bodyPr/>
                    <a:lstStyle/>
                    <a:p>
                      <a:r>
                        <a:rPr lang="en-AU" sz="1200" dirty="0"/>
                        <a:t>Peru</a:t>
                      </a:r>
                    </a:p>
                  </a:txBody>
                  <a:tcPr/>
                </a:tc>
                <a:tc>
                  <a:txBody>
                    <a:bodyPr/>
                    <a:lstStyle/>
                    <a:p>
                      <a:r>
                        <a:rPr lang="en-AU" sz="1200" dirty="0"/>
                        <a:t>x1</a:t>
                      </a:r>
                    </a:p>
                  </a:txBody>
                  <a:tcPr/>
                </a:tc>
                <a:tc>
                  <a:txBody>
                    <a:bodyPr/>
                    <a:lstStyle/>
                    <a:p>
                      <a:pPr marL="0" algn="l" defTabSz="685800" rtl="0" eaLnBrk="1" latinLnBrk="0" hangingPunct="1"/>
                      <a:r>
                        <a:rPr lang="en-AU" sz="1200" b="1" kern="1200" dirty="0">
                          <a:solidFill>
                            <a:srgbClr val="FF0000"/>
                          </a:solidFill>
                          <a:latin typeface="+mn-lt"/>
                          <a:ea typeface="+mn-ea"/>
                          <a:cs typeface="+mn-cs"/>
                        </a:rPr>
                        <a:t>no</a:t>
                      </a:r>
                    </a:p>
                  </a:txBody>
                  <a:tcPr/>
                </a:tc>
                <a:tc>
                  <a:txBody>
                    <a:bodyPr/>
                    <a:lstStyle/>
                    <a:p>
                      <a:r>
                        <a:rPr lang="en-AU" sz="1200" dirty="0"/>
                        <a:t>-</a:t>
                      </a:r>
                    </a:p>
                  </a:txBody>
                  <a:tcPr/>
                </a:tc>
                <a:extLst>
                  <a:ext uri="{0D108BD9-81ED-4DB2-BD59-A6C34878D82A}">
                    <a16:rowId xmlns:a16="http://schemas.microsoft.com/office/drawing/2014/main" val="10012"/>
                  </a:ext>
                </a:extLst>
              </a:tr>
              <a:tr h="324000">
                <a:tc>
                  <a:txBody>
                    <a:bodyPr/>
                    <a:lstStyle/>
                    <a:p>
                      <a:r>
                        <a:rPr lang="en-AU" sz="1200" dirty="0"/>
                        <a:t>Mexico</a:t>
                      </a:r>
                    </a:p>
                  </a:txBody>
                  <a:tcPr/>
                </a:tc>
                <a:tc>
                  <a:txBody>
                    <a:bodyPr/>
                    <a:lstStyle/>
                    <a:p>
                      <a:r>
                        <a:rPr lang="en-AU" sz="1200" dirty="0"/>
                        <a:t>x1</a:t>
                      </a:r>
                    </a:p>
                  </a:txBody>
                  <a:tcPr/>
                </a:tc>
                <a:tc>
                  <a:txBody>
                    <a:bodyPr/>
                    <a:lstStyle/>
                    <a:p>
                      <a:pPr marL="0" algn="l" defTabSz="685800" rtl="0" eaLnBrk="1" latinLnBrk="0" hangingPunct="1"/>
                      <a:r>
                        <a:rPr lang="en-AU" sz="1200" b="1" kern="1200" dirty="0">
                          <a:solidFill>
                            <a:srgbClr val="00B050"/>
                          </a:solidFill>
                          <a:latin typeface="+mn-lt"/>
                          <a:ea typeface="+mn-ea"/>
                          <a:cs typeface="+mn-cs"/>
                        </a:rPr>
                        <a:t>yes</a:t>
                      </a:r>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AU" sz="1200" b="1" dirty="0">
                          <a:solidFill>
                            <a:srgbClr val="00B050"/>
                          </a:solidFill>
                        </a:rPr>
                        <a:t>yes</a:t>
                      </a:r>
                    </a:p>
                  </a:txBody>
                  <a:tcPr/>
                </a:tc>
                <a:extLst>
                  <a:ext uri="{0D108BD9-81ED-4DB2-BD59-A6C34878D82A}">
                    <a16:rowId xmlns:a16="http://schemas.microsoft.com/office/drawing/2014/main" val="10013"/>
                  </a:ext>
                </a:extLst>
              </a:tr>
              <a:tr h="324000">
                <a:tc>
                  <a:txBody>
                    <a:bodyPr/>
                    <a:lstStyle/>
                    <a:p>
                      <a:r>
                        <a:rPr lang="en-AU" sz="1200" dirty="0"/>
                        <a:t>Thailand</a:t>
                      </a:r>
                    </a:p>
                  </a:txBody>
                  <a:tcPr/>
                </a:tc>
                <a:tc>
                  <a:txBody>
                    <a:bodyPr/>
                    <a:lstStyle/>
                    <a:p>
                      <a:r>
                        <a:rPr lang="en-AU" sz="1200" dirty="0"/>
                        <a:t>x1</a:t>
                      </a:r>
                    </a:p>
                  </a:txBody>
                  <a:tcPr/>
                </a:tc>
                <a:tc>
                  <a:txBody>
                    <a:bodyPr/>
                    <a:lstStyle/>
                    <a:p>
                      <a:pPr marL="0" algn="l" defTabSz="685800" rtl="0" eaLnBrk="1" latinLnBrk="0" hangingPunct="1"/>
                      <a:r>
                        <a:rPr lang="en-AU" sz="1200" b="1" kern="1200" dirty="0">
                          <a:solidFill>
                            <a:srgbClr val="00B050"/>
                          </a:solidFill>
                          <a:latin typeface="+mn-lt"/>
                          <a:ea typeface="+mn-ea"/>
                          <a:cs typeface="+mn-cs"/>
                        </a:rPr>
                        <a:t>yes</a:t>
                      </a:r>
                      <a:endParaRPr lang="en-AU" sz="1200" b="1" kern="1200" dirty="0">
                        <a:solidFill>
                          <a:srgbClr val="FF0000"/>
                        </a:solidFill>
                        <a:latin typeface="+mn-lt"/>
                        <a:ea typeface="+mn-ea"/>
                        <a:cs typeface="+mn-cs"/>
                      </a:endParaRPr>
                    </a:p>
                  </a:txBody>
                  <a:tcPr/>
                </a:tc>
                <a:tc>
                  <a:txBody>
                    <a:bodyPr/>
                    <a:lstStyle/>
                    <a:p>
                      <a:r>
                        <a:rPr lang="en-AU" sz="1200" b="1" dirty="0">
                          <a:solidFill>
                            <a:srgbClr val="00B050"/>
                          </a:solidFill>
                        </a:rPr>
                        <a:t>yes</a:t>
                      </a:r>
                      <a:endParaRPr lang="en-AU" sz="1200" dirty="0"/>
                    </a:p>
                  </a:txBody>
                  <a:tcPr/>
                </a:tc>
                <a:extLst>
                  <a:ext uri="{0D108BD9-81ED-4DB2-BD59-A6C34878D82A}">
                    <a16:rowId xmlns:a16="http://schemas.microsoft.com/office/drawing/2014/main" val="10014"/>
                  </a:ext>
                </a:extLst>
              </a:tr>
            </a:tbl>
          </a:graphicData>
        </a:graphic>
      </p:graphicFrame>
    </p:spTree>
    <p:extLst>
      <p:ext uri="{BB962C8B-B14F-4D97-AF65-F5344CB8AC3E}">
        <p14:creationId xmlns:p14="http://schemas.microsoft.com/office/powerpoint/2010/main" val="26622554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1BBF14-8B8C-49AA-99BC-5896E89C8A31}"/>
              </a:ext>
            </a:extLst>
          </p:cNvPr>
          <p:cNvSpPr>
            <a:spLocks noGrp="1"/>
          </p:cNvSpPr>
          <p:nvPr>
            <p:ph type="title"/>
          </p:nvPr>
        </p:nvSpPr>
        <p:spPr>
          <a:xfrm>
            <a:off x="2495550" y="503855"/>
            <a:ext cx="7200900" cy="575138"/>
          </a:xfrm>
        </p:spPr>
        <p:txBody>
          <a:bodyPr/>
          <a:lstStyle/>
          <a:p>
            <a:r>
              <a:rPr lang="en-AU" dirty="0"/>
              <a:t>Alcohol</a:t>
            </a:r>
          </a:p>
        </p:txBody>
      </p:sp>
      <p:sp>
        <p:nvSpPr>
          <p:cNvPr id="3" name="Slide Number Placeholder 2">
            <a:extLst>
              <a:ext uri="{FF2B5EF4-FFF2-40B4-BE49-F238E27FC236}">
                <a16:creationId xmlns:a16="http://schemas.microsoft.com/office/drawing/2014/main" id="{948806C5-F361-479A-9539-D358F497FBE3}"/>
              </a:ext>
            </a:extLst>
          </p:cNvPr>
          <p:cNvSpPr>
            <a:spLocks noGrp="1"/>
          </p:cNvSpPr>
          <p:nvPr>
            <p:ph type="sldNum" sz="quarter" idx="12"/>
          </p:nvPr>
        </p:nvSpPr>
        <p:spPr/>
        <p:txBody>
          <a:bodyPr/>
          <a:lstStyle/>
          <a:p>
            <a:fld id="{E31375A4-56A4-47D6-9801-1991572033F7}" type="slidenum">
              <a:rPr lang="en-US" smtClean="0"/>
              <a:t>9</a:t>
            </a:fld>
            <a:endParaRPr lang="en-US"/>
          </a:p>
        </p:txBody>
      </p:sp>
      <p:sp>
        <p:nvSpPr>
          <p:cNvPr id="4" name="Footer Placeholder 3">
            <a:extLst>
              <a:ext uri="{FF2B5EF4-FFF2-40B4-BE49-F238E27FC236}">
                <a16:creationId xmlns:a16="http://schemas.microsoft.com/office/drawing/2014/main" id="{8D13C2C5-1786-4821-9ABC-7AC782834B84}"/>
              </a:ext>
            </a:extLst>
          </p:cNvPr>
          <p:cNvSpPr>
            <a:spLocks noGrp="1"/>
          </p:cNvSpPr>
          <p:nvPr>
            <p:ph type="ftr" sz="quarter" idx="11"/>
          </p:nvPr>
        </p:nvSpPr>
        <p:spPr/>
        <p:txBody>
          <a:bodyPr/>
          <a:lstStyle/>
          <a:p>
            <a:r>
              <a:rPr lang="en-US"/>
              <a:t>APEC Wine Regulatory Forum | Oct 10 – 11, 2018</a:t>
            </a:r>
            <a:endParaRPr lang="en-US" dirty="0"/>
          </a:p>
        </p:txBody>
      </p:sp>
      <p:sp>
        <p:nvSpPr>
          <p:cNvPr id="5" name="Date Placeholder 4">
            <a:extLst>
              <a:ext uri="{FF2B5EF4-FFF2-40B4-BE49-F238E27FC236}">
                <a16:creationId xmlns:a16="http://schemas.microsoft.com/office/drawing/2014/main" id="{8D18F703-BC1A-4CB4-9BFD-FAD0FE2DA3BA}"/>
              </a:ext>
            </a:extLst>
          </p:cNvPr>
          <p:cNvSpPr>
            <a:spLocks noGrp="1"/>
          </p:cNvSpPr>
          <p:nvPr>
            <p:ph type="dt" sz="half" idx="10"/>
          </p:nvPr>
        </p:nvSpPr>
        <p:spPr/>
        <p:txBody>
          <a:bodyPr/>
          <a:lstStyle/>
          <a:p>
            <a:r>
              <a:rPr lang="en-US"/>
              <a:t>Honolulu, HI</a:t>
            </a:r>
            <a:endParaRPr lang="en-US" dirty="0"/>
          </a:p>
        </p:txBody>
      </p:sp>
      <p:graphicFrame>
        <p:nvGraphicFramePr>
          <p:cNvPr id="6" name="Table 5">
            <a:extLst>
              <a:ext uri="{FF2B5EF4-FFF2-40B4-BE49-F238E27FC236}">
                <a16:creationId xmlns:a16="http://schemas.microsoft.com/office/drawing/2014/main" id="{73B6F339-1FE4-4D2A-A332-19C217EC79F4}"/>
              </a:ext>
            </a:extLst>
          </p:cNvPr>
          <p:cNvGraphicFramePr>
            <a:graphicFrameLocks noGrp="1"/>
          </p:cNvGraphicFramePr>
          <p:nvPr>
            <p:extLst>
              <p:ext uri="{D42A27DB-BD31-4B8C-83A1-F6EECF244321}">
                <p14:modId xmlns:p14="http://schemas.microsoft.com/office/powerpoint/2010/main" val="1397780137"/>
              </p:ext>
            </p:extLst>
          </p:nvPr>
        </p:nvGraphicFramePr>
        <p:xfrm>
          <a:off x="2891789" y="1302830"/>
          <a:ext cx="6134103" cy="1106805"/>
        </p:xfrm>
        <a:graphic>
          <a:graphicData uri="http://schemas.openxmlformats.org/drawingml/2006/table">
            <a:tbl>
              <a:tblPr>
                <a:tableStyleId>{69012ECD-51FC-41F1-AA8D-1B2483CD663E}</a:tableStyleId>
              </a:tblPr>
              <a:tblGrid>
                <a:gridCol w="609285">
                  <a:extLst>
                    <a:ext uri="{9D8B030D-6E8A-4147-A177-3AD203B41FA5}">
                      <a16:colId xmlns:a16="http://schemas.microsoft.com/office/drawing/2014/main" val="2508283030"/>
                    </a:ext>
                  </a:extLst>
                </a:gridCol>
                <a:gridCol w="609285">
                  <a:extLst>
                    <a:ext uri="{9D8B030D-6E8A-4147-A177-3AD203B41FA5}">
                      <a16:colId xmlns:a16="http://schemas.microsoft.com/office/drawing/2014/main" val="3897520782"/>
                    </a:ext>
                  </a:extLst>
                </a:gridCol>
                <a:gridCol w="637845">
                  <a:extLst>
                    <a:ext uri="{9D8B030D-6E8A-4147-A177-3AD203B41FA5}">
                      <a16:colId xmlns:a16="http://schemas.microsoft.com/office/drawing/2014/main" val="2724518945"/>
                    </a:ext>
                  </a:extLst>
                </a:gridCol>
                <a:gridCol w="621978">
                  <a:extLst>
                    <a:ext uri="{9D8B030D-6E8A-4147-A177-3AD203B41FA5}">
                      <a16:colId xmlns:a16="http://schemas.microsoft.com/office/drawing/2014/main" val="231847563"/>
                    </a:ext>
                  </a:extLst>
                </a:gridCol>
                <a:gridCol w="609285">
                  <a:extLst>
                    <a:ext uri="{9D8B030D-6E8A-4147-A177-3AD203B41FA5}">
                      <a16:colId xmlns:a16="http://schemas.microsoft.com/office/drawing/2014/main" val="2892321727"/>
                    </a:ext>
                  </a:extLst>
                </a:gridCol>
                <a:gridCol w="609285">
                  <a:extLst>
                    <a:ext uri="{9D8B030D-6E8A-4147-A177-3AD203B41FA5}">
                      <a16:colId xmlns:a16="http://schemas.microsoft.com/office/drawing/2014/main" val="3989408793"/>
                    </a:ext>
                  </a:extLst>
                </a:gridCol>
                <a:gridCol w="609285">
                  <a:extLst>
                    <a:ext uri="{9D8B030D-6E8A-4147-A177-3AD203B41FA5}">
                      <a16:colId xmlns:a16="http://schemas.microsoft.com/office/drawing/2014/main" val="40382367"/>
                    </a:ext>
                  </a:extLst>
                </a:gridCol>
                <a:gridCol w="609285">
                  <a:extLst>
                    <a:ext uri="{9D8B030D-6E8A-4147-A177-3AD203B41FA5}">
                      <a16:colId xmlns:a16="http://schemas.microsoft.com/office/drawing/2014/main" val="1451089941"/>
                    </a:ext>
                  </a:extLst>
                </a:gridCol>
                <a:gridCol w="609285">
                  <a:extLst>
                    <a:ext uri="{9D8B030D-6E8A-4147-A177-3AD203B41FA5}">
                      <a16:colId xmlns:a16="http://schemas.microsoft.com/office/drawing/2014/main" val="2929095432"/>
                    </a:ext>
                  </a:extLst>
                </a:gridCol>
                <a:gridCol w="609285">
                  <a:extLst>
                    <a:ext uri="{9D8B030D-6E8A-4147-A177-3AD203B41FA5}">
                      <a16:colId xmlns:a16="http://schemas.microsoft.com/office/drawing/2014/main" val="2197175956"/>
                    </a:ext>
                  </a:extLst>
                </a:gridCol>
              </a:tblGrid>
              <a:tr h="190500">
                <a:tc>
                  <a:txBody>
                    <a:bodyPr/>
                    <a:lstStyle/>
                    <a:p>
                      <a:pPr algn="ctr" fontAlgn="b"/>
                      <a:r>
                        <a:rPr lang="en-AU" sz="1100" b="1" u="none" strike="noStrike">
                          <a:effectLst/>
                        </a:rPr>
                        <a:t>wine</a:t>
                      </a:r>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b="1" u="none" strike="noStrike">
                          <a:effectLst/>
                        </a:rPr>
                        <a:t>Analyte</a:t>
                      </a:r>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b="1" u="none" strike="noStrike">
                          <a:effectLst/>
                        </a:rPr>
                        <a:t>APEC mean</a:t>
                      </a:r>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b="1" u="none" strike="noStrike">
                          <a:effectLst/>
                        </a:rPr>
                        <a:t>APEC stdev</a:t>
                      </a:r>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b="1" u="none" strike="noStrike">
                          <a:effectLst/>
                        </a:rPr>
                        <a:t>APEC count</a:t>
                      </a:r>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b="1" u="none" strike="noStrike">
                          <a:effectLst/>
                        </a:rPr>
                        <a:t>APEC CV</a:t>
                      </a:r>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b="1" u="none" strike="noStrike">
                          <a:effectLst/>
                        </a:rPr>
                        <a:t>IWAG mean</a:t>
                      </a:r>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b="1" u="none" strike="noStrike">
                          <a:effectLst/>
                        </a:rPr>
                        <a:t>IWAG stdev</a:t>
                      </a:r>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b="1" u="none" strike="noStrike">
                          <a:effectLst/>
                        </a:rPr>
                        <a:t>IWAG count</a:t>
                      </a:r>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b="1" u="none" strike="noStrike" dirty="0">
                          <a:effectLst/>
                        </a:rPr>
                        <a:t>IWAG CV</a:t>
                      </a:r>
                      <a:endParaRPr lang="en-AU" sz="11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290017196"/>
                  </a:ext>
                </a:extLst>
              </a:tr>
              <a:tr h="190500">
                <a:tc>
                  <a:txBody>
                    <a:bodyPr/>
                    <a:lstStyle/>
                    <a:p>
                      <a:pPr algn="ctr" fontAlgn="b"/>
                      <a:r>
                        <a:rPr lang="en-AU" sz="1100" u="none" strike="noStrike">
                          <a:effectLst/>
                        </a:rPr>
                        <a:t>red</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Alcohol</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13.25</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0.67</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20</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5.07%</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13.72</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0.52</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362</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3.82%</a:t>
                      </a:r>
                      <a:endParaRPr lang="en-AU"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011356737"/>
                  </a:ext>
                </a:extLst>
              </a:tr>
              <a:tr h="190500">
                <a:tc>
                  <a:txBody>
                    <a:bodyPr/>
                    <a:lstStyle/>
                    <a:p>
                      <a:pPr algn="ctr" fontAlgn="b"/>
                      <a:r>
                        <a:rPr lang="en-AU" sz="1100" u="none" strike="noStrike">
                          <a:effectLst/>
                        </a:rPr>
                        <a:t>white</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Alcohol</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12.18</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0.33</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24</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2.67%</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12.34</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0.19</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342</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1.57%</a:t>
                      </a:r>
                      <a:endParaRPr lang="en-AU"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85880630"/>
                  </a:ext>
                </a:extLst>
              </a:tr>
              <a:tr h="190500">
                <a:tc>
                  <a:txBody>
                    <a:bodyPr/>
                    <a:lstStyle/>
                    <a:p>
                      <a:pPr algn="ctr" fontAlgn="b"/>
                      <a:r>
                        <a:rPr lang="en-AU" sz="1100" u="none" strike="noStrike">
                          <a:effectLst/>
                        </a:rPr>
                        <a:t>rose</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Alcohol</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11.58</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0.25</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26</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2.18%</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11.70</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0.19</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344</a:t>
                      </a:r>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u="none" strike="noStrike">
                          <a:effectLst/>
                        </a:rPr>
                        <a:t>1.62%</a:t>
                      </a:r>
                      <a:endParaRPr lang="en-AU"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158296199"/>
                  </a:ext>
                </a:extLst>
              </a:tr>
              <a:tr h="190500">
                <a:tc>
                  <a:txBody>
                    <a:bodyPr/>
                    <a:lstStyle/>
                    <a:p>
                      <a:pPr algn="ctr" fontAlgn="b"/>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b="1" u="none" strike="noStrike">
                          <a:effectLst/>
                        </a:rPr>
                        <a:t>Average</a:t>
                      </a:r>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b="1" u="none" strike="noStrike">
                          <a:effectLst/>
                        </a:rPr>
                        <a:t>3.31%</a:t>
                      </a:r>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AU"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1100" b="1" u="none" strike="noStrike" dirty="0">
                          <a:effectLst/>
                        </a:rPr>
                        <a:t>2.34%</a:t>
                      </a:r>
                      <a:endParaRPr lang="en-AU" sz="11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040194093"/>
                  </a:ext>
                </a:extLst>
              </a:tr>
            </a:tbl>
          </a:graphicData>
        </a:graphic>
      </p:graphicFrame>
      <p:graphicFrame>
        <p:nvGraphicFramePr>
          <p:cNvPr id="7" name="Chart 6">
            <a:extLst>
              <a:ext uri="{FF2B5EF4-FFF2-40B4-BE49-F238E27FC236}">
                <a16:creationId xmlns:a16="http://schemas.microsoft.com/office/drawing/2014/main" id="{D8A0E268-20BB-4385-BD02-73B3BD026A4C}"/>
              </a:ext>
            </a:extLst>
          </p:cNvPr>
          <p:cNvGraphicFramePr>
            <a:graphicFrameLocks noChangeAspect="1"/>
          </p:cNvGraphicFramePr>
          <p:nvPr>
            <p:extLst>
              <p:ext uri="{D42A27DB-BD31-4B8C-83A1-F6EECF244321}">
                <p14:modId xmlns:p14="http://schemas.microsoft.com/office/powerpoint/2010/main" val="1695984404"/>
              </p:ext>
            </p:extLst>
          </p:nvPr>
        </p:nvGraphicFramePr>
        <p:xfrm>
          <a:off x="3246000" y="2633472"/>
          <a:ext cx="5700000" cy="342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783034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Diamond Grid 16x9">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15_4109default" id="{E728D685-11FC-4812-BA85-57AC6F9C9F40}" vid="{BC4E008B-95FF-4815-904E-143A8EDFC1D4}"/>
    </a:ext>
  </a:extLst>
</a:theme>
</file>

<file path=ppt/theme/theme2.xml><?xml version="1.0" encoding="utf-8"?>
<a:theme xmlns:a="http://schemas.openxmlformats.org/drawingml/2006/main" name="Office Theme">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27087C0F-7449-45C4-B248-63D02665BF1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Business diamond grid presentation (widescreen)</Template>
  <TotalTime>0</TotalTime>
  <Words>1786</Words>
  <Application>Microsoft Macintosh PowerPoint</Application>
  <PresentationFormat>Widescreen</PresentationFormat>
  <Paragraphs>673</Paragraphs>
  <Slides>31</Slides>
  <Notes>1</Notes>
  <HiddenSlides>4</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31</vt:i4>
      </vt:variant>
    </vt:vector>
  </HeadingPairs>
  <TitlesOfParts>
    <vt:vector size="34" baseType="lpstr">
      <vt:lpstr>Arial</vt:lpstr>
      <vt:lpstr>Calibri</vt:lpstr>
      <vt:lpstr>Diamond Grid 16x9</vt:lpstr>
      <vt:lpstr> Ring Test Program 2017 Results</vt:lpstr>
      <vt:lpstr>Background</vt:lpstr>
      <vt:lpstr>2016 Ring Test Results</vt:lpstr>
      <vt:lpstr>Background</vt:lpstr>
      <vt:lpstr>Laboratory Method Workshops</vt:lpstr>
      <vt:lpstr>The  ring test program</vt:lpstr>
      <vt:lpstr>2018 Program</vt:lpstr>
      <vt:lpstr>Participants 2018</vt:lpstr>
      <vt:lpstr>Alcohol</vt:lpstr>
      <vt:lpstr>Alcohol</vt:lpstr>
      <vt:lpstr>Total Sulfur Dioxide</vt:lpstr>
      <vt:lpstr>Total Sulfur Dioxide</vt:lpstr>
      <vt:lpstr>Titratable Acidity</vt:lpstr>
      <vt:lpstr>Titratable Acidity</vt:lpstr>
      <vt:lpstr>Reducing Sugar</vt:lpstr>
      <vt:lpstr>Reducing Sugar</vt:lpstr>
      <vt:lpstr>Glucose + Fructose</vt:lpstr>
      <vt:lpstr>Glucose + Fructose</vt:lpstr>
      <vt:lpstr>Specific Gravity</vt:lpstr>
      <vt:lpstr>Specific Gravity</vt:lpstr>
      <vt:lpstr>Copper</vt:lpstr>
      <vt:lpstr>Copper</vt:lpstr>
      <vt:lpstr>Iron</vt:lpstr>
      <vt:lpstr>Iron</vt:lpstr>
      <vt:lpstr>Manganese</vt:lpstr>
      <vt:lpstr>Manganese</vt:lpstr>
      <vt:lpstr>Methanol</vt:lpstr>
      <vt:lpstr>Methanol</vt:lpstr>
      <vt:lpstr>Are we Improving?</vt:lpstr>
      <vt:lpstr>Results to Date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2016-08-31T23:08:32Z</dcterms:created>
  <dcterms:modified xsi:type="dcterms:W3CDTF">2018-10-11T04:16:55Z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TC030310159991</vt:lpwstr>
  </property>
</Properties>
</file>