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61" r:id="rId3"/>
    <p:sldId id="257" r:id="rId4"/>
    <p:sldId id="271" r:id="rId5"/>
    <p:sldId id="263" r:id="rId6"/>
    <p:sldId id="262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73" d="100"/>
          <a:sy n="73" d="100"/>
        </p:scale>
        <p:origin x="240" y="78"/>
      </p:cViewPr>
      <p:guideLst>
        <p:guide pos="288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2009, the APEC FSCF</a:t>
            </a:r>
            <a:r>
              <a:rPr lang="en-US" baseline="0" dirty="0"/>
              <a:t> PTIN conducted a survey to see what kinds and now many certificates were required by economy and this is a snapshot of that status in 2009.  This shows you the breadth of different certificates that are required with more than 80 different official certificates being used in the APEC region.</a:t>
            </a:r>
          </a:p>
          <a:p>
            <a:endParaRPr lang="en-US" baseline="0" dirty="0"/>
          </a:p>
          <a:p>
            <a:r>
              <a:rPr lang="en-US" baseline="0" dirty="0"/>
              <a:t>Note that this information is laid out in the export certificate brochure “Streamlining Export Certificate Requirements for Food Products in the APEC region”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7F582-50BD-4895-AB08-40A5FAD889F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92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29339" y="-34707"/>
            <a:ext cx="9144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384" y="1909347"/>
            <a:ext cx="7203233" cy="2901467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4245" y="5043514"/>
            <a:ext cx="7203233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0384" y="4810813"/>
            <a:ext cx="72009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ooter Placeholder 56"/>
          <p:cNvSpPr txBox="1">
            <a:spLocks/>
          </p:cNvSpPr>
          <p:nvPr userDrawn="1"/>
        </p:nvSpPr>
        <p:spPr>
          <a:xfrm>
            <a:off x="4731096" y="6389365"/>
            <a:ext cx="3462287" cy="222436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Ha </a:t>
            </a:r>
            <a:r>
              <a:rPr lang="en-US" sz="1200" dirty="0" err="1"/>
              <a:t>Noi</a:t>
            </a:r>
            <a:r>
              <a:rPr lang="en-US" sz="1200" dirty="0"/>
              <a:t>, Viet</a:t>
            </a:r>
            <a:r>
              <a:rPr lang="en-US" sz="1200" baseline="0" dirty="0"/>
              <a:t> Nam</a:t>
            </a:r>
            <a:endParaRPr lang="en-US" sz="1200" dirty="0"/>
          </a:p>
        </p:txBody>
      </p:sp>
      <p:sp>
        <p:nvSpPr>
          <p:cNvPr id="61" name="Rectangle 60"/>
          <p:cNvSpPr/>
          <p:nvPr userDrawn="1"/>
        </p:nvSpPr>
        <p:spPr>
          <a:xfrm>
            <a:off x="922247" y="6359385"/>
            <a:ext cx="35764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APEC Wine Regulatory Forum |  May 11-12, 2017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270" y="319389"/>
            <a:ext cx="4194781" cy="127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6985" y="489857"/>
            <a:ext cx="1265465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49" y="489857"/>
            <a:ext cx="5690508" cy="53013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007902" y="6289679"/>
            <a:ext cx="1370786" cy="2224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541573"/>
            <a:ext cx="72009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5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431536"/>
            <a:ext cx="72009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1550" y="5294175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34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34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864" y="571500"/>
            <a:ext cx="2743200" cy="219710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73" y="571500"/>
            <a:ext cx="4613665" cy="57150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864" y="2995012"/>
            <a:ext cx="2743200" cy="2285950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66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9" y="-159"/>
            <a:ext cx="54864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170" y="576072"/>
            <a:ext cx="2743200" cy="219456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170" y="2999232"/>
            <a:ext cx="2743200" cy="2286000"/>
          </a:xfrm>
        </p:spPr>
        <p:txBody>
          <a:bodyPr/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03854"/>
            <a:ext cx="72009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981202"/>
            <a:ext cx="72009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2"/>
          </p:nvPr>
        </p:nvSpPr>
        <p:spPr>
          <a:xfrm>
            <a:off x="5084571" y="6289679"/>
            <a:ext cx="3294118" cy="222436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1350"/>
        </a:spcBef>
        <a:buClr>
          <a:schemeClr val="accent1"/>
        </a:buClr>
        <a:buSzPct val="100000"/>
        <a:buFont typeface="Arial" pitchFamily="34" charset="0"/>
        <a:buChar char="▪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SzPct val="100000"/>
        <a:buFont typeface="Arial" pitchFamily="34" charset="0"/>
        <a:buChar char="▪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34541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37160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001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Food Safety Cooperation Forum:</a:t>
            </a:r>
            <a:br>
              <a:rPr lang="en-US" dirty="0"/>
            </a:br>
            <a:r>
              <a:rPr lang="en-US" dirty="0"/>
              <a:t>Export Certificate 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4245" y="5043513"/>
            <a:ext cx="7203233" cy="935867"/>
          </a:xfrm>
        </p:spPr>
        <p:txBody>
          <a:bodyPr>
            <a:normAutofit/>
          </a:bodyPr>
          <a:lstStyle/>
          <a:p>
            <a:r>
              <a:rPr lang="en-US" dirty="0"/>
              <a:t>Anna Gore</a:t>
            </a:r>
            <a:br>
              <a:rPr lang="en-US" dirty="0"/>
            </a:br>
            <a:r>
              <a:rPr lang="en-US" dirty="0"/>
              <a:t>Foreign Agricultural Service </a:t>
            </a:r>
            <a:br>
              <a:rPr lang="en-US" dirty="0"/>
            </a:br>
            <a:r>
              <a:rPr lang="en-US" dirty="0"/>
              <a:t>U.S. Department of Agriculture </a:t>
            </a: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Export Certificates?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200" dirty="0"/>
              <a:t>In 2011, APEC leaders called for the </a:t>
            </a:r>
            <a:r>
              <a:rPr lang="en-US" sz="2200" b="1" dirty="0"/>
              <a:t>reduction of unnecessary requirements </a:t>
            </a:r>
            <a:r>
              <a:rPr lang="en-US" sz="2200" dirty="0"/>
              <a:t>in official export certificates for agricultural products and the elimination of requirements that are not based on science.</a:t>
            </a:r>
            <a:br>
              <a:rPr lang="en-US" sz="2200" dirty="0"/>
            </a:br>
            <a:endParaRPr lang="en-US" sz="2200" dirty="0"/>
          </a:p>
          <a:p>
            <a:pPr lvl="1"/>
            <a:r>
              <a:rPr lang="en-US" sz="2200" dirty="0"/>
              <a:t>53% of those surveyed in a report conducted by the APEC Business Advisory Council (ABAC) view </a:t>
            </a:r>
            <a:r>
              <a:rPr lang="en-US" sz="2200" b="1" dirty="0"/>
              <a:t>certification as the most burdensome sanitary and phytosanitary (SPS) measure</a:t>
            </a:r>
            <a:r>
              <a:rPr lang="en-US" sz="2200" dirty="0"/>
              <a:t>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APEC Wine Regulatory Forum |  May 11-12, 2017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598" y="636104"/>
            <a:ext cx="7200900" cy="811352"/>
          </a:xfrm>
        </p:spPr>
        <p:txBody>
          <a:bodyPr/>
          <a:lstStyle/>
          <a:p>
            <a:r>
              <a:rPr lang="en-US" dirty="0"/>
              <a:t>2009 APEC Export Certificate Requirements</a:t>
            </a: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7" t="581" r="4831" b="-1744"/>
          <a:stretch/>
        </p:blipFill>
        <p:spPr>
          <a:xfrm rot="5400000">
            <a:off x="2258819" y="454602"/>
            <a:ext cx="4206240" cy="6604777"/>
          </a:xfrm>
        </p:spPr>
      </p:pic>
    </p:spTree>
    <p:extLst>
      <p:ext uri="{BB962C8B-B14F-4D97-AF65-F5344CB8AC3E}">
        <p14:creationId xmlns:p14="http://schemas.microsoft.com/office/powerpoint/2010/main" val="181507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 Export Certificate Workshop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49" y="1981201"/>
            <a:ext cx="7297807" cy="3775544"/>
          </a:xfrm>
        </p:spPr>
        <p:txBody>
          <a:bodyPr/>
          <a:lstStyle/>
          <a:p>
            <a:r>
              <a:rPr lang="en-US" b="1" dirty="0"/>
              <a:t>19 of 21 </a:t>
            </a:r>
            <a:r>
              <a:rPr lang="en-US" dirty="0"/>
              <a:t>APEC economies participated</a:t>
            </a:r>
          </a:p>
          <a:p>
            <a:r>
              <a:rPr lang="en-US" b="1" dirty="0"/>
              <a:t>Speakers from 6 countries </a:t>
            </a:r>
          </a:p>
          <a:p>
            <a:r>
              <a:rPr lang="en-US" b="1" dirty="0"/>
              <a:t>Key issues:</a:t>
            </a:r>
          </a:p>
          <a:p>
            <a:pPr lvl="1"/>
            <a:r>
              <a:rPr lang="en-US" dirty="0"/>
              <a:t>Good regulatory practices in setting certificate requirements</a:t>
            </a:r>
          </a:p>
          <a:p>
            <a:pPr lvl="2"/>
            <a:r>
              <a:rPr lang="en-US" dirty="0"/>
              <a:t>Trust and Confidence</a:t>
            </a:r>
          </a:p>
          <a:p>
            <a:pPr lvl="2"/>
            <a:r>
              <a:rPr lang="en-US" dirty="0"/>
              <a:t>Assessing risk</a:t>
            </a:r>
          </a:p>
          <a:p>
            <a:pPr lvl="2"/>
            <a:r>
              <a:rPr lang="en-US" dirty="0"/>
              <a:t>Science basis</a:t>
            </a:r>
          </a:p>
          <a:p>
            <a:pPr lvl="2"/>
            <a:r>
              <a:rPr lang="en-US" dirty="0"/>
              <a:t>Other assurances</a:t>
            </a:r>
          </a:p>
          <a:p>
            <a:pPr lvl="1"/>
            <a:r>
              <a:rPr lang="en-US" b="1" dirty="0"/>
              <a:t>Commodity case studies </a:t>
            </a:r>
            <a:r>
              <a:rPr lang="en-US" dirty="0"/>
              <a:t>(including wine!)</a:t>
            </a:r>
          </a:p>
          <a:p>
            <a:pPr lvl="1"/>
            <a:r>
              <a:rPr lang="en-US" b="1" dirty="0"/>
              <a:t>Operationalizing Codex model certificates</a:t>
            </a:r>
            <a:r>
              <a:rPr lang="en-US" dirty="0"/>
              <a:t>	</a:t>
            </a:r>
          </a:p>
          <a:p>
            <a:pPr lvl="1"/>
            <a:r>
              <a:rPr lang="en-US" b="1" dirty="0"/>
              <a:t>½ day workshop on possible dairy sector work in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APEC Wine Regulatory Forum |  May 11-12, 2017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247509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696" y="-111317"/>
            <a:ext cx="7200900" cy="1311964"/>
          </a:xfrm>
        </p:spPr>
        <p:txBody>
          <a:bodyPr/>
          <a:lstStyle/>
          <a:p>
            <a:r>
              <a:rPr lang="en-US" dirty="0"/>
              <a:t>Outcomes and Next steps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APEC Wine Regulatory Forum |  May 11-12,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5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71550" y="1327868"/>
            <a:ext cx="7200900" cy="4463334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2018/9 workshop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Implementing a risk-based approach to export certificates</a:t>
            </a:r>
          </a:p>
          <a:p>
            <a:pPr lvl="1"/>
            <a:r>
              <a:rPr lang="en-US" dirty="0"/>
              <a:t>Operationalizing model Codex certificates </a:t>
            </a:r>
          </a:p>
          <a:p>
            <a:pPr lvl="1"/>
            <a:r>
              <a:rPr lang="en-US" dirty="0"/>
              <a:t>Other assurances and commercial documents</a:t>
            </a:r>
          </a:p>
          <a:p>
            <a:pPr lvl="1"/>
            <a:r>
              <a:rPr lang="en-US" dirty="0"/>
              <a:t>Non-food safety export certificates (organic, halal, </a:t>
            </a:r>
            <a:r>
              <a:rPr lang="en-US" dirty="0" err="1"/>
              <a:t>etc</a:t>
            </a:r>
            <a:r>
              <a:rPr lang="en-US" dirty="0"/>
              <a:t>…)</a:t>
            </a:r>
          </a:p>
          <a:p>
            <a:pPr lvl="1"/>
            <a:r>
              <a:rPr lang="en-US" dirty="0"/>
              <a:t>Electronic or paperless certification</a:t>
            </a:r>
          </a:p>
          <a:p>
            <a:pPr lvl="1"/>
            <a:r>
              <a:rPr lang="en-US" dirty="0"/>
              <a:t>Dairy Pilot</a:t>
            </a:r>
          </a:p>
          <a:p>
            <a:r>
              <a:rPr lang="en-US" b="1" dirty="0"/>
              <a:t>Update of:</a:t>
            </a:r>
          </a:p>
          <a:p>
            <a:pPr lvl="2"/>
            <a:r>
              <a:rPr lang="en-US" sz="1350" dirty="0"/>
              <a:t>APEC Export Certificate Roadmap</a:t>
            </a:r>
          </a:p>
          <a:p>
            <a:pPr lvl="2"/>
            <a:r>
              <a:rPr lang="en-US" sz="1350" dirty="0"/>
              <a:t>Principles Document </a:t>
            </a:r>
          </a:p>
          <a:p>
            <a:r>
              <a:rPr lang="en-US" b="1" dirty="0"/>
              <a:t>Key documents:</a:t>
            </a:r>
          </a:p>
          <a:p>
            <a:pPr lvl="1"/>
            <a:r>
              <a:rPr lang="en-US" dirty="0"/>
              <a:t>Brochure: Streamlining Export Certificate Requirements for Food products in the APEC Region</a:t>
            </a:r>
          </a:p>
          <a:p>
            <a:pPr lvl="1"/>
            <a:r>
              <a:rPr lang="en-US" dirty="0"/>
              <a:t>Dictionary of Export Certificate Terms</a:t>
            </a:r>
          </a:p>
          <a:p>
            <a:pPr lvl="1"/>
            <a:r>
              <a:rPr lang="en-US" dirty="0"/>
              <a:t>Compendium of Export Certificate Requirements by APEC Economies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66730" y="328927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93192" lvl="1" indent="0">
              <a:buNone/>
            </a:pPr>
            <a:endParaRPr lang="en-US" dirty="0"/>
          </a:p>
          <a:p>
            <a:pPr lvl="1"/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01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926079"/>
            <a:ext cx="7200900" cy="2358693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431536"/>
            <a:ext cx="7200900" cy="945410"/>
          </a:xfrm>
        </p:spPr>
        <p:txBody>
          <a:bodyPr>
            <a:normAutofit/>
          </a:bodyPr>
          <a:lstStyle/>
          <a:p>
            <a:r>
              <a:rPr lang="en-US" dirty="0"/>
              <a:t>Anna Gore</a:t>
            </a:r>
            <a:br>
              <a:rPr lang="en-US" dirty="0"/>
            </a:br>
            <a:r>
              <a:rPr lang="en-US" dirty="0"/>
              <a:t>Foreign Agricultural Service</a:t>
            </a:r>
          </a:p>
          <a:p>
            <a:r>
              <a:rPr lang="en-US" dirty="0"/>
              <a:t>U.S. Department of Agriculture</a:t>
            </a:r>
          </a:p>
        </p:txBody>
      </p:sp>
    </p:spTree>
    <p:extLst>
      <p:ext uri="{BB962C8B-B14F-4D97-AF65-F5344CB8AC3E}">
        <p14:creationId xmlns:p14="http://schemas.microsoft.com/office/powerpoint/2010/main" val="236229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0</TotalTime>
  <Words>376</Words>
  <Application>Microsoft Office PowerPoint</Application>
  <PresentationFormat>On-screen Show (4:3)</PresentationFormat>
  <Paragraphs>52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Diamond Grid 16x9</vt:lpstr>
      <vt:lpstr> Food Safety Cooperation Forum: Export Certificate Workshop</vt:lpstr>
      <vt:lpstr>Why Export Certificates?</vt:lpstr>
      <vt:lpstr>2009 APEC Export Certificate Requirements</vt:lpstr>
      <vt:lpstr>2017 Export Certificate Workshop</vt:lpstr>
      <vt:lpstr>Outcomes and Next steps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2016-08-31T23:08:32Z</dcterms:created>
  <dcterms:modified xsi:type="dcterms:W3CDTF">2024-10-22T23:58:29Z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