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61" r:id="rId3"/>
    <p:sldId id="257" r:id="rId4"/>
    <p:sldId id="271" r:id="rId5"/>
    <p:sldId id="263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0" y="78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2009, the APEC FSCF</a:t>
            </a:r>
            <a:r>
              <a:rPr lang="en-US" baseline="0" dirty="0"/>
              <a:t> PTIN conducted a survey to see what kinds and now many certificates were required by economy and this is a snapshot of that status in 2009.  This shows you the breadth of different certificates that are required with more than 80 different official certificates being used in the APEC region.</a:t>
            </a:r>
          </a:p>
          <a:p>
            <a:endParaRPr lang="en-US" baseline="0" dirty="0"/>
          </a:p>
          <a:p>
            <a:r>
              <a:rPr lang="en-US" baseline="0" dirty="0"/>
              <a:t>Note that this information is laid out in the export certificate brochure “Streamlining Export Certificate Requirements for Food Products in the APEC region”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7F582-50BD-4895-AB08-40A5FAD889F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92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Ha </a:t>
            </a:r>
            <a:r>
              <a:rPr lang="en-US" sz="1200" dirty="0" err="1"/>
              <a:t>Noi</a:t>
            </a:r>
            <a:r>
              <a:rPr lang="en-US" sz="1200" dirty="0"/>
              <a:t>, Viet</a:t>
            </a:r>
            <a:r>
              <a:rPr lang="en-US" sz="1200" baseline="0" dirty="0"/>
              <a:t> Nam</a:t>
            </a:r>
            <a:endParaRPr lang="en-US" sz="1200" dirty="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Food Safety Cooperation Forum:</a:t>
            </a:r>
            <a:br>
              <a:rPr lang="en-US" dirty="0"/>
            </a:br>
            <a:r>
              <a:rPr lang="en-US" dirty="0"/>
              <a:t>Export Certificate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3"/>
            <a:ext cx="7203233" cy="935867"/>
          </a:xfrm>
        </p:spPr>
        <p:txBody>
          <a:bodyPr>
            <a:normAutofit/>
          </a:bodyPr>
          <a:lstStyle/>
          <a:p>
            <a:r>
              <a:rPr lang="en-US" dirty="0"/>
              <a:t>Anna Gore</a:t>
            </a:r>
            <a:br>
              <a:rPr lang="en-US" dirty="0"/>
            </a:br>
            <a:r>
              <a:rPr lang="en-US" dirty="0"/>
              <a:t>Foreign Agricultural Service </a:t>
            </a:r>
            <a:br>
              <a:rPr lang="en-US" dirty="0"/>
            </a:br>
            <a:r>
              <a:rPr lang="en-US" dirty="0"/>
              <a:t>U.S. Department of Agriculture 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Export Certificates?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200" dirty="0"/>
              <a:t>In 2011, APEC leaders called for the </a:t>
            </a:r>
            <a:r>
              <a:rPr lang="en-US" sz="2200" b="1" dirty="0"/>
              <a:t>reduction of unnecessary requirements </a:t>
            </a:r>
            <a:r>
              <a:rPr lang="en-US" sz="2200" dirty="0"/>
              <a:t>in official export certificates for agricultural products and the elimination of requirements that are not based on science.</a:t>
            </a:r>
            <a:br>
              <a:rPr lang="en-US" sz="2200" dirty="0"/>
            </a:br>
            <a:endParaRPr lang="en-US" sz="2200" dirty="0"/>
          </a:p>
          <a:p>
            <a:pPr lvl="1"/>
            <a:r>
              <a:rPr lang="en-US" sz="2200" dirty="0"/>
              <a:t>53% of those surveyed in a report conducted by the APEC Business Advisory Council (ABAC) view </a:t>
            </a:r>
            <a:r>
              <a:rPr lang="en-US" sz="2200" b="1" dirty="0"/>
              <a:t>certification as the most burdensome sanitary and phytosanitary (SPS) measure</a:t>
            </a:r>
            <a:r>
              <a:rPr lang="en-US" sz="2200" dirty="0"/>
              <a:t>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598" y="636104"/>
            <a:ext cx="7200900" cy="811352"/>
          </a:xfrm>
        </p:spPr>
        <p:txBody>
          <a:bodyPr/>
          <a:lstStyle/>
          <a:p>
            <a:r>
              <a:rPr lang="en-US" dirty="0"/>
              <a:t>2009 APEC Export Certificate Requirements</a:t>
            </a: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" t="581" r="4831" b="-1744"/>
          <a:stretch/>
        </p:blipFill>
        <p:spPr>
          <a:xfrm rot="5400000">
            <a:off x="2258819" y="454602"/>
            <a:ext cx="4206240" cy="6604777"/>
          </a:xfrm>
        </p:spPr>
      </p:pic>
    </p:spTree>
    <p:extLst>
      <p:ext uri="{BB962C8B-B14F-4D97-AF65-F5344CB8AC3E}">
        <p14:creationId xmlns:p14="http://schemas.microsoft.com/office/powerpoint/2010/main" val="181507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 Export Certificate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49" y="1981201"/>
            <a:ext cx="7297807" cy="3775544"/>
          </a:xfrm>
        </p:spPr>
        <p:txBody>
          <a:bodyPr/>
          <a:lstStyle/>
          <a:p>
            <a:r>
              <a:rPr lang="en-US" b="1" dirty="0"/>
              <a:t>19 of 21 </a:t>
            </a:r>
            <a:r>
              <a:rPr lang="en-US" dirty="0"/>
              <a:t>APEC economies participated</a:t>
            </a:r>
          </a:p>
          <a:p>
            <a:r>
              <a:rPr lang="en-US" b="1" dirty="0"/>
              <a:t>Speakers from 6 countries </a:t>
            </a:r>
          </a:p>
          <a:p>
            <a:r>
              <a:rPr lang="en-US" b="1" dirty="0"/>
              <a:t>Key issues:</a:t>
            </a:r>
          </a:p>
          <a:p>
            <a:pPr lvl="1"/>
            <a:r>
              <a:rPr lang="en-US" dirty="0"/>
              <a:t>Good regulatory practices in setting certificate requirements</a:t>
            </a:r>
          </a:p>
          <a:p>
            <a:pPr lvl="2"/>
            <a:r>
              <a:rPr lang="en-US" dirty="0"/>
              <a:t>Trust and Confidence</a:t>
            </a:r>
          </a:p>
          <a:p>
            <a:pPr lvl="2"/>
            <a:r>
              <a:rPr lang="en-US" dirty="0"/>
              <a:t>Assessing risk</a:t>
            </a:r>
          </a:p>
          <a:p>
            <a:pPr lvl="2"/>
            <a:r>
              <a:rPr lang="en-US" dirty="0"/>
              <a:t>Science basis</a:t>
            </a:r>
          </a:p>
          <a:p>
            <a:pPr lvl="2"/>
            <a:r>
              <a:rPr lang="en-US" dirty="0"/>
              <a:t>Other assurances</a:t>
            </a:r>
          </a:p>
          <a:p>
            <a:pPr lvl="1"/>
            <a:r>
              <a:rPr lang="en-US" b="1" dirty="0"/>
              <a:t>Commodity case studies </a:t>
            </a:r>
            <a:r>
              <a:rPr lang="en-US" dirty="0"/>
              <a:t>(including wine!)</a:t>
            </a:r>
          </a:p>
          <a:p>
            <a:pPr lvl="1"/>
            <a:r>
              <a:rPr lang="en-US" b="1" dirty="0"/>
              <a:t>Operationalizing Codex model certificates</a:t>
            </a:r>
            <a:r>
              <a:rPr lang="en-US" dirty="0"/>
              <a:t>	</a:t>
            </a:r>
          </a:p>
          <a:p>
            <a:pPr lvl="1"/>
            <a:r>
              <a:rPr lang="en-US" b="1" dirty="0"/>
              <a:t>½ day workshop on possible dairy sector work in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47509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696" y="-111317"/>
            <a:ext cx="7200900" cy="1311964"/>
          </a:xfrm>
        </p:spPr>
        <p:txBody>
          <a:bodyPr/>
          <a:lstStyle/>
          <a:p>
            <a:r>
              <a:rPr lang="en-US" dirty="0"/>
              <a:t>Outcomes and Next steps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71550" y="1327868"/>
            <a:ext cx="7200900" cy="446333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2018/9 workshop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Implementing a risk-based approach to export certificates</a:t>
            </a:r>
          </a:p>
          <a:p>
            <a:pPr lvl="1"/>
            <a:r>
              <a:rPr lang="en-US" dirty="0"/>
              <a:t>Operationalizing model Codex certificates </a:t>
            </a:r>
          </a:p>
          <a:p>
            <a:pPr lvl="1"/>
            <a:r>
              <a:rPr lang="en-US" dirty="0"/>
              <a:t>Other assurances and commercial documents</a:t>
            </a:r>
          </a:p>
          <a:p>
            <a:pPr lvl="1"/>
            <a:r>
              <a:rPr lang="en-US" dirty="0"/>
              <a:t>Non-food safety export certificates (organic, halal, </a:t>
            </a:r>
            <a:r>
              <a:rPr lang="en-US" dirty="0" err="1"/>
              <a:t>etc</a:t>
            </a:r>
            <a:r>
              <a:rPr lang="en-US" dirty="0"/>
              <a:t>…)</a:t>
            </a:r>
          </a:p>
          <a:p>
            <a:pPr lvl="1"/>
            <a:r>
              <a:rPr lang="en-US" dirty="0"/>
              <a:t>Electronic or paperless certification</a:t>
            </a:r>
          </a:p>
          <a:p>
            <a:pPr lvl="1"/>
            <a:r>
              <a:rPr lang="en-US" dirty="0"/>
              <a:t>Dairy Pilot</a:t>
            </a:r>
          </a:p>
          <a:p>
            <a:r>
              <a:rPr lang="en-US" b="1" dirty="0"/>
              <a:t>Update of:</a:t>
            </a:r>
          </a:p>
          <a:p>
            <a:pPr lvl="2"/>
            <a:r>
              <a:rPr lang="en-US" sz="1350" dirty="0"/>
              <a:t>APEC Export Certificate Roadmap</a:t>
            </a:r>
          </a:p>
          <a:p>
            <a:pPr lvl="2"/>
            <a:r>
              <a:rPr lang="en-US" sz="1350" dirty="0"/>
              <a:t>Principles Document </a:t>
            </a:r>
          </a:p>
          <a:p>
            <a:r>
              <a:rPr lang="en-US" b="1" dirty="0"/>
              <a:t>Key documents:</a:t>
            </a:r>
          </a:p>
          <a:p>
            <a:pPr lvl="1"/>
            <a:r>
              <a:rPr lang="en-US" dirty="0"/>
              <a:t>Brochure: Streamlining Export Certificate Requirements for Food products in the APEC Region</a:t>
            </a:r>
          </a:p>
          <a:p>
            <a:pPr lvl="1"/>
            <a:r>
              <a:rPr lang="en-US" dirty="0"/>
              <a:t>Dictionary of Export Certificate Terms</a:t>
            </a:r>
          </a:p>
          <a:p>
            <a:pPr lvl="1"/>
            <a:r>
              <a:rPr lang="en-US" dirty="0"/>
              <a:t>Compendium of Export Certificate Requirements by APEC Economies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66730" y="328927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93192" lvl="1" indent="0">
              <a:buNone/>
            </a:pPr>
            <a:endParaRPr lang="en-US" dirty="0"/>
          </a:p>
          <a:p>
            <a:pPr lvl="1"/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1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926079"/>
            <a:ext cx="7200900" cy="2358693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945410"/>
          </a:xfrm>
        </p:spPr>
        <p:txBody>
          <a:bodyPr>
            <a:normAutofit/>
          </a:bodyPr>
          <a:lstStyle/>
          <a:p>
            <a:r>
              <a:rPr lang="en-US" dirty="0"/>
              <a:t>Anna Gore</a:t>
            </a:r>
            <a:br>
              <a:rPr lang="en-US" dirty="0"/>
            </a:br>
            <a:r>
              <a:rPr lang="en-US" dirty="0"/>
              <a:t>Foreign Agricultural Service</a:t>
            </a:r>
          </a:p>
          <a:p>
            <a:r>
              <a:rPr lang="en-US" dirty="0"/>
              <a:t>U.S. Department of Agriculture</a:t>
            </a:r>
          </a:p>
        </p:txBody>
      </p:sp>
    </p:spTree>
    <p:extLst>
      <p:ext uri="{BB962C8B-B14F-4D97-AF65-F5344CB8AC3E}">
        <p14:creationId xmlns:p14="http://schemas.microsoft.com/office/powerpoint/2010/main" val="23622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376</Words>
  <Application>Microsoft Office PowerPoint</Application>
  <PresentationFormat>On-screen Show (4:3)</PresentationFormat>
  <Paragraphs>52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Diamond Grid 16x9</vt:lpstr>
      <vt:lpstr> Food Safety Cooperation Forum: Export Certificate Workshop</vt:lpstr>
      <vt:lpstr>Why Export Certificates?</vt:lpstr>
      <vt:lpstr>2009 APEC Export Certificate Requirements</vt:lpstr>
      <vt:lpstr>2017 Export Certificate Workshop</vt:lpstr>
      <vt:lpstr>Outcomes and Next steps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2016-08-31T23:08:32Z</dcterms:created>
  <dcterms:modified xsi:type="dcterms:W3CDTF">2024-10-22T23:58:29Z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