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61" r:id="rId3"/>
    <p:sldId id="257" r:id="rId4"/>
    <p:sldId id="278" r:id="rId5"/>
    <p:sldId id="271" r:id="rId6"/>
    <p:sldId id="276" r:id="rId7"/>
    <p:sldId id="272" r:id="rId8"/>
    <p:sldId id="273" r:id="rId9"/>
    <p:sldId id="274" r:id="rId10"/>
    <p:sldId id="275" r:id="rId11"/>
    <p:sldId id="277" r:id="rId12"/>
    <p:sldId id="280"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90E40-4B19-424C-9C3B-CEED7D20CEA9}" v="67" dt="2018-10-08T01:19:43.78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09" autoAdjust="0"/>
    <p:restoredTop sz="94660"/>
  </p:normalViewPr>
  <p:slideViewPr>
    <p:cSldViewPr snapToGrid="0">
      <p:cViewPr varScale="1">
        <p:scale>
          <a:sx n="112" d="100"/>
          <a:sy n="112" d="100"/>
        </p:scale>
        <p:origin x="184" y="248"/>
      </p:cViewPr>
      <p:guideLst>
        <p:guide pos="288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10/7/18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10/7/18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29339" y="-34707"/>
            <a:ext cx="9144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970384" y="1909347"/>
            <a:ext cx="7203233" cy="2901467"/>
          </a:xfrm>
        </p:spPr>
        <p:txBody>
          <a:bodyPr anchor="b">
            <a:normAutofit/>
          </a:bodyPr>
          <a:lstStyle>
            <a:lvl1pPr algn="l">
              <a:lnSpc>
                <a:spcPct val="76000"/>
              </a:lnSpc>
              <a:defRPr sz="60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64245" y="5043514"/>
            <a:ext cx="7203233" cy="457200"/>
          </a:xfrm>
        </p:spPr>
        <p:txBody>
          <a:bodyPr>
            <a:normAutofit/>
          </a:bodyPr>
          <a:lstStyle>
            <a:lvl1pPr marL="0" indent="0" algn="l">
              <a:spcBef>
                <a:spcPts val="0"/>
              </a:spcBef>
              <a:buNone/>
              <a:defRPr sz="15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8" name="Straight Connector 57"/>
          <p:cNvCxnSpPr/>
          <p:nvPr userDrawn="1"/>
        </p:nvCxnSpPr>
        <p:spPr>
          <a:xfrm>
            <a:off x="970384" y="48108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Footer Placeholder 56"/>
          <p:cNvSpPr txBox="1">
            <a:spLocks/>
          </p:cNvSpPr>
          <p:nvPr userDrawn="1"/>
        </p:nvSpPr>
        <p:spPr>
          <a:xfrm>
            <a:off x="4731096" y="6389365"/>
            <a:ext cx="3462287" cy="222436"/>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Honolulu, HI</a:t>
            </a:r>
          </a:p>
        </p:txBody>
      </p:sp>
      <p:sp>
        <p:nvSpPr>
          <p:cNvPr id="61" name="Rectangle 60"/>
          <p:cNvSpPr/>
          <p:nvPr userDrawn="1"/>
        </p:nvSpPr>
        <p:spPr>
          <a:xfrm>
            <a:off x="922247" y="6359385"/>
            <a:ext cx="3611694" cy="276999"/>
          </a:xfrm>
          <a:prstGeom prst="rect">
            <a:avLst/>
          </a:prstGeom>
        </p:spPr>
        <p:txBody>
          <a:bodyPr wrap="none">
            <a:spAutoFit/>
          </a:bodyPr>
          <a:lstStyle/>
          <a:p>
            <a:r>
              <a:rPr lang="en-US" sz="1200" dirty="0">
                <a:solidFill>
                  <a:schemeClr val="bg1">
                    <a:lumMod val="50000"/>
                  </a:schemeClr>
                </a:solidFill>
              </a:rPr>
              <a:t>APEC Wine Regulatory Forum | Oct 10 -11, 2018</a:t>
            </a:r>
          </a:p>
        </p:txBody>
      </p:sp>
      <p:pic>
        <p:nvPicPr>
          <p:cNvPr id="64" name="Picture 63">
            <a:extLst>
              <a:ext uri="{FF2B5EF4-FFF2-40B4-BE49-F238E27FC236}">
                <a16:creationId xmlns:a16="http://schemas.microsoft.com/office/drawing/2014/main" id="{1EDEB0DE-833A-4043-BE9E-6878CEF60C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945" y="301713"/>
            <a:ext cx="4554765" cy="1384642"/>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6985" y="489857"/>
            <a:ext cx="1265465"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489857"/>
            <a:ext cx="5690508"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8"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9" name="Date Placeholder 3"/>
          <p:cNvSpPr>
            <a:spLocks noGrp="1"/>
          </p:cNvSpPr>
          <p:nvPr>
            <p:ph type="dt" sz="half" idx="10"/>
          </p:nvPr>
        </p:nvSpPr>
        <p:spPr>
          <a:xfrm>
            <a:off x="7007902" y="6289679"/>
            <a:ext cx="1370786" cy="222436"/>
          </a:xfrm>
          <a:prstGeom prst="rect">
            <a:avLst/>
          </a:prstGeom>
        </p:spPr>
        <p:txBody>
          <a:bodyPr/>
          <a:lstStyle>
            <a:lvl1pP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71550" y="2541573"/>
            <a:ext cx="7200900" cy="2743200"/>
          </a:xfrm>
        </p:spPr>
        <p:txBody>
          <a:bodyPr anchor="b">
            <a:normAutofit/>
          </a:bodyPr>
          <a:lstStyle>
            <a:lvl1pPr>
              <a:lnSpc>
                <a:spcPct val="85000"/>
              </a:lnSpc>
              <a:defRPr sz="45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1550" y="5431536"/>
            <a:ext cx="72009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cxnSp>
        <p:nvCxnSpPr>
          <p:cNvPr id="58" name="Straight Connector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15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34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2"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3"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34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7"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8"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3"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9144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60"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61"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9144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934864" y="571500"/>
            <a:ext cx="2743200" cy="2197100"/>
          </a:xfrm>
        </p:spPr>
        <p:txBody>
          <a:bodyPr anchor="b">
            <a:normAutofit/>
          </a:bodyPr>
          <a:lstStyle>
            <a:lvl1pPr>
              <a:defRPr sz="195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173" y="571500"/>
            <a:ext cx="4613665"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34864" y="2995012"/>
            <a:ext cx="27432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60" name="Straight Connector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6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66" name="Date Placeholder 3"/>
          <p:cNvSpPr>
            <a:spLocks noGrp="1"/>
          </p:cNvSpPr>
          <p:nvPr>
            <p:ph type="dt" sz="half" idx="10"/>
          </p:nvPr>
        </p:nvSpPr>
        <p:spPr>
          <a:xfrm>
            <a:off x="5102605" y="6289679"/>
            <a:ext cx="3276083" cy="222436"/>
          </a:xfrm>
          <a:prstGeom prst="rect">
            <a:avLst/>
          </a:prstGeom>
        </p:spPr>
        <p:txBody>
          <a:bodyPr/>
          <a:lstStyle>
            <a:lvl1pPr algn="r">
              <a:defRPr>
                <a:solidFill>
                  <a:schemeClr val="bg1">
                    <a:lumMod val="75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3309" y="-159"/>
            <a:ext cx="54864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cxnSp>
        <p:nvCxnSpPr>
          <p:cNvPr id="59" name="Straight Connector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32170" y="576072"/>
            <a:ext cx="2743200" cy="2194560"/>
          </a:xfrm>
        </p:spPr>
        <p:txBody>
          <a:bodyPr anchor="b">
            <a:normAutofit/>
          </a:bodyPr>
          <a:lstStyle>
            <a:lvl1pPr>
              <a:defRPr sz="195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5932170" y="2999232"/>
            <a:ext cx="27432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9144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Slide Number Placeholder 5"/>
          <p:cNvSpPr>
            <a:spLocks noGrp="1"/>
          </p:cNvSpPr>
          <p:nvPr>
            <p:ph type="sldNum" sz="quarter" idx="4"/>
          </p:nvPr>
        </p:nvSpPr>
        <p:spPr>
          <a:xfrm>
            <a:off x="8378687" y="6289679"/>
            <a:ext cx="309458" cy="222436"/>
          </a:xfrm>
          <a:prstGeom prst="rect">
            <a:avLst/>
          </a:prstGeom>
        </p:spPr>
        <p:txBody>
          <a:bodyPr/>
          <a:lstStyle>
            <a:lvl1pPr>
              <a:defRPr sz="900">
                <a:solidFill>
                  <a:schemeClr val="bg1">
                    <a:lumMod val="50000"/>
                  </a:schemeClr>
                </a:solidFill>
              </a:defRPr>
            </a:lvl1pPr>
          </a:lstStyle>
          <a:p>
            <a:fld id="{E31375A4-56A4-47D6-9801-1991572033F7}" type="slidenum">
              <a:rPr lang="en-US" smtClean="0"/>
              <a:pPr/>
              <a:t>‹#›</a:t>
            </a:fld>
            <a:endParaRPr lang="en-US" dirty="0"/>
          </a:p>
        </p:txBody>
      </p:sp>
      <p:sp>
        <p:nvSpPr>
          <p:cNvPr id="60" name="Footer Placeholder 4"/>
          <p:cNvSpPr>
            <a:spLocks noGrp="1"/>
          </p:cNvSpPr>
          <p:nvPr>
            <p:ph type="ftr" sz="quarter" idx="3"/>
          </p:nvPr>
        </p:nvSpPr>
        <p:spPr>
          <a:xfrm>
            <a:off x="457201" y="6289679"/>
            <a:ext cx="4596023" cy="222436"/>
          </a:xfrm>
          <a:prstGeom prst="rect">
            <a:avLst/>
          </a:prstGeom>
        </p:spPr>
        <p:txBody>
          <a:bodyPr/>
          <a:lstStyle>
            <a:lvl1pPr>
              <a:defRPr sz="900">
                <a:solidFill>
                  <a:schemeClr val="bg1">
                    <a:lumMod val="50000"/>
                  </a:schemeClr>
                </a:solidFill>
              </a:defRPr>
            </a:lvl1pPr>
          </a:lstStyle>
          <a:p>
            <a:r>
              <a:rPr lang="en-US" dirty="0"/>
              <a:t>APEC Wine Regulatory Forum |  May 11-12, 2017</a:t>
            </a:r>
          </a:p>
        </p:txBody>
      </p:sp>
      <p:sp>
        <p:nvSpPr>
          <p:cNvPr id="61" name="Date Placeholder 3"/>
          <p:cNvSpPr>
            <a:spLocks noGrp="1"/>
          </p:cNvSpPr>
          <p:nvPr>
            <p:ph type="dt" sz="half" idx="2"/>
          </p:nvPr>
        </p:nvSpPr>
        <p:spPr>
          <a:xfrm>
            <a:off x="5084571" y="6289679"/>
            <a:ext cx="3294118" cy="222436"/>
          </a:xfrm>
          <a:prstGeom prst="rect">
            <a:avLst/>
          </a:prstGeom>
        </p:spPr>
        <p:txBody>
          <a:bodyPr/>
          <a:lstStyle>
            <a:lvl1pPr algn="r">
              <a:defRPr sz="900">
                <a:solidFill>
                  <a:schemeClr val="bg1">
                    <a:lumMod val="50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126000"/>
              </a:lnSpc>
              <a:spcBef>
                <a:spcPts val="0"/>
              </a:spcBef>
            </a:pPr>
            <a:r>
              <a:rPr lang="en-US" sz="4000" dirty="0"/>
              <a:t>Proposal:</a:t>
            </a:r>
            <a:br>
              <a:rPr lang="en-US" sz="4000" dirty="0"/>
            </a:br>
            <a:r>
              <a:rPr lang="en-US" sz="4000" dirty="0"/>
              <a:t>Results from ISO17025 laboratories be accepted in destination market.</a:t>
            </a:r>
          </a:p>
        </p:txBody>
      </p:sp>
      <p:sp>
        <p:nvSpPr>
          <p:cNvPr id="3" name="Subtitle 2"/>
          <p:cNvSpPr>
            <a:spLocks noGrp="1"/>
          </p:cNvSpPr>
          <p:nvPr>
            <p:ph type="subTitle" idx="1"/>
          </p:nvPr>
        </p:nvSpPr>
        <p:spPr/>
        <p:txBody>
          <a:bodyPr>
            <a:normAutofit lnSpcReduction="10000"/>
          </a:bodyPr>
          <a:lstStyle/>
          <a:p>
            <a:r>
              <a:rPr lang="en-US" dirty="0" err="1"/>
              <a:t>Dr</a:t>
            </a:r>
            <a:r>
              <a:rPr lang="en-US" dirty="0"/>
              <a:t> Eric Wilkes</a:t>
            </a:r>
          </a:p>
          <a:p>
            <a:r>
              <a:rPr lang="en-US" dirty="0"/>
              <a:t>The Australian Wine Research Institute</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567E-E18D-A940-8118-8A69A7827B2A}"/>
              </a:ext>
            </a:extLst>
          </p:cNvPr>
          <p:cNvSpPr>
            <a:spLocks noGrp="1"/>
          </p:cNvSpPr>
          <p:nvPr>
            <p:ph type="title"/>
          </p:nvPr>
        </p:nvSpPr>
        <p:spPr/>
        <p:txBody>
          <a:bodyPr/>
          <a:lstStyle/>
          <a:p>
            <a:r>
              <a:rPr lang="en-US" dirty="0"/>
              <a:t>Impartial results free from undue influence</a:t>
            </a:r>
          </a:p>
        </p:txBody>
      </p:sp>
      <p:sp>
        <p:nvSpPr>
          <p:cNvPr id="3" name="Content Placeholder 2">
            <a:extLst>
              <a:ext uri="{FF2B5EF4-FFF2-40B4-BE49-F238E27FC236}">
                <a16:creationId xmlns:a16="http://schemas.microsoft.com/office/drawing/2014/main" id="{C674802F-ABE9-144D-AFD0-EB299B383281}"/>
              </a:ext>
            </a:extLst>
          </p:cNvPr>
          <p:cNvSpPr>
            <a:spLocks noGrp="1"/>
          </p:cNvSpPr>
          <p:nvPr>
            <p:ph idx="1"/>
          </p:nvPr>
        </p:nvSpPr>
        <p:spPr>
          <a:xfrm>
            <a:off x="971550" y="1981203"/>
            <a:ext cx="7200900" cy="670558"/>
          </a:xfrm>
        </p:spPr>
        <p:txBody>
          <a:bodyPr>
            <a:normAutofit/>
          </a:bodyPr>
          <a:lstStyle/>
          <a:p>
            <a:pPr marL="0" indent="0">
              <a:buNone/>
            </a:pPr>
            <a:r>
              <a:rPr lang="en-US" sz="1600" dirty="0"/>
              <a:t>Even in laboratories owned by producers the laboratory must demonstrate the impartiality of its results</a:t>
            </a:r>
          </a:p>
        </p:txBody>
      </p:sp>
      <p:sp>
        <p:nvSpPr>
          <p:cNvPr id="4" name="Slide Number Placeholder 3">
            <a:extLst>
              <a:ext uri="{FF2B5EF4-FFF2-40B4-BE49-F238E27FC236}">
                <a16:creationId xmlns:a16="http://schemas.microsoft.com/office/drawing/2014/main" id="{1FA19598-93E7-E543-8CEE-2D3447BB2351}"/>
              </a:ext>
            </a:extLst>
          </p:cNvPr>
          <p:cNvSpPr>
            <a:spLocks noGrp="1"/>
          </p:cNvSpPr>
          <p:nvPr>
            <p:ph type="sldNum" sz="quarter" idx="12"/>
          </p:nvPr>
        </p:nvSpPr>
        <p:spPr>
          <a:xfrm>
            <a:off x="8378686" y="6289679"/>
            <a:ext cx="399553" cy="222436"/>
          </a:xfrm>
        </p:spPr>
        <p:txBody>
          <a:bodyPr/>
          <a:lstStyle/>
          <a:p>
            <a:fld id="{E31375A4-56A4-47D6-9801-1991572033F7}" type="slidenum">
              <a:rPr lang="en-US" smtClean="0"/>
              <a:t>10</a:t>
            </a:fld>
            <a:endParaRPr lang="en-US" dirty="0"/>
          </a:p>
        </p:txBody>
      </p:sp>
      <p:sp>
        <p:nvSpPr>
          <p:cNvPr id="5" name="Footer Placeholder 4">
            <a:extLst>
              <a:ext uri="{FF2B5EF4-FFF2-40B4-BE49-F238E27FC236}">
                <a16:creationId xmlns:a16="http://schemas.microsoft.com/office/drawing/2014/main" id="{7A204E94-4BCC-2D4A-823D-68C4BB100084}"/>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32260803-0D71-AF43-89E4-908D19D7D2A7}"/>
              </a:ext>
            </a:extLst>
          </p:cNvPr>
          <p:cNvSpPr>
            <a:spLocks noGrp="1"/>
          </p:cNvSpPr>
          <p:nvPr>
            <p:ph type="dt" sz="half" idx="10"/>
          </p:nvPr>
        </p:nvSpPr>
        <p:spPr/>
        <p:txBody>
          <a:bodyPr/>
          <a:lstStyle/>
          <a:p>
            <a:r>
              <a:rPr lang="en-US"/>
              <a:t>Honolulu, HI</a:t>
            </a:r>
            <a:endParaRPr lang="en-US" dirty="0"/>
          </a:p>
        </p:txBody>
      </p:sp>
      <p:sp>
        <p:nvSpPr>
          <p:cNvPr id="7" name="Rectangle 6">
            <a:extLst>
              <a:ext uri="{FF2B5EF4-FFF2-40B4-BE49-F238E27FC236}">
                <a16:creationId xmlns:a16="http://schemas.microsoft.com/office/drawing/2014/main" id="{D9541C34-1E84-7D47-B773-87DB08186674}"/>
              </a:ext>
            </a:extLst>
          </p:cNvPr>
          <p:cNvSpPr/>
          <p:nvPr/>
        </p:nvSpPr>
        <p:spPr>
          <a:xfrm>
            <a:off x="971550" y="2651761"/>
            <a:ext cx="6777990" cy="2031325"/>
          </a:xfrm>
          <a:prstGeom prst="rect">
            <a:avLst/>
          </a:prstGeom>
          <a:solidFill>
            <a:schemeClr val="accent1">
              <a:alpha val="50000"/>
            </a:schemeClr>
          </a:solidFill>
        </p:spPr>
        <p:txBody>
          <a:bodyPr wrap="square">
            <a:spAutoFit/>
          </a:bodyPr>
          <a:lstStyle/>
          <a:p>
            <a:r>
              <a:rPr lang="en-AU" i="1" dirty="0"/>
              <a:t>“4.1.1 Laboratory activities shall be undertaken impartially and structured and managed so as to safeguard impartiality.” </a:t>
            </a:r>
          </a:p>
          <a:p>
            <a:br>
              <a:rPr lang="en-AU" i="1" dirty="0"/>
            </a:br>
            <a:r>
              <a:rPr lang="en-AU" i="1" dirty="0"/>
              <a:t>4.1.3 The laboratory shall be responsible for the impartiality of its laboratory activities and shall not allow commercial, financial or other pressures to compromise impartiality. </a:t>
            </a:r>
          </a:p>
          <a:p>
            <a:endParaRPr lang="en-AU" i="1" dirty="0"/>
          </a:p>
        </p:txBody>
      </p:sp>
      <p:sp>
        <p:nvSpPr>
          <p:cNvPr id="8" name="Content Placeholder 2">
            <a:extLst>
              <a:ext uri="{FF2B5EF4-FFF2-40B4-BE49-F238E27FC236}">
                <a16:creationId xmlns:a16="http://schemas.microsoft.com/office/drawing/2014/main" id="{6CD7B212-A9FE-F543-A3FD-CD7765E71A74}"/>
              </a:ext>
            </a:extLst>
          </p:cNvPr>
          <p:cNvSpPr txBox="1">
            <a:spLocks/>
          </p:cNvSpPr>
          <p:nvPr/>
        </p:nvSpPr>
        <p:spPr>
          <a:xfrm>
            <a:off x="971550" y="5151103"/>
            <a:ext cx="7200900" cy="6705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Font typeface="Arial" pitchFamily="34" charset="0"/>
              <a:buNone/>
            </a:pPr>
            <a:r>
              <a:rPr lang="en-US" sz="1600" dirty="0"/>
              <a:t>This level of impartiality is continually tested by comprehensive audit trails of analytical results.</a:t>
            </a:r>
          </a:p>
        </p:txBody>
      </p:sp>
    </p:spTree>
    <p:extLst>
      <p:ext uri="{BB962C8B-B14F-4D97-AF65-F5344CB8AC3E}">
        <p14:creationId xmlns:p14="http://schemas.microsoft.com/office/powerpoint/2010/main" val="47934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8478-A3A8-E149-BADC-D6937BD9A737}"/>
              </a:ext>
            </a:extLst>
          </p:cNvPr>
          <p:cNvSpPr>
            <a:spLocks noGrp="1"/>
          </p:cNvSpPr>
          <p:nvPr>
            <p:ph type="title"/>
          </p:nvPr>
        </p:nvSpPr>
        <p:spPr/>
        <p:txBody>
          <a:bodyPr/>
          <a:lstStyle/>
          <a:p>
            <a:r>
              <a:rPr lang="en-US" dirty="0"/>
              <a:t>It does not end there</a:t>
            </a:r>
          </a:p>
        </p:txBody>
      </p:sp>
      <p:sp>
        <p:nvSpPr>
          <p:cNvPr id="3" name="Content Placeholder 2">
            <a:extLst>
              <a:ext uri="{FF2B5EF4-FFF2-40B4-BE49-F238E27FC236}">
                <a16:creationId xmlns:a16="http://schemas.microsoft.com/office/drawing/2014/main" id="{52F3B5E1-CAE8-014E-851D-769261401EF8}"/>
              </a:ext>
            </a:extLst>
          </p:cNvPr>
          <p:cNvSpPr>
            <a:spLocks noGrp="1"/>
          </p:cNvSpPr>
          <p:nvPr>
            <p:ph idx="1"/>
          </p:nvPr>
        </p:nvSpPr>
        <p:spPr>
          <a:xfrm>
            <a:off x="971550" y="1981202"/>
            <a:ext cx="7200900" cy="4088128"/>
          </a:xfrm>
        </p:spPr>
        <p:txBody>
          <a:bodyPr>
            <a:normAutofit lnSpcReduction="10000"/>
          </a:bodyPr>
          <a:lstStyle/>
          <a:p>
            <a:pPr marL="0" indent="0">
              <a:buNone/>
            </a:pPr>
            <a:r>
              <a:rPr lang="en-US" sz="1600" dirty="0"/>
              <a:t>The requirements for accreditation of analysis to ISO 17025 goes well beyond  just the few examples provided in previous slides.</a:t>
            </a:r>
          </a:p>
          <a:p>
            <a:pPr marL="0" indent="0">
              <a:buNone/>
            </a:pPr>
            <a:r>
              <a:rPr lang="en-US" sz="1600" dirty="0"/>
              <a:t>They include requirement for:</a:t>
            </a:r>
          </a:p>
          <a:p>
            <a:r>
              <a:rPr lang="en-US" sz="1600" dirty="0"/>
              <a:t>Suitability of facilities</a:t>
            </a:r>
          </a:p>
          <a:p>
            <a:r>
              <a:rPr lang="en-US" sz="1600" dirty="0"/>
              <a:t>Record keeping and traceability</a:t>
            </a:r>
          </a:p>
          <a:p>
            <a:r>
              <a:rPr lang="en-US" sz="1600" dirty="0"/>
              <a:t>Training and competence of staff</a:t>
            </a:r>
          </a:p>
          <a:p>
            <a:r>
              <a:rPr lang="en-US" sz="1600" dirty="0"/>
              <a:t>Calibration systems</a:t>
            </a:r>
          </a:p>
          <a:p>
            <a:r>
              <a:rPr lang="en-US" sz="1600" dirty="0"/>
              <a:t>Complaints and non-conforming results</a:t>
            </a:r>
          </a:p>
          <a:p>
            <a:r>
              <a:rPr lang="en-US" sz="1600" dirty="0"/>
              <a:t>Sample handling and storage</a:t>
            </a:r>
          </a:p>
          <a:p>
            <a:r>
              <a:rPr lang="en-US" sz="1600" dirty="0"/>
              <a:t>Reporting of results</a:t>
            </a:r>
          </a:p>
          <a:p>
            <a:pPr marL="0" indent="0">
              <a:buNone/>
            </a:pPr>
            <a:r>
              <a:rPr lang="en-US" sz="1600" dirty="0"/>
              <a:t>Overall the process is meant to ensure that the end user can have total faith in the results.</a:t>
            </a:r>
          </a:p>
        </p:txBody>
      </p:sp>
      <p:sp>
        <p:nvSpPr>
          <p:cNvPr id="4" name="Slide Number Placeholder 3">
            <a:extLst>
              <a:ext uri="{FF2B5EF4-FFF2-40B4-BE49-F238E27FC236}">
                <a16:creationId xmlns:a16="http://schemas.microsoft.com/office/drawing/2014/main" id="{50F0B99F-0906-3E4C-AA25-19A680F45C33}"/>
              </a:ext>
            </a:extLst>
          </p:cNvPr>
          <p:cNvSpPr>
            <a:spLocks noGrp="1"/>
          </p:cNvSpPr>
          <p:nvPr>
            <p:ph type="sldNum" sz="quarter" idx="12"/>
          </p:nvPr>
        </p:nvSpPr>
        <p:spPr>
          <a:xfrm>
            <a:off x="8378686" y="6289679"/>
            <a:ext cx="456703" cy="222436"/>
          </a:xfrm>
        </p:spPr>
        <p:txBody>
          <a:bodyPr/>
          <a:lstStyle/>
          <a:p>
            <a:fld id="{E31375A4-56A4-47D6-9801-1991572033F7}" type="slidenum">
              <a:rPr lang="en-US" smtClean="0"/>
              <a:t>11</a:t>
            </a:fld>
            <a:endParaRPr lang="en-US"/>
          </a:p>
        </p:txBody>
      </p:sp>
      <p:sp>
        <p:nvSpPr>
          <p:cNvPr id="5" name="Footer Placeholder 4">
            <a:extLst>
              <a:ext uri="{FF2B5EF4-FFF2-40B4-BE49-F238E27FC236}">
                <a16:creationId xmlns:a16="http://schemas.microsoft.com/office/drawing/2014/main" id="{7AB6BB59-0F7A-C644-B4F3-D8F8F2FC39FC}"/>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7A3A8AC4-EE46-4341-A50D-7B3F2B975C5E}"/>
              </a:ext>
            </a:extLst>
          </p:cNvPr>
          <p:cNvSpPr>
            <a:spLocks noGrp="1"/>
          </p:cNvSpPr>
          <p:nvPr>
            <p:ph type="dt" sz="half" idx="10"/>
          </p:nvPr>
        </p:nvSpPr>
        <p:spPr/>
        <p:txBody>
          <a:bodyPr/>
          <a:lstStyle/>
          <a:p>
            <a:r>
              <a:rPr lang="en-US"/>
              <a:t>Honolulu, HI</a:t>
            </a:r>
            <a:endParaRPr lang="en-US" dirty="0"/>
          </a:p>
        </p:txBody>
      </p:sp>
    </p:spTree>
    <p:extLst>
      <p:ext uri="{BB962C8B-B14F-4D97-AF65-F5344CB8AC3E}">
        <p14:creationId xmlns:p14="http://schemas.microsoft.com/office/powerpoint/2010/main" val="25646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B9AD-E036-8D47-8E45-66F05F1A216C}"/>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F5E8E63D-FF9E-004D-B02F-96C2D3154DE8}"/>
              </a:ext>
            </a:extLst>
          </p:cNvPr>
          <p:cNvSpPr>
            <a:spLocks noGrp="1"/>
          </p:cNvSpPr>
          <p:nvPr>
            <p:ph idx="1"/>
          </p:nvPr>
        </p:nvSpPr>
        <p:spPr>
          <a:xfrm>
            <a:off x="971550" y="1981202"/>
            <a:ext cx="7200900" cy="4019548"/>
          </a:xfrm>
        </p:spPr>
        <p:txBody>
          <a:bodyPr>
            <a:normAutofit/>
          </a:bodyPr>
          <a:lstStyle/>
          <a:p>
            <a:pPr marL="0" indent="0">
              <a:buNone/>
            </a:pPr>
            <a:r>
              <a:rPr lang="en-US" sz="1800" dirty="0"/>
              <a:t>As can be seen from the above the controls mandated by the ISO 17025 standard do ensure that results from accredited facilities:</a:t>
            </a:r>
          </a:p>
          <a:p>
            <a:pPr marL="0" indent="0">
              <a:buNone/>
            </a:pPr>
            <a:endParaRPr lang="en-US" sz="1800" dirty="0"/>
          </a:p>
          <a:p>
            <a:pPr lvl="1"/>
            <a:r>
              <a:rPr lang="en-US" sz="1800" dirty="0"/>
              <a:t>Are appropriate for the product in question (validated analysis).</a:t>
            </a:r>
          </a:p>
          <a:p>
            <a:pPr lvl="1"/>
            <a:r>
              <a:rPr lang="en-US" sz="1800" dirty="0"/>
              <a:t>Are of a demonstrated quality and fit for purpose (have defined uncertainty of measurement).</a:t>
            </a:r>
          </a:p>
          <a:p>
            <a:pPr lvl="1"/>
            <a:r>
              <a:rPr lang="en-US" sz="1800" dirty="0"/>
              <a:t>And are impartial and free from undue influence.</a:t>
            </a:r>
          </a:p>
          <a:p>
            <a:pPr lvl="1"/>
            <a:endParaRPr lang="en-US" sz="1050" dirty="0"/>
          </a:p>
          <a:p>
            <a:pPr marL="0" indent="0">
              <a:buNone/>
            </a:pPr>
            <a:r>
              <a:rPr lang="en-US" sz="1800" dirty="0"/>
              <a:t>Given these rigorous criteria it would seem appropriate, if analytical testing certificates are deemed necessary, that economies accept results from ISO 17025 accredited facilities at the point of origin without the need for further testing in the destination economy.</a:t>
            </a:r>
          </a:p>
        </p:txBody>
      </p:sp>
      <p:sp>
        <p:nvSpPr>
          <p:cNvPr id="4" name="Slide Number Placeholder 3">
            <a:extLst>
              <a:ext uri="{FF2B5EF4-FFF2-40B4-BE49-F238E27FC236}">
                <a16:creationId xmlns:a16="http://schemas.microsoft.com/office/drawing/2014/main" id="{84BAFCFC-445B-154D-865E-630B352270D7}"/>
              </a:ext>
            </a:extLst>
          </p:cNvPr>
          <p:cNvSpPr>
            <a:spLocks noGrp="1"/>
          </p:cNvSpPr>
          <p:nvPr>
            <p:ph type="sldNum" sz="quarter" idx="12"/>
          </p:nvPr>
        </p:nvSpPr>
        <p:spPr>
          <a:xfrm>
            <a:off x="8378686" y="6289679"/>
            <a:ext cx="399553" cy="222436"/>
          </a:xfrm>
        </p:spPr>
        <p:txBody>
          <a:bodyPr/>
          <a:lstStyle/>
          <a:p>
            <a:fld id="{E31375A4-56A4-47D6-9801-1991572033F7}" type="slidenum">
              <a:rPr lang="en-US" smtClean="0"/>
              <a:t>12</a:t>
            </a:fld>
            <a:endParaRPr lang="en-US" dirty="0"/>
          </a:p>
        </p:txBody>
      </p:sp>
      <p:sp>
        <p:nvSpPr>
          <p:cNvPr id="5" name="Footer Placeholder 4">
            <a:extLst>
              <a:ext uri="{FF2B5EF4-FFF2-40B4-BE49-F238E27FC236}">
                <a16:creationId xmlns:a16="http://schemas.microsoft.com/office/drawing/2014/main" id="{F4F350B2-470E-C94E-A4DE-C56C4A609A12}"/>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5FFFA59C-2470-3247-A7D8-849C185B1C0F}"/>
              </a:ext>
            </a:extLst>
          </p:cNvPr>
          <p:cNvSpPr>
            <a:spLocks noGrp="1"/>
          </p:cNvSpPr>
          <p:nvPr>
            <p:ph type="dt" sz="half" idx="10"/>
          </p:nvPr>
        </p:nvSpPr>
        <p:spPr/>
        <p:txBody>
          <a:bodyPr/>
          <a:lstStyle/>
          <a:p>
            <a:r>
              <a:rPr lang="en-US" dirty="0"/>
              <a:t>Honolulu, HI</a:t>
            </a:r>
          </a:p>
        </p:txBody>
      </p:sp>
    </p:spTree>
    <p:extLst>
      <p:ext uri="{BB962C8B-B14F-4D97-AF65-F5344CB8AC3E}">
        <p14:creationId xmlns:p14="http://schemas.microsoft.com/office/powerpoint/2010/main" val="411504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Tbilisi Principles</a:t>
            </a:r>
          </a:p>
        </p:txBody>
      </p:sp>
      <p:sp>
        <p:nvSpPr>
          <p:cNvPr id="3" name="Content Placeholder 2"/>
          <p:cNvSpPr>
            <a:spLocks noGrp="1"/>
          </p:cNvSpPr>
          <p:nvPr>
            <p:ph idx="1"/>
          </p:nvPr>
        </p:nvSpPr>
        <p:spPr/>
        <p:txBody>
          <a:bodyPr/>
          <a:lstStyle/>
          <a:p>
            <a:pPr marL="0" indent="0">
              <a:buNone/>
            </a:pPr>
            <a:r>
              <a:rPr lang="en-AU" dirty="0"/>
              <a:t>One of the Tbilisi principles is the requirement that the analysis for wine certification is carried out by accredited laboratories.</a:t>
            </a:r>
          </a:p>
          <a:p>
            <a:endParaRPr lang="en-AU" b="1" dirty="0"/>
          </a:p>
          <a:p>
            <a:pPr marL="0" indent="0" algn="ctr">
              <a:buNone/>
            </a:pPr>
            <a:r>
              <a:rPr lang="en-AU" b="1" i="1" dirty="0"/>
              <a:t>Accreditation.</a:t>
            </a:r>
            <a:r>
              <a:rPr lang="en-AU" i="1" dirty="0"/>
              <a:t> Governments should ensure that the analyses of wine that they require to demonstrate compliance with regulatory limits are undertaken by accredited laboratories complying with international standards (or overseen by certified analysts).</a:t>
            </a:r>
          </a:p>
          <a:p>
            <a:pPr marL="0" indent="0">
              <a:buNone/>
            </a:pPr>
            <a:endParaRPr lang="en-US" dirty="0"/>
          </a:p>
          <a:p>
            <a:pPr marL="0" indent="0">
              <a:buNone/>
            </a:pPr>
            <a:r>
              <a:rPr lang="en-US" dirty="0"/>
              <a:t>This principle can be extended to the concept of accepting that the testing of wine can take place in laboratory outside of the destination economy provided that it is done by a suitably accredited facility.</a:t>
            </a:r>
          </a:p>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2</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698F-E44B-8846-91F0-BF8608A69C09}"/>
              </a:ext>
            </a:extLst>
          </p:cNvPr>
          <p:cNvSpPr>
            <a:spLocks noGrp="1"/>
          </p:cNvSpPr>
          <p:nvPr>
            <p:ph type="title"/>
          </p:nvPr>
        </p:nvSpPr>
        <p:spPr/>
        <p:txBody>
          <a:bodyPr/>
          <a:lstStyle/>
          <a:p>
            <a:r>
              <a:rPr lang="en-US" dirty="0"/>
              <a:t>Increased costs and delays</a:t>
            </a:r>
          </a:p>
        </p:txBody>
      </p:sp>
      <p:sp>
        <p:nvSpPr>
          <p:cNvPr id="3" name="Content Placeholder 2">
            <a:extLst>
              <a:ext uri="{FF2B5EF4-FFF2-40B4-BE49-F238E27FC236}">
                <a16:creationId xmlns:a16="http://schemas.microsoft.com/office/drawing/2014/main" id="{73F658AD-4387-944A-921D-8A78E83E6A68}"/>
              </a:ext>
            </a:extLst>
          </p:cNvPr>
          <p:cNvSpPr>
            <a:spLocks noGrp="1"/>
          </p:cNvSpPr>
          <p:nvPr>
            <p:ph idx="1"/>
          </p:nvPr>
        </p:nvSpPr>
        <p:spPr/>
        <p:txBody>
          <a:bodyPr/>
          <a:lstStyle/>
          <a:p>
            <a:pPr marL="0" indent="0">
              <a:buNone/>
            </a:pPr>
            <a:r>
              <a:rPr lang="en-US" dirty="0"/>
              <a:t>The requirement for a wine to be tested within the importing economy leads to a number of issues.</a:t>
            </a:r>
          </a:p>
          <a:p>
            <a:r>
              <a:rPr lang="en-US" dirty="0"/>
              <a:t>It can add significant delays to the importation of product and put quality at risk if there are delays at freight entry points.</a:t>
            </a:r>
          </a:p>
          <a:p>
            <a:r>
              <a:rPr lang="en-US" dirty="0"/>
              <a:t>If a product is found to have failed to meet regulatory requirements locally the product must be returned to its destination or destroyed.</a:t>
            </a:r>
          </a:p>
          <a:p>
            <a:r>
              <a:rPr lang="en-US" dirty="0"/>
              <a:t>In the case of a dispute between a local testing facility and producer concerning compliance with analytical values it can take significant time and be difficult to reach a resolution.</a:t>
            </a:r>
          </a:p>
          <a:p>
            <a:endParaRPr lang="en-US" dirty="0"/>
          </a:p>
          <a:p>
            <a:pPr marL="0" indent="0">
              <a:buNone/>
            </a:pPr>
            <a:r>
              <a:rPr lang="en-US" dirty="0"/>
              <a:t>If the product can be tested for compliance reliably in the economy it was produced then it provides certainty for both the importing economy and the producer and allows the free flow of goods.</a:t>
            </a:r>
          </a:p>
        </p:txBody>
      </p:sp>
      <p:sp>
        <p:nvSpPr>
          <p:cNvPr id="4" name="Slide Number Placeholder 3">
            <a:extLst>
              <a:ext uri="{FF2B5EF4-FFF2-40B4-BE49-F238E27FC236}">
                <a16:creationId xmlns:a16="http://schemas.microsoft.com/office/drawing/2014/main" id="{16E41A01-05CF-1340-A146-82ADB6DC8971}"/>
              </a:ext>
            </a:extLst>
          </p:cNvPr>
          <p:cNvSpPr>
            <a:spLocks noGrp="1"/>
          </p:cNvSpPr>
          <p:nvPr>
            <p:ph type="sldNum" sz="quarter" idx="12"/>
          </p:nvPr>
        </p:nvSpPr>
        <p:spPr/>
        <p:txBody>
          <a:bodyPr/>
          <a:lstStyle/>
          <a:p>
            <a:fld id="{E31375A4-56A4-47D6-9801-1991572033F7}" type="slidenum">
              <a:rPr lang="en-US" smtClean="0"/>
              <a:t>3</a:t>
            </a:fld>
            <a:endParaRPr lang="en-US"/>
          </a:p>
        </p:txBody>
      </p:sp>
      <p:sp>
        <p:nvSpPr>
          <p:cNvPr id="5" name="Footer Placeholder 4">
            <a:extLst>
              <a:ext uri="{FF2B5EF4-FFF2-40B4-BE49-F238E27FC236}">
                <a16:creationId xmlns:a16="http://schemas.microsoft.com/office/drawing/2014/main" id="{7726DEAA-04F0-1C4F-8513-1E60E1F67828}"/>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300ABD96-7963-1A45-86CF-212B3EEAD3F8}"/>
              </a:ext>
            </a:extLst>
          </p:cNvPr>
          <p:cNvSpPr>
            <a:spLocks noGrp="1"/>
          </p:cNvSpPr>
          <p:nvPr>
            <p:ph type="dt" sz="half" idx="10"/>
          </p:nvPr>
        </p:nvSpPr>
        <p:spPr/>
        <p:txBody>
          <a:bodyPr/>
          <a:lstStyle/>
          <a:p>
            <a:r>
              <a:rPr lang="en-US"/>
              <a:t>Honolulu, HI</a:t>
            </a:r>
            <a:endParaRPr lang="en-US" dirty="0"/>
          </a:p>
        </p:txBody>
      </p:sp>
    </p:spTree>
    <p:extLst>
      <p:ext uri="{BB962C8B-B14F-4D97-AF65-F5344CB8AC3E}">
        <p14:creationId xmlns:p14="http://schemas.microsoft.com/office/powerpoint/2010/main" val="172654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2341-D606-7B44-9FCE-8800B295F0A3}"/>
              </a:ext>
            </a:extLst>
          </p:cNvPr>
          <p:cNvSpPr>
            <a:spLocks noGrp="1"/>
          </p:cNvSpPr>
          <p:nvPr>
            <p:ph type="title"/>
          </p:nvPr>
        </p:nvSpPr>
        <p:spPr/>
        <p:txBody>
          <a:bodyPr/>
          <a:lstStyle/>
          <a:p>
            <a:r>
              <a:rPr lang="en-US" dirty="0"/>
              <a:t>A question of trust</a:t>
            </a:r>
          </a:p>
        </p:txBody>
      </p:sp>
      <p:sp>
        <p:nvSpPr>
          <p:cNvPr id="3" name="Content Placeholder 2">
            <a:extLst>
              <a:ext uri="{FF2B5EF4-FFF2-40B4-BE49-F238E27FC236}">
                <a16:creationId xmlns:a16="http://schemas.microsoft.com/office/drawing/2014/main" id="{11A83682-9239-C44E-B1FE-CDA8AA9C9B7F}"/>
              </a:ext>
            </a:extLst>
          </p:cNvPr>
          <p:cNvSpPr>
            <a:spLocks noGrp="1"/>
          </p:cNvSpPr>
          <p:nvPr>
            <p:ph idx="1"/>
          </p:nvPr>
        </p:nvSpPr>
        <p:spPr/>
        <p:txBody>
          <a:bodyPr/>
          <a:lstStyle/>
          <a:p>
            <a:pPr marL="0" indent="0">
              <a:buNone/>
            </a:pPr>
            <a:r>
              <a:rPr lang="en-US" dirty="0"/>
              <a:t>For a destination economy to accept results from outside its jurisdiction it is reasonable it needs to be confident that the results provided;</a:t>
            </a:r>
          </a:p>
          <a:p>
            <a:r>
              <a:rPr lang="en-US" dirty="0"/>
              <a:t>Are fit for purpose and valid for the goods being considered for import</a:t>
            </a:r>
          </a:p>
          <a:p>
            <a:r>
              <a:rPr lang="en-US" dirty="0"/>
              <a:t>Are of of a quality suitable to answer the requirements of any regulatory limits</a:t>
            </a:r>
          </a:p>
          <a:p>
            <a:r>
              <a:rPr lang="en-US" dirty="0"/>
              <a:t>Are truthful and not unduly influenced by the producer or their agents</a:t>
            </a:r>
          </a:p>
          <a:p>
            <a:endParaRPr lang="en-US" dirty="0"/>
          </a:p>
          <a:p>
            <a:pPr marL="0" indent="0">
              <a:buNone/>
            </a:pPr>
            <a:r>
              <a:rPr lang="en-US" dirty="0"/>
              <a:t>In the realm of laboratory testing there is an international accreditation scheme which addresses these very issues.</a:t>
            </a:r>
          </a:p>
          <a:p>
            <a:pPr marL="0" indent="0">
              <a:buNone/>
            </a:pPr>
            <a:r>
              <a:rPr lang="en-US" dirty="0"/>
              <a:t>ISO/IEC 17025:2017</a:t>
            </a:r>
          </a:p>
          <a:p>
            <a:pPr marL="0" indent="0">
              <a:spcBef>
                <a:spcPts val="150"/>
              </a:spcBef>
              <a:buNone/>
            </a:pPr>
            <a:r>
              <a:rPr lang="en-AU" b="1" dirty="0"/>
              <a:t>General requirements for the competence of testing and calibration laboratories</a:t>
            </a:r>
            <a:endParaRPr lang="en-AU"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44C1512-9818-A84F-A2BD-868D43EBDAEA}"/>
              </a:ext>
            </a:extLst>
          </p:cNvPr>
          <p:cNvSpPr>
            <a:spLocks noGrp="1"/>
          </p:cNvSpPr>
          <p:nvPr>
            <p:ph type="sldNum" sz="quarter" idx="12"/>
          </p:nvPr>
        </p:nvSpPr>
        <p:spPr/>
        <p:txBody>
          <a:bodyPr/>
          <a:lstStyle/>
          <a:p>
            <a:fld id="{E31375A4-56A4-47D6-9801-1991572033F7}" type="slidenum">
              <a:rPr lang="en-US" smtClean="0"/>
              <a:t>4</a:t>
            </a:fld>
            <a:endParaRPr lang="en-US"/>
          </a:p>
        </p:txBody>
      </p:sp>
      <p:sp>
        <p:nvSpPr>
          <p:cNvPr id="5" name="Footer Placeholder 4">
            <a:extLst>
              <a:ext uri="{FF2B5EF4-FFF2-40B4-BE49-F238E27FC236}">
                <a16:creationId xmlns:a16="http://schemas.microsoft.com/office/drawing/2014/main" id="{1FA99B38-DAC5-984D-AA32-D2A8A4B31E7E}"/>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81257B58-2522-2646-B343-2AD9E916841B}"/>
              </a:ext>
            </a:extLst>
          </p:cNvPr>
          <p:cNvSpPr>
            <a:spLocks noGrp="1"/>
          </p:cNvSpPr>
          <p:nvPr>
            <p:ph type="dt" sz="half" idx="10"/>
          </p:nvPr>
        </p:nvSpPr>
        <p:spPr/>
        <p:txBody>
          <a:bodyPr/>
          <a:lstStyle/>
          <a:p>
            <a:r>
              <a:rPr lang="en-US"/>
              <a:t>Honolulu, HI</a:t>
            </a:r>
            <a:endParaRPr lang="en-US" dirty="0"/>
          </a:p>
        </p:txBody>
      </p:sp>
    </p:spTree>
    <p:extLst>
      <p:ext uri="{BB962C8B-B14F-4D97-AF65-F5344CB8AC3E}">
        <p14:creationId xmlns:p14="http://schemas.microsoft.com/office/powerpoint/2010/main" val="180715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A68E165-0683-704F-A397-0C193108E83A}"/>
              </a:ext>
            </a:extLst>
          </p:cNvPr>
          <p:cNvPicPr>
            <a:picLocks noGrp="1" noChangeAspect="1"/>
          </p:cNvPicPr>
          <p:nvPr>
            <p:ph idx="1"/>
          </p:nvPr>
        </p:nvPicPr>
        <p:blipFill>
          <a:blip r:embed="rId2"/>
          <a:stretch>
            <a:fillRect/>
          </a:stretch>
        </p:blipFill>
        <p:spPr>
          <a:xfrm>
            <a:off x="2434590" y="286367"/>
            <a:ext cx="3943350" cy="558484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16E7E2F1-E888-6140-9F63-4968C5DCA12B}"/>
              </a:ext>
            </a:extLst>
          </p:cNvPr>
          <p:cNvSpPr>
            <a:spLocks noGrp="1"/>
          </p:cNvSpPr>
          <p:nvPr>
            <p:ph type="sldNum" sz="quarter" idx="12"/>
          </p:nvPr>
        </p:nvSpPr>
        <p:spPr/>
        <p:txBody>
          <a:bodyPr/>
          <a:lstStyle/>
          <a:p>
            <a:fld id="{E31375A4-56A4-47D6-9801-1991572033F7}" type="slidenum">
              <a:rPr lang="en-US" smtClean="0"/>
              <a:t>5</a:t>
            </a:fld>
            <a:endParaRPr lang="en-US"/>
          </a:p>
        </p:txBody>
      </p:sp>
      <p:sp>
        <p:nvSpPr>
          <p:cNvPr id="5" name="Footer Placeholder 4">
            <a:extLst>
              <a:ext uri="{FF2B5EF4-FFF2-40B4-BE49-F238E27FC236}">
                <a16:creationId xmlns:a16="http://schemas.microsoft.com/office/drawing/2014/main" id="{59719B4C-0301-154E-83BA-E87FE183A8AC}"/>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C18E245B-593F-F043-A522-DEE958041775}"/>
              </a:ext>
            </a:extLst>
          </p:cNvPr>
          <p:cNvSpPr>
            <a:spLocks noGrp="1"/>
          </p:cNvSpPr>
          <p:nvPr>
            <p:ph type="dt" sz="half" idx="10"/>
          </p:nvPr>
        </p:nvSpPr>
        <p:spPr/>
        <p:txBody>
          <a:bodyPr/>
          <a:lstStyle/>
          <a:p>
            <a:r>
              <a:rPr lang="en-US"/>
              <a:t>Honolulu, HI</a:t>
            </a:r>
            <a:endParaRPr lang="en-US" dirty="0"/>
          </a:p>
        </p:txBody>
      </p:sp>
    </p:spTree>
    <p:extLst>
      <p:ext uri="{BB962C8B-B14F-4D97-AF65-F5344CB8AC3E}">
        <p14:creationId xmlns:p14="http://schemas.microsoft.com/office/powerpoint/2010/main" val="181855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A54E-8192-6947-BD74-6BC812360DEF}"/>
              </a:ext>
            </a:extLst>
          </p:cNvPr>
          <p:cNvSpPr>
            <a:spLocks noGrp="1"/>
          </p:cNvSpPr>
          <p:nvPr>
            <p:ph type="title"/>
          </p:nvPr>
        </p:nvSpPr>
        <p:spPr/>
        <p:txBody>
          <a:bodyPr/>
          <a:lstStyle/>
          <a:p>
            <a:r>
              <a:rPr lang="en-US" dirty="0"/>
              <a:t>ISO/IEC 17025</a:t>
            </a:r>
          </a:p>
        </p:txBody>
      </p:sp>
      <p:sp>
        <p:nvSpPr>
          <p:cNvPr id="3" name="Content Placeholder 2">
            <a:extLst>
              <a:ext uri="{FF2B5EF4-FFF2-40B4-BE49-F238E27FC236}">
                <a16:creationId xmlns:a16="http://schemas.microsoft.com/office/drawing/2014/main" id="{3C2F298A-FB84-C247-B88B-0208BE4B9221}"/>
              </a:ext>
            </a:extLst>
          </p:cNvPr>
          <p:cNvSpPr>
            <a:spLocks noGrp="1"/>
          </p:cNvSpPr>
          <p:nvPr>
            <p:ph idx="1"/>
          </p:nvPr>
        </p:nvSpPr>
        <p:spPr/>
        <p:txBody>
          <a:bodyPr>
            <a:normAutofit/>
          </a:bodyPr>
          <a:lstStyle/>
          <a:p>
            <a:pPr marL="0" indent="0">
              <a:buNone/>
            </a:pPr>
            <a:r>
              <a:rPr lang="en-AU" sz="1800" i="1" dirty="0"/>
              <a:t>“ISO/IEC 17025 enables laboratories to demonstrate that they operate competently and generate valid results, thereby promoting confidence in their work both nationally and around the world. It also helps facilitate cooperation between laboratories and other bodies by generating wider acceptance of results between countries. Test reports and certificates can be accepted from one country to another without the need for further testing, which, in turn, improves international </a:t>
            </a:r>
            <a:r>
              <a:rPr lang="en-AU" sz="1800" dirty="0"/>
              <a:t>trade</a:t>
            </a:r>
            <a:r>
              <a:rPr lang="en-AU" sz="1800" i="1" dirty="0"/>
              <a:t>.”</a:t>
            </a:r>
          </a:p>
          <a:p>
            <a:pPr marL="0" indent="0">
              <a:buNone/>
            </a:pPr>
            <a:endParaRPr lang="en-AU" sz="1800" dirty="0"/>
          </a:p>
          <a:p>
            <a:pPr marL="0" indent="0">
              <a:buNone/>
            </a:pPr>
            <a:r>
              <a:rPr lang="en-US" sz="1400" dirty="0"/>
              <a:t>https://</a:t>
            </a:r>
            <a:r>
              <a:rPr lang="en-US" sz="1400" dirty="0" err="1"/>
              <a:t>www.iso.org</a:t>
            </a:r>
            <a:r>
              <a:rPr lang="en-US" sz="1400" dirty="0"/>
              <a:t>/home/standards/popular-standards/isoiec-17025-testing-and-calibra.html</a:t>
            </a:r>
          </a:p>
        </p:txBody>
      </p:sp>
      <p:sp>
        <p:nvSpPr>
          <p:cNvPr id="4" name="Slide Number Placeholder 3">
            <a:extLst>
              <a:ext uri="{FF2B5EF4-FFF2-40B4-BE49-F238E27FC236}">
                <a16:creationId xmlns:a16="http://schemas.microsoft.com/office/drawing/2014/main" id="{51D295DF-785F-654E-AEE5-7267ABB96532}"/>
              </a:ext>
            </a:extLst>
          </p:cNvPr>
          <p:cNvSpPr>
            <a:spLocks noGrp="1"/>
          </p:cNvSpPr>
          <p:nvPr>
            <p:ph type="sldNum" sz="quarter" idx="12"/>
          </p:nvPr>
        </p:nvSpPr>
        <p:spPr/>
        <p:txBody>
          <a:bodyPr/>
          <a:lstStyle/>
          <a:p>
            <a:fld id="{E31375A4-56A4-47D6-9801-1991572033F7}" type="slidenum">
              <a:rPr lang="en-US" smtClean="0"/>
              <a:t>6</a:t>
            </a:fld>
            <a:endParaRPr lang="en-US"/>
          </a:p>
        </p:txBody>
      </p:sp>
      <p:sp>
        <p:nvSpPr>
          <p:cNvPr id="5" name="Footer Placeholder 4">
            <a:extLst>
              <a:ext uri="{FF2B5EF4-FFF2-40B4-BE49-F238E27FC236}">
                <a16:creationId xmlns:a16="http://schemas.microsoft.com/office/drawing/2014/main" id="{6E5B78C6-219B-624B-A0F6-92F061F99696}"/>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6FCB373A-54F5-C547-9F43-016DBA36B308}"/>
              </a:ext>
            </a:extLst>
          </p:cNvPr>
          <p:cNvSpPr>
            <a:spLocks noGrp="1"/>
          </p:cNvSpPr>
          <p:nvPr>
            <p:ph type="dt" sz="half" idx="10"/>
          </p:nvPr>
        </p:nvSpPr>
        <p:spPr/>
        <p:txBody>
          <a:bodyPr/>
          <a:lstStyle/>
          <a:p>
            <a:r>
              <a:rPr lang="en-US"/>
              <a:t>Honolulu, HI</a:t>
            </a:r>
            <a:endParaRPr lang="en-US" dirty="0"/>
          </a:p>
        </p:txBody>
      </p:sp>
    </p:spTree>
    <p:extLst>
      <p:ext uri="{BB962C8B-B14F-4D97-AF65-F5344CB8AC3E}">
        <p14:creationId xmlns:p14="http://schemas.microsoft.com/office/powerpoint/2010/main" val="361305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0DD5-A1F4-EF4C-8E4F-E6D837DF3FE7}"/>
              </a:ext>
            </a:extLst>
          </p:cNvPr>
          <p:cNvSpPr>
            <a:spLocks noGrp="1"/>
          </p:cNvSpPr>
          <p:nvPr>
            <p:ph type="title"/>
          </p:nvPr>
        </p:nvSpPr>
        <p:spPr/>
        <p:txBody>
          <a:bodyPr/>
          <a:lstStyle/>
          <a:p>
            <a:r>
              <a:rPr lang="en-US" dirty="0"/>
              <a:t>Quality of analysis</a:t>
            </a:r>
          </a:p>
        </p:txBody>
      </p:sp>
      <p:sp>
        <p:nvSpPr>
          <p:cNvPr id="3" name="Content Placeholder 2">
            <a:extLst>
              <a:ext uri="{FF2B5EF4-FFF2-40B4-BE49-F238E27FC236}">
                <a16:creationId xmlns:a16="http://schemas.microsoft.com/office/drawing/2014/main" id="{A25DA44B-62C7-1F44-8B55-2572C00CFB0F}"/>
              </a:ext>
            </a:extLst>
          </p:cNvPr>
          <p:cNvSpPr>
            <a:spLocks noGrp="1"/>
          </p:cNvSpPr>
          <p:nvPr>
            <p:ph idx="1"/>
          </p:nvPr>
        </p:nvSpPr>
        <p:spPr>
          <a:xfrm>
            <a:off x="971550" y="5094616"/>
            <a:ext cx="7200900" cy="1195063"/>
          </a:xfrm>
        </p:spPr>
        <p:txBody>
          <a:bodyPr>
            <a:normAutofit/>
          </a:bodyPr>
          <a:lstStyle/>
          <a:p>
            <a:pPr marL="0" indent="0">
              <a:buNone/>
            </a:pPr>
            <a:r>
              <a:rPr lang="en-AU" sz="2100" dirty="0"/>
              <a:t>The above requirements go well beyond just following a standard method.</a:t>
            </a:r>
            <a:endParaRPr lang="en-AU" sz="1800" dirty="0"/>
          </a:p>
          <a:p>
            <a:pPr marL="0" indent="0">
              <a:buNone/>
            </a:pPr>
            <a:r>
              <a:rPr lang="en-AU" sz="1400" dirty="0"/>
              <a:t> </a:t>
            </a:r>
            <a:r>
              <a:rPr lang="en-AU" sz="1100" baseline="30000" dirty="0"/>
              <a:t>1</a:t>
            </a:r>
            <a:r>
              <a:rPr lang="en-AU" sz="1100" dirty="0"/>
              <a:t> ISO/IEC 17025:2017(E) </a:t>
            </a:r>
          </a:p>
          <a:p>
            <a:pPr marL="0" indent="0">
              <a:buNone/>
            </a:pPr>
            <a:endParaRPr lang="en-US" sz="1800" dirty="0"/>
          </a:p>
        </p:txBody>
      </p:sp>
      <p:sp>
        <p:nvSpPr>
          <p:cNvPr id="4" name="Slide Number Placeholder 3">
            <a:extLst>
              <a:ext uri="{FF2B5EF4-FFF2-40B4-BE49-F238E27FC236}">
                <a16:creationId xmlns:a16="http://schemas.microsoft.com/office/drawing/2014/main" id="{8F0A3987-47C5-9545-9D4E-2C52FB3C8A6D}"/>
              </a:ext>
            </a:extLst>
          </p:cNvPr>
          <p:cNvSpPr>
            <a:spLocks noGrp="1"/>
          </p:cNvSpPr>
          <p:nvPr>
            <p:ph type="sldNum" sz="quarter" idx="12"/>
          </p:nvPr>
        </p:nvSpPr>
        <p:spPr/>
        <p:txBody>
          <a:bodyPr/>
          <a:lstStyle/>
          <a:p>
            <a:fld id="{E31375A4-56A4-47D6-9801-1991572033F7}" type="slidenum">
              <a:rPr lang="en-US" smtClean="0"/>
              <a:t>7</a:t>
            </a:fld>
            <a:endParaRPr lang="en-US"/>
          </a:p>
        </p:txBody>
      </p:sp>
      <p:sp>
        <p:nvSpPr>
          <p:cNvPr id="5" name="Footer Placeholder 4">
            <a:extLst>
              <a:ext uri="{FF2B5EF4-FFF2-40B4-BE49-F238E27FC236}">
                <a16:creationId xmlns:a16="http://schemas.microsoft.com/office/drawing/2014/main" id="{3B35B5D0-982D-9B42-8218-E933D0F35D98}"/>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4D068C65-9B38-F14B-B2FD-85573040E280}"/>
              </a:ext>
            </a:extLst>
          </p:cNvPr>
          <p:cNvSpPr>
            <a:spLocks noGrp="1"/>
          </p:cNvSpPr>
          <p:nvPr>
            <p:ph type="dt" sz="half" idx="10"/>
          </p:nvPr>
        </p:nvSpPr>
        <p:spPr/>
        <p:txBody>
          <a:bodyPr/>
          <a:lstStyle/>
          <a:p>
            <a:r>
              <a:rPr lang="en-US"/>
              <a:t>Honolulu, HI</a:t>
            </a:r>
            <a:endParaRPr lang="en-US" dirty="0"/>
          </a:p>
        </p:txBody>
      </p:sp>
      <p:sp>
        <p:nvSpPr>
          <p:cNvPr id="7" name="Rectangle 6">
            <a:extLst>
              <a:ext uri="{FF2B5EF4-FFF2-40B4-BE49-F238E27FC236}">
                <a16:creationId xmlns:a16="http://schemas.microsoft.com/office/drawing/2014/main" id="{63DC754C-4575-474E-9E90-87AAF5B95443}"/>
              </a:ext>
            </a:extLst>
          </p:cNvPr>
          <p:cNvSpPr/>
          <p:nvPr/>
        </p:nvSpPr>
        <p:spPr>
          <a:xfrm>
            <a:off x="971550" y="2689433"/>
            <a:ext cx="6867756" cy="2031325"/>
          </a:xfrm>
          <a:prstGeom prst="rect">
            <a:avLst/>
          </a:prstGeom>
          <a:solidFill>
            <a:schemeClr val="accent1">
              <a:alpha val="50000"/>
            </a:schemeClr>
          </a:solidFill>
        </p:spPr>
        <p:txBody>
          <a:bodyPr wrap="square">
            <a:spAutoFit/>
          </a:bodyPr>
          <a:lstStyle/>
          <a:p>
            <a:r>
              <a:rPr lang="en-AU" b="1" i="1" dirty="0"/>
              <a:t>7.2.1.5 </a:t>
            </a:r>
            <a:r>
              <a:rPr lang="en-AU" i="1" dirty="0"/>
              <a:t>The laboratory shall verify that it can properly perform methods before introducing them by ensuring that it can achieve the required performance….</a:t>
            </a:r>
            <a:r>
              <a:rPr lang="en-AU" i="1" baseline="30000" dirty="0"/>
              <a:t>1</a:t>
            </a:r>
          </a:p>
          <a:p>
            <a:endParaRPr lang="en-AU" i="1" dirty="0"/>
          </a:p>
          <a:p>
            <a:r>
              <a:rPr lang="en-AU" b="1" i="1" dirty="0"/>
              <a:t>7.2.2.1 </a:t>
            </a:r>
            <a:r>
              <a:rPr lang="en-AU" i="1" dirty="0"/>
              <a:t>The laboratory shall validate non-standard methods, laboratory-developed methods and standard methods used outside their intended scope or otherwise modified…..</a:t>
            </a:r>
            <a:r>
              <a:rPr lang="en-AU" i="1" baseline="30000" dirty="0"/>
              <a:t>1</a:t>
            </a:r>
          </a:p>
        </p:txBody>
      </p:sp>
      <p:sp>
        <p:nvSpPr>
          <p:cNvPr id="8" name="Content Placeholder 2">
            <a:extLst>
              <a:ext uri="{FF2B5EF4-FFF2-40B4-BE49-F238E27FC236}">
                <a16:creationId xmlns:a16="http://schemas.microsoft.com/office/drawing/2014/main" id="{CEA86149-65F4-114A-9BF0-D8E31040A25D}"/>
              </a:ext>
            </a:extLst>
          </p:cNvPr>
          <p:cNvSpPr txBox="1">
            <a:spLocks/>
          </p:cNvSpPr>
          <p:nvPr/>
        </p:nvSpPr>
        <p:spPr>
          <a:xfrm>
            <a:off x="971550" y="1780352"/>
            <a:ext cx="7200900" cy="8256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Font typeface="Arial" pitchFamily="34" charset="0"/>
              <a:buNone/>
            </a:pPr>
            <a:r>
              <a:rPr lang="en-AU" sz="1800" dirty="0"/>
              <a:t>Before an ISO 17025 laboratory can consider doing a specific analysis it must meet the following requirements.</a:t>
            </a:r>
          </a:p>
        </p:txBody>
      </p:sp>
    </p:spTree>
    <p:extLst>
      <p:ext uri="{BB962C8B-B14F-4D97-AF65-F5344CB8AC3E}">
        <p14:creationId xmlns:p14="http://schemas.microsoft.com/office/powerpoint/2010/main" val="373115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0DD5-A1F4-EF4C-8E4F-E6D837DF3FE7}"/>
              </a:ext>
            </a:extLst>
          </p:cNvPr>
          <p:cNvSpPr>
            <a:spLocks noGrp="1"/>
          </p:cNvSpPr>
          <p:nvPr>
            <p:ph type="title"/>
          </p:nvPr>
        </p:nvSpPr>
        <p:spPr/>
        <p:txBody>
          <a:bodyPr/>
          <a:lstStyle/>
          <a:p>
            <a:r>
              <a:rPr lang="en-US" dirty="0"/>
              <a:t>Quality of analysis</a:t>
            </a:r>
          </a:p>
        </p:txBody>
      </p:sp>
      <p:sp>
        <p:nvSpPr>
          <p:cNvPr id="3" name="Content Placeholder 2">
            <a:extLst>
              <a:ext uri="{FF2B5EF4-FFF2-40B4-BE49-F238E27FC236}">
                <a16:creationId xmlns:a16="http://schemas.microsoft.com/office/drawing/2014/main" id="{A25DA44B-62C7-1F44-8B55-2572C00CFB0F}"/>
              </a:ext>
            </a:extLst>
          </p:cNvPr>
          <p:cNvSpPr>
            <a:spLocks noGrp="1"/>
          </p:cNvSpPr>
          <p:nvPr>
            <p:ph idx="1"/>
          </p:nvPr>
        </p:nvSpPr>
        <p:spPr/>
        <p:txBody>
          <a:bodyPr>
            <a:normAutofit lnSpcReduction="10000"/>
          </a:bodyPr>
          <a:lstStyle/>
          <a:p>
            <a:pPr marL="0" indent="0">
              <a:buNone/>
            </a:pPr>
            <a:r>
              <a:rPr lang="en-AU" dirty="0"/>
              <a:t>ISO 17025 laboratories are required to validate that they can perform analysis to the level required, including for standard methods defined by the end user. </a:t>
            </a:r>
          </a:p>
          <a:p>
            <a:pPr marL="0" indent="0">
              <a:buNone/>
            </a:pPr>
            <a:r>
              <a:rPr lang="en-AU" dirty="0"/>
              <a:t>This process includes;</a:t>
            </a:r>
          </a:p>
          <a:p>
            <a:r>
              <a:rPr lang="en-AU" dirty="0"/>
              <a:t>Comparison to known results</a:t>
            </a:r>
          </a:p>
          <a:p>
            <a:r>
              <a:rPr lang="en-AU" dirty="0"/>
              <a:t>Testing the impact of laboratory conditions and individual analysis</a:t>
            </a:r>
          </a:p>
          <a:p>
            <a:r>
              <a:rPr lang="en-AU" dirty="0"/>
              <a:t>Testing in the specific matrices under investigation</a:t>
            </a:r>
          </a:p>
          <a:p>
            <a:r>
              <a:rPr lang="en-AU" dirty="0"/>
              <a:t>Testing the accuracy and precision of the method</a:t>
            </a:r>
          </a:p>
          <a:p>
            <a:r>
              <a:rPr lang="en-AU" dirty="0"/>
              <a:t>Constant quality assurance testing</a:t>
            </a:r>
          </a:p>
          <a:p>
            <a:r>
              <a:rPr lang="en-AU" dirty="0"/>
              <a:t>Ongoing internal and external audits</a:t>
            </a:r>
          </a:p>
          <a:p>
            <a:r>
              <a:rPr lang="en-AU" dirty="0"/>
              <a:t>Ongoing comparison to other laboratories</a:t>
            </a:r>
          </a:p>
          <a:p>
            <a:pPr marL="0" indent="0">
              <a:buNone/>
            </a:pPr>
            <a:r>
              <a:rPr lang="en-AU" dirty="0"/>
              <a:t> </a:t>
            </a:r>
            <a:endParaRPr lang="en-US" dirty="0"/>
          </a:p>
        </p:txBody>
      </p:sp>
      <p:sp>
        <p:nvSpPr>
          <p:cNvPr id="4" name="Slide Number Placeholder 3">
            <a:extLst>
              <a:ext uri="{FF2B5EF4-FFF2-40B4-BE49-F238E27FC236}">
                <a16:creationId xmlns:a16="http://schemas.microsoft.com/office/drawing/2014/main" id="{8F0A3987-47C5-9545-9D4E-2C52FB3C8A6D}"/>
              </a:ext>
            </a:extLst>
          </p:cNvPr>
          <p:cNvSpPr>
            <a:spLocks noGrp="1"/>
          </p:cNvSpPr>
          <p:nvPr>
            <p:ph type="sldNum" sz="quarter" idx="12"/>
          </p:nvPr>
        </p:nvSpPr>
        <p:spPr/>
        <p:txBody>
          <a:bodyPr/>
          <a:lstStyle/>
          <a:p>
            <a:fld id="{E31375A4-56A4-47D6-9801-1991572033F7}" type="slidenum">
              <a:rPr lang="en-US" smtClean="0"/>
              <a:t>8</a:t>
            </a:fld>
            <a:endParaRPr lang="en-US"/>
          </a:p>
        </p:txBody>
      </p:sp>
      <p:sp>
        <p:nvSpPr>
          <p:cNvPr id="5" name="Footer Placeholder 4">
            <a:extLst>
              <a:ext uri="{FF2B5EF4-FFF2-40B4-BE49-F238E27FC236}">
                <a16:creationId xmlns:a16="http://schemas.microsoft.com/office/drawing/2014/main" id="{3B35B5D0-982D-9B42-8218-E933D0F35D98}"/>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4D068C65-9B38-F14B-B2FD-85573040E280}"/>
              </a:ext>
            </a:extLst>
          </p:cNvPr>
          <p:cNvSpPr>
            <a:spLocks noGrp="1"/>
          </p:cNvSpPr>
          <p:nvPr>
            <p:ph type="dt" sz="half" idx="10"/>
          </p:nvPr>
        </p:nvSpPr>
        <p:spPr/>
        <p:txBody>
          <a:bodyPr/>
          <a:lstStyle/>
          <a:p>
            <a:r>
              <a:rPr lang="en-US"/>
              <a:t>Honolulu, HI</a:t>
            </a:r>
            <a:endParaRPr lang="en-US" dirty="0"/>
          </a:p>
        </p:txBody>
      </p:sp>
    </p:spTree>
    <p:extLst>
      <p:ext uri="{BB962C8B-B14F-4D97-AF65-F5344CB8AC3E}">
        <p14:creationId xmlns:p14="http://schemas.microsoft.com/office/powerpoint/2010/main" val="317374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A53B-7BD1-D346-A7FE-9D41362C0F2C}"/>
              </a:ext>
            </a:extLst>
          </p:cNvPr>
          <p:cNvSpPr>
            <a:spLocks noGrp="1"/>
          </p:cNvSpPr>
          <p:nvPr>
            <p:ph type="title"/>
          </p:nvPr>
        </p:nvSpPr>
        <p:spPr/>
        <p:txBody>
          <a:bodyPr/>
          <a:lstStyle/>
          <a:p>
            <a:r>
              <a:rPr lang="en-US" dirty="0"/>
              <a:t>Suitability for requirements</a:t>
            </a:r>
          </a:p>
        </p:txBody>
      </p:sp>
      <p:sp>
        <p:nvSpPr>
          <p:cNvPr id="3" name="Content Placeholder 2">
            <a:extLst>
              <a:ext uri="{FF2B5EF4-FFF2-40B4-BE49-F238E27FC236}">
                <a16:creationId xmlns:a16="http://schemas.microsoft.com/office/drawing/2014/main" id="{DED73A99-AC18-AD40-A93F-B440562AE8DA}"/>
              </a:ext>
            </a:extLst>
          </p:cNvPr>
          <p:cNvSpPr>
            <a:spLocks noGrp="1"/>
          </p:cNvSpPr>
          <p:nvPr>
            <p:ph idx="1"/>
          </p:nvPr>
        </p:nvSpPr>
        <p:spPr>
          <a:xfrm>
            <a:off x="971550" y="4118613"/>
            <a:ext cx="7200900" cy="1504947"/>
          </a:xfrm>
        </p:spPr>
        <p:txBody>
          <a:bodyPr>
            <a:normAutofit/>
          </a:bodyPr>
          <a:lstStyle/>
          <a:p>
            <a:pPr marL="0" indent="0">
              <a:buNone/>
            </a:pPr>
            <a:r>
              <a:rPr lang="en-US" sz="1600" dirty="0"/>
              <a:t>ISO 17025 laboratories must demonstrate for their individual laboratory the measurement of uncertainty for each particular analysis and make it available with the results.</a:t>
            </a:r>
          </a:p>
          <a:p>
            <a:pPr marL="0" indent="0">
              <a:buNone/>
            </a:pPr>
            <a:r>
              <a:rPr lang="en-US" sz="1600" dirty="0"/>
              <a:t>This allows any authority reviewing the results to assess if they are fit for the purpose required.</a:t>
            </a:r>
          </a:p>
        </p:txBody>
      </p:sp>
      <p:sp>
        <p:nvSpPr>
          <p:cNvPr id="4" name="Slide Number Placeholder 3">
            <a:extLst>
              <a:ext uri="{FF2B5EF4-FFF2-40B4-BE49-F238E27FC236}">
                <a16:creationId xmlns:a16="http://schemas.microsoft.com/office/drawing/2014/main" id="{7CDB3E15-76D6-B440-BA06-E4118F47E797}"/>
              </a:ext>
            </a:extLst>
          </p:cNvPr>
          <p:cNvSpPr>
            <a:spLocks noGrp="1"/>
          </p:cNvSpPr>
          <p:nvPr>
            <p:ph type="sldNum" sz="quarter" idx="12"/>
          </p:nvPr>
        </p:nvSpPr>
        <p:spPr/>
        <p:txBody>
          <a:bodyPr/>
          <a:lstStyle/>
          <a:p>
            <a:fld id="{E31375A4-56A4-47D6-9801-1991572033F7}" type="slidenum">
              <a:rPr lang="en-US" smtClean="0"/>
              <a:t>9</a:t>
            </a:fld>
            <a:endParaRPr lang="en-US"/>
          </a:p>
        </p:txBody>
      </p:sp>
      <p:sp>
        <p:nvSpPr>
          <p:cNvPr id="5" name="Footer Placeholder 4">
            <a:extLst>
              <a:ext uri="{FF2B5EF4-FFF2-40B4-BE49-F238E27FC236}">
                <a16:creationId xmlns:a16="http://schemas.microsoft.com/office/drawing/2014/main" id="{B0A09BE2-72F9-394D-85D8-BD650FC1E273}"/>
              </a:ext>
            </a:extLst>
          </p:cNvPr>
          <p:cNvSpPr>
            <a:spLocks noGrp="1"/>
          </p:cNvSpPr>
          <p:nvPr>
            <p:ph type="ftr" sz="quarter" idx="11"/>
          </p:nvPr>
        </p:nvSpPr>
        <p:spPr/>
        <p:txBody>
          <a:bodyPr/>
          <a:lstStyle/>
          <a:p>
            <a:r>
              <a:rPr lang="en-US"/>
              <a:t>APEC Wine Regulatory Forum | Oct 10 – 11, 2018</a:t>
            </a:r>
            <a:endParaRPr lang="en-US" dirty="0"/>
          </a:p>
        </p:txBody>
      </p:sp>
      <p:sp>
        <p:nvSpPr>
          <p:cNvPr id="6" name="Date Placeholder 5">
            <a:extLst>
              <a:ext uri="{FF2B5EF4-FFF2-40B4-BE49-F238E27FC236}">
                <a16:creationId xmlns:a16="http://schemas.microsoft.com/office/drawing/2014/main" id="{1CD5D4DC-A929-F24C-8A1C-CDB992FA2F1F}"/>
              </a:ext>
            </a:extLst>
          </p:cNvPr>
          <p:cNvSpPr>
            <a:spLocks noGrp="1"/>
          </p:cNvSpPr>
          <p:nvPr>
            <p:ph type="dt" sz="half" idx="10"/>
          </p:nvPr>
        </p:nvSpPr>
        <p:spPr/>
        <p:txBody>
          <a:bodyPr/>
          <a:lstStyle/>
          <a:p>
            <a:r>
              <a:rPr lang="en-US"/>
              <a:t>Honolulu, HI</a:t>
            </a:r>
            <a:endParaRPr lang="en-US" dirty="0"/>
          </a:p>
        </p:txBody>
      </p:sp>
      <p:sp>
        <p:nvSpPr>
          <p:cNvPr id="7" name="Rectangle 6">
            <a:extLst>
              <a:ext uri="{FF2B5EF4-FFF2-40B4-BE49-F238E27FC236}">
                <a16:creationId xmlns:a16="http://schemas.microsoft.com/office/drawing/2014/main" id="{B6E7E50E-0B11-C84E-B682-ABE89A03C194}"/>
              </a:ext>
            </a:extLst>
          </p:cNvPr>
          <p:cNvSpPr/>
          <p:nvPr/>
        </p:nvSpPr>
        <p:spPr>
          <a:xfrm>
            <a:off x="1268730" y="2059008"/>
            <a:ext cx="6606540" cy="1477328"/>
          </a:xfrm>
          <a:prstGeom prst="rect">
            <a:avLst/>
          </a:prstGeom>
          <a:solidFill>
            <a:schemeClr val="accent1">
              <a:alpha val="50000"/>
            </a:schemeClr>
          </a:solidFill>
        </p:spPr>
        <p:txBody>
          <a:bodyPr wrap="square">
            <a:spAutoFit/>
          </a:bodyPr>
          <a:lstStyle/>
          <a:p>
            <a:r>
              <a:rPr lang="en-AU" b="1" i="1" dirty="0"/>
              <a:t>“7.6.1 </a:t>
            </a:r>
            <a:r>
              <a:rPr lang="en-AU" i="1" dirty="0"/>
              <a:t>Laboratories shall identify the contributions to measurement uncertainty. When evaluating measurement uncertainty, all contributions that are of significance, including those arising from sampling, shall be taken into account using appropriate methods of analysis.”</a:t>
            </a:r>
            <a:r>
              <a:rPr lang="en-AU" i="1" baseline="30000" dirty="0"/>
              <a:t>1 </a:t>
            </a:r>
          </a:p>
        </p:txBody>
      </p:sp>
    </p:spTree>
    <p:extLst>
      <p:ext uri="{BB962C8B-B14F-4D97-AF65-F5344CB8AC3E}">
        <p14:creationId xmlns:p14="http://schemas.microsoft.com/office/powerpoint/2010/main" val="201817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1023</Words>
  <Application>Microsoft Macintosh PowerPoint</Application>
  <PresentationFormat>On-screen Show (4:3)</PresentationFormat>
  <Paragraphs>110</Paragraphs>
  <Slides>12</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Diamond Grid 16x9</vt:lpstr>
      <vt:lpstr>Proposal: Results from ISO17025 laboratories be accepted in destination market.</vt:lpstr>
      <vt:lpstr> Tbilisi Principles</vt:lpstr>
      <vt:lpstr>Increased costs and delays</vt:lpstr>
      <vt:lpstr>A question of trust</vt:lpstr>
      <vt:lpstr>PowerPoint Presentation</vt:lpstr>
      <vt:lpstr>ISO/IEC 17025</vt:lpstr>
      <vt:lpstr>Quality of analysis</vt:lpstr>
      <vt:lpstr>Quality of analysis</vt:lpstr>
      <vt:lpstr>Suitability for requirements</vt:lpstr>
      <vt:lpstr>Impartial results free from undue influence</vt:lpstr>
      <vt:lpstr>It does not end there</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2016-08-31T23:08:32Z</dcterms:created>
  <dcterms:modified xsi:type="dcterms:W3CDTF">2018-10-08T01:27:15Z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