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61" r:id="rId3"/>
    <p:sldId id="272" r:id="rId4"/>
    <p:sldId id="273" r:id="rId5"/>
    <p:sldId id="275" r:id="rId6"/>
    <p:sldId id="276" r:id="rId7"/>
    <p:sldId id="278" r:id="rId8"/>
    <p:sldId id="280" r:id="rId9"/>
    <p:sldId id="281" r:id="rId10"/>
    <p:sldId id="282" r:id="rId11"/>
    <p:sldId id="285" r:id="rId12"/>
    <p:sldId id="286" r:id="rId13"/>
    <p:sldId id="287" r:id="rId14"/>
    <p:sldId id="288" r:id="rId15"/>
    <p:sldId id="291" r:id="rId16"/>
    <p:sldId id="290" r:id="rId17"/>
    <p:sldId id="292"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114" d="100"/>
          <a:sy n="114" d="100"/>
        </p:scale>
        <p:origin x="1326" y="138"/>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10/2/2018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‹Nº›</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10/2/2018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‹Nº›</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2694255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29339" y="-34707"/>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1096" y="6389365"/>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Honolulu, HI</a:t>
            </a:r>
          </a:p>
        </p:txBody>
      </p:sp>
      <p:sp>
        <p:nvSpPr>
          <p:cNvPr id="61" name="Rectangle 60"/>
          <p:cNvSpPr/>
          <p:nvPr userDrawn="1"/>
        </p:nvSpPr>
        <p:spPr>
          <a:xfrm>
            <a:off x="922247" y="6359385"/>
            <a:ext cx="3611694" cy="276999"/>
          </a:xfrm>
          <a:prstGeom prst="rect">
            <a:avLst/>
          </a:prstGeom>
        </p:spPr>
        <p:txBody>
          <a:bodyPr wrap="none">
            <a:spAutoFit/>
          </a:bodyPr>
          <a:lstStyle/>
          <a:p>
            <a:r>
              <a:rPr lang="en-US" sz="1200" dirty="0">
                <a:solidFill>
                  <a:schemeClr val="bg1">
                    <a:lumMod val="50000"/>
                  </a:schemeClr>
                </a:solidFill>
              </a:rPr>
              <a:t>APEC Wine Regulatory Forum | Oct 10 -11, 2018</a:t>
            </a:r>
          </a:p>
        </p:txBody>
      </p:sp>
      <p:pic>
        <p:nvPicPr>
          <p:cNvPr id="64" name="Picture 63">
            <a:extLst>
              <a:ext uri="{FF2B5EF4-FFF2-40B4-BE49-F238E27FC236}">
                <a16:creationId xmlns:a16="http://schemas.microsoft.com/office/drawing/2014/main" id="{1EDEB0DE-833A-4043-BE9E-6878CEF60C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945" y="301713"/>
            <a:ext cx="4554765" cy="1384642"/>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9" name="Date Placeholder 3"/>
          <p:cNvSpPr>
            <a:spLocks noGrp="1"/>
          </p:cNvSpPr>
          <p:nvPr>
            <p:ph type="dt" sz="half" idx="10"/>
          </p:nvPr>
        </p:nvSpPr>
        <p:spPr>
          <a:xfrm>
            <a:off x="7007902" y="6289679"/>
            <a:ext cx="1370786" cy="222436"/>
          </a:xfrm>
          <a:prstGeom prst="rect">
            <a:avLst/>
          </a:prstGeom>
        </p:spPr>
        <p:txBody>
          <a:bodyPr/>
          <a:lstStyle>
            <a:lvl1pP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‹Nº›</a:t>
            </a:fld>
            <a:endParaRPr lang="en-US"/>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solidFill>
                  <a:schemeClr val="bg1">
                    <a:lumMod val="75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‹Nº›</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Pesticides and Applicable MRLs in Wine</a:t>
            </a:r>
          </a:p>
        </p:txBody>
      </p:sp>
      <p:sp>
        <p:nvSpPr>
          <p:cNvPr id="3" name="Subtitle 2"/>
          <p:cNvSpPr>
            <a:spLocks noGrp="1"/>
          </p:cNvSpPr>
          <p:nvPr>
            <p:ph type="subTitle" idx="1"/>
          </p:nvPr>
        </p:nvSpPr>
        <p:spPr>
          <a:xfrm>
            <a:off x="964245" y="5043514"/>
            <a:ext cx="7941216" cy="457200"/>
          </a:xfrm>
        </p:spPr>
        <p:txBody>
          <a:bodyPr>
            <a:noAutofit/>
          </a:bodyPr>
          <a:lstStyle/>
          <a:p>
            <a:r>
              <a:rPr lang="en-US" sz="2400" b="1" dirty="0"/>
              <a:t>Development of a Information Tool for Implementing Phytosanitary Programs.</a:t>
            </a:r>
            <a:br>
              <a:rPr lang="es-CL" sz="2400" b="1" dirty="0"/>
            </a:br>
            <a:endParaRPr lang="es-CL" sz="2400" b="1" dirty="0">
              <a:latin typeface="HelveticaNeue-CondensedBold"/>
            </a:endParaRP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srcRect l="21222" t="19485" r="15687" b="17517"/>
          <a:stretch/>
        </p:blipFill>
        <p:spPr>
          <a:xfrm>
            <a:off x="2222507" y="2446681"/>
            <a:ext cx="6715423" cy="3770062"/>
          </a:xfrm>
          <a:prstGeom prst="rect">
            <a:avLst/>
          </a:prstGeom>
        </p:spPr>
      </p:pic>
      <p:sp>
        <p:nvSpPr>
          <p:cNvPr id="2" name="Marcador de número de diapositiva 1"/>
          <p:cNvSpPr>
            <a:spLocks noGrp="1"/>
          </p:cNvSpPr>
          <p:nvPr>
            <p:ph type="sldNum" sz="quarter" idx="12"/>
          </p:nvPr>
        </p:nvSpPr>
        <p:spPr>
          <a:xfrm>
            <a:off x="8378687" y="6289679"/>
            <a:ext cx="454920" cy="222436"/>
          </a:xfrm>
        </p:spPr>
        <p:txBody>
          <a:bodyPr/>
          <a:lstStyle/>
          <a:p>
            <a:fld id="{E31375A4-56A4-47D6-9801-1991572033F7}" type="slidenum">
              <a:rPr lang="en-US" smtClean="0"/>
              <a:t>10</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sp>
        <p:nvSpPr>
          <p:cNvPr id="6" name="Rectángulo 5"/>
          <p:cNvSpPr/>
          <p:nvPr/>
        </p:nvSpPr>
        <p:spPr>
          <a:xfrm rot="5400000">
            <a:off x="3385131" y="-3385126"/>
            <a:ext cx="2373740" cy="9144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500" dirty="0"/>
          </a:p>
        </p:txBody>
      </p:sp>
      <p:sp>
        <p:nvSpPr>
          <p:cNvPr id="10" name="Rectángulo 9"/>
          <p:cNvSpPr/>
          <p:nvPr/>
        </p:nvSpPr>
        <p:spPr>
          <a:xfrm>
            <a:off x="205801" y="563627"/>
            <a:ext cx="4572000" cy="1246495"/>
          </a:xfrm>
          <a:prstGeom prst="rect">
            <a:avLst/>
          </a:prstGeom>
        </p:spPr>
        <p:txBody>
          <a:bodyPr>
            <a:spAutoFit/>
          </a:bodyPr>
          <a:lstStyle/>
          <a:p>
            <a:r>
              <a:rPr lang="en-US" sz="1500" dirty="0">
                <a:solidFill>
                  <a:schemeClr val="bg1"/>
                </a:solidFill>
              </a:rPr>
              <a:t>Pesticide (Active ingredient):</a:t>
            </a:r>
          </a:p>
          <a:p>
            <a:r>
              <a:rPr lang="en-US" sz="1500" dirty="0">
                <a:solidFill>
                  <a:schemeClr val="bg1"/>
                </a:solidFill>
              </a:rPr>
              <a:t>Formulated product:</a:t>
            </a:r>
          </a:p>
          <a:p>
            <a:r>
              <a:rPr lang="en-US" sz="1500" dirty="0">
                <a:solidFill>
                  <a:schemeClr val="bg1"/>
                </a:solidFill>
              </a:rPr>
              <a:t>Dose used (ml 100 L-1)*:</a:t>
            </a:r>
          </a:p>
          <a:p>
            <a:endParaRPr lang="en-US" sz="1500" dirty="0">
              <a:solidFill>
                <a:schemeClr val="bg1"/>
              </a:solidFill>
            </a:endParaRPr>
          </a:p>
          <a:p>
            <a:r>
              <a:rPr lang="en-US" sz="1500" dirty="0">
                <a:solidFill>
                  <a:schemeClr val="bg1"/>
                </a:solidFill>
              </a:rPr>
              <a:t>Average application volume  (L ha-1): </a:t>
            </a:r>
          </a:p>
        </p:txBody>
      </p:sp>
      <p:sp>
        <p:nvSpPr>
          <p:cNvPr id="11" name="Rectángulo 10"/>
          <p:cNvSpPr/>
          <p:nvPr/>
        </p:nvSpPr>
        <p:spPr>
          <a:xfrm>
            <a:off x="205801" y="39513"/>
            <a:ext cx="2016706" cy="477054"/>
          </a:xfrm>
          <a:prstGeom prst="rect">
            <a:avLst/>
          </a:prstGeom>
        </p:spPr>
        <p:txBody>
          <a:bodyPr wrap="none">
            <a:spAutoFit/>
          </a:bodyPr>
          <a:lstStyle/>
          <a:p>
            <a:r>
              <a:rPr lang="es-CL" sz="2500" b="1" kern="0" spc="-197" dirty="0" err="1">
                <a:solidFill>
                  <a:schemeClr val="bg1"/>
                </a:solidFill>
                <a:latin typeface="Superclarendon"/>
                <a:ea typeface="+mj-ea"/>
                <a:cs typeface="+mj-cs"/>
              </a:rPr>
              <a:t>Tebuconazole</a:t>
            </a:r>
            <a:endParaRPr lang="es-CL" sz="2500" b="1" kern="0" spc="-197" dirty="0">
              <a:solidFill>
                <a:schemeClr val="bg1"/>
              </a:solidFill>
              <a:latin typeface="Superclarendon"/>
              <a:ea typeface="+mj-ea"/>
              <a:cs typeface="+mj-cs"/>
            </a:endParaRPr>
          </a:p>
        </p:txBody>
      </p:sp>
      <p:sp>
        <p:nvSpPr>
          <p:cNvPr id="12" name="Rectángulo 11"/>
          <p:cNvSpPr/>
          <p:nvPr/>
        </p:nvSpPr>
        <p:spPr>
          <a:xfrm>
            <a:off x="3497173" y="563627"/>
            <a:ext cx="4572000" cy="1246495"/>
          </a:xfrm>
          <a:prstGeom prst="rect">
            <a:avLst/>
          </a:prstGeom>
        </p:spPr>
        <p:txBody>
          <a:bodyPr>
            <a:spAutoFit/>
          </a:bodyPr>
          <a:lstStyle/>
          <a:p>
            <a:r>
              <a:rPr lang="it-IT" sz="1500" dirty="0">
                <a:solidFill>
                  <a:schemeClr val="bg1"/>
                </a:solidFill>
              </a:rPr>
              <a:t>Tebuconazole</a:t>
            </a:r>
          </a:p>
          <a:p>
            <a:r>
              <a:rPr lang="it-IT" sz="1500" dirty="0">
                <a:solidFill>
                  <a:schemeClr val="bg1"/>
                </a:solidFill>
              </a:rPr>
              <a:t>Custodia 320 SC</a:t>
            </a:r>
          </a:p>
          <a:p>
            <a:r>
              <a:rPr lang="it-IT" sz="1500" dirty="0">
                <a:solidFill>
                  <a:schemeClr val="bg1"/>
                </a:solidFill>
              </a:rPr>
              <a:t>258,0 (1,974 L ha-1) </a:t>
            </a:r>
          </a:p>
          <a:p>
            <a:r>
              <a:rPr lang="it-IT" sz="1500" dirty="0">
                <a:solidFill>
                  <a:schemeClr val="bg1"/>
                </a:solidFill>
              </a:rPr>
              <a:t>51,6 g i.a 100 L-1 (394,8 g i.a ha-1)</a:t>
            </a:r>
          </a:p>
          <a:p>
            <a:r>
              <a:rPr lang="it-IT" sz="1500" dirty="0">
                <a:solidFill>
                  <a:schemeClr val="bg1"/>
                </a:solidFill>
              </a:rPr>
              <a:t>765</a:t>
            </a:r>
          </a:p>
        </p:txBody>
      </p:sp>
      <p:sp>
        <p:nvSpPr>
          <p:cNvPr id="14" name="CuadroTexto 13"/>
          <p:cNvSpPr txBox="1"/>
          <p:nvPr/>
        </p:nvSpPr>
        <p:spPr>
          <a:xfrm>
            <a:off x="6529501" y="3254909"/>
            <a:ext cx="2376264" cy="830997"/>
          </a:xfrm>
          <a:prstGeom prst="rect">
            <a:avLst/>
          </a:prstGeom>
          <a:noFill/>
        </p:spPr>
        <p:txBody>
          <a:bodyPr wrap="square" rtlCol="0">
            <a:spAutoFit/>
          </a:bodyPr>
          <a:lstStyle/>
          <a:p>
            <a:r>
              <a:rPr lang="es-ES" sz="1600" dirty="0">
                <a:solidFill>
                  <a:srgbClr val="D15A3E"/>
                </a:solidFill>
              </a:rPr>
              <a:t>ESTE PRODUCTO ESTÁ EN LA LISTA DE DISRUPTORES</a:t>
            </a:r>
          </a:p>
        </p:txBody>
      </p:sp>
      <p:sp>
        <p:nvSpPr>
          <p:cNvPr id="15" name="Rectángulo 14"/>
          <p:cNvSpPr/>
          <p:nvPr/>
        </p:nvSpPr>
        <p:spPr>
          <a:xfrm>
            <a:off x="205801" y="3344036"/>
            <a:ext cx="1854690" cy="1815882"/>
          </a:xfrm>
          <a:prstGeom prst="rect">
            <a:avLst/>
          </a:prstGeom>
        </p:spPr>
        <p:txBody>
          <a:bodyPr wrap="square">
            <a:spAutoFit/>
          </a:bodyPr>
          <a:lstStyle/>
          <a:p>
            <a:pPr algn="ctr"/>
            <a:r>
              <a:rPr lang="en-US" sz="1400" dirty="0"/>
              <a:t>Curve estimated based on the first order dissipation model, adjusted using 9 dissipation curves developed in four zones and during two seasons.</a:t>
            </a:r>
          </a:p>
        </p:txBody>
      </p:sp>
      <p:pic>
        <p:nvPicPr>
          <p:cNvPr id="5" name="Imagen 4">
            <a:extLst>
              <a:ext uri="{FF2B5EF4-FFF2-40B4-BE49-F238E27FC236}">
                <a16:creationId xmlns:a16="http://schemas.microsoft.com/office/drawing/2014/main" id="{546E6584-67A5-4D36-B3E4-F32000CC5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958" y="2794469"/>
            <a:ext cx="4285807" cy="1418074"/>
          </a:xfrm>
          <a:prstGeom prst="rect">
            <a:avLst/>
          </a:prstGeom>
        </p:spPr>
      </p:pic>
      <p:sp>
        <p:nvSpPr>
          <p:cNvPr id="13" name="Date Placeholder 1">
            <a:extLst>
              <a:ext uri="{FF2B5EF4-FFF2-40B4-BE49-F238E27FC236}">
                <a16:creationId xmlns:a16="http://schemas.microsoft.com/office/drawing/2014/main" id="{6413A9FA-8AE4-44CA-AA33-4C256491099F}"/>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325645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378686" y="6289679"/>
            <a:ext cx="412975" cy="222436"/>
          </a:xfrm>
        </p:spPr>
        <p:txBody>
          <a:bodyPr/>
          <a:lstStyle/>
          <a:p>
            <a:fld id="{E31375A4-56A4-47D6-9801-1991572033F7}" type="slidenum">
              <a:rPr lang="en-US" smtClean="0"/>
              <a:t>11</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pic>
        <p:nvPicPr>
          <p:cNvPr id="5" name="Imagen 4"/>
          <p:cNvPicPr>
            <a:picLocks noChangeAspect="1"/>
          </p:cNvPicPr>
          <p:nvPr/>
        </p:nvPicPr>
        <p:blipFill rotWithShape="1">
          <a:blip r:embed="rId2"/>
          <a:srcRect l="28416" t="14563" r="35057" b="7673"/>
          <a:stretch/>
        </p:blipFill>
        <p:spPr>
          <a:xfrm>
            <a:off x="-9874" y="242083"/>
            <a:ext cx="4332694" cy="5186103"/>
          </a:xfrm>
          <a:prstGeom prst="rect">
            <a:avLst/>
          </a:prstGeom>
        </p:spPr>
      </p:pic>
      <p:pic>
        <p:nvPicPr>
          <p:cNvPr id="6" name="Imagen 5"/>
          <p:cNvPicPr>
            <a:picLocks noChangeAspect="1"/>
          </p:cNvPicPr>
          <p:nvPr/>
        </p:nvPicPr>
        <p:blipFill rotWithShape="1">
          <a:blip r:embed="rId3"/>
          <a:srcRect l="47233" t="18500" r="20668" b="13578"/>
          <a:stretch/>
        </p:blipFill>
        <p:spPr>
          <a:xfrm>
            <a:off x="4860032" y="242651"/>
            <a:ext cx="4258406" cy="5160622"/>
          </a:xfrm>
          <a:prstGeom prst="rect">
            <a:avLst/>
          </a:prstGeom>
        </p:spPr>
      </p:pic>
      <p:sp>
        <p:nvSpPr>
          <p:cNvPr id="7" name="Rectángulo 6"/>
          <p:cNvSpPr/>
          <p:nvPr/>
        </p:nvSpPr>
        <p:spPr>
          <a:xfrm>
            <a:off x="1217038" y="5492533"/>
            <a:ext cx="7009978" cy="646331"/>
          </a:xfrm>
          <a:prstGeom prst="rect">
            <a:avLst/>
          </a:prstGeom>
        </p:spPr>
        <p:txBody>
          <a:bodyPr wrap="square">
            <a:spAutoFit/>
          </a:bodyPr>
          <a:lstStyle/>
          <a:p>
            <a:pPr algn="ctr"/>
            <a:r>
              <a:rPr lang="en-US" kern="0" spc="-197" dirty="0">
                <a:solidFill>
                  <a:srgbClr val="D15A3E"/>
                </a:solidFill>
                <a:latin typeface="+mj-lt"/>
                <a:ea typeface="+mj-ea"/>
                <a:cs typeface="+mj-cs"/>
              </a:rPr>
              <a:t>Average residue concentration in the red and white grape </a:t>
            </a:r>
            <a:r>
              <a:rPr lang="en-US" kern="0" spc="-197" dirty="0" err="1">
                <a:solidFill>
                  <a:srgbClr val="D15A3E"/>
                </a:solidFill>
                <a:latin typeface="+mj-lt"/>
                <a:ea typeface="+mj-ea"/>
                <a:cs typeface="+mj-cs"/>
              </a:rPr>
              <a:t>vinification</a:t>
            </a:r>
            <a:r>
              <a:rPr lang="en-US" kern="0" spc="-197" dirty="0">
                <a:solidFill>
                  <a:srgbClr val="D15A3E"/>
                </a:solidFill>
                <a:latin typeface="+mj-lt"/>
                <a:ea typeface="+mj-ea"/>
                <a:cs typeface="+mj-cs"/>
              </a:rPr>
              <a:t> process, applied 72 h before harvest. Detection limit (DL) = 0,008 mg kg-1</a:t>
            </a:r>
            <a:endParaRPr lang="es-CL" kern="0" spc="-197" dirty="0">
              <a:solidFill>
                <a:srgbClr val="D15A3E"/>
              </a:solidFill>
              <a:latin typeface="+mj-lt"/>
              <a:ea typeface="+mj-ea"/>
              <a:cs typeface="+mj-cs"/>
            </a:endParaRPr>
          </a:p>
        </p:txBody>
      </p:sp>
      <p:sp>
        <p:nvSpPr>
          <p:cNvPr id="8" name="Date Placeholder 1">
            <a:extLst>
              <a:ext uri="{FF2B5EF4-FFF2-40B4-BE49-F238E27FC236}">
                <a16:creationId xmlns:a16="http://schemas.microsoft.com/office/drawing/2014/main" id="{25FD1B93-119F-4FC7-A741-03C78E449BB7}"/>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159596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B4E8E62-1DF1-4114-B4F2-6F5728C40AC4}"/>
              </a:ext>
            </a:extLst>
          </p:cNvPr>
          <p:cNvGrpSpPr/>
          <p:nvPr/>
        </p:nvGrpSpPr>
        <p:grpSpPr>
          <a:xfrm>
            <a:off x="2245684" y="2420805"/>
            <a:ext cx="6760280" cy="4104456"/>
            <a:chOff x="2245684" y="2420805"/>
            <a:chExt cx="6760280" cy="4104456"/>
          </a:xfrm>
        </p:grpSpPr>
        <p:pic>
          <p:nvPicPr>
            <p:cNvPr id="13" name="Imagen 12"/>
            <p:cNvPicPr>
              <a:picLocks noChangeAspect="1"/>
            </p:cNvPicPr>
            <p:nvPr/>
          </p:nvPicPr>
          <p:blipFill rotWithShape="1">
            <a:blip r:embed="rId2"/>
            <a:srcRect l="23436" t="21454" r="14580" b="11610"/>
            <a:stretch/>
          </p:blipFill>
          <p:spPr>
            <a:xfrm>
              <a:off x="2245684" y="2420805"/>
              <a:ext cx="6760280" cy="4104456"/>
            </a:xfrm>
            <a:prstGeom prst="rect">
              <a:avLst/>
            </a:prstGeom>
          </p:spPr>
        </p:pic>
        <p:pic>
          <p:nvPicPr>
            <p:cNvPr id="16" name="Imagen 15">
              <a:extLst>
                <a:ext uri="{FF2B5EF4-FFF2-40B4-BE49-F238E27FC236}">
                  <a16:creationId xmlns:a16="http://schemas.microsoft.com/office/drawing/2014/main" id="{1A0E273B-AB91-4589-83D1-65905F92C295}"/>
                </a:ext>
              </a:extLst>
            </p:cNvPr>
            <p:cNvPicPr>
              <a:picLocks noChangeAspect="1"/>
            </p:cNvPicPr>
            <p:nvPr/>
          </p:nvPicPr>
          <p:blipFill rotWithShape="1">
            <a:blip r:embed="rId3"/>
            <a:srcRect l="65769" t="74597" r="15687" b="17517"/>
            <a:stretch/>
          </p:blipFill>
          <p:spPr>
            <a:xfrm>
              <a:off x="6898316" y="5928971"/>
              <a:ext cx="1973913" cy="583144"/>
            </a:xfrm>
            <a:prstGeom prst="rect">
              <a:avLst/>
            </a:prstGeom>
          </p:spPr>
        </p:pic>
      </p:grpSp>
      <p:sp>
        <p:nvSpPr>
          <p:cNvPr id="2" name="Marcador de número de diapositiva 1"/>
          <p:cNvSpPr>
            <a:spLocks noGrp="1"/>
          </p:cNvSpPr>
          <p:nvPr>
            <p:ph type="sldNum" sz="quarter" idx="12"/>
          </p:nvPr>
        </p:nvSpPr>
        <p:spPr>
          <a:xfrm>
            <a:off x="8378687" y="6289679"/>
            <a:ext cx="493542" cy="222436"/>
          </a:xfrm>
        </p:spPr>
        <p:txBody>
          <a:bodyPr/>
          <a:lstStyle/>
          <a:p>
            <a:fld id="{E31375A4-56A4-47D6-9801-1991572033F7}" type="slidenum">
              <a:rPr lang="en-US" smtClean="0"/>
              <a:t>12</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sp>
        <p:nvSpPr>
          <p:cNvPr id="6" name="Rectángulo 5"/>
          <p:cNvSpPr/>
          <p:nvPr/>
        </p:nvSpPr>
        <p:spPr>
          <a:xfrm rot="5400000">
            <a:off x="3385131" y="-3385126"/>
            <a:ext cx="2373740" cy="9144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500" dirty="0"/>
          </a:p>
        </p:txBody>
      </p:sp>
      <p:sp>
        <p:nvSpPr>
          <p:cNvPr id="10" name="Rectángulo 9"/>
          <p:cNvSpPr/>
          <p:nvPr/>
        </p:nvSpPr>
        <p:spPr>
          <a:xfrm>
            <a:off x="205801" y="563627"/>
            <a:ext cx="4572000" cy="1246495"/>
          </a:xfrm>
          <a:prstGeom prst="rect">
            <a:avLst/>
          </a:prstGeom>
        </p:spPr>
        <p:txBody>
          <a:bodyPr>
            <a:spAutoFit/>
          </a:bodyPr>
          <a:lstStyle/>
          <a:p>
            <a:r>
              <a:rPr lang="en-US" sz="1500" dirty="0">
                <a:solidFill>
                  <a:schemeClr val="bg1"/>
                </a:solidFill>
              </a:rPr>
              <a:t>Pesticide (Active ingredient):</a:t>
            </a:r>
          </a:p>
          <a:p>
            <a:r>
              <a:rPr lang="en-US" sz="1500" dirty="0">
                <a:solidFill>
                  <a:schemeClr val="bg1"/>
                </a:solidFill>
              </a:rPr>
              <a:t>Formulated product:</a:t>
            </a:r>
          </a:p>
          <a:p>
            <a:r>
              <a:rPr lang="en-US" sz="1500" dirty="0">
                <a:solidFill>
                  <a:schemeClr val="bg1"/>
                </a:solidFill>
              </a:rPr>
              <a:t>Dose used (ml 100 L-1)*:</a:t>
            </a:r>
          </a:p>
          <a:p>
            <a:endParaRPr lang="en-US" sz="1500" dirty="0">
              <a:solidFill>
                <a:schemeClr val="bg1"/>
              </a:solidFill>
            </a:endParaRPr>
          </a:p>
          <a:p>
            <a:r>
              <a:rPr lang="en-US" sz="1500" dirty="0">
                <a:solidFill>
                  <a:schemeClr val="bg1"/>
                </a:solidFill>
              </a:rPr>
              <a:t>Average application volume  (L ha-1): </a:t>
            </a:r>
          </a:p>
        </p:txBody>
      </p:sp>
      <p:sp>
        <p:nvSpPr>
          <p:cNvPr id="11" name="Rectángulo 10"/>
          <p:cNvSpPr/>
          <p:nvPr/>
        </p:nvSpPr>
        <p:spPr>
          <a:xfrm>
            <a:off x="205801" y="39513"/>
            <a:ext cx="1525033" cy="477054"/>
          </a:xfrm>
          <a:prstGeom prst="rect">
            <a:avLst/>
          </a:prstGeom>
        </p:spPr>
        <p:txBody>
          <a:bodyPr wrap="none">
            <a:spAutoFit/>
          </a:bodyPr>
          <a:lstStyle/>
          <a:p>
            <a:r>
              <a:rPr lang="es-CL" sz="2500" b="1" kern="0" spc="-197" dirty="0" err="1">
                <a:solidFill>
                  <a:schemeClr val="bg1"/>
                </a:solidFill>
                <a:latin typeface="Superclarendon"/>
                <a:ea typeface="+mj-ea"/>
                <a:cs typeface="+mj-cs"/>
              </a:rPr>
              <a:t>Fluazinam</a:t>
            </a:r>
            <a:endParaRPr lang="es-CL" sz="2500" b="1" kern="0" spc="-197" dirty="0">
              <a:solidFill>
                <a:schemeClr val="bg1"/>
              </a:solidFill>
              <a:latin typeface="Superclarendon"/>
              <a:ea typeface="+mj-ea"/>
              <a:cs typeface="+mj-cs"/>
            </a:endParaRPr>
          </a:p>
        </p:txBody>
      </p:sp>
      <p:sp>
        <p:nvSpPr>
          <p:cNvPr id="12" name="Rectángulo 11"/>
          <p:cNvSpPr/>
          <p:nvPr/>
        </p:nvSpPr>
        <p:spPr>
          <a:xfrm>
            <a:off x="3497173" y="563627"/>
            <a:ext cx="4572000" cy="1246495"/>
          </a:xfrm>
          <a:prstGeom prst="rect">
            <a:avLst/>
          </a:prstGeom>
        </p:spPr>
        <p:txBody>
          <a:bodyPr>
            <a:spAutoFit/>
          </a:bodyPr>
          <a:lstStyle/>
          <a:p>
            <a:r>
              <a:rPr lang="it-IT" sz="1500" dirty="0">
                <a:solidFill>
                  <a:schemeClr val="bg1"/>
                </a:solidFill>
              </a:rPr>
              <a:t>Fluazinam</a:t>
            </a:r>
          </a:p>
          <a:p>
            <a:r>
              <a:rPr lang="it-IT" sz="1500" dirty="0">
                <a:solidFill>
                  <a:schemeClr val="bg1"/>
                </a:solidFill>
              </a:rPr>
              <a:t>Shirlan 500 SC</a:t>
            </a:r>
          </a:p>
          <a:p>
            <a:r>
              <a:rPr lang="it-IT" sz="1500" dirty="0">
                <a:solidFill>
                  <a:schemeClr val="bg1"/>
                </a:solidFill>
              </a:rPr>
              <a:t>190 (1,444 L ha-1) </a:t>
            </a:r>
          </a:p>
          <a:p>
            <a:r>
              <a:rPr lang="it-IT" sz="1500" dirty="0">
                <a:solidFill>
                  <a:schemeClr val="bg1"/>
                </a:solidFill>
              </a:rPr>
              <a:t>95,0 g i.a 100 L-1 (722,0 g i.a ha-1)</a:t>
            </a:r>
          </a:p>
          <a:p>
            <a:r>
              <a:rPr lang="it-IT" sz="1500" dirty="0">
                <a:solidFill>
                  <a:schemeClr val="bg1"/>
                </a:solidFill>
              </a:rPr>
              <a:t>760</a:t>
            </a:r>
          </a:p>
        </p:txBody>
      </p:sp>
      <p:sp>
        <p:nvSpPr>
          <p:cNvPr id="14" name="CuadroTexto 13"/>
          <p:cNvSpPr txBox="1"/>
          <p:nvPr/>
        </p:nvSpPr>
        <p:spPr>
          <a:xfrm>
            <a:off x="6529501" y="3254909"/>
            <a:ext cx="2376264" cy="1323439"/>
          </a:xfrm>
          <a:prstGeom prst="rect">
            <a:avLst/>
          </a:prstGeom>
          <a:noFill/>
        </p:spPr>
        <p:txBody>
          <a:bodyPr wrap="square" rtlCol="0">
            <a:spAutoFit/>
          </a:bodyPr>
          <a:lstStyle/>
          <a:p>
            <a:r>
              <a:rPr lang="es-ES" sz="1600" dirty="0">
                <a:solidFill>
                  <a:srgbClr val="D15A3E"/>
                </a:solidFill>
              </a:rPr>
              <a:t>ESTE PRODUCTO ESTÁ EN LA LISTA DE DISRUPTORES Y NO SE TRASPASA AL VINO</a:t>
            </a:r>
          </a:p>
        </p:txBody>
      </p:sp>
      <p:sp>
        <p:nvSpPr>
          <p:cNvPr id="15" name="Rectángulo 14"/>
          <p:cNvSpPr/>
          <p:nvPr/>
        </p:nvSpPr>
        <p:spPr>
          <a:xfrm>
            <a:off x="205801" y="3344036"/>
            <a:ext cx="1854690" cy="1815882"/>
          </a:xfrm>
          <a:prstGeom prst="rect">
            <a:avLst/>
          </a:prstGeom>
        </p:spPr>
        <p:txBody>
          <a:bodyPr wrap="square">
            <a:spAutoFit/>
          </a:bodyPr>
          <a:lstStyle/>
          <a:p>
            <a:pPr algn="ctr"/>
            <a:r>
              <a:rPr lang="en-US" sz="1400" dirty="0"/>
              <a:t>Curve estimated based on the first order dissipation model, adjusted using 9 dissipation curves developed in four zones and during two seasons.</a:t>
            </a:r>
          </a:p>
        </p:txBody>
      </p:sp>
      <p:pic>
        <p:nvPicPr>
          <p:cNvPr id="4" name="Imagen 3">
            <a:extLst>
              <a:ext uri="{FF2B5EF4-FFF2-40B4-BE49-F238E27FC236}">
                <a16:creationId xmlns:a16="http://schemas.microsoft.com/office/drawing/2014/main" id="{CBAE12F4-3F40-48F4-96F2-A92B8CCEA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997" y="3035131"/>
            <a:ext cx="4663129" cy="1542921"/>
          </a:xfrm>
          <a:prstGeom prst="rect">
            <a:avLst/>
          </a:prstGeom>
        </p:spPr>
      </p:pic>
    </p:spTree>
    <p:extLst>
      <p:ext uri="{BB962C8B-B14F-4D97-AF65-F5344CB8AC3E}">
        <p14:creationId xmlns:p14="http://schemas.microsoft.com/office/powerpoint/2010/main" val="2671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378687" y="6289679"/>
            <a:ext cx="371030" cy="222436"/>
          </a:xfrm>
        </p:spPr>
        <p:txBody>
          <a:bodyPr/>
          <a:lstStyle/>
          <a:p>
            <a:fld id="{E31375A4-56A4-47D6-9801-1991572033F7}" type="slidenum">
              <a:rPr lang="en-US" smtClean="0"/>
              <a:t>13</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sp>
        <p:nvSpPr>
          <p:cNvPr id="8" name="Rectángulo 7"/>
          <p:cNvSpPr/>
          <p:nvPr/>
        </p:nvSpPr>
        <p:spPr>
          <a:xfrm>
            <a:off x="1152384" y="5492533"/>
            <a:ext cx="7009978" cy="646331"/>
          </a:xfrm>
          <a:prstGeom prst="rect">
            <a:avLst/>
          </a:prstGeom>
        </p:spPr>
        <p:txBody>
          <a:bodyPr wrap="square">
            <a:spAutoFit/>
          </a:bodyPr>
          <a:lstStyle/>
          <a:p>
            <a:pPr algn="ctr"/>
            <a:r>
              <a:rPr lang="en-US" kern="0" spc="-197" dirty="0">
                <a:solidFill>
                  <a:srgbClr val="D15A3E"/>
                </a:solidFill>
                <a:latin typeface="Superclarendon"/>
                <a:ea typeface="+mj-ea"/>
                <a:cs typeface="+mj-cs"/>
              </a:rPr>
              <a:t>Average residue concentration in the red and white grape </a:t>
            </a:r>
            <a:r>
              <a:rPr lang="en-US" kern="0" spc="-197" dirty="0" err="1">
                <a:solidFill>
                  <a:srgbClr val="D15A3E"/>
                </a:solidFill>
                <a:latin typeface="Superclarendon"/>
                <a:ea typeface="+mj-ea"/>
                <a:cs typeface="+mj-cs"/>
              </a:rPr>
              <a:t>vinification</a:t>
            </a:r>
            <a:r>
              <a:rPr lang="en-US" kern="0" spc="-197" dirty="0">
                <a:solidFill>
                  <a:srgbClr val="D15A3E"/>
                </a:solidFill>
                <a:latin typeface="Superclarendon"/>
                <a:ea typeface="+mj-ea"/>
                <a:cs typeface="+mj-cs"/>
              </a:rPr>
              <a:t> process, applied 72 h before harvest. Detection limit (DL) = 0,004 mg kg-1</a:t>
            </a:r>
            <a:endParaRPr lang="es-CL" kern="0" spc="-197" dirty="0">
              <a:solidFill>
                <a:srgbClr val="D15A3E"/>
              </a:solidFill>
              <a:latin typeface="Superclarendon"/>
              <a:ea typeface="+mj-ea"/>
              <a:cs typeface="+mj-cs"/>
            </a:endParaRPr>
          </a:p>
        </p:txBody>
      </p:sp>
      <p:pic>
        <p:nvPicPr>
          <p:cNvPr id="9" name="Imagen 8"/>
          <p:cNvPicPr>
            <a:picLocks noChangeAspect="1"/>
          </p:cNvPicPr>
          <p:nvPr/>
        </p:nvPicPr>
        <p:blipFill rotWithShape="1">
          <a:blip r:embed="rId2"/>
          <a:srcRect l="33397" t="13579" r="29523" b="7673"/>
          <a:stretch/>
        </p:blipFill>
        <p:spPr>
          <a:xfrm>
            <a:off x="1" y="197241"/>
            <a:ext cx="4308500" cy="5144477"/>
          </a:xfrm>
          <a:prstGeom prst="rect">
            <a:avLst/>
          </a:prstGeom>
        </p:spPr>
      </p:pic>
      <p:pic>
        <p:nvPicPr>
          <p:cNvPr id="10" name="Imagen 9"/>
          <p:cNvPicPr>
            <a:picLocks noChangeAspect="1"/>
          </p:cNvPicPr>
          <p:nvPr/>
        </p:nvPicPr>
        <p:blipFill rotWithShape="1">
          <a:blip r:embed="rId3"/>
          <a:srcRect l="42252" t="16532" r="22882" b="10626"/>
          <a:stretch/>
        </p:blipFill>
        <p:spPr>
          <a:xfrm>
            <a:off x="4788024" y="197241"/>
            <a:ext cx="4345634" cy="5144477"/>
          </a:xfrm>
          <a:prstGeom prst="rect">
            <a:avLst/>
          </a:prstGeom>
        </p:spPr>
      </p:pic>
      <p:sp>
        <p:nvSpPr>
          <p:cNvPr id="11" name="Date Placeholder 1">
            <a:extLst>
              <a:ext uri="{FF2B5EF4-FFF2-40B4-BE49-F238E27FC236}">
                <a16:creationId xmlns:a16="http://schemas.microsoft.com/office/drawing/2014/main" id="{A563FB48-4E30-4704-8286-1B6B9A9B334C}"/>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350758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8378687" y="6289679"/>
            <a:ext cx="503354" cy="222436"/>
          </a:xfrm>
        </p:spPr>
        <p:txBody>
          <a:bodyPr/>
          <a:lstStyle/>
          <a:p>
            <a:fld id="{E31375A4-56A4-47D6-9801-1991572033F7}" type="slidenum">
              <a:rPr lang="en-US" smtClean="0"/>
              <a:t>14</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sp>
        <p:nvSpPr>
          <p:cNvPr id="5" name="Título 4"/>
          <p:cNvSpPr txBox="1">
            <a:spLocks/>
          </p:cNvSpPr>
          <p:nvPr/>
        </p:nvSpPr>
        <p:spPr>
          <a:xfrm>
            <a:off x="346365" y="97454"/>
            <a:ext cx="7200900" cy="438255"/>
          </a:xfrm>
          <a:prstGeom prst="rect">
            <a:avLst/>
          </a:prstGeom>
        </p:spPr>
        <p:txBody>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s-CL" dirty="0"/>
              <a:t>APP</a:t>
            </a:r>
          </a:p>
        </p:txBody>
      </p:sp>
      <p:grpSp>
        <p:nvGrpSpPr>
          <p:cNvPr id="6" name="Grupo 5"/>
          <p:cNvGrpSpPr/>
          <p:nvPr/>
        </p:nvGrpSpPr>
        <p:grpSpPr>
          <a:xfrm>
            <a:off x="153291" y="782401"/>
            <a:ext cx="2715922" cy="5313599"/>
            <a:chOff x="312316" y="570366"/>
            <a:chExt cx="2921213" cy="5715244"/>
          </a:xfrm>
        </p:grpSpPr>
        <p:pic>
          <p:nvPicPr>
            <p:cNvPr id="7" name="Imagen 6"/>
            <p:cNvPicPr>
              <a:picLocks noChangeAspect="1"/>
            </p:cNvPicPr>
            <p:nvPr/>
          </p:nvPicPr>
          <p:blipFill>
            <a:blip r:embed="rId2"/>
            <a:stretch>
              <a:fillRect/>
            </a:stretch>
          </p:blipFill>
          <p:spPr>
            <a:xfrm>
              <a:off x="312316" y="570366"/>
              <a:ext cx="2921213" cy="571524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76" y="1071718"/>
              <a:ext cx="2768092" cy="4480943"/>
            </a:xfrm>
            <a:prstGeom prst="rect">
              <a:avLst/>
            </a:prstGeom>
          </p:spPr>
        </p:pic>
      </p:grpSp>
      <p:grpSp>
        <p:nvGrpSpPr>
          <p:cNvPr id="9" name="Grupo 8"/>
          <p:cNvGrpSpPr/>
          <p:nvPr/>
        </p:nvGrpSpPr>
        <p:grpSpPr>
          <a:xfrm>
            <a:off x="3188187" y="782401"/>
            <a:ext cx="2702375" cy="5287095"/>
            <a:chOff x="3233529" y="570366"/>
            <a:chExt cx="2921213" cy="5715244"/>
          </a:xfrm>
        </p:grpSpPr>
        <p:pic>
          <p:nvPicPr>
            <p:cNvPr id="10" name="Imagen 9"/>
            <p:cNvPicPr>
              <a:picLocks noChangeAspect="1"/>
            </p:cNvPicPr>
            <p:nvPr/>
          </p:nvPicPr>
          <p:blipFill>
            <a:blip r:embed="rId2"/>
            <a:stretch>
              <a:fillRect/>
            </a:stretch>
          </p:blipFill>
          <p:spPr>
            <a:xfrm>
              <a:off x="3233529" y="570366"/>
              <a:ext cx="2921213" cy="5715244"/>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123" y="1071718"/>
              <a:ext cx="2751058" cy="4412362"/>
            </a:xfrm>
            <a:prstGeom prst="rect">
              <a:avLst/>
            </a:prstGeom>
          </p:spPr>
        </p:pic>
      </p:grpSp>
      <p:grpSp>
        <p:nvGrpSpPr>
          <p:cNvPr id="12" name="Grupo 11"/>
          <p:cNvGrpSpPr/>
          <p:nvPr/>
        </p:nvGrpSpPr>
        <p:grpSpPr>
          <a:xfrm>
            <a:off x="6209536" y="782401"/>
            <a:ext cx="2736242" cy="5353356"/>
            <a:chOff x="6222787" y="570366"/>
            <a:chExt cx="2921213" cy="5715244"/>
          </a:xfrm>
        </p:grpSpPr>
        <p:pic>
          <p:nvPicPr>
            <p:cNvPr id="13" name="Imagen 12"/>
            <p:cNvPicPr>
              <a:picLocks noChangeAspect="1"/>
            </p:cNvPicPr>
            <p:nvPr/>
          </p:nvPicPr>
          <p:blipFill>
            <a:blip r:embed="rId2"/>
            <a:stretch>
              <a:fillRect/>
            </a:stretch>
          </p:blipFill>
          <p:spPr>
            <a:xfrm>
              <a:off x="6222787" y="570366"/>
              <a:ext cx="2921213" cy="5715244"/>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863" y="1089582"/>
              <a:ext cx="2768091" cy="4394497"/>
            </a:xfrm>
            <a:prstGeom prst="rect">
              <a:avLst/>
            </a:prstGeom>
          </p:spPr>
        </p:pic>
      </p:grpSp>
      <p:pic>
        <p:nvPicPr>
          <p:cNvPr id="16" name="Imagen 15">
            <a:extLst>
              <a:ext uri="{FF2B5EF4-FFF2-40B4-BE49-F238E27FC236}">
                <a16:creationId xmlns:a16="http://schemas.microsoft.com/office/drawing/2014/main" id="{F1C33EC9-F292-4C64-BE0E-701C581BEF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0" b="4149"/>
          <a:stretch/>
        </p:blipFill>
        <p:spPr>
          <a:xfrm>
            <a:off x="3261518" y="1262901"/>
            <a:ext cx="2544966" cy="4151659"/>
          </a:xfrm>
          <a:prstGeom prst="rect">
            <a:avLst/>
          </a:prstGeom>
        </p:spPr>
      </p:pic>
      <p:pic>
        <p:nvPicPr>
          <p:cNvPr id="18" name="Imagen 17">
            <a:extLst>
              <a:ext uri="{FF2B5EF4-FFF2-40B4-BE49-F238E27FC236}">
                <a16:creationId xmlns:a16="http://schemas.microsoft.com/office/drawing/2014/main" id="{7E1CA5C0-F043-4C86-8D62-B201ACD0BC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44" b="4888"/>
          <a:stretch/>
        </p:blipFill>
        <p:spPr>
          <a:xfrm>
            <a:off x="6289225" y="1262901"/>
            <a:ext cx="2592816" cy="4151659"/>
          </a:xfrm>
          <a:prstGeom prst="rect">
            <a:avLst/>
          </a:prstGeom>
        </p:spPr>
      </p:pic>
    </p:spTree>
    <p:extLst>
      <p:ext uri="{BB962C8B-B14F-4D97-AF65-F5344CB8AC3E}">
        <p14:creationId xmlns:p14="http://schemas.microsoft.com/office/powerpoint/2010/main" val="30379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868" y="722603"/>
            <a:ext cx="5567076" cy="5567076"/>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3" y="706602"/>
            <a:ext cx="5583077" cy="5583077"/>
          </a:xfrm>
          <a:prstGeom prst="rect">
            <a:avLst/>
          </a:prstGeom>
        </p:spPr>
      </p:pic>
      <p:sp>
        <p:nvSpPr>
          <p:cNvPr id="5" name="Título 4"/>
          <p:cNvSpPr>
            <a:spLocks noGrp="1"/>
          </p:cNvSpPr>
          <p:nvPr>
            <p:ph type="title"/>
          </p:nvPr>
        </p:nvSpPr>
        <p:spPr>
          <a:xfrm>
            <a:off x="457201" y="262850"/>
            <a:ext cx="7200900" cy="459753"/>
          </a:xfrm>
        </p:spPr>
        <p:txBody>
          <a:bodyPr/>
          <a:lstStyle/>
          <a:p>
            <a:r>
              <a:rPr lang="es-CL" dirty="0"/>
              <a:t>IPRODIONE</a:t>
            </a:r>
          </a:p>
        </p:txBody>
      </p:sp>
      <p:pic>
        <p:nvPicPr>
          <p:cNvPr id="10" name="Marcador de contenido 9"/>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4198"/>
          <a:stretch/>
        </p:blipFill>
        <p:spPr>
          <a:xfrm>
            <a:off x="1723539" y="1487053"/>
            <a:ext cx="2353589" cy="4008522"/>
          </a:xfrm>
        </p:spPr>
      </p:pic>
      <p:sp>
        <p:nvSpPr>
          <p:cNvPr id="2" name="Marcador de número de diapositiva 1"/>
          <p:cNvSpPr>
            <a:spLocks noGrp="1"/>
          </p:cNvSpPr>
          <p:nvPr>
            <p:ph type="sldNum" sz="quarter" idx="12"/>
          </p:nvPr>
        </p:nvSpPr>
        <p:spPr>
          <a:xfrm>
            <a:off x="8378687" y="6289679"/>
            <a:ext cx="438142" cy="222436"/>
          </a:xfrm>
        </p:spPr>
        <p:txBody>
          <a:bodyPr/>
          <a:lstStyle/>
          <a:p>
            <a:fld id="{E31375A4-56A4-47D6-9801-1991572033F7}" type="slidenum">
              <a:rPr lang="en-US" smtClean="0"/>
              <a:t>15</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pic>
        <p:nvPicPr>
          <p:cNvPr id="7" name="Marcador de contenido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3897"/>
          <a:stretch/>
        </p:blipFill>
        <p:spPr>
          <a:xfrm>
            <a:off x="5590628" y="1497496"/>
            <a:ext cx="2353589" cy="4021097"/>
          </a:xfrm>
        </p:spPr>
      </p:pic>
      <p:sp>
        <p:nvSpPr>
          <p:cNvPr id="11" name="Date Placeholder 1">
            <a:extLst>
              <a:ext uri="{FF2B5EF4-FFF2-40B4-BE49-F238E27FC236}">
                <a16:creationId xmlns:a16="http://schemas.microsoft.com/office/drawing/2014/main" id="{0719B95A-CF7D-4C8A-9D11-9B3352F0FDD6}"/>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21257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868" y="722603"/>
            <a:ext cx="5567076" cy="5567076"/>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3" y="706602"/>
            <a:ext cx="5583077" cy="5583077"/>
          </a:xfrm>
          <a:prstGeom prst="rect">
            <a:avLst/>
          </a:prstGeom>
        </p:spPr>
      </p:pic>
      <p:sp>
        <p:nvSpPr>
          <p:cNvPr id="5" name="Título 4"/>
          <p:cNvSpPr>
            <a:spLocks noGrp="1"/>
          </p:cNvSpPr>
          <p:nvPr>
            <p:ph type="title"/>
          </p:nvPr>
        </p:nvSpPr>
        <p:spPr>
          <a:xfrm>
            <a:off x="457201" y="262850"/>
            <a:ext cx="7200900" cy="459753"/>
          </a:xfrm>
        </p:spPr>
        <p:txBody>
          <a:bodyPr/>
          <a:lstStyle/>
          <a:p>
            <a:r>
              <a:rPr lang="es-CL" dirty="0"/>
              <a:t>IPRODIONE</a:t>
            </a:r>
          </a:p>
        </p:txBody>
      </p:sp>
      <p:pic>
        <p:nvPicPr>
          <p:cNvPr id="10" name="Marcador de contenido 9"/>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3897"/>
          <a:stretch/>
        </p:blipFill>
        <p:spPr>
          <a:xfrm>
            <a:off x="1746433" y="1497497"/>
            <a:ext cx="2340115" cy="3998078"/>
          </a:xfrm>
        </p:spPr>
      </p:pic>
      <p:sp>
        <p:nvSpPr>
          <p:cNvPr id="2" name="Marcador de número de diapositiva 1"/>
          <p:cNvSpPr>
            <a:spLocks noGrp="1"/>
          </p:cNvSpPr>
          <p:nvPr>
            <p:ph type="sldNum" sz="quarter" idx="12"/>
          </p:nvPr>
        </p:nvSpPr>
        <p:spPr>
          <a:xfrm>
            <a:off x="8378686" y="6289679"/>
            <a:ext cx="429753" cy="222436"/>
          </a:xfrm>
        </p:spPr>
        <p:txBody>
          <a:bodyPr/>
          <a:lstStyle/>
          <a:p>
            <a:fld id="{E31375A4-56A4-47D6-9801-1991572033F7}" type="slidenum">
              <a:rPr lang="en-US" smtClean="0"/>
              <a:t>16</a:t>
            </a:fld>
            <a:endParaRPr lang="en-US" dirty="0"/>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pic>
        <p:nvPicPr>
          <p:cNvPr id="7" name="Marcador de contenido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4284"/>
          <a:stretch/>
        </p:blipFill>
        <p:spPr>
          <a:xfrm>
            <a:off x="5598483" y="1497497"/>
            <a:ext cx="2349583" cy="3998078"/>
          </a:xfrm>
        </p:spPr>
      </p:pic>
      <p:sp>
        <p:nvSpPr>
          <p:cNvPr id="11" name="Date Placeholder 1">
            <a:extLst>
              <a:ext uri="{FF2B5EF4-FFF2-40B4-BE49-F238E27FC236}">
                <a16:creationId xmlns:a16="http://schemas.microsoft.com/office/drawing/2014/main" id="{DBF757E9-FB8B-49B3-8093-E4BE49907D04}"/>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422261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074" y="713368"/>
            <a:ext cx="5661653" cy="5661653"/>
          </a:xfrm>
          <a:prstGeom prst="rect">
            <a:avLst/>
          </a:prstGeom>
        </p:spPr>
      </p:pic>
      <p:sp>
        <p:nvSpPr>
          <p:cNvPr id="5" name="Título 4"/>
          <p:cNvSpPr>
            <a:spLocks noGrp="1"/>
          </p:cNvSpPr>
          <p:nvPr>
            <p:ph type="title"/>
          </p:nvPr>
        </p:nvSpPr>
        <p:spPr>
          <a:xfrm>
            <a:off x="457201" y="-438255"/>
            <a:ext cx="7200900" cy="1142385"/>
          </a:xfrm>
        </p:spPr>
        <p:txBody>
          <a:bodyPr/>
          <a:lstStyle/>
          <a:p>
            <a:r>
              <a:rPr lang="es-CL" dirty="0"/>
              <a:t>CHLORPYRIFOS</a:t>
            </a:r>
          </a:p>
        </p:txBody>
      </p:sp>
      <p:pic>
        <p:nvPicPr>
          <p:cNvPr id="11" name="Marcador de contenido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4013"/>
          <a:stretch/>
        </p:blipFill>
        <p:spPr>
          <a:xfrm>
            <a:off x="5089353" y="1535020"/>
            <a:ext cx="2418257" cy="4018348"/>
          </a:xfrm>
        </p:spPr>
      </p:pic>
      <p:sp>
        <p:nvSpPr>
          <p:cNvPr id="2" name="Marcador de número de diapositiva 1"/>
          <p:cNvSpPr>
            <a:spLocks noGrp="1"/>
          </p:cNvSpPr>
          <p:nvPr>
            <p:ph type="sldNum" sz="quarter" idx="12"/>
          </p:nvPr>
        </p:nvSpPr>
        <p:spPr>
          <a:xfrm>
            <a:off x="8378686" y="6289679"/>
            <a:ext cx="412975" cy="222436"/>
          </a:xfrm>
        </p:spPr>
        <p:txBody>
          <a:bodyPr/>
          <a:lstStyle/>
          <a:p>
            <a:fld id="{E31375A4-56A4-47D6-9801-1991572033F7}" type="slidenum">
              <a:rPr lang="en-US" smtClean="0"/>
              <a:t>17</a:t>
            </a:fld>
            <a:endParaRPr lang="en-US"/>
          </a:p>
        </p:txBody>
      </p:sp>
      <p:sp>
        <p:nvSpPr>
          <p:cNvPr id="3" name="Marcador de pie de página 2"/>
          <p:cNvSpPr>
            <a:spLocks noGrp="1"/>
          </p:cNvSpPr>
          <p:nvPr>
            <p:ph type="ftr" sz="quarter" idx="11"/>
          </p:nvPr>
        </p:nvSpPr>
        <p:spPr/>
        <p:txBody>
          <a:bodyPr/>
          <a:lstStyle/>
          <a:p>
            <a:r>
              <a:rPr lang="en-US"/>
              <a:t>APEC Wine Regulatory Forum |  Oct 10 – 11, 2018</a:t>
            </a:r>
            <a:endParaRPr lang="en-US"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99" y="771245"/>
            <a:ext cx="5629555" cy="5629555"/>
          </a:xfrm>
          <a:prstGeom prst="rect">
            <a:avLst/>
          </a:prstGeom>
        </p:spPr>
      </p:pic>
      <p:pic>
        <p:nvPicPr>
          <p:cNvPr id="10" name="Marcador de contenido 9"/>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4221" b="3457"/>
          <a:stretch/>
        </p:blipFill>
        <p:spPr>
          <a:xfrm>
            <a:off x="1429978" y="1561524"/>
            <a:ext cx="2448306" cy="4018348"/>
          </a:xfrm>
        </p:spPr>
      </p:pic>
      <p:sp>
        <p:nvSpPr>
          <p:cNvPr id="13" name="Date Placeholder 1">
            <a:extLst>
              <a:ext uri="{FF2B5EF4-FFF2-40B4-BE49-F238E27FC236}">
                <a16:creationId xmlns:a16="http://schemas.microsoft.com/office/drawing/2014/main" id="{A91316A4-0F21-479F-BBDD-90E69FFCE5BF}"/>
              </a:ext>
            </a:extLst>
          </p:cNvPr>
          <p:cNvSpPr>
            <a:spLocks noGrp="1"/>
          </p:cNvSpPr>
          <p:nvPr>
            <p:ph type="dt" sz="half" idx="10"/>
          </p:nvPr>
        </p:nvSpPr>
        <p:spPr>
          <a:xfrm>
            <a:off x="5102605" y="6289679"/>
            <a:ext cx="3276083" cy="222436"/>
          </a:xfrm>
        </p:spPr>
        <p:txBody>
          <a:bodyPr/>
          <a:lstStyle/>
          <a:p>
            <a:r>
              <a:rPr lang="en-US" dirty="0"/>
              <a:t>Honolulu, Hawaii, USA</a:t>
            </a:r>
          </a:p>
        </p:txBody>
      </p:sp>
    </p:spTree>
    <p:extLst>
      <p:ext uri="{BB962C8B-B14F-4D97-AF65-F5344CB8AC3E}">
        <p14:creationId xmlns:p14="http://schemas.microsoft.com/office/powerpoint/2010/main" val="32380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pPr/>
              <a:t>2</a:t>
            </a:fld>
            <a:endParaRPr lang="en-US"/>
          </a:p>
        </p:txBody>
      </p:sp>
      <p:sp>
        <p:nvSpPr>
          <p:cNvPr id="3" name="Footer Placeholder 2"/>
          <p:cNvSpPr>
            <a:spLocks noGrp="1"/>
          </p:cNvSpPr>
          <p:nvPr>
            <p:ph type="ftr" sz="quarter" idx="11"/>
          </p:nvPr>
        </p:nvSpPr>
        <p:spPr/>
        <p:txBody>
          <a:bodyPr/>
          <a:lstStyle/>
          <a:p>
            <a:r>
              <a:rPr lang="en-US" dirty="0"/>
              <a:t>APEC Wine Regulatory Forum | October 10-11, 2018</a:t>
            </a:r>
          </a:p>
        </p:txBody>
      </p:sp>
      <p:sp>
        <p:nvSpPr>
          <p:cNvPr id="2" name="Date Placeholder 1"/>
          <p:cNvSpPr>
            <a:spLocks noGrp="1"/>
          </p:cNvSpPr>
          <p:nvPr>
            <p:ph type="dt" sz="half" idx="10"/>
          </p:nvPr>
        </p:nvSpPr>
        <p:spPr/>
        <p:txBody>
          <a:bodyPr/>
          <a:lstStyle/>
          <a:p>
            <a:r>
              <a:rPr lang="en-US" dirty="0"/>
              <a:t>Honolulu, Hawaii, USA</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4624"/>
            <a:ext cx="6552728" cy="6483631"/>
          </a:xfrm>
          <a:prstGeom prst="rect">
            <a:avLst/>
          </a:prstGeom>
        </p:spPr>
      </p:pic>
      <p:sp>
        <p:nvSpPr>
          <p:cNvPr id="6" name="Title 9"/>
          <p:cNvSpPr txBox="1">
            <a:spLocks/>
          </p:cNvSpPr>
          <p:nvPr/>
        </p:nvSpPr>
        <p:spPr>
          <a:xfrm>
            <a:off x="6633441" y="790181"/>
            <a:ext cx="2575214" cy="1472728"/>
          </a:xfrm>
          <a:prstGeom prst="rect">
            <a:avLst/>
          </a:prstGeom>
        </p:spPr>
        <p:txBody>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a:t>R&amp;D Consortium</a:t>
            </a:r>
            <a:br>
              <a:rPr lang="en-US" dirty="0"/>
            </a:br>
            <a:r>
              <a:rPr lang="en-US" dirty="0"/>
              <a:t>Public-Private Collaboration</a:t>
            </a:r>
            <a:br>
              <a:rPr lang="en-US" dirty="0"/>
            </a:br>
            <a:endParaRPr lang="en-US" dirty="0"/>
          </a:p>
        </p:txBody>
      </p:sp>
    </p:spTree>
    <p:extLst>
      <p:ext uri="{BB962C8B-B14F-4D97-AF65-F5344CB8AC3E}">
        <p14:creationId xmlns:p14="http://schemas.microsoft.com/office/powerpoint/2010/main" val="17205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22" y="-571193"/>
            <a:ext cx="7200900" cy="1142385"/>
          </a:xfrm>
        </p:spPr>
        <p:txBody>
          <a:bodyPr/>
          <a:lstStyle/>
          <a:p>
            <a:r>
              <a:rPr lang="en-US" dirty="0"/>
              <a:t>Projects</a:t>
            </a:r>
          </a:p>
        </p:txBody>
      </p:sp>
      <p:sp>
        <p:nvSpPr>
          <p:cNvPr id="3" name="Content Placeholder 2"/>
          <p:cNvSpPr>
            <a:spLocks noGrp="1"/>
          </p:cNvSpPr>
          <p:nvPr>
            <p:ph idx="1"/>
          </p:nvPr>
        </p:nvSpPr>
        <p:spPr>
          <a:xfrm>
            <a:off x="1008495" y="1141300"/>
            <a:ext cx="7200900" cy="457198"/>
          </a:xfrm>
        </p:spPr>
        <p:txBody>
          <a:bodyPr/>
          <a:lstStyle/>
          <a:p>
            <a:pPr>
              <a:defRPr/>
            </a:pPr>
            <a:r>
              <a:rPr lang="en-AU" dirty="0"/>
              <a:t>P1	Sanitary quality and traceability</a:t>
            </a:r>
          </a:p>
          <a:p>
            <a:pPr marL="0" indent="0">
              <a:buNone/>
            </a:pP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Content Placeholder 2"/>
          <p:cNvSpPr txBox="1">
            <a:spLocks/>
          </p:cNvSpPr>
          <p:nvPr/>
        </p:nvSpPr>
        <p:spPr>
          <a:xfrm>
            <a:off x="1008495" y="1895039"/>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defRPr/>
            </a:pPr>
            <a:r>
              <a:rPr lang="en-AU" dirty="0"/>
              <a:t>P2	Wine preservation </a:t>
            </a:r>
          </a:p>
          <a:p>
            <a:pPr>
              <a:defRPr/>
            </a:pPr>
            <a:r>
              <a:rPr lang="en-US" dirty="0"/>
              <a:t>P3	Geology and wine-growing zones</a:t>
            </a:r>
          </a:p>
          <a:p>
            <a:r>
              <a:rPr lang="en-US" dirty="0"/>
              <a:t>P4	Climate change and wine-</a:t>
            </a:r>
            <a:r>
              <a:rPr lang="en-US" dirty="0" err="1"/>
              <a:t>growining</a:t>
            </a:r>
            <a:r>
              <a:rPr lang="en-US" dirty="0"/>
              <a:t> zones</a:t>
            </a:r>
          </a:p>
          <a:p>
            <a:r>
              <a:rPr lang="en-US" b="1" dirty="0">
                <a:solidFill>
                  <a:srgbClr val="FF0000"/>
                </a:solidFill>
              </a:rPr>
              <a:t>P5	Pesticides</a:t>
            </a:r>
          </a:p>
          <a:p>
            <a:r>
              <a:rPr lang="en-US" dirty="0"/>
              <a:t>P6	Biodiversity</a:t>
            </a:r>
          </a:p>
          <a:p>
            <a:r>
              <a:rPr lang="en-US" dirty="0"/>
              <a:t>P7	Water management</a:t>
            </a:r>
          </a:p>
          <a:p>
            <a:r>
              <a:rPr lang="en-US" dirty="0"/>
              <a:t>P8	Energy and GHG reduction</a:t>
            </a:r>
          </a:p>
          <a:p>
            <a:r>
              <a:rPr lang="en-US" dirty="0"/>
              <a:t>P9	Social responsibility</a:t>
            </a:r>
          </a:p>
          <a:p>
            <a:r>
              <a:rPr lang="en-US" dirty="0"/>
              <a:t>P10	Sustainability Code</a:t>
            </a:r>
          </a:p>
          <a:p>
            <a:r>
              <a:rPr lang="en-US" dirty="0"/>
              <a:t>P11	Code and suppliers</a:t>
            </a:r>
          </a:p>
          <a:p>
            <a:endParaRPr lang="en-US" dirty="0"/>
          </a:p>
        </p:txBody>
      </p:sp>
      <p:sp>
        <p:nvSpPr>
          <p:cNvPr id="8" name="Title 1"/>
          <p:cNvSpPr txBox="1">
            <a:spLocks/>
          </p:cNvSpPr>
          <p:nvPr/>
        </p:nvSpPr>
        <p:spPr>
          <a:xfrm>
            <a:off x="457201" y="-77331"/>
            <a:ext cx="7200900" cy="11423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600" i="1" dirty="0">
                <a:solidFill>
                  <a:schemeClr val="bg1">
                    <a:lumMod val="50000"/>
                  </a:schemeClr>
                </a:solidFill>
              </a:rPr>
              <a:t>Vineyard Quality Program</a:t>
            </a:r>
          </a:p>
        </p:txBody>
      </p:sp>
      <p:sp>
        <p:nvSpPr>
          <p:cNvPr id="9" name="Title 1"/>
          <p:cNvSpPr txBox="1">
            <a:spLocks/>
          </p:cNvSpPr>
          <p:nvPr/>
        </p:nvSpPr>
        <p:spPr>
          <a:xfrm>
            <a:off x="380422" y="676408"/>
            <a:ext cx="7200900" cy="11423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600" i="1" dirty="0">
                <a:solidFill>
                  <a:schemeClr val="bg1">
                    <a:lumMod val="50000"/>
                  </a:schemeClr>
                </a:solidFill>
              </a:rPr>
              <a:t>Sustainability Program</a:t>
            </a:r>
          </a:p>
        </p:txBody>
      </p:sp>
      <p:sp>
        <p:nvSpPr>
          <p:cNvPr id="10" name="Title 1"/>
          <p:cNvSpPr txBox="1">
            <a:spLocks/>
          </p:cNvSpPr>
          <p:nvPr/>
        </p:nvSpPr>
        <p:spPr>
          <a:xfrm>
            <a:off x="457201" y="4854973"/>
            <a:ext cx="7200900" cy="114238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sz="1600" i="1" dirty="0">
                <a:solidFill>
                  <a:schemeClr val="bg1">
                    <a:lumMod val="50000"/>
                  </a:schemeClr>
                </a:solidFill>
              </a:rPr>
              <a:t>Technological Transfer Program</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46" y="1080491"/>
            <a:ext cx="280635" cy="33015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146" y="2934942"/>
            <a:ext cx="280635" cy="330159"/>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6" y="2597001"/>
            <a:ext cx="280635" cy="330159"/>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146" y="2165891"/>
            <a:ext cx="280635" cy="330159"/>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146" y="1784827"/>
            <a:ext cx="280635" cy="330159"/>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079" y="4548641"/>
            <a:ext cx="280635" cy="330159"/>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6" y="4154403"/>
            <a:ext cx="280635" cy="330159"/>
          </a:xfrm>
          <a:prstGeom prst="rect">
            <a:avLst/>
          </a:prstGeom>
        </p:spPr>
      </p:pic>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146" y="3707057"/>
            <a:ext cx="280635" cy="330159"/>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146" y="3319773"/>
            <a:ext cx="280635" cy="330159"/>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063" y="5310227"/>
            <a:ext cx="280635" cy="330159"/>
          </a:xfrm>
          <a:prstGeom prst="rect">
            <a:avLst/>
          </a:prstGeom>
        </p:spPr>
      </p:pic>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063" y="4933643"/>
            <a:ext cx="280635" cy="330159"/>
          </a:xfrm>
          <a:prstGeom prst="rect">
            <a:avLst/>
          </a:prstGeom>
        </p:spPr>
      </p:pic>
    </p:spTree>
    <p:extLst>
      <p:ext uri="{BB962C8B-B14F-4D97-AF65-F5344CB8AC3E}">
        <p14:creationId xmlns:p14="http://schemas.microsoft.com/office/powerpoint/2010/main" val="46110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77" y="2541574"/>
            <a:ext cx="7200900" cy="2743200"/>
          </a:xfrm>
        </p:spPr>
        <p:txBody>
          <a:bodyPr>
            <a:noAutofit/>
          </a:bodyPr>
          <a:lstStyle/>
          <a:p>
            <a:pPr algn="ctr"/>
            <a:r>
              <a:rPr lang="en-US" sz="3800" dirty="0"/>
              <a:t>Project results:</a:t>
            </a:r>
            <a:br>
              <a:rPr lang="en-US" sz="3800" dirty="0"/>
            </a:br>
            <a:r>
              <a:rPr lang="en-US" sz="3800" dirty="0"/>
              <a:t>Degradation Curves, Transfer Rates and Monitoring System for grape and wine pesticide residues in the viticulture industry</a:t>
            </a:r>
            <a:br>
              <a:rPr lang="en-US" sz="3800" dirty="0"/>
            </a:br>
            <a:endParaRPr lang="en-US" sz="3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917" y="5495528"/>
            <a:ext cx="2872320" cy="936104"/>
          </a:xfrm>
          <a:prstGeom prst="rect">
            <a:avLst/>
          </a:prstGeom>
        </p:spPr>
      </p:pic>
    </p:spTree>
    <p:extLst>
      <p:ext uri="{BB962C8B-B14F-4D97-AF65-F5344CB8AC3E}">
        <p14:creationId xmlns:p14="http://schemas.microsoft.com/office/powerpoint/2010/main" val="134298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a:t>General </a:t>
            </a:r>
            <a:r>
              <a:rPr lang="es-CL" dirty="0" err="1"/>
              <a:t>Objective</a:t>
            </a:r>
            <a:r>
              <a:rPr lang="es-CL" dirty="0"/>
              <a:t> </a:t>
            </a:r>
          </a:p>
        </p:txBody>
      </p:sp>
      <p:sp>
        <p:nvSpPr>
          <p:cNvPr id="5" name="Marcador de contenido 4"/>
          <p:cNvSpPr>
            <a:spLocks noGrp="1"/>
          </p:cNvSpPr>
          <p:nvPr>
            <p:ph idx="1"/>
          </p:nvPr>
        </p:nvSpPr>
        <p:spPr/>
        <p:txBody>
          <a:bodyPr/>
          <a:lstStyle/>
          <a:p>
            <a:pPr algn="just"/>
            <a:r>
              <a:rPr lang="en-US" sz="2500" dirty="0"/>
              <a:t>Creating a technical – scientific information base through the development of degradation curves studies and the determinant factors in the transfer of pesticide residues in the </a:t>
            </a:r>
            <a:r>
              <a:rPr lang="en-US" sz="2500" dirty="0" err="1"/>
              <a:t>vinification</a:t>
            </a:r>
            <a:r>
              <a:rPr lang="en-US" sz="2500" dirty="0"/>
              <a:t> process. This system shall allow creating an information system dedicated to support productive decision making to prepare safe wines.</a:t>
            </a:r>
          </a:p>
          <a:p>
            <a:pPr marL="0" indent="0">
              <a:buNone/>
            </a:pPr>
            <a:endParaRPr lang="es-CL" dirty="0"/>
          </a:p>
        </p:txBody>
      </p:sp>
      <p:sp>
        <p:nvSpPr>
          <p:cNvPr id="6" name="Date Placeholder 1">
            <a:extLst>
              <a:ext uri="{FF2B5EF4-FFF2-40B4-BE49-F238E27FC236}">
                <a16:creationId xmlns:a16="http://schemas.microsoft.com/office/drawing/2014/main" id="{37303E84-2FAC-470C-88B5-7E6965EDEB94}"/>
              </a:ext>
            </a:extLst>
          </p:cNvPr>
          <p:cNvSpPr>
            <a:spLocks noGrp="1"/>
          </p:cNvSpPr>
          <p:nvPr>
            <p:ph type="dt" sz="half" idx="10"/>
          </p:nvPr>
        </p:nvSpPr>
        <p:spPr>
          <a:xfrm>
            <a:off x="5102605" y="6289679"/>
            <a:ext cx="3276083" cy="222436"/>
          </a:xfrm>
        </p:spPr>
        <p:txBody>
          <a:bodyPr/>
          <a:lstStyle/>
          <a:p>
            <a:r>
              <a:rPr lang="en-US" dirty="0"/>
              <a:t>Honolulu, Hawaii, USA</a:t>
            </a:r>
          </a:p>
        </p:txBody>
      </p:sp>
      <p:sp>
        <p:nvSpPr>
          <p:cNvPr id="7" name="Slide Number Placeholder 5">
            <a:extLst>
              <a:ext uri="{FF2B5EF4-FFF2-40B4-BE49-F238E27FC236}">
                <a16:creationId xmlns:a16="http://schemas.microsoft.com/office/drawing/2014/main" id="{9747D0C2-48D5-4307-8387-6203EC0C0EF3}"/>
              </a:ext>
            </a:extLst>
          </p:cNvPr>
          <p:cNvSpPr>
            <a:spLocks noGrp="1"/>
          </p:cNvSpPr>
          <p:nvPr>
            <p:ph type="sldNum" sz="quarter" idx="12"/>
          </p:nvPr>
        </p:nvSpPr>
        <p:spPr>
          <a:xfrm>
            <a:off x="8378687" y="6289679"/>
            <a:ext cx="309458" cy="222436"/>
          </a:xfrm>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248579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971550" y="1186875"/>
            <a:ext cx="7200900" cy="3809999"/>
          </a:xfrm>
        </p:spPr>
        <p:txBody>
          <a:bodyPr/>
          <a:lstStyle/>
          <a:p>
            <a:pPr marL="0" indent="0" algn="just">
              <a:buNone/>
            </a:pPr>
            <a:r>
              <a:rPr lang="en-US" sz="2500" dirty="0"/>
              <a:t>Based on field studies, during the first years of the project, Dissipation Curves have been developed for 20 pesticides used in the production of wine grapes. They have also been studied in the industrial process, determining the critical steps in which the biggest effects of pesticide residues are produced (losses), through works developed at the Micro-</a:t>
            </a:r>
            <a:r>
              <a:rPr lang="en-US" sz="2500" dirty="0" err="1"/>
              <a:t>vinification</a:t>
            </a:r>
            <a:r>
              <a:rPr lang="en-US" sz="2500" dirty="0"/>
              <a:t> cellar of SIDAL Limited Company. </a:t>
            </a:r>
          </a:p>
          <a:p>
            <a:pPr marL="0" indent="0">
              <a:buNone/>
            </a:pPr>
            <a:endParaRPr lang="es-CL" dirty="0"/>
          </a:p>
        </p:txBody>
      </p:sp>
      <p:sp>
        <p:nvSpPr>
          <p:cNvPr id="3" name="Date Placeholder 1">
            <a:extLst>
              <a:ext uri="{FF2B5EF4-FFF2-40B4-BE49-F238E27FC236}">
                <a16:creationId xmlns:a16="http://schemas.microsoft.com/office/drawing/2014/main" id="{46304C5E-631C-4FC3-9D07-0249D18107E1}"/>
              </a:ext>
            </a:extLst>
          </p:cNvPr>
          <p:cNvSpPr>
            <a:spLocks noGrp="1"/>
          </p:cNvSpPr>
          <p:nvPr>
            <p:ph type="dt" sz="half" idx="10"/>
          </p:nvPr>
        </p:nvSpPr>
        <p:spPr>
          <a:xfrm>
            <a:off x="5102605" y="6289679"/>
            <a:ext cx="3276083" cy="222436"/>
          </a:xfrm>
        </p:spPr>
        <p:txBody>
          <a:bodyPr/>
          <a:lstStyle/>
          <a:p>
            <a:r>
              <a:rPr lang="en-US" dirty="0"/>
              <a:t>Honolulu, Hawaii, USA</a:t>
            </a:r>
          </a:p>
        </p:txBody>
      </p:sp>
      <p:sp>
        <p:nvSpPr>
          <p:cNvPr id="4" name="Slide Number Placeholder 5">
            <a:extLst>
              <a:ext uri="{FF2B5EF4-FFF2-40B4-BE49-F238E27FC236}">
                <a16:creationId xmlns:a16="http://schemas.microsoft.com/office/drawing/2014/main" id="{6DB61AA1-7A55-4C5D-A3DF-03340FD357DA}"/>
              </a:ext>
            </a:extLst>
          </p:cNvPr>
          <p:cNvSpPr>
            <a:spLocks noGrp="1"/>
          </p:cNvSpPr>
          <p:nvPr>
            <p:ph type="sldNum" sz="quarter" idx="12"/>
          </p:nvPr>
        </p:nvSpPr>
        <p:spPr>
          <a:xfrm>
            <a:off x="8378687" y="6289679"/>
            <a:ext cx="309458" cy="222436"/>
          </a:xfrm>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23102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s-ES_tradnl" sz="2500" kern="0" spc="-197" dirty="0" err="1">
                <a:latin typeface="Superclarendon"/>
              </a:rPr>
              <a:t>Pesticide</a:t>
            </a:r>
            <a:r>
              <a:rPr lang="es-ES_tradnl" sz="2500" kern="0" spc="-197" dirty="0">
                <a:latin typeface="Superclarendon"/>
              </a:rPr>
              <a:t> </a:t>
            </a:r>
            <a:r>
              <a:rPr lang="es-ES_tradnl" sz="2500" kern="0" spc="-197" dirty="0" err="1">
                <a:latin typeface="Superclarendon"/>
              </a:rPr>
              <a:t>degradation</a:t>
            </a:r>
            <a:r>
              <a:rPr lang="es-ES_tradnl" sz="2500" kern="0" spc="-197" dirty="0">
                <a:latin typeface="Superclarendon"/>
              </a:rPr>
              <a:t> curve </a:t>
            </a:r>
            <a:endParaRPr lang="en-US" sz="2500" dirty="0"/>
          </a:p>
        </p:txBody>
      </p:sp>
      <p:sp>
        <p:nvSpPr>
          <p:cNvPr id="10" name="Text Placeholder 9"/>
          <p:cNvSpPr>
            <a:spLocks noGrp="1"/>
          </p:cNvSpPr>
          <p:nvPr>
            <p:ph type="body" sz="half" idx="2"/>
          </p:nvPr>
        </p:nvSpPr>
        <p:spPr/>
        <p:txBody>
          <a:bodyPr/>
          <a:lstStyle/>
          <a:p>
            <a:r>
              <a:rPr lang="en-US" sz="2000" dirty="0"/>
              <a:t>Pesticide degradation curve in a fruit or plant tissue</a:t>
            </a:r>
          </a:p>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7</a:t>
            </a:fld>
            <a:endParaRPr lang="en-US"/>
          </a:p>
        </p:txBody>
      </p:sp>
      <p:sp>
        <p:nvSpPr>
          <p:cNvPr id="6" name="Footer Placeholder 5"/>
          <p:cNvSpPr>
            <a:spLocks noGrp="1"/>
          </p:cNvSpPr>
          <p:nvPr>
            <p:ph type="ftr" sz="quarter" idx="11"/>
          </p:nvPr>
        </p:nvSpPr>
        <p:spPr/>
        <p:txBody>
          <a:bodyPr/>
          <a:lstStyle/>
          <a:p>
            <a:r>
              <a:rPr lang="en-US" dirty="0"/>
              <a:t>APEC Wine Regulatory Forum | October 10-11, 2018</a:t>
            </a:r>
          </a:p>
        </p:txBody>
      </p:sp>
      <p:sp>
        <p:nvSpPr>
          <p:cNvPr id="5" name="Date Placeholder 4"/>
          <p:cNvSpPr>
            <a:spLocks noGrp="1"/>
          </p:cNvSpPr>
          <p:nvPr>
            <p:ph type="dt" sz="half" idx="10"/>
          </p:nvPr>
        </p:nvSpPr>
        <p:spPr/>
        <p:txBody>
          <a:bodyPr/>
          <a:lstStyle/>
          <a:p>
            <a:r>
              <a:rPr lang="en-US" dirty="0"/>
              <a:t>Honolulu, Hawaii, USA</a:t>
            </a:r>
          </a:p>
        </p:txBody>
      </p:sp>
      <p:pic>
        <p:nvPicPr>
          <p:cNvPr id="11" name="Marcador de contenido 10"/>
          <p:cNvPicPr>
            <a:picLocks noGrp="1" noChangeAspect="1"/>
          </p:cNvPicPr>
          <p:nvPr>
            <p:ph idx="1"/>
          </p:nvPr>
        </p:nvPicPr>
        <p:blipFill>
          <a:blip r:embed="rId2"/>
          <a:stretch>
            <a:fillRect/>
          </a:stretch>
        </p:blipFill>
        <p:spPr>
          <a:xfrm>
            <a:off x="205343" y="1670050"/>
            <a:ext cx="5105571" cy="3632810"/>
          </a:xfrm>
          <a:prstGeom prst="rect">
            <a:avLst/>
          </a:prstGeom>
        </p:spPr>
      </p:pic>
      <p:pic>
        <p:nvPicPr>
          <p:cNvPr id="12" name="Imagen 11"/>
          <p:cNvPicPr>
            <a:picLocks noChangeAspect="1"/>
          </p:cNvPicPr>
          <p:nvPr/>
        </p:nvPicPr>
        <p:blipFill>
          <a:blip r:embed="rId3"/>
          <a:stretch>
            <a:fillRect/>
          </a:stretch>
        </p:blipFill>
        <p:spPr>
          <a:xfrm>
            <a:off x="1179899" y="2408974"/>
            <a:ext cx="2263684" cy="2221764"/>
          </a:xfrm>
          <a:prstGeom prst="rect">
            <a:avLst/>
          </a:prstGeom>
        </p:spPr>
      </p:pic>
      <p:pic>
        <p:nvPicPr>
          <p:cNvPr id="13" name="Imagen 12"/>
          <p:cNvPicPr>
            <a:picLocks noChangeAspect="1"/>
          </p:cNvPicPr>
          <p:nvPr/>
        </p:nvPicPr>
        <p:blipFill>
          <a:blip r:embed="rId4"/>
          <a:stretch>
            <a:fillRect/>
          </a:stretch>
        </p:blipFill>
        <p:spPr>
          <a:xfrm>
            <a:off x="61157" y="1106191"/>
            <a:ext cx="792088" cy="563859"/>
          </a:xfrm>
          <a:prstGeom prst="rect">
            <a:avLst/>
          </a:prstGeom>
        </p:spPr>
      </p:pic>
      <p:pic>
        <p:nvPicPr>
          <p:cNvPr id="14" name="Imagen 13"/>
          <p:cNvPicPr>
            <a:picLocks noChangeAspect="1"/>
          </p:cNvPicPr>
          <p:nvPr/>
        </p:nvPicPr>
        <p:blipFill>
          <a:blip r:embed="rId5"/>
          <a:stretch>
            <a:fillRect/>
          </a:stretch>
        </p:blipFill>
        <p:spPr>
          <a:xfrm>
            <a:off x="1946762" y="5434032"/>
            <a:ext cx="1975492" cy="589461"/>
          </a:xfrm>
          <a:prstGeom prst="rect">
            <a:avLst/>
          </a:prstGeom>
        </p:spPr>
      </p:pic>
    </p:spTree>
    <p:extLst>
      <p:ext uri="{BB962C8B-B14F-4D97-AF65-F5344CB8AC3E}">
        <p14:creationId xmlns:p14="http://schemas.microsoft.com/office/powerpoint/2010/main" val="259476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a:p>
        </p:txBody>
      </p:sp>
      <p:sp>
        <p:nvSpPr>
          <p:cNvPr id="3" name="Footer Placeholder 2"/>
          <p:cNvSpPr>
            <a:spLocks noGrp="1"/>
          </p:cNvSpPr>
          <p:nvPr>
            <p:ph type="ftr" sz="quarter" idx="11"/>
          </p:nvPr>
        </p:nvSpPr>
        <p:spPr/>
        <p:txBody>
          <a:bodyPr/>
          <a:lstStyle/>
          <a:p>
            <a:r>
              <a:rPr lang="en-US" dirty="0"/>
              <a:t>APEC Wine Regulatory Forum | October 10-11, 2018</a:t>
            </a:r>
          </a:p>
        </p:txBody>
      </p:sp>
      <p:sp>
        <p:nvSpPr>
          <p:cNvPr id="2" name="Date Placeholder 1"/>
          <p:cNvSpPr>
            <a:spLocks noGrp="1"/>
          </p:cNvSpPr>
          <p:nvPr>
            <p:ph type="dt" sz="half" idx="10"/>
          </p:nvPr>
        </p:nvSpPr>
        <p:spPr/>
        <p:txBody>
          <a:bodyPr/>
          <a:lstStyle/>
          <a:p>
            <a:r>
              <a:rPr lang="en-US" dirty="0"/>
              <a:t>Honolulu, Hawaii, USA</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5" y="188597"/>
            <a:ext cx="7128954" cy="5981896"/>
          </a:xfrm>
          <a:prstGeom prst="rect">
            <a:avLst/>
          </a:prstGeom>
        </p:spPr>
      </p:pic>
      <p:sp>
        <p:nvSpPr>
          <p:cNvPr id="6" name="Rectángulo 5"/>
          <p:cNvSpPr/>
          <p:nvPr/>
        </p:nvSpPr>
        <p:spPr>
          <a:xfrm>
            <a:off x="7313657" y="188597"/>
            <a:ext cx="1664088" cy="6101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p:cNvSpPr txBox="1"/>
          <p:nvPr/>
        </p:nvSpPr>
        <p:spPr>
          <a:xfrm>
            <a:off x="7355992" y="778888"/>
            <a:ext cx="1579418" cy="4801314"/>
          </a:xfrm>
          <a:prstGeom prst="rect">
            <a:avLst/>
          </a:prstGeom>
          <a:noFill/>
        </p:spPr>
        <p:txBody>
          <a:bodyPr wrap="square" rtlCol="0">
            <a:spAutoFit/>
          </a:bodyPr>
          <a:lstStyle/>
          <a:p>
            <a:pPr algn="ctr"/>
            <a:r>
              <a:rPr lang="en-US" dirty="0">
                <a:solidFill>
                  <a:schemeClr val="bg1"/>
                </a:solidFill>
              </a:rPr>
              <a:t>Initial deposition values, dissipation rate (k), TD50, TD90 and percentage of initial deposition at 30 days after the treatment for the 20 pesticides studied up to date. </a:t>
            </a:r>
          </a:p>
          <a:p>
            <a:pPr algn="ctr"/>
            <a:endParaRPr lang="es-CL" dirty="0">
              <a:solidFill>
                <a:schemeClr val="bg1"/>
              </a:solidFill>
            </a:endParaRPr>
          </a:p>
        </p:txBody>
      </p:sp>
    </p:spTree>
    <p:extLst>
      <p:ext uri="{BB962C8B-B14F-4D97-AF65-F5344CB8AC3E}">
        <p14:creationId xmlns:p14="http://schemas.microsoft.com/office/powerpoint/2010/main" val="5344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pPr/>
              <a:t>9</a:t>
            </a:fld>
            <a:endParaRPr lang="en-US"/>
          </a:p>
        </p:txBody>
      </p:sp>
      <p:sp>
        <p:nvSpPr>
          <p:cNvPr id="3" name="Footer Placeholder 2"/>
          <p:cNvSpPr>
            <a:spLocks noGrp="1"/>
          </p:cNvSpPr>
          <p:nvPr>
            <p:ph type="ftr" sz="quarter" idx="11"/>
          </p:nvPr>
        </p:nvSpPr>
        <p:spPr/>
        <p:txBody>
          <a:bodyPr/>
          <a:lstStyle/>
          <a:p>
            <a:r>
              <a:rPr lang="en-US" dirty="0"/>
              <a:t>APEC Wine Regulatory Forum | October 10-11, 2018</a:t>
            </a:r>
          </a:p>
        </p:txBody>
      </p:sp>
      <p:sp>
        <p:nvSpPr>
          <p:cNvPr id="2" name="Date Placeholder 1"/>
          <p:cNvSpPr>
            <a:spLocks noGrp="1"/>
          </p:cNvSpPr>
          <p:nvPr>
            <p:ph type="dt" sz="half" idx="10"/>
          </p:nvPr>
        </p:nvSpPr>
        <p:spPr/>
        <p:txBody>
          <a:bodyPr/>
          <a:lstStyle/>
          <a:p>
            <a:r>
              <a:rPr lang="en-US" dirty="0"/>
              <a:t>Honolulu, Hawaii, USA</a:t>
            </a:r>
          </a:p>
        </p:txBody>
      </p:sp>
      <p:sp>
        <p:nvSpPr>
          <p:cNvPr id="6" name="Rectángulo 5"/>
          <p:cNvSpPr/>
          <p:nvPr/>
        </p:nvSpPr>
        <p:spPr>
          <a:xfrm>
            <a:off x="7130473" y="332655"/>
            <a:ext cx="1847272" cy="5957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t>C</a:t>
            </a:r>
          </a:p>
        </p:txBody>
      </p:sp>
      <p:sp>
        <p:nvSpPr>
          <p:cNvPr id="7" name="CuadroTexto 6"/>
          <p:cNvSpPr txBox="1"/>
          <p:nvPr/>
        </p:nvSpPr>
        <p:spPr>
          <a:xfrm>
            <a:off x="7264400" y="767134"/>
            <a:ext cx="1579418" cy="5062924"/>
          </a:xfrm>
          <a:prstGeom prst="rect">
            <a:avLst/>
          </a:prstGeom>
          <a:noFill/>
        </p:spPr>
        <p:txBody>
          <a:bodyPr wrap="square" rtlCol="0">
            <a:spAutoFit/>
          </a:bodyPr>
          <a:lstStyle/>
          <a:p>
            <a:pPr algn="ctr"/>
            <a:r>
              <a:rPr lang="en-US" sz="1700" dirty="0">
                <a:solidFill>
                  <a:schemeClr val="bg1"/>
                </a:solidFill>
              </a:rPr>
              <a:t>Transfer factor for the 20 pesticides studied up to date. These values correspond to the average values obtained from two replicates with the maximum and minimum values determined shown between parentheses</a:t>
            </a:r>
            <a:endParaRPr lang="es-CL" sz="1700" dirty="0">
              <a:solidFill>
                <a:schemeClr val="bg1"/>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9" y="332654"/>
            <a:ext cx="7069064" cy="5871412"/>
          </a:xfrm>
          <a:prstGeom prst="rect">
            <a:avLst/>
          </a:prstGeom>
        </p:spPr>
      </p:pic>
    </p:spTree>
    <p:extLst>
      <p:ext uri="{BB962C8B-B14F-4D97-AF65-F5344CB8AC3E}">
        <p14:creationId xmlns:p14="http://schemas.microsoft.com/office/powerpoint/2010/main" val="42371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669</Words>
  <Application>Microsoft Office PowerPoint</Application>
  <PresentationFormat>Presentación en pantalla (4:3)</PresentationFormat>
  <Paragraphs>101</Paragraphs>
  <Slides>17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HelveticaNeue-CondensedBold</vt:lpstr>
      <vt:lpstr>Superclarendon</vt:lpstr>
      <vt:lpstr>Diamond Grid 16x9</vt:lpstr>
      <vt:lpstr>Pesticides and Applicable MRLs in Wine</vt:lpstr>
      <vt:lpstr>Presentación de PowerPoint</vt:lpstr>
      <vt:lpstr>Projects</vt:lpstr>
      <vt:lpstr>Project results: Degradation Curves, Transfer Rates and Monitoring System for grape and wine pesticide residues in the viticulture industry </vt:lpstr>
      <vt:lpstr>General Objective </vt:lpstr>
      <vt:lpstr>Presentación de PowerPoint</vt:lpstr>
      <vt:lpstr>Pesticide degradation curve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IPRODIONE</vt:lpstr>
      <vt:lpstr>IPRODIONE</vt:lpstr>
      <vt:lpstr>CHLORPYRIFOS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2018-10-02T19:00:57Z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