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9"/>
  </p:notesMasterIdLst>
  <p:handoutMasterIdLst>
    <p:handoutMasterId r:id="rId40"/>
  </p:handoutMasterIdLst>
  <p:sldIdLst>
    <p:sldId id="261" r:id="rId3"/>
    <p:sldId id="293" r:id="rId4"/>
    <p:sldId id="257" r:id="rId5"/>
    <p:sldId id="302" r:id="rId6"/>
    <p:sldId id="303" r:id="rId7"/>
    <p:sldId id="294" r:id="rId8"/>
    <p:sldId id="297" r:id="rId9"/>
    <p:sldId id="295" r:id="rId10"/>
    <p:sldId id="296" r:id="rId11"/>
    <p:sldId id="298" r:id="rId12"/>
    <p:sldId id="267" r:id="rId13"/>
    <p:sldId id="268" r:id="rId14"/>
    <p:sldId id="271" r:id="rId15"/>
    <p:sldId id="272" r:id="rId16"/>
    <p:sldId id="273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0" r:id="rId30"/>
    <p:sldId id="292" r:id="rId31"/>
    <p:sldId id="288" r:id="rId32"/>
    <p:sldId id="289" r:id="rId33"/>
    <p:sldId id="299" r:id="rId34"/>
    <p:sldId id="300" r:id="rId35"/>
    <p:sldId id="304" r:id="rId36"/>
    <p:sldId id="301" r:id="rId37"/>
    <p:sldId id="26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792" y="114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29339" y="-34707"/>
            <a:ext cx="9144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84" y="1909347"/>
            <a:ext cx="7203233" cy="2901467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245" y="5043514"/>
            <a:ext cx="7203233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0384" y="4810813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oter Placeholder 56"/>
          <p:cNvSpPr txBox="1">
            <a:spLocks/>
          </p:cNvSpPr>
          <p:nvPr userDrawn="1"/>
        </p:nvSpPr>
        <p:spPr>
          <a:xfrm>
            <a:off x="4731096" y="6389365"/>
            <a:ext cx="3462287" cy="22243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Honolulu, HI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922247" y="6359385"/>
            <a:ext cx="3611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APEC Wine Regulatory Forum | Oct 10 -11, 2018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1EDEB0DE-833A-4043-BE9E-6878CEF60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45" y="301713"/>
            <a:ext cx="4554765" cy="13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6985" y="489857"/>
            <a:ext cx="1265465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489857"/>
            <a:ext cx="5690508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007902" y="6289679"/>
            <a:ext cx="1370786" cy="2224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Honolulu, HI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541573"/>
            <a:ext cx="72009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5431536"/>
            <a:ext cx="72009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Honolulu, HI</a:t>
            </a:r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Honolulu, HI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Honolulu, HI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Oct 10 – 11, 2018</a:t>
            </a:r>
          </a:p>
        </p:txBody>
      </p:sp>
      <p:sp>
        <p:nvSpPr>
          <p:cNvPr id="61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73" y="571500"/>
            <a:ext cx="4613665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66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9" y="-159"/>
            <a:ext cx="54864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61" name="Date Placeholder 3"/>
          <p:cNvSpPr>
            <a:spLocks noGrp="1"/>
          </p:cNvSpPr>
          <p:nvPr>
            <p:ph type="dt" sz="half" idx="2"/>
          </p:nvPr>
        </p:nvSpPr>
        <p:spPr>
          <a:xfrm>
            <a:off x="5084571" y="6289679"/>
            <a:ext cx="3294118" cy="222436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dirty="0"/>
              <a:t>Wine</a:t>
            </a:r>
            <a:r>
              <a:rPr lang="en-US" dirty="0"/>
              <a:t> </a:t>
            </a:r>
            <a:br>
              <a:rPr lang="en-US" dirty="0"/>
            </a:br>
            <a:r>
              <a:rPr lang="en-US" sz="4800" dirty="0"/>
              <a:t>Low Risk or No Risk?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Steve Guy and Rachel Triggs, Wine Australia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6E2E-8D69-4393-89FF-9D6737FC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identify illicit alcohol?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8F6DA-AF3E-44AE-B376-284275D67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Unfamiliar brand name</a:t>
            </a:r>
          </a:p>
          <a:p>
            <a:r>
              <a:rPr lang="en-AU" sz="2400" dirty="0"/>
              <a:t>Price significantly lower than expected</a:t>
            </a:r>
          </a:p>
          <a:p>
            <a:r>
              <a:rPr lang="en-AU" sz="2400" dirty="0"/>
              <a:t>Unusual taste or smell (e.g. nail varnish remover)</a:t>
            </a:r>
          </a:p>
          <a:p>
            <a:r>
              <a:rPr lang="en-AU" sz="2400" dirty="0"/>
              <a:t>Poor quality labelling and packaging, e.g.  labels not straight</a:t>
            </a:r>
          </a:p>
          <a:p>
            <a:r>
              <a:rPr lang="en-AU" sz="2400" dirty="0"/>
              <a:t>Spelling errors on label</a:t>
            </a:r>
          </a:p>
          <a:p>
            <a:r>
              <a:rPr lang="en-AU" sz="2400" dirty="0"/>
              <a:t>Bottles of the same product look different and have different fill levels</a:t>
            </a:r>
          </a:p>
          <a:p>
            <a:r>
              <a:rPr lang="en-AU" sz="2400" dirty="0"/>
              <a:t>No manufacturer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901B7-24A6-453E-AFBD-1DCFB0398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79E56-5C3A-4E06-A11F-65B8369A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EF5708-A466-41B2-BFED-6F12D435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9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71550" y="503855"/>
            <a:ext cx="7200900" cy="518496"/>
          </a:xfrm>
        </p:spPr>
        <p:txBody>
          <a:bodyPr/>
          <a:lstStyle/>
          <a:p>
            <a:r>
              <a:rPr lang="en-US" dirty="0"/>
              <a:t>Chile’s Traceability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October 10-11, 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FFDC95-B639-46B5-98C2-85A2F174A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022351"/>
            <a:ext cx="6381750" cy="575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October 10-11, 2018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53C5EC-8AAF-43B9-9AEA-59F70BBB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0" y="298450"/>
            <a:ext cx="7778750" cy="64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D0D58-3F18-48E7-AA0B-F5C35C23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661517"/>
          </a:xfrm>
        </p:spPr>
        <p:txBody>
          <a:bodyPr/>
          <a:lstStyle/>
          <a:p>
            <a:r>
              <a:rPr lang="en-AU" dirty="0"/>
              <a:t>Vietnam’s Traceability System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B71251-10EA-4650-963C-EC448C9AB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650" y="1073150"/>
            <a:ext cx="6297580" cy="57213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34FA7-9FDA-4D94-91A9-ED083CDC1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8A61D-073F-42BB-861D-82339E31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A398C3D-FC3E-48E5-A603-7FF34D06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8C9A-74FB-4FD9-82F3-1FCF841E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FA427-4666-4822-8A4C-8D4CD8AB8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CABD6-F19F-45BE-ACBD-03769A44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A21A9-BC81-449A-BBD2-7464AF18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139212-CD60-4663-8FF7-EDF997A3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C79DB5-2583-4C99-A5AC-D8746C859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457200"/>
            <a:ext cx="645633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C7823-45B1-4685-97B8-00123C3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550247"/>
          </a:xfrm>
        </p:spPr>
        <p:txBody>
          <a:bodyPr/>
          <a:lstStyle/>
          <a:p>
            <a:r>
              <a:rPr lang="en-AU" dirty="0"/>
              <a:t>Thailand’s Traceability System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C3D77E-4EC1-4127-BF3B-28597DEEC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900" y="1054102"/>
            <a:ext cx="7200900" cy="58546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85513-38FD-4EEA-A920-1F8FB3EC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35AD5-39A2-439D-AFC0-7EB067F2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573446-28D1-42A7-8096-919832DE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3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3A6B917-9EB9-422D-8993-ACA01267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FEAB1A-EAB3-43AF-A8D7-C32CC32BF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0" y="609600"/>
            <a:ext cx="7200900" cy="61849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3267C-D785-4B66-A0AE-A8D1A622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955F3-BFA7-4EA8-986E-0D3E5152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73E9EE-CDDB-47E7-914B-0B6E5684F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B5EE2-5815-49D5-8D87-CFD673EF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503855"/>
            <a:ext cx="7200900" cy="575646"/>
          </a:xfrm>
        </p:spPr>
        <p:txBody>
          <a:bodyPr/>
          <a:lstStyle/>
          <a:p>
            <a:r>
              <a:rPr lang="en-AU" dirty="0"/>
              <a:t>Russia’s Traceability System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7BB63D-F73B-4CA5-9E07-CE8F88DF4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850" y="1079501"/>
            <a:ext cx="6121400" cy="56832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3A238-ED2B-4A59-A351-5635D3EA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14BC6-E3ED-4114-9C81-CF8FE74E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5D3F06-E82A-44FD-9165-57B1F210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0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C322-8D7F-4067-B1F0-42FE5F02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7E0AAD-5FB3-4189-983C-F4EB4E99B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00" y="88900"/>
            <a:ext cx="6819900" cy="64232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3130A-2889-4592-BD95-9CCD48CF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47DE-EC6A-4219-8860-74A85282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7C517D-7496-4B48-8086-DBA11A5B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8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EA56-56B2-4B56-A1F5-ADB4B3A7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039ED75-04BF-4832-BB34-10BCFB610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250" y="345886"/>
            <a:ext cx="7061200" cy="63597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C13DA-4D5C-4275-9A29-55C4C3E0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46B68-0676-4575-AAC6-80D0765E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07017D-C1F6-419D-8910-848E7E7A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54BAB3-189E-4490-91AD-F0696AEE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AB45E-D235-40EE-B4E0-E383E56E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 Oct 10 – 11, 2018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3B1DA-159D-4251-9205-5421CA82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14726-43F4-4530-B657-A8B25BB04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72" y="0"/>
            <a:ext cx="7180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7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EE02-FCE0-4BDD-BCD1-E7209FA7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China’s Traceability System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73898C-672C-4485-8736-9DBE40457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02" y="1646239"/>
            <a:ext cx="5886648" cy="54594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5582E-7528-416A-89CA-454EE7D8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6DBBB-1B09-45D1-8C1F-F4E81BDB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5AE6BB-75C3-4D8E-99F3-84EAF776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A603D-2D09-4C3C-ABAB-FFFD55D9B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1CA518-5EE0-4123-A88C-DB49079AE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02" y="958850"/>
            <a:ext cx="5130998" cy="58991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38535-240B-436D-8478-4599D90C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73E00-9A56-4118-92F1-0F075D78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8668C3-EA89-43E0-97F5-D0C5F5B68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8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A8F85-C665-4BEB-BA9C-08A3AB9E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503855"/>
            <a:ext cx="7200900" cy="594696"/>
          </a:xfrm>
        </p:spPr>
        <p:txBody>
          <a:bodyPr/>
          <a:lstStyle/>
          <a:p>
            <a:r>
              <a:rPr lang="en-AU" dirty="0"/>
              <a:t>Malaysia’s Traceability System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8774025-3EA1-4BF6-9C62-EB7874B07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786" y="1098550"/>
            <a:ext cx="7200900" cy="55181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9C4DC-3FE4-49BD-BCBB-54C57E44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20AFB-D1FB-4CE9-9C0E-405C40A5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48024A3-2F94-40BB-933F-F8E8F64BF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426B-BAD5-4B2E-BF49-73C31F356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615950"/>
            <a:ext cx="7200900" cy="1142385"/>
          </a:xfrm>
        </p:spPr>
        <p:txBody>
          <a:bodyPr/>
          <a:lstStyle/>
          <a:p>
            <a:endParaRPr lang="en-AU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9F1E6E-A9DC-4F63-AA3A-FCC8DD09D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097" y="139700"/>
            <a:ext cx="6819900" cy="61023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758B3-AD7A-4686-BE31-10406FE5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A5235-5409-41A9-905B-13E8E4F2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2EC2EE-751A-4205-A417-F27B5242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1E5C-2136-4B9B-B0B1-D5BBBFB6C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476251"/>
            <a:ext cx="7200900" cy="481158"/>
          </a:xfrm>
        </p:spPr>
        <p:txBody>
          <a:bodyPr/>
          <a:lstStyle/>
          <a:p>
            <a:r>
              <a:rPr lang="en-AU" dirty="0"/>
              <a:t>Korea’s Traceability System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D7ADA6-0D6D-4BCE-ADEC-B10AA53FE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02" y="957408"/>
            <a:ext cx="5638998" cy="58497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34C52-EB3C-4A1E-8BD9-E67A69BF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181DB-CE32-42DB-A571-7BE3C887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AA5EB8-F5EF-403A-A879-46A80C52A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5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6344-8472-4A16-B1F6-1A34C0F87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95250"/>
            <a:ext cx="7200900" cy="862159"/>
          </a:xfrm>
        </p:spPr>
        <p:txBody>
          <a:bodyPr/>
          <a:lstStyle/>
          <a:p>
            <a:r>
              <a:rPr lang="en-AU" dirty="0"/>
              <a:t>Australia’s Traceability System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71603F-6C0E-429D-8789-978823702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550" y="957408"/>
            <a:ext cx="7153136" cy="56338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0D62E-F23F-4E48-A486-FA82CB0E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A1AD8-B6FA-497C-BDA1-4A5B2210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844B977-4ABB-4E23-99EB-A10585595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0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5666-A792-4EA1-AE06-D15C366E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AAB3A92-E3DD-43A5-870B-881ED36CE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0" y="177800"/>
            <a:ext cx="7137400" cy="67436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DD45F-A379-41FE-B5BF-2BA46C9A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6D8EE-4E73-48D9-B376-41FDDEC76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8868D0-7815-4E89-8E35-AAEC5C0F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2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F49D6-CDD6-4053-BB39-3473C0D9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D48020-9D90-4A04-B515-F65B65295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0"/>
            <a:ext cx="7505700" cy="67754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9092A-F974-44EA-8A9F-855E11E9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C19ED-A7D2-4174-B57B-C957FD8E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EAEF17E-E04F-4F0B-8D37-82452950A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1775-2FA0-4F9E-B578-AD42FE731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B8CB68-7BBD-4997-8783-614067484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49" y="-476250"/>
            <a:ext cx="7550151" cy="7569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A7A58-804B-4DEE-9626-5AF3C22D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9BD9F-0A68-44B8-8E42-40641587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436C836-1349-4B9F-A3D4-09638A032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C772-A288-4621-87E6-240D3367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FBFC9B-C975-4620-AB44-670E1FE48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49" y="0"/>
            <a:ext cx="7651751" cy="6908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4CF53-A8BE-43BF-832C-7C2A39FC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B7F26-72F1-45F2-904A-4B295B43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B0D8FAA-C342-4E9D-B1AA-AF2178C6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4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example and recent cases in APEC economies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000" dirty="0"/>
              <a:t>“Kill me quick”</a:t>
            </a:r>
          </a:p>
          <a:p>
            <a:pPr lvl="1"/>
            <a:r>
              <a:rPr lang="en-AU" sz="2000" dirty="0"/>
              <a:t>The Economist April 29,2010</a:t>
            </a:r>
          </a:p>
          <a:p>
            <a:r>
              <a:rPr lang="en-AU" sz="2000" dirty="0"/>
              <a:t>Over 60 dead in Indonesia from drinking bootleg alcohol</a:t>
            </a:r>
          </a:p>
          <a:p>
            <a:pPr lvl="1"/>
            <a:r>
              <a:rPr lang="en-AU" sz="2000" dirty="0"/>
              <a:t>Straits Times April 9, 2018</a:t>
            </a:r>
          </a:p>
          <a:p>
            <a:r>
              <a:rPr lang="en-AU" sz="2000" dirty="0"/>
              <a:t>Mexico police shut down second black market tequila operation, investigate if tainted alcohol headed to resorts</a:t>
            </a:r>
          </a:p>
          <a:p>
            <a:pPr lvl="1"/>
            <a:r>
              <a:rPr lang="en-AU" sz="2000" dirty="0"/>
              <a:t>Milwaukee Journal Sentinel February 23, 2018</a:t>
            </a:r>
          </a:p>
          <a:p>
            <a:r>
              <a:rPr lang="en-AU" sz="2000" dirty="0"/>
              <a:t>Vladimir Putin orders clampdown on 'surrogate' alcohol as deaths rise-over 60 people have died after drinking fake batch of bath tincture in Siberian city of Irkutsk</a:t>
            </a:r>
          </a:p>
          <a:p>
            <a:pPr lvl="1"/>
            <a:r>
              <a:rPr lang="en-AU" sz="2000" dirty="0"/>
              <a:t>The Guardian December 22, 2016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9F02D-9A78-495B-803F-3F873F86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D1962E-37BB-4CD1-AA29-D9AAD3636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900" y="158750"/>
            <a:ext cx="7918450" cy="6654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ADCF9-A82C-4762-87FA-CBECB03C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494B8-4409-4B8F-8390-23EE30AD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296BA4-D206-4945-80AC-5D222AA50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61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B677A-F4E3-4D1E-BF3C-F9DA8D78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C4A44A-7B19-49A8-96A8-18092BAC4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698500"/>
            <a:ext cx="6927850" cy="53467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0EC39-5CB2-45E2-962D-BEC9A993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3AF3C-4875-43FA-A829-02E37A7B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22DB97-4CD8-404C-8A2E-D27298FC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4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081B-E4EC-4136-8637-FF550331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503855"/>
            <a:ext cx="7200900" cy="766146"/>
          </a:xfrm>
        </p:spPr>
        <p:txBody>
          <a:bodyPr/>
          <a:lstStyle/>
          <a:p>
            <a:r>
              <a:rPr lang="en-AU" dirty="0"/>
              <a:t>How regulators can control risk of illicit alcohol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9CBD6-A2B5-444C-B1AA-395BA7D4D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447800"/>
            <a:ext cx="7200900" cy="4343401"/>
          </a:xfrm>
        </p:spPr>
        <p:txBody>
          <a:bodyPr>
            <a:normAutofit/>
          </a:bodyPr>
          <a:lstStyle/>
          <a:p>
            <a:r>
              <a:rPr lang="en-AU" sz="1800" dirty="0"/>
              <a:t>Use non-toxic substances to de-nature ethanol</a:t>
            </a:r>
          </a:p>
          <a:p>
            <a:r>
              <a:rPr lang="en-AU" sz="1800" dirty="0"/>
              <a:t>Track de-natured ethanol</a:t>
            </a:r>
          </a:p>
          <a:p>
            <a:r>
              <a:rPr lang="en-AU" sz="1800" dirty="0"/>
              <a:t>Pricing policies that avoid extreme differentials</a:t>
            </a:r>
          </a:p>
          <a:p>
            <a:r>
              <a:rPr lang="en-AU" sz="1800" dirty="0"/>
              <a:t>Incentivise the production of legitimate, affordable, alternatives.</a:t>
            </a:r>
          </a:p>
          <a:p>
            <a:r>
              <a:rPr lang="en-AU" sz="1800" dirty="0"/>
              <a:t>Proportionate regulation of availability and access</a:t>
            </a:r>
          </a:p>
          <a:p>
            <a:r>
              <a:rPr lang="en-AU" sz="1800" dirty="0"/>
              <a:t>Monetary incentive to return empty containers</a:t>
            </a:r>
          </a:p>
          <a:p>
            <a:r>
              <a:rPr lang="en-AU" sz="1800" dirty="0"/>
              <a:t>Limit the size of bottles of cologne and other tinctures</a:t>
            </a:r>
          </a:p>
          <a:p>
            <a:r>
              <a:rPr lang="en-AU" sz="1800" dirty="0"/>
              <a:t>Educate the community on the potential dangers of consuming illicit alcohol</a:t>
            </a:r>
          </a:p>
          <a:p>
            <a:r>
              <a:rPr lang="en-AU" sz="1800" dirty="0"/>
              <a:t>Establish a platform for anonymous reporting of illegal production and sale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C4584-30E7-467D-AA54-75A31E019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7B08B-22C7-44ED-B541-40FB0BCA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627A37-43F5-4DB0-8587-BC171B930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2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94978-49A8-41C3-B3D8-2C08EB0A5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And how can industry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01D66-FA42-4415-B87C-5D785302F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Cooperate with enforcement and share intelligence</a:t>
            </a:r>
          </a:p>
          <a:p>
            <a:r>
              <a:rPr lang="en-AU" sz="3200" dirty="0"/>
              <a:t>Innovate with “markers” (spirits, rather than wine)</a:t>
            </a:r>
          </a:p>
          <a:p>
            <a:r>
              <a:rPr lang="en-AU" sz="3200" dirty="0"/>
              <a:t>Innovate with labels and closures</a:t>
            </a:r>
          </a:p>
          <a:p>
            <a:pPr lvl="1"/>
            <a:r>
              <a:rPr lang="en-AU" sz="3050" dirty="0"/>
              <a:t> track and trace by individual </a:t>
            </a:r>
            <a:r>
              <a:rPr lang="en-AU" sz="3050" u="sng" dirty="0"/>
              <a:t>package, </a:t>
            </a:r>
            <a:r>
              <a:rPr lang="en-AU" sz="3050" dirty="0"/>
              <a:t>not only by lot or batch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CEA24-A271-4007-A86F-05B96069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7EE7D-D313-41A7-A3C7-99B40497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5F81AD-2351-4423-A430-3B8E02141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8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E3F68-65AE-4A49-9C7B-DC558710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Digital Traceability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79990-0783-458A-9ADE-A5C1502F4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Blockchain technology provides food security and provenance guarantees</a:t>
            </a:r>
          </a:p>
          <a:p>
            <a:r>
              <a:rPr lang="en-AU" sz="2400" dirty="0"/>
              <a:t>Carrefour announced first food blockchain in March 2018 (covering nine high risk products including eggs, cheese, milk, salmon and ground beef)</a:t>
            </a:r>
          </a:p>
          <a:p>
            <a:r>
              <a:rPr lang="en-AU" sz="2400" dirty="0"/>
              <a:t>Australian sugar industry commenced a 4 year project this year to guarantee origin and sustainability credentials of each batch of exported sugar.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FF371-8956-4412-8EF7-47666533E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46EE8-8822-4FD3-B91B-813B7B8E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F9848F-18A6-44FB-A41D-E7DCCEAC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C384-5777-49D4-9DE2-A52015AA4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“take-home”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05F77-7BDA-44C6-8A8D-6CC4EFB1A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Heavy regulation of the commercial alcohol market may have the unintended consequence of driving consumption even further into the illicit sphere.</a:t>
            </a:r>
          </a:p>
          <a:p>
            <a:endParaRPr lang="en-AU" sz="3200" dirty="0"/>
          </a:p>
          <a:p>
            <a:r>
              <a:rPr lang="en-AU" sz="1200" dirty="0"/>
              <a:t>(see “Unrecorded alcohol in Vietnam” IARD February 2018)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720F-6E4E-4158-8F9F-5C9827CD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7F4A9-6A3E-45A0-B4A0-5A209C6A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894ACF-2105-489F-886A-68855C78C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8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D2CF-124C-4BA4-8FCA-60B858D4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drives illegal alcohol production?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C497-3621-4A1F-A329-B5BAA15C4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High price of commercial products. </a:t>
            </a:r>
          </a:p>
          <a:p>
            <a:pPr lvl="3"/>
            <a:r>
              <a:rPr lang="en-AU" sz="2400" dirty="0"/>
              <a:t>Often due to high level of regulation.</a:t>
            </a:r>
          </a:p>
          <a:p>
            <a:r>
              <a:rPr lang="en-AU" sz="2400" dirty="0"/>
              <a:t>Cultural factors.</a:t>
            </a:r>
          </a:p>
          <a:p>
            <a:pPr lvl="3"/>
            <a:r>
              <a:rPr lang="en-AU" sz="2400" dirty="0"/>
              <a:t>Tradition of home production </a:t>
            </a:r>
          </a:p>
          <a:p>
            <a:pPr lvl="3"/>
            <a:r>
              <a:rPr lang="en-AU" sz="2400" dirty="0"/>
              <a:t>Vital source of income in poor communities</a:t>
            </a:r>
          </a:p>
          <a:p>
            <a:r>
              <a:rPr lang="en-AU" sz="2400" dirty="0"/>
              <a:t>Economic factors</a:t>
            </a:r>
          </a:p>
          <a:p>
            <a:pPr lvl="3"/>
            <a:r>
              <a:rPr lang="en-AU" sz="2400" dirty="0"/>
              <a:t>Poverty and unemployment</a:t>
            </a:r>
          </a:p>
          <a:p>
            <a:r>
              <a:rPr lang="en-AU" sz="2400" dirty="0"/>
              <a:t>Availability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5FC5B-5CD4-44BE-9C80-7D9EC260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32453-FDFE-4FF0-8038-BB7160D9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14E99B-B0D9-4D80-9A59-DCCAC2A6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1FED-8FF7-4C91-91BF-B5B1CF32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AA709-69B8-45C3-9BBF-637A235CA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800" dirty="0"/>
              <a:t>Unregulated, therefore potentially adulterated and generally higher in strength than commercial product.</a:t>
            </a:r>
          </a:p>
          <a:p>
            <a:r>
              <a:rPr lang="en-AU" sz="2800" dirty="0"/>
              <a:t>Untaxed, therefore fiscal loss to government</a:t>
            </a:r>
          </a:p>
          <a:p>
            <a:r>
              <a:rPr lang="en-AU" sz="2800" dirty="0"/>
              <a:t>Hits the poorest and most vulnerable the hardest.</a:t>
            </a:r>
          </a:p>
          <a:p>
            <a:r>
              <a:rPr lang="en-AU" sz="2800" dirty="0"/>
              <a:t>Empowers and enriches organised criminal activity.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28A8C-C73E-4C8D-9F80-2303DAE3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41DC0-F19A-4FAB-AF2D-DB88716DE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613E2C-D5E5-4523-AF63-CE20DD722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18238-3B5F-406B-AB61-7B930C0E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562945"/>
          </a:xfrm>
        </p:spPr>
        <p:txBody>
          <a:bodyPr/>
          <a:lstStyle/>
          <a:p>
            <a:r>
              <a:rPr lang="en-AU" dirty="0"/>
              <a:t>“Unregulated, untaxed and potentially toxic”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262-9990-4BB0-9BDE-0D78E2E2A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333500"/>
            <a:ext cx="7200900" cy="4457701"/>
          </a:xfrm>
        </p:spPr>
        <p:txBody>
          <a:bodyPr>
            <a:normAutofit fontScale="92500" lnSpcReduction="10000"/>
          </a:bodyPr>
          <a:lstStyle/>
          <a:p>
            <a:endParaRPr lang="en-AU" dirty="0"/>
          </a:p>
          <a:p>
            <a:r>
              <a:rPr lang="en-AU" sz="2600" b="1" u="sng" dirty="0"/>
              <a:t>Illicit</a:t>
            </a:r>
            <a:r>
              <a:rPr lang="en-AU" sz="2600" dirty="0"/>
              <a:t> alcohol is the most likely source of health problems</a:t>
            </a:r>
          </a:p>
          <a:p>
            <a:r>
              <a:rPr lang="en-AU" sz="2600" dirty="0"/>
              <a:t>Why?</a:t>
            </a:r>
          </a:p>
          <a:p>
            <a:pPr lvl="1"/>
            <a:r>
              <a:rPr lang="en-AU" sz="2600" dirty="0"/>
              <a:t>Non-compliant with production standards</a:t>
            </a:r>
          </a:p>
          <a:p>
            <a:pPr lvl="1"/>
            <a:r>
              <a:rPr lang="en-AU" sz="2600" dirty="0"/>
              <a:t>Non-compliant with labelling requirements</a:t>
            </a:r>
          </a:p>
          <a:p>
            <a:pPr lvl="1"/>
            <a:r>
              <a:rPr lang="en-AU" sz="2600" dirty="0"/>
              <a:t>Non-compliant with availability restrictions</a:t>
            </a:r>
          </a:p>
          <a:p>
            <a:pPr lvl="1"/>
            <a:r>
              <a:rPr lang="en-AU" sz="2600" dirty="0"/>
              <a:t>Non-compliant with consumption age restrictions (drinking by minors)</a:t>
            </a:r>
          </a:p>
          <a:p>
            <a:r>
              <a:rPr lang="en-AU" sz="2600" dirty="0"/>
              <a:t>More dangerous patterns of drinking than with regulated products.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33DB4-A93C-4C2D-98AD-8E10165B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8B340-C78A-42E6-993A-E1655FE5E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2AE983A-C0D0-4461-8318-10D67EFB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7239-3C93-4E43-A8F1-C7259E43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From IARD report…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58889-3E5C-4C5D-B6CC-6C02212E2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Governments, communities and legitimate producers should work together to reduce  harmful drinking.</a:t>
            </a:r>
          </a:p>
          <a:p>
            <a:r>
              <a:rPr lang="en-AU" sz="2800" dirty="0"/>
              <a:t>“Objectives can only be achieved where there is an enabling regulatory framework that allows legitimate businesses to thrive and does not encourage a shadow economy”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C6669-EB74-4291-8159-776FC377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99FE1-7FC4-49A1-915C-3CDB0365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B23D79-8F42-4A2C-BC26-FF1AC23AC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CB667C-4EA1-4FEF-857B-0AA575F0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D45A3B-A79A-426A-BC19-DE2766CF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 Oct 10 – 11, 2018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7309B-6B03-4532-B7E6-F60F3240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637ACE-A10C-4E5B-8E34-066B33675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360" y="0"/>
            <a:ext cx="6847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1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6784-5780-481A-A3D6-936291C9A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Recommendations from WHO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09C25-270D-4123-BA60-562901ECC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Attempt to bring illicit alcohol into the recorded and managed system</a:t>
            </a:r>
          </a:p>
          <a:p>
            <a:r>
              <a:rPr lang="en-AU" sz="2400" dirty="0"/>
              <a:t>Assess extent of potential harm from illicit alcohol</a:t>
            </a:r>
          </a:p>
          <a:p>
            <a:r>
              <a:rPr lang="en-AU" sz="2400" dirty="0"/>
              <a:t>Extensive chemical testing of illicit alcohol to identify riskiest products</a:t>
            </a:r>
          </a:p>
          <a:p>
            <a:r>
              <a:rPr lang="en-AU" sz="2400" dirty="0"/>
              <a:t>Instruct producers of illicit alcohol on how to avoid health risks</a:t>
            </a:r>
          </a:p>
          <a:p>
            <a:r>
              <a:rPr lang="en-AU" sz="2400" dirty="0"/>
              <a:t>Tax stamps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FDE62-CF6B-40F2-802B-B9663A94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0F0A3-5812-4F5B-A2A9-2FC6D68F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4C812D-E36E-4AC8-B3F5-1DA652F97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5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1141</Words>
  <Application>Microsoft Office PowerPoint</Application>
  <PresentationFormat>On-screen Show (4:3)</PresentationFormat>
  <Paragraphs>186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Arial</vt:lpstr>
      <vt:lpstr>Diamond Grid 16x9</vt:lpstr>
      <vt:lpstr>Wine  Low Risk or No Risk?</vt:lpstr>
      <vt:lpstr>PowerPoint Presentation</vt:lpstr>
      <vt:lpstr>Typical example and recent cases in APEC economies</vt:lpstr>
      <vt:lpstr>What drives illegal alcohol production?</vt:lpstr>
      <vt:lpstr>Why is it a problem?</vt:lpstr>
      <vt:lpstr>“Unregulated, untaxed and potentially toxic”</vt:lpstr>
      <vt:lpstr>From IARD report…</vt:lpstr>
      <vt:lpstr>PowerPoint Presentation</vt:lpstr>
      <vt:lpstr>Recommendations from WHO report</vt:lpstr>
      <vt:lpstr>How identify illicit alcohol?</vt:lpstr>
      <vt:lpstr>Chile’s Traceability System</vt:lpstr>
      <vt:lpstr>PowerPoint Presentation</vt:lpstr>
      <vt:lpstr>Vietnam’s Traceability System</vt:lpstr>
      <vt:lpstr>PowerPoint Presentation</vt:lpstr>
      <vt:lpstr>Thailand’s Traceability System</vt:lpstr>
      <vt:lpstr>PowerPoint Presentation</vt:lpstr>
      <vt:lpstr>Russia’s Traceability System</vt:lpstr>
      <vt:lpstr>PowerPoint Presentation</vt:lpstr>
      <vt:lpstr>PowerPoint Presentation</vt:lpstr>
      <vt:lpstr>China’s Traceability System</vt:lpstr>
      <vt:lpstr>PowerPoint Presentation</vt:lpstr>
      <vt:lpstr>Malaysia’s Traceability System</vt:lpstr>
      <vt:lpstr>PowerPoint Presentation</vt:lpstr>
      <vt:lpstr>Korea’s Traceability System</vt:lpstr>
      <vt:lpstr>Australia’s Traceability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regulators can control risk of illicit alcohol</vt:lpstr>
      <vt:lpstr>And how can industry help?</vt:lpstr>
      <vt:lpstr>Digital Traceability</vt:lpstr>
      <vt:lpstr>Key “take-home” message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2016-08-31T23:08:32Z</dcterms:created>
  <dcterms:modified xsi:type="dcterms:W3CDTF">2018-10-02T14:26:08Z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