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3"/>
  </p:sldMasterIdLst>
  <p:notesMasterIdLst>
    <p:notesMasterId r:id="rId29"/>
  </p:notesMasterIdLst>
  <p:handoutMasterIdLst>
    <p:handoutMasterId r:id="rId30"/>
  </p:handoutMasterIdLst>
  <p:sldIdLst>
    <p:sldId id="256" r:id="rId4"/>
    <p:sldId id="257" r:id="rId5"/>
    <p:sldId id="258" r:id="rId6"/>
    <p:sldId id="307" r:id="rId7"/>
    <p:sldId id="308" r:id="rId8"/>
    <p:sldId id="288" r:id="rId9"/>
    <p:sldId id="283" r:id="rId10"/>
    <p:sldId id="286" r:id="rId11"/>
    <p:sldId id="289" r:id="rId12"/>
    <p:sldId id="282" r:id="rId13"/>
    <p:sldId id="309" r:id="rId14"/>
    <p:sldId id="287" r:id="rId15"/>
    <p:sldId id="310" r:id="rId16"/>
    <p:sldId id="291" r:id="rId17"/>
    <p:sldId id="292" r:id="rId18"/>
    <p:sldId id="293" r:id="rId19"/>
    <p:sldId id="294" r:id="rId20"/>
    <p:sldId id="295" r:id="rId21"/>
    <p:sldId id="297" r:id="rId22"/>
    <p:sldId id="300" r:id="rId23"/>
    <p:sldId id="298" r:id="rId24"/>
    <p:sldId id="301" r:id="rId25"/>
    <p:sldId id="299" r:id="rId26"/>
    <p:sldId id="302" r:id="rId27"/>
    <p:sldId id="296" r:id="rId2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1950" y="-108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6CBAC8E-0994-5CDF-3D0B-D22322020C3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88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C89CE2-294A-7607-361A-92314443D45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1925" y="0"/>
            <a:ext cx="303688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51AED1F4-31D9-47C9-AFCE-C738DFECD8BF}" type="datetimeFigureOut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BFF56D-3EEE-6322-2817-7F61E17894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688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1A6E32-086D-E8B4-CD66-04BC513B305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1925" y="8829675"/>
            <a:ext cx="3036888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2EEB8C-2355-470D-94CF-53D30EEFBB0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EEFA96E-4F20-B40D-FAD7-D5C05F94434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87910" tIns="43955" rIns="87910" bIns="43955" rtlCol="0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4313FD-21AC-4552-8947-F084122B2E5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87910" tIns="43955" rIns="87910" bIns="4395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0713128-DCE4-4E01-93A5-5555512CBF21}" type="datetimeFigureOut">
              <a:rPr lang="en-US" altLang="en-US"/>
              <a:pPr>
                <a:defRPr/>
              </a:pPr>
              <a:t>10/23/2024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1D60C9B-365C-AED9-1DAB-69501BA82FE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910" tIns="43955" rIns="87910" bIns="4395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C3FF6A1-50C3-2498-E44E-79BDC6CADA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0088" y="4416425"/>
            <a:ext cx="5610225" cy="4183063"/>
          </a:xfrm>
          <a:prstGeom prst="rect">
            <a:avLst/>
          </a:prstGeom>
        </p:spPr>
        <p:txBody>
          <a:bodyPr vert="horz" lIns="87910" tIns="43955" rIns="87910" bIns="43955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C9EBB0-3F86-ABBD-E7C5-452C9D58422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87910" tIns="43955" rIns="87910" bIns="43955" rtlCol="0" anchor="b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2B0DB9-96AE-427D-5A42-A31AE98931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87910" tIns="43955" rIns="87910" bIns="4395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fld id="{417F2CE6-E6BE-4DEF-A9F1-3504B8E58DE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40FEEB1F-5E17-A788-C4F5-B346472AC7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1C82259D-EE5E-14AE-4F88-8DB6BACD498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260C2D38-B68B-0680-E0E1-9EF17A5D5DF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0BCA9B9B-ADC0-4243-977B-A93343305328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C0E4A2E8-6F06-40C0-7DD1-1509E957C69C}"/>
              </a:ext>
            </a:extLst>
          </p:cNvPr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61D6C32-E132-56E7-9EA6-DD4084DA7D6F}"/>
              </a:ext>
            </a:extLst>
          </p:cNvPr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281C21C7-D879-C713-AB12-11C910675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B7CFC-7F6D-41C8-8577-09625BA3DC38}" type="datetime1">
              <a:rPr lang="en-US" altLang="en-US"/>
              <a:pPr>
                <a:defRPr/>
              </a:pPr>
              <a:t>10/23/2024</a:t>
            </a:fld>
            <a:endParaRPr lang="en-US" altLang="en-US"/>
          </a:p>
        </p:txBody>
      </p:sp>
      <p:sp>
        <p:nvSpPr>
          <p:cNvPr id="5" name="Footer Placeholder 19">
            <a:extLst>
              <a:ext uri="{FF2B5EF4-FFF2-40B4-BE49-F238E27FC236}">
                <a16:creationId xmlns:a16="http://schemas.microsoft.com/office/drawing/2014/main" id="{D22A4CA3-4811-8ACF-AEED-5D09294F5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9">
            <a:extLst>
              <a:ext uri="{FF2B5EF4-FFF2-40B4-BE49-F238E27FC236}">
                <a16:creationId xmlns:a16="http://schemas.microsoft.com/office/drawing/2014/main" id="{E9A6E7D1-6372-6097-867F-E14C49CF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862396-7321-4C79-8285-87ED5FFBAB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9071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3769B3C1-0E04-65E0-5945-4AD8CE6C6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E7389-FF40-47A9-B7A1-12DF215C308D}" type="datetime1">
              <a:rPr lang="en-US" altLang="en-US"/>
              <a:pPr>
                <a:defRPr/>
              </a:pPr>
              <a:t>10/23/2024</a:t>
            </a:fld>
            <a:endParaRPr lang="en-US" altLang="en-US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0C2560C7-2B1C-D9CD-069D-44548FACC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C591B88C-13EE-3BEB-47F8-5C855F393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4FF159-704A-4EDA-BF53-444C368255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2991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1EF4B483-A436-BB3B-5C7A-D5E868F2B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53F81-081E-4541-A7C5-335E507A4CC2}" type="datetime1">
              <a:rPr lang="en-US" altLang="en-US"/>
              <a:pPr>
                <a:defRPr/>
              </a:pPr>
              <a:t>10/23/2024</a:t>
            </a:fld>
            <a:endParaRPr lang="en-US" altLang="en-US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DAD66750-8877-6992-48F7-384BC3364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1F5770E2-35F8-28A1-FD2A-74A6DB9C4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F3AA8B-33AB-48B0-9030-2ED4D327F7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0056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C2C040D8-1A2F-B6E9-FA95-1EAF742A7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5B808-36B3-497C-A2D2-A9269F6E3F80}" type="datetime1">
              <a:rPr lang="en-US" altLang="en-US"/>
              <a:pPr>
                <a:defRPr/>
              </a:pPr>
              <a:t>10/23/2024</a:t>
            </a:fld>
            <a:endParaRPr lang="en-US" altLang="en-US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DD573A26-2CDB-4448-E462-65CE4B86C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60820A1A-923C-C01B-2337-CCFB8E44C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874B99-E86D-40F7-B69E-77075B8742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2871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1F55D1F-4276-8E5F-47F6-38BC363B2D94}"/>
              </a:ext>
            </a:extLst>
          </p:cNvPr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26B9D3-9F53-147C-44BA-7C7156A50038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254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Gill Sans MT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FAB9F6D-1889-F7BA-068F-24F7B4E4F139}"/>
              </a:ext>
            </a:extLst>
          </p:cNvPr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00DF595-D00F-CE77-C5E2-E98831025079}"/>
              </a:ext>
            </a:extLst>
          </p:cNvPr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BE63520-DD6E-527D-87F4-1E8FE59DA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21387-DB33-4B67-9F38-5B3CDC2AE653}" type="datetime1">
              <a:rPr lang="en-US" altLang="en-US"/>
              <a:pPr>
                <a:defRPr/>
              </a:pPr>
              <a:t>10/23/2024</a:t>
            </a:fld>
            <a:endParaRPr lang="en-US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3474EEE-0626-F03F-DC07-5200AC2ED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BC54CB5-6025-893F-65A4-9886F6BDF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CC9949-4792-4C4B-963B-26A92150C4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6892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3">
            <a:extLst>
              <a:ext uri="{FF2B5EF4-FFF2-40B4-BE49-F238E27FC236}">
                <a16:creationId xmlns:a16="http://schemas.microsoft.com/office/drawing/2014/main" id="{2487A772-8B9E-7C79-7457-E7C7801D4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9EABB-FE4B-440B-9ADF-7BADC1334DF7}" type="datetime1">
              <a:rPr lang="en-US" altLang="en-US"/>
              <a:pPr>
                <a:defRPr/>
              </a:pPr>
              <a:t>10/23/2024</a:t>
            </a:fld>
            <a:endParaRPr lang="en-US" altLang="en-US"/>
          </a:p>
        </p:txBody>
      </p:sp>
      <p:sp>
        <p:nvSpPr>
          <p:cNvPr id="6" name="Footer Placeholder 9">
            <a:extLst>
              <a:ext uri="{FF2B5EF4-FFF2-40B4-BE49-F238E27FC236}">
                <a16:creationId xmlns:a16="http://schemas.microsoft.com/office/drawing/2014/main" id="{2FDF50EF-890C-051B-6878-50C1D808C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>
            <a:extLst>
              <a:ext uri="{FF2B5EF4-FFF2-40B4-BE49-F238E27FC236}">
                <a16:creationId xmlns:a16="http://schemas.microsoft.com/office/drawing/2014/main" id="{186B6BAC-5E95-57D3-56F7-64AC4DDDE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F52307-E866-40F1-95EB-9191E59681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4833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B398BC-A88B-06C1-DD0F-4A6CA3010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9F283-459C-48FE-9837-785055F993B4}" type="datetime1">
              <a:rPr lang="en-US" altLang="en-US"/>
              <a:pPr>
                <a:defRPr/>
              </a:pPr>
              <a:t>10/23/2024</a:t>
            </a:fld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5F5418-2F7E-357C-6E92-20648204F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31851F-ADDA-6D5E-8E91-D207C8F8A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895CD6-B186-4D70-9DC9-54FABFBA1D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9767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3">
            <a:extLst>
              <a:ext uri="{FF2B5EF4-FFF2-40B4-BE49-F238E27FC236}">
                <a16:creationId xmlns:a16="http://schemas.microsoft.com/office/drawing/2014/main" id="{97B30666-68A8-88FD-576C-732B89394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A3331-C0A1-49A7-A18E-6C5C2B76DE78}" type="datetime1">
              <a:rPr lang="en-US" altLang="en-US"/>
              <a:pPr>
                <a:defRPr/>
              </a:pPr>
              <a:t>10/23/2024</a:t>
            </a:fld>
            <a:endParaRPr lang="en-US" altLang="en-US"/>
          </a:p>
        </p:txBody>
      </p:sp>
      <p:sp>
        <p:nvSpPr>
          <p:cNvPr id="4" name="Footer Placeholder 9">
            <a:extLst>
              <a:ext uri="{FF2B5EF4-FFF2-40B4-BE49-F238E27FC236}">
                <a16:creationId xmlns:a16="http://schemas.microsoft.com/office/drawing/2014/main" id="{CAE0DFE1-39D7-AAE7-7E53-E7CBF37F9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>
            <a:extLst>
              <a:ext uri="{FF2B5EF4-FFF2-40B4-BE49-F238E27FC236}">
                <a16:creationId xmlns:a16="http://schemas.microsoft.com/office/drawing/2014/main" id="{51867EEF-393A-61A3-C182-D394A2074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EAFC2C-B49E-4CF9-93BE-CFECA4E9D5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4080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4066A3-17EA-A01D-EE25-66250A4E6352}"/>
              </a:ext>
            </a:extLst>
          </p:cNvPr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288BD3E-6E78-A3A9-3725-81178049E5F4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254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Gill Sans MT" pitchFamily="34" charset="0"/>
            </a:endParaRPr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37349764-20E2-68BB-730C-29C9E535F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17EE5-BB1B-4744-A10F-9E31848EAC11}" type="datetime1">
              <a:rPr lang="en-US" altLang="en-US"/>
              <a:pPr>
                <a:defRPr/>
              </a:pPr>
              <a:t>10/23/2024</a:t>
            </a:fld>
            <a:endParaRPr lang="en-US" alt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7EB4F0B0-699E-128C-7181-4641F3C8C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B85BA33-BCD8-CFF6-EBF4-41AD351B7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B5FC2B-3155-4B21-9AE6-8C15F438E7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8414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F49D88-AF2B-1B1B-C6B6-610E219CA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B0A40-2FF9-4321-BF65-6FAFFEBD5C11}" type="datetime1">
              <a:rPr lang="en-US" altLang="en-US"/>
              <a:pPr>
                <a:defRPr/>
              </a:pPr>
              <a:t>10/23/2024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7BFE03-B4AD-16CE-473F-88C24D8BD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3BD63-83E7-8D79-39C8-8F4C57B09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B6EC8-8F53-4833-8794-CB18C18F42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1237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25B8EC2-8C55-0B4E-C032-5D8FF50E0C6B}"/>
              </a:ext>
            </a:extLst>
          </p:cNvPr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2575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charset="2"/>
              <a:buNone/>
              <a:defRPr/>
            </a:pPr>
            <a:endParaRPr lang="en-US" sz="3200" dirty="0">
              <a:latin typeface="Gill Sans MT" charset="0"/>
              <a:ea typeface="+mn-ea"/>
              <a:cs typeface="Arial" charset="0"/>
            </a:endParaRPr>
          </a:p>
        </p:txBody>
      </p:sp>
      <p:sp>
        <p:nvSpPr>
          <p:cNvPr id="6" name="Flowchart: Process 5">
            <a:extLst>
              <a:ext uri="{FF2B5EF4-FFF2-40B4-BE49-F238E27FC236}">
                <a16:creationId xmlns:a16="http://schemas.microsoft.com/office/drawing/2014/main" id="{F5C7E403-8492-7F69-C741-8A1891FF752A}"/>
              </a:ext>
            </a:extLst>
          </p:cNvPr>
          <p:cNvSpPr>
            <a:spLocks noChangeArrowheads="1"/>
          </p:cNvSpPr>
          <p:nvPr/>
        </p:nvSpPr>
        <p:spPr bwMode="auto"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>
            <a:solidFill>
              <a:srgbClr val="FFFFFF"/>
            </a:solidFill>
            <a:miter lim="800000"/>
            <a:headEnd/>
            <a:tailEnd/>
          </a:ln>
          <a:effectLst>
            <a:outerShdw dist="25400" dir="3299947" sx="96001" sy="96001" algn="tl" rotWithShape="0">
              <a:srgbClr val="EBDAB1">
                <a:alpha val="39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Gill Sans MT" pitchFamily="34" charset="0"/>
            </a:endParaRPr>
          </a:p>
        </p:txBody>
      </p:sp>
      <p:sp>
        <p:nvSpPr>
          <p:cNvPr id="7" name="Flowchart: Process 15">
            <a:extLst>
              <a:ext uri="{FF2B5EF4-FFF2-40B4-BE49-F238E27FC236}">
                <a16:creationId xmlns:a16="http://schemas.microsoft.com/office/drawing/2014/main" id="{2E97C630-9BFA-F503-863E-836F0363406D}"/>
              </a:ext>
            </a:extLst>
          </p:cNvPr>
          <p:cNvSpPr>
            <a:spLocks noChangeArrowheads="1"/>
          </p:cNvSpPr>
          <p:nvPr/>
        </p:nvSpPr>
        <p:spPr bwMode="auto"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>
            <a:solidFill>
              <a:srgbClr val="FFFFFF"/>
            </a:solidFill>
            <a:miter lim="800000"/>
            <a:headEnd/>
            <a:tailEnd/>
          </a:ln>
          <a:effectLst>
            <a:outerShdw dist="25400" dir="3299947" sx="96001" sy="96001" algn="tl" rotWithShape="0">
              <a:schemeClr val="bg2">
                <a:alpha val="20000"/>
              </a:scheme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Gill Sans MT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63E13C27-DA19-0B09-D08F-C680092B4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8E75B-6FC5-45B9-BB22-8AAD4C886204}" type="datetime1">
              <a:rPr lang="en-US" altLang="en-US"/>
              <a:pPr>
                <a:defRPr/>
              </a:pPr>
              <a:t>10/23/2024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B762CABA-8E3B-C997-88DE-48CEB4BAE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72447972-5B7D-4013-FCAC-455B9407C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CECCD-8BF5-4048-8839-7D47294D97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259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>
            <a:extLst>
              <a:ext uri="{FF2B5EF4-FFF2-40B4-BE49-F238E27FC236}">
                <a16:creationId xmlns:a16="http://schemas.microsoft.com/office/drawing/2014/main" id="{D6C79ACA-07AB-589D-8CDC-DADB6CB328D7}"/>
              </a:ext>
            </a:extLst>
          </p:cNvPr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Oval 7">
            <a:extLst>
              <a:ext uri="{FF2B5EF4-FFF2-40B4-BE49-F238E27FC236}">
                <a16:creationId xmlns:a16="http://schemas.microsoft.com/office/drawing/2014/main" id="{C7B47058-580F-5398-B4EE-E6DAB3CB1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275" y="20638"/>
            <a:ext cx="1703388" cy="1703387"/>
          </a:xfrm>
          <a:prstGeom prst="ellipse">
            <a:avLst/>
          </a:prstGeom>
          <a:noFill/>
          <a:ln w="27305" cap="rnd">
            <a:solidFill>
              <a:srgbClr val="FFF6DB"/>
            </a:solidFill>
            <a:round/>
            <a:headEnd/>
            <a:tailEnd/>
          </a:ln>
          <a:effectLst>
            <a:outerShdw dist="25400" dir="5400000" algn="tl" rotWithShape="0">
              <a:srgbClr val="AFA58D">
                <a:alpha val="8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Gill Sans MT" pitchFamily="34" charset="0"/>
            </a:endParaRPr>
          </a:p>
        </p:txBody>
      </p:sp>
      <p:sp>
        <p:nvSpPr>
          <p:cNvPr id="11" name="Donut 10">
            <a:extLst>
              <a:ext uri="{FF2B5EF4-FFF2-40B4-BE49-F238E27FC236}">
                <a16:creationId xmlns:a16="http://schemas.microsoft.com/office/drawing/2014/main" id="{6269B848-A3EB-9FDE-47B5-0CA51F93CCF8}"/>
              </a:ext>
            </a:extLst>
          </p:cNvPr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86B6D77-1F4A-3D2C-2AE6-B4AA94763717}"/>
              </a:ext>
            </a:extLst>
          </p:cNvPr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786F59C9-79D3-CAAA-34CF-4D9510D46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8">
            <a:extLst>
              <a:ext uri="{FF2B5EF4-FFF2-40B4-BE49-F238E27FC236}">
                <a16:creationId xmlns:a16="http://schemas.microsoft.com/office/drawing/2014/main" id="{2EB0308C-85E0-CB75-D03A-A78F8262EF8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4" name="Date Placeholder 23">
            <a:extLst>
              <a:ext uri="{FF2B5EF4-FFF2-40B4-BE49-F238E27FC236}">
                <a16:creationId xmlns:a16="http://schemas.microsoft.com/office/drawing/2014/main" id="{56CEDAEA-51D9-6C21-3743-B18583A480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B5A788"/>
                </a:solidFill>
                <a:latin typeface="Gill Sans MT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64A9180-043C-4B7B-9155-19E42C9CE484}" type="datetime1">
              <a:rPr lang="en-US" altLang="en-US"/>
              <a:pPr>
                <a:defRPr/>
              </a:pPr>
              <a:t>10/23/2024</a:t>
            </a:fld>
            <a:endParaRPr lang="en-US" alt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6E04F9F0-D58C-1950-F209-2694CD01CC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476A513D-A670-C3D8-6FCB-1BEEA4EEF2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fld id="{A264C438-60CD-4BEE-B491-C479D2DBE2A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7" name="Rectangle 14">
            <a:extLst>
              <a:ext uri="{FF2B5EF4-FFF2-40B4-BE49-F238E27FC236}">
                <a16:creationId xmlns:a16="http://schemas.microsoft.com/office/drawing/2014/main" id="{6E072537-7917-5D17-A61E-AD16A9EF7B2B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254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Gill Sans M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3" r:id="rId1"/>
    <p:sldLayoutId id="2147484228" r:id="rId2"/>
    <p:sldLayoutId id="2147484234" r:id="rId3"/>
    <p:sldLayoutId id="2147484229" r:id="rId4"/>
    <p:sldLayoutId id="2147484235" r:id="rId5"/>
    <p:sldLayoutId id="2147484230" r:id="rId6"/>
    <p:sldLayoutId id="2147484236" r:id="rId7"/>
    <p:sldLayoutId id="2147484237" r:id="rId8"/>
    <p:sldLayoutId id="2147484238" r:id="rId9"/>
    <p:sldLayoutId id="2147484231" r:id="rId10"/>
    <p:sldLayoutId id="214748423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ＭＳ Ｐゴシック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ＭＳ Ｐゴシック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ＭＳ Ｐゴシック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ＭＳ Ｐゴシック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ＭＳ Ｐゴシック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B3B23-568D-7077-DE56-6FD01D6EAE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295400"/>
            <a:ext cx="7026275" cy="495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sz="6700" b="1" u="sng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Case Study: 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</a:b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Chemist Certification Program of Alcohol and Tobacco Tax and Trade Bureau (TTB)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	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</a:br>
            <a:r>
              <a:rPr lang="en-US" sz="27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November 5, 2013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</p:txBody>
      </p:sp>
      <p:sp>
        <p:nvSpPr>
          <p:cNvPr id="8195" name="Slide Number Placeholder 7">
            <a:extLst>
              <a:ext uri="{FF2B5EF4-FFF2-40B4-BE49-F238E27FC236}">
                <a16:creationId xmlns:a16="http://schemas.microsoft.com/office/drawing/2014/main" id="{3ED4045F-7122-292B-7D17-3F0C0F446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D07138C-2390-4B98-A739-73E5D3E6D35F}" type="slidenum">
              <a:rPr lang="en-US" altLang="en-US" sz="1200">
                <a:solidFill>
                  <a:srgbClr val="0D0D0D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200">
              <a:solidFill>
                <a:srgbClr val="0D0D0D"/>
              </a:solidFill>
            </a:endParaRPr>
          </a:p>
        </p:txBody>
      </p:sp>
      <p:pic>
        <p:nvPicPr>
          <p:cNvPr id="8196" name="Picture 5">
            <a:extLst>
              <a:ext uri="{FF2B5EF4-FFF2-40B4-BE49-F238E27FC236}">
                <a16:creationId xmlns:a16="http://schemas.microsoft.com/office/drawing/2014/main" id="{523B2F33-8E39-31F1-8C76-08F2D76434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"/>
            <a:ext cx="2514600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6" descr="APEC Logo_vertical300dpi.jpg">
            <a:extLst>
              <a:ext uri="{FF2B5EF4-FFF2-40B4-BE49-F238E27FC236}">
                <a16:creationId xmlns:a16="http://schemas.microsoft.com/office/drawing/2014/main" id="{B28A7FA6-8CAE-A292-099B-BEF5626C8E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04800"/>
            <a:ext cx="10334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72F96-FAB9-9262-DDA8-5CFCFF4D8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838200"/>
            <a:ext cx="749935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How the Program Works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B0EF360A-FC56-4645-9ABA-F0D577EA9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905000"/>
            <a:ext cx="7715250" cy="838200"/>
          </a:xfrm>
        </p:spPr>
        <p:txBody>
          <a:bodyPr/>
          <a:lstStyle/>
          <a:p>
            <a:pPr marL="82550" indent="0">
              <a:spcAft>
                <a:spcPts val="1200"/>
              </a:spcAft>
              <a:buFont typeface="Wingdings 2" panose="05020102010507070707" pitchFamily="18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Samples are sent to applicants for analysis of:</a:t>
            </a:r>
          </a:p>
          <a:p>
            <a:pPr marL="403225" lvl="1" indent="0">
              <a:buFont typeface="Verdana" panose="020B0604030504040204" pitchFamily="34" charset="0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	</a:t>
            </a:r>
            <a:endParaRPr lang="en-US" altLang="en-US" sz="3200">
              <a:ea typeface="ＭＳ Ｐゴシック" panose="020B0600070205080204" pitchFamily="34" charset="-128"/>
            </a:endParaRPr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80C1DCBA-724F-5CC4-84A8-2A91FC9D8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DFEEFAD-B270-4C09-B8C9-FAA9567E8E05}" type="slidenum">
              <a:rPr lang="en-US" altLang="en-US" sz="1200">
                <a:solidFill>
                  <a:srgbClr val="B5A788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200">
              <a:solidFill>
                <a:srgbClr val="B5A788"/>
              </a:solidFill>
            </a:endParaRPr>
          </a:p>
        </p:txBody>
      </p:sp>
      <p:sp>
        <p:nvSpPr>
          <p:cNvPr id="17413" name="Slide Number Placeholder 7">
            <a:extLst>
              <a:ext uri="{FF2B5EF4-FFF2-40B4-BE49-F238E27FC236}">
                <a16:creationId xmlns:a16="http://schemas.microsoft.com/office/drawing/2014/main" id="{A56F394D-9FD9-B41E-64F9-BB3559A379B7}"/>
              </a:ext>
            </a:extLst>
          </p:cNvPr>
          <p:cNvSpPr txBox="1">
            <a:spLocks/>
          </p:cNvSpPr>
          <p:nvPr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E554E13E-32E9-4BF6-8920-07409149521D}" type="slidenum">
              <a:rPr lang="en-US" altLang="en-US" sz="1200">
                <a:solidFill>
                  <a:srgbClr val="0D0D0D"/>
                </a:solidFill>
                <a:cs typeface="Arial" panose="020B06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200">
              <a:solidFill>
                <a:srgbClr val="0D0D0D"/>
              </a:solidFill>
              <a:cs typeface="Arial" panose="020B0604020202020204" pitchFamily="34" charset="0"/>
            </a:endParaRPr>
          </a:p>
        </p:txBody>
      </p:sp>
      <p:pic>
        <p:nvPicPr>
          <p:cNvPr id="17414" name="Picture 5">
            <a:extLst>
              <a:ext uri="{FF2B5EF4-FFF2-40B4-BE49-F238E27FC236}">
                <a16:creationId xmlns:a16="http://schemas.microsoft.com/office/drawing/2014/main" id="{EC0BF6E7-B952-DEEC-DC25-F3EF42C546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"/>
            <a:ext cx="2514600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6" descr="APEC Logo_vertical300dpi.jpg">
            <a:extLst>
              <a:ext uri="{FF2B5EF4-FFF2-40B4-BE49-F238E27FC236}">
                <a16:creationId xmlns:a16="http://schemas.microsoft.com/office/drawing/2014/main" id="{021BCCD2-79AE-F506-F026-38C51B6B7E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04800"/>
            <a:ext cx="10334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EFE6FF0-92CB-EDCC-9135-1CF3B0430A35}"/>
              </a:ext>
            </a:extLst>
          </p:cNvPr>
          <p:cNvGraphicFramePr>
            <a:graphicFrameLocks noGrp="1"/>
          </p:cNvGraphicFramePr>
          <p:nvPr/>
        </p:nvGraphicFramePr>
        <p:xfrm>
          <a:off x="1676400" y="2819400"/>
          <a:ext cx="6723063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74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Commonly Required Export Analyses</a:t>
                      </a:r>
                    </a:p>
                  </a:txBody>
                  <a:tcPr marL="91451" marR="91451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Alcohol</a:t>
                      </a:r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Total Sulfur Dioxide</a:t>
                      </a:r>
                    </a:p>
                  </a:txBody>
                  <a:tcPr marL="91451" marR="9145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Total Extract</a:t>
                      </a:r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r>
                        <a:rPr lang="en-US" sz="2800" dirty="0" err="1"/>
                        <a:t>Sorbic</a:t>
                      </a:r>
                      <a:r>
                        <a:rPr lang="en-US" sz="2800" dirty="0"/>
                        <a:t> Acid</a:t>
                      </a:r>
                    </a:p>
                  </a:txBody>
                  <a:tcPr marL="91451" marR="9145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Total Acidity</a:t>
                      </a:r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Methanol</a:t>
                      </a:r>
                    </a:p>
                  </a:txBody>
                  <a:tcPr marL="91451" marR="9145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Volatile Acidity</a:t>
                      </a:r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Residual Sugars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dirty="0">
                          <a:ea typeface="ＭＳ Ｐゴシック" pitchFamily="34" charset="-128"/>
                        </a:rPr>
                        <a:t>(expressed as Glucose + Fructose)</a:t>
                      </a:r>
                      <a:endParaRPr lang="en-US" sz="1600" dirty="0"/>
                    </a:p>
                  </a:txBody>
                  <a:tcPr marL="91451" marR="9145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Citric Acid</a:t>
                      </a:r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51" marR="9145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8CC63-7466-D8C1-7254-DD04EEF17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838200"/>
            <a:ext cx="749935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How the Program Works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3291987E-7DB1-2B3C-BD3A-D741D856E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6050" y="1981200"/>
            <a:ext cx="7499350" cy="4191000"/>
          </a:xfrm>
        </p:spPr>
        <p:txBody>
          <a:bodyPr/>
          <a:lstStyle/>
          <a:p>
            <a:pPr fontAlgn="t">
              <a:buClr>
                <a:schemeClr val="tx1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>
                <a:ea typeface="ＭＳ Ｐゴシック" panose="020B0600070205080204" pitchFamily="34" charset="-128"/>
              </a:rPr>
              <a:t>TTB Mandates a Verification of Information Statement:</a:t>
            </a:r>
          </a:p>
          <a:p>
            <a:pPr marL="457200" lvl="1" indent="0" fontAlgn="t">
              <a:buClr>
                <a:schemeClr val="tx1"/>
              </a:buClr>
              <a:buSzPct val="101000"/>
              <a:buFont typeface="Verdana" panose="020B0604030504040204" pitchFamily="34" charset="0"/>
              <a:buNone/>
            </a:pPr>
            <a:r>
              <a:rPr lang="en-US" altLang="en-US" sz="2400">
                <a:solidFill>
                  <a:schemeClr val="tx2"/>
                </a:solidFill>
                <a:ea typeface="ＭＳ Ｐゴシック" panose="020B0600070205080204" pitchFamily="34" charset="-128"/>
              </a:rPr>
              <a:t>“(</a:t>
            </a:r>
            <a:r>
              <a:rPr lang="en-US" altLang="en-US" sz="2400" i="1">
                <a:solidFill>
                  <a:schemeClr val="tx2"/>
                </a:solidFill>
                <a:ea typeface="ＭＳ Ｐゴシック" panose="020B0600070205080204" pitchFamily="34" charset="-128"/>
              </a:rPr>
              <a:t>Name of qualified laboratory with an applicant seeking certification</a:t>
            </a:r>
            <a:r>
              <a:rPr lang="en-US" altLang="en-US" sz="2400">
                <a:solidFill>
                  <a:schemeClr val="tx2"/>
                </a:solidFill>
                <a:ea typeface="ＭＳ Ｐゴシック" panose="020B0600070205080204" pitchFamily="34" charset="-128"/>
              </a:rPr>
              <a:t>) authorizes TTB to verify by inspection or otherwise the laboratory’s premises and equipment, documents related to training and demonstration of competency on the methods associated with this application for certification.”</a:t>
            </a:r>
          </a:p>
          <a:p>
            <a:pPr marL="457200" lvl="1" indent="0" fontAlgn="t">
              <a:buSzPct val="101000"/>
              <a:buFont typeface="Verdana" panose="020B0604030504040204" pitchFamily="34" charset="0"/>
              <a:buNone/>
            </a:pPr>
            <a:endParaRPr lang="en-US" altLang="en-US" sz="2400">
              <a:solidFill>
                <a:schemeClr val="tx2"/>
              </a:solidFill>
              <a:ea typeface="ＭＳ Ｐゴシック" panose="020B0600070205080204" pitchFamily="34" charset="-128"/>
            </a:endParaRPr>
          </a:p>
          <a:p>
            <a:pPr marL="457200" lvl="1" indent="0" fontAlgn="t">
              <a:buClr>
                <a:schemeClr val="tx1"/>
              </a:buClr>
              <a:buSzPct val="101000"/>
              <a:buFont typeface="Verdana" panose="020B0604030504040204" pitchFamily="34" charset="0"/>
              <a:buNone/>
            </a:pPr>
            <a:r>
              <a:rPr lang="en-US" altLang="en-US" sz="2400">
                <a:solidFill>
                  <a:schemeClr val="tx2"/>
                </a:solidFill>
                <a:ea typeface="ＭＳ Ｐゴシック" panose="020B0600070205080204" pitchFamily="34" charset="-128"/>
              </a:rPr>
              <a:t>“(</a:t>
            </a:r>
            <a:r>
              <a:rPr lang="en-US" altLang="en-US" sz="2400" i="1">
                <a:solidFill>
                  <a:schemeClr val="tx2"/>
                </a:solidFill>
                <a:ea typeface="ＭＳ Ｐゴシック" panose="020B0600070205080204" pitchFamily="34" charset="-128"/>
              </a:rPr>
              <a:t>Name of Applicant</a:t>
            </a:r>
            <a:r>
              <a:rPr lang="en-US" altLang="en-US" sz="2400">
                <a:solidFill>
                  <a:schemeClr val="tx2"/>
                </a:solidFill>
                <a:ea typeface="ＭＳ Ｐゴシック" panose="020B0600070205080204" pitchFamily="34" charset="-128"/>
              </a:rPr>
              <a:t>) declares, under penalties of perjury, that the information provided to TTB is true and correct.” 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5732105C-A7B4-7F8E-86A9-01630A169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6741599-C45F-471C-AC3D-F512DEC024A4}" type="slidenum">
              <a:rPr lang="en-US" altLang="en-US" sz="1200">
                <a:solidFill>
                  <a:srgbClr val="B5A788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200">
              <a:solidFill>
                <a:srgbClr val="B5A788"/>
              </a:solidFill>
            </a:endParaRPr>
          </a:p>
        </p:txBody>
      </p:sp>
      <p:sp>
        <p:nvSpPr>
          <p:cNvPr id="18437" name="Slide Number Placeholder 7">
            <a:extLst>
              <a:ext uri="{FF2B5EF4-FFF2-40B4-BE49-F238E27FC236}">
                <a16:creationId xmlns:a16="http://schemas.microsoft.com/office/drawing/2014/main" id="{65595634-7407-887A-64B6-38162FA68E55}"/>
              </a:ext>
            </a:extLst>
          </p:cNvPr>
          <p:cNvSpPr txBox="1">
            <a:spLocks/>
          </p:cNvSpPr>
          <p:nvPr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EC785481-3FC5-42E2-9FCA-1B4851BA4158}" type="slidenum">
              <a:rPr lang="en-US" altLang="en-US" sz="1200">
                <a:solidFill>
                  <a:srgbClr val="0D0D0D"/>
                </a:solidFill>
                <a:cs typeface="Arial" panose="020B06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200">
              <a:solidFill>
                <a:srgbClr val="0D0D0D"/>
              </a:solidFill>
              <a:cs typeface="Arial" panose="020B0604020202020204" pitchFamily="34" charset="0"/>
            </a:endParaRPr>
          </a:p>
        </p:txBody>
      </p:sp>
      <p:pic>
        <p:nvPicPr>
          <p:cNvPr id="18438" name="Picture 5">
            <a:extLst>
              <a:ext uri="{FF2B5EF4-FFF2-40B4-BE49-F238E27FC236}">
                <a16:creationId xmlns:a16="http://schemas.microsoft.com/office/drawing/2014/main" id="{748249A0-0E75-2255-873C-CEB627E011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"/>
            <a:ext cx="2514600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6" descr="APEC Logo_vertical300dpi.jpg">
            <a:extLst>
              <a:ext uri="{FF2B5EF4-FFF2-40B4-BE49-F238E27FC236}">
                <a16:creationId xmlns:a16="http://schemas.microsoft.com/office/drawing/2014/main" id="{767DAFB4-3DB3-1700-5F3B-8066D05B4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04800"/>
            <a:ext cx="10334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14779-C215-0F15-072C-025EF0245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838200"/>
            <a:ext cx="749935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Results from the Program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18A7F15D-8456-92D4-1820-23596074B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100" y="2209800"/>
            <a:ext cx="7499350" cy="3810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 Spring 2013, the Program had 55 total applicants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20 applicants were first time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There were 3 failures based on educational requirements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There were 20 failures based on data (either no data submitted or outliers)</a:t>
            </a: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1A27FD23-67AE-7980-28B6-F059B346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5ADAAC2-FEDA-430E-A5C3-84CCD1267A8E}" type="slidenum">
              <a:rPr lang="en-US" altLang="en-US" sz="1200">
                <a:solidFill>
                  <a:srgbClr val="B5A788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200">
              <a:solidFill>
                <a:srgbClr val="B5A788"/>
              </a:solidFill>
            </a:endParaRPr>
          </a:p>
        </p:txBody>
      </p:sp>
      <p:sp>
        <p:nvSpPr>
          <p:cNvPr id="19461" name="Slide Number Placeholder 7">
            <a:extLst>
              <a:ext uri="{FF2B5EF4-FFF2-40B4-BE49-F238E27FC236}">
                <a16:creationId xmlns:a16="http://schemas.microsoft.com/office/drawing/2014/main" id="{454C710E-266C-992F-C3F3-A97ADC5EBCED}"/>
              </a:ext>
            </a:extLst>
          </p:cNvPr>
          <p:cNvSpPr txBox="1">
            <a:spLocks/>
          </p:cNvSpPr>
          <p:nvPr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03968DB1-D1F4-430B-99F9-68F850EE16C5}" type="slidenum">
              <a:rPr lang="en-US" altLang="en-US" sz="1200">
                <a:solidFill>
                  <a:srgbClr val="0D0D0D"/>
                </a:solidFill>
                <a:cs typeface="Arial" panose="020B06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200">
              <a:solidFill>
                <a:srgbClr val="0D0D0D"/>
              </a:solidFill>
              <a:cs typeface="Arial" panose="020B0604020202020204" pitchFamily="34" charset="0"/>
            </a:endParaRPr>
          </a:p>
        </p:txBody>
      </p:sp>
      <p:pic>
        <p:nvPicPr>
          <p:cNvPr id="19462" name="Picture 5">
            <a:extLst>
              <a:ext uri="{FF2B5EF4-FFF2-40B4-BE49-F238E27FC236}">
                <a16:creationId xmlns:a16="http://schemas.microsoft.com/office/drawing/2014/main" id="{5164BE09-1F7D-91A3-8B50-C5B9A8EBD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"/>
            <a:ext cx="2514600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3" name="Picture 6" descr="APEC Logo_vertical300dpi.jpg">
            <a:extLst>
              <a:ext uri="{FF2B5EF4-FFF2-40B4-BE49-F238E27FC236}">
                <a16:creationId xmlns:a16="http://schemas.microsoft.com/office/drawing/2014/main" id="{4E602BFB-428D-CB5F-58E1-3EF5AF1B30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04800"/>
            <a:ext cx="10334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1D5C5-722C-5EA7-4261-E34F3AC7C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609600"/>
            <a:ext cx="749935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How the Program Works</a:t>
            </a:r>
          </a:p>
        </p:txBody>
      </p:sp>
      <p:sp>
        <p:nvSpPr>
          <p:cNvPr id="20483" name="Slide Number Placeholder 3">
            <a:extLst>
              <a:ext uri="{FF2B5EF4-FFF2-40B4-BE49-F238E27FC236}">
                <a16:creationId xmlns:a16="http://schemas.microsoft.com/office/drawing/2014/main" id="{0CE9F5EC-2F35-E9F0-8BDF-C802FF3D2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37F8D6A-8DC3-4D4B-AC5B-599DE3359807}" type="slidenum">
              <a:rPr lang="en-US" altLang="en-US" sz="1200">
                <a:solidFill>
                  <a:srgbClr val="B5A788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200">
              <a:solidFill>
                <a:srgbClr val="B5A788"/>
              </a:solidFill>
            </a:endParaRPr>
          </a:p>
        </p:txBody>
      </p:sp>
      <p:sp>
        <p:nvSpPr>
          <p:cNvPr id="20484" name="Slide Number Placeholder 7">
            <a:extLst>
              <a:ext uri="{FF2B5EF4-FFF2-40B4-BE49-F238E27FC236}">
                <a16:creationId xmlns:a16="http://schemas.microsoft.com/office/drawing/2014/main" id="{F04A5CB9-38AF-045A-699F-4EF2E4C3FD59}"/>
              </a:ext>
            </a:extLst>
          </p:cNvPr>
          <p:cNvSpPr txBox="1">
            <a:spLocks/>
          </p:cNvSpPr>
          <p:nvPr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4D3944A4-C1BD-4602-BBDE-04E3F1ACCFB9}" type="slidenum">
              <a:rPr lang="en-US" altLang="en-US" sz="1200">
                <a:solidFill>
                  <a:srgbClr val="0D0D0D"/>
                </a:solidFill>
                <a:cs typeface="Arial" panose="020B06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200">
              <a:solidFill>
                <a:srgbClr val="0D0D0D"/>
              </a:solidFill>
              <a:cs typeface="Arial" panose="020B0604020202020204" pitchFamily="34" charset="0"/>
            </a:endParaRPr>
          </a:p>
        </p:txBody>
      </p:sp>
      <p:pic>
        <p:nvPicPr>
          <p:cNvPr id="20485" name="Picture 5">
            <a:extLst>
              <a:ext uri="{FF2B5EF4-FFF2-40B4-BE49-F238E27FC236}">
                <a16:creationId xmlns:a16="http://schemas.microsoft.com/office/drawing/2014/main" id="{D7731890-8CA6-63B4-98EF-9800A4CDB4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"/>
            <a:ext cx="2514600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6" descr="APEC Logo_vertical300dpi.jpg">
            <a:extLst>
              <a:ext uri="{FF2B5EF4-FFF2-40B4-BE49-F238E27FC236}">
                <a16:creationId xmlns:a16="http://schemas.microsoft.com/office/drawing/2014/main" id="{E445FABA-3CCF-4B76-FFB0-C2123B6E0F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04800"/>
            <a:ext cx="10334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463556E-1D12-B6CB-3BA2-AD0F9D9C064E}"/>
              </a:ext>
            </a:extLst>
          </p:cNvPr>
          <p:cNvGraphicFramePr>
            <a:graphicFrameLocks noGrp="1"/>
          </p:cNvGraphicFramePr>
          <p:nvPr/>
        </p:nvGraphicFramePr>
        <p:xfrm>
          <a:off x="1447800" y="2133600"/>
          <a:ext cx="7391400" cy="45720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061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83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0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327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Method</a:t>
                      </a:r>
                      <a:endParaRPr lang="en-US" sz="2000" b="1" i="0" u="none" strike="noStrike" dirty="0">
                        <a:solidFill>
                          <a:schemeClr val="bg2"/>
                        </a:solidFill>
                        <a:latin typeface="Calibri"/>
                      </a:endParaRPr>
                    </a:p>
                  </a:txBody>
                  <a:tcPr marL="9525" marR="9525" marT="9524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# of Values</a:t>
                      </a:r>
                      <a:endParaRPr lang="en-US" sz="2000" b="1" i="0" u="none" strike="noStrike" dirty="0">
                        <a:solidFill>
                          <a:schemeClr val="bg2"/>
                        </a:solidFill>
                        <a:latin typeface="Calibri"/>
                      </a:endParaRPr>
                    </a:p>
                  </a:txBody>
                  <a:tcPr marL="9525" marR="9525" marT="9524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Red Wine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White Wine</a:t>
                      </a:r>
                      <a:endParaRPr lang="en-US" sz="2000" b="1" i="0" u="none" strike="noStrike" dirty="0">
                        <a:solidFill>
                          <a:schemeClr val="accent6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9536">
                <a:tc vMerge="1"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chemeClr val="bg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chemeClr val="bg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Average</a:t>
                      </a:r>
                    </a:p>
                    <a:p>
                      <a:pPr algn="ctr" fontAlgn="b"/>
                      <a:r>
                        <a:rPr lang="en-US" sz="20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(g/100mL)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Precision</a:t>
                      </a:r>
                      <a:r>
                        <a:rPr lang="en-US" sz="2000" u="none" strike="noStrike" baseline="0" dirty="0"/>
                        <a:t> </a:t>
                      </a:r>
                    </a:p>
                    <a:p>
                      <a:pPr algn="ctr" fontAlgn="b"/>
                      <a:r>
                        <a:rPr lang="en-US" sz="2000" u="none" strike="noStrike" baseline="0" dirty="0"/>
                        <a:t>(SD)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Average</a:t>
                      </a:r>
                    </a:p>
                    <a:p>
                      <a:pPr algn="ctr" fontAlgn="b"/>
                      <a:r>
                        <a:rPr lang="en-US" sz="20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(g/100mL)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Precision</a:t>
                      </a:r>
                    </a:p>
                    <a:p>
                      <a:pPr algn="ctr" fontAlgn="b"/>
                      <a:r>
                        <a:rPr lang="en-US" sz="2000" u="none" strike="noStrike" dirty="0"/>
                        <a:t>(SD)</a:t>
                      </a:r>
                      <a:endParaRPr lang="en-US" sz="2000" b="1" i="0" u="none" strike="noStrike" dirty="0">
                        <a:solidFill>
                          <a:schemeClr val="accent6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2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Astoria-Pacific/SFA </a:t>
                      </a:r>
                      <a:endParaRPr lang="en-US" sz="2000" b="0" i="0" u="none" strike="noStrike" dirty="0">
                        <a:solidFill>
                          <a:schemeClr val="bg2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9</a:t>
                      </a:r>
                      <a:endParaRPr lang="en-US" sz="2000" b="1" i="0" u="none" strike="noStrike" dirty="0">
                        <a:solidFill>
                          <a:schemeClr val="bg2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0.091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0.003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/>
                        <a:t>0.046</a:t>
                      </a:r>
                      <a:endParaRPr lang="en-US" sz="2000" b="1" i="0" u="none" strike="noStrike">
                        <a:solidFill>
                          <a:schemeClr val="accent6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0.002</a:t>
                      </a:r>
                      <a:endParaRPr lang="en-US" sz="2000" b="1" i="0" u="none" strike="noStrike" dirty="0">
                        <a:solidFill>
                          <a:schemeClr val="accent6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953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Cash Still-AOAC964.08</a:t>
                      </a:r>
                      <a:endParaRPr lang="en-US" sz="2000" b="0" i="0" u="none" strike="noStrike" dirty="0">
                        <a:solidFill>
                          <a:schemeClr val="bg2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18</a:t>
                      </a:r>
                      <a:endParaRPr lang="en-US" sz="2000" b="1" i="0" u="none" strike="noStrike" dirty="0">
                        <a:solidFill>
                          <a:schemeClr val="bg2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0.085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0.008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/>
                        <a:t>0.045</a:t>
                      </a:r>
                      <a:endParaRPr lang="en-US" sz="2000" b="1" i="0" u="none" strike="noStrike">
                        <a:solidFill>
                          <a:schemeClr val="accent6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0.008</a:t>
                      </a:r>
                      <a:endParaRPr lang="en-US" sz="2000" b="1" i="0" u="none" strike="noStrike" dirty="0">
                        <a:solidFill>
                          <a:schemeClr val="accent6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32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Enzymatic</a:t>
                      </a:r>
                      <a:endParaRPr lang="en-US" sz="2000" b="0" i="0" u="none" strike="noStrike" dirty="0">
                        <a:solidFill>
                          <a:schemeClr val="bg2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2</a:t>
                      </a:r>
                      <a:endParaRPr lang="en-US" sz="2000" b="1" i="0" u="none" strike="noStrike" dirty="0">
                        <a:solidFill>
                          <a:schemeClr val="bg2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0.080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0.005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/>
                        <a:t>0.038</a:t>
                      </a:r>
                      <a:endParaRPr lang="en-US" sz="2000" b="1" i="0" u="none" strike="noStrike">
                        <a:solidFill>
                          <a:schemeClr val="accent6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0.004</a:t>
                      </a:r>
                      <a:endParaRPr lang="en-US" sz="2000" b="1" i="0" u="none" strike="noStrike" dirty="0">
                        <a:solidFill>
                          <a:schemeClr val="accent6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2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/>
                        <a:t>FTIR</a:t>
                      </a:r>
                      <a:endParaRPr lang="en-US" sz="2000" b="0" i="0" u="none" strike="noStrike">
                        <a:solidFill>
                          <a:schemeClr val="bg2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2</a:t>
                      </a:r>
                      <a:endParaRPr lang="en-US" sz="2000" b="1" i="0" u="none" strike="noStrike" dirty="0">
                        <a:solidFill>
                          <a:schemeClr val="bg2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0.086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0.001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/>
                        <a:t>0.050</a:t>
                      </a:r>
                      <a:endParaRPr lang="en-US" sz="2000" b="1" i="0" u="none" strike="noStrike">
                        <a:solidFill>
                          <a:schemeClr val="accent6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0.001</a:t>
                      </a:r>
                      <a:endParaRPr lang="en-US" sz="2000" b="1" i="0" u="none" strike="noStrike" dirty="0">
                        <a:solidFill>
                          <a:schemeClr val="accent6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32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/>
                        <a:t>HPLC</a:t>
                      </a:r>
                      <a:endParaRPr lang="en-US" sz="2000" b="0" i="0" u="none" strike="noStrike">
                        <a:solidFill>
                          <a:schemeClr val="bg2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1</a:t>
                      </a:r>
                      <a:endParaRPr lang="en-US" sz="2000" b="1" i="0" u="none" strike="noStrike" dirty="0">
                        <a:solidFill>
                          <a:schemeClr val="bg2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/>
                        <a:t>0.093</a:t>
                      </a:r>
                      <a:endParaRPr lang="en-US" sz="2000" b="1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N/A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/>
                        <a:t>0.047</a:t>
                      </a:r>
                      <a:endParaRPr lang="en-US" sz="2000" b="1" i="0" u="none" strike="noStrike">
                        <a:solidFill>
                          <a:schemeClr val="accent6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N/A</a:t>
                      </a:r>
                      <a:endParaRPr lang="en-US" sz="2000" b="1" i="0" u="none" strike="noStrike" dirty="0">
                        <a:solidFill>
                          <a:schemeClr val="accent6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32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/>
                        <a:t>WineScan</a:t>
                      </a:r>
                      <a:endParaRPr lang="en-US" sz="2000" b="0" i="0" u="none" strike="noStrike">
                        <a:solidFill>
                          <a:schemeClr val="bg2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1</a:t>
                      </a:r>
                      <a:endParaRPr lang="en-US" sz="2000" b="1" i="0" u="none" strike="noStrike" dirty="0">
                        <a:solidFill>
                          <a:schemeClr val="bg2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0.082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N/A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strike="noStrike" dirty="0"/>
                        <a:t>0.039</a:t>
                      </a:r>
                      <a:endParaRPr lang="en-US" sz="2000" b="1" i="0" u="none" strike="noStrike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N/A</a:t>
                      </a:r>
                      <a:endParaRPr lang="en-US" sz="2000" b="1" i="0" u="none" strike="noStrike" dirty="0">
                        <a:solidFill>
                          <a:schemeClr val="accent6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32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GC Acetic Acid</a:t>
                      </a:r>
                      <a:endParaRPr lang="en-US" sz="2000" b="0" i="0" u="none" strike="noStrike" dirty="0">
                        <a:solidFill>
                          <a:schemeClr val="bg2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1</a:t>
                      </a:r>
                      <a:endParaRPr lang="en-US" sz="2000" b="1" i="0" u="none" strike="noStrike" dirty="0">
                        <a:solidFill>
                          <a:schemeClr val="bg2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0.102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N/A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0.063</a:t>
                      </a:r>
                      <a:endParaRPr lang="en-US" sz="2000" b="1" i="0" u="none" strike="noStrike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N/A</a:t>
                      </a:r>
                      <a:endParaRPr lang="en-US" sz="2000" b="1" i="0" u="none" strike="noStrike" dirty="0">
                        <a:solidFill>
                          <a:schemeClr val="accent6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EBA221F-3DA9-A55F-CF92-C12891E948E2}"/>
              </a:ext>
            </a:extLst>
          </p:cNvPr>
          <p:cNvSpPr txBox="1"/>
          <p:nvPr/>
        </p:nvSpPr>
        <p:spPr>
          <a:xfrm>
            <a:off x="1524000" y="1447800"/>
            <a:ext cx="6535738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ＭＳ Ｐゴシック" charset="-128"/>
                <a:cs typeface="ＭＳ Ｐゴシック" charset="0"/>
              </a:rPr>
              <a:t>E.g. Evaluating Volatile Acidity data: 2010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E4F95-284C-D2A0-0E3B-7138A28B3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838200"/>
            <a:ext cx="749935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What about ISO 17025?</a:t>
            </a:r>
          </a:p>
        </p:txBody>
      </p:sp>
      <p:sp>
        <p:nvSpPr>
          <p:cNvPr id="21507" name="Slide Number Placeholder 3">
            <a:extLst>
              <a:ext uri="{FF2B5EF4-FFF2-40B4-BE49-F238E27FC236}">
                <a16:creationId xmlns:a16="http://schemas.microsoft.com/office/drawing/2014/main" id="{9A36F16E-5499-B75D-C410-D33835362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E47F651-8206-4CCC-ADC2-EE0CE635B0F2}" type="slidenum">
              <a:rPr lang="en-US" altLang="en-US" sz="1200">
                <a:solidFill>
                  <a:srgbClr val="B5A788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200">
              <a:solidFill>
                <a:srgbClr val="B5A788"/>
              </a:solidFill>
            </a:endParaRPr>
          </a:p>
        </p:txBody>
      </p:sp>
      <p:sp>
        <p:nvSpPr>
          <p:cNvPr id="21508" name="Slide Number Placeholder 7">
            <a:extLst>
              <a:ext uri="{FF2B5EF4-FFF2-40B4-BE49-F238E27FC236}">
                <a16:creationId xmlns:a16="http://schemas.microsoft.com/office/drawing/2014/main" id="{CB999515-2859-C1C9-9E52-1762493C4166}"/>
              </a:ext>
            </a:extLst>
          </p:cNvPr>
          <p:cNvSpPr txBox="1">
            <a:spLocks/>
          </p:cNvSpPr>
          <p:nvPr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56ED06E-074D-4883-A098-8A8B0D07AD65}" type="slidenum">
              <a:rPr lang="en-US" altLang="en-US" sz="1200">
                <a:solidFill>
                  <a:srgbClr val="0D0D0D"/>
                </a:solidFill>
                <a:cs typeface="Arial" panose="020B06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200">
              <a:solidFill>
                <a:srgbClr val="0D0D0D"/>
              </a:solidFill>
              <a:cs typeface="Arial" panose="020B0604020202020204" pitchFamily="34" charset="0"/>
            </a:endParaRPr>
          </a:p>
        </p:txBody>
      </p:sp>
      <p:pic>
        <p:nvPicPr>
          <p:cNvPr id="21509" name="Picture 5">
            <a:extLst>
              <a:ext uri="{FF2B5EF4-FFF2-40B4-BE49-F238E27FC236}">
                <a16:creationId xmlns:a16="http://schemas.microsoft.com/office/drawing/2014/main" id="{2C653CA0-7BBF-476B-D28D-253A08CB68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"/>
            <a:ext cx="2514600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6" descr="APEC Logo_vertical300dpi.jpg">
            <a:extLst>
              <a:ext uri="{FF2B5EF4-FFF2-40B4-BE49-F238E27FC236}">
                <a16:creationId xmlns:a16="http://schemas.microsoft.com/office/drawing/2014/main" id="{FC795238-2B5C-D6A0-030E-B400A5CA24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04800"/>
            <a:ext cx="10334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1" name="Content Placeholder 2">
            <a:extLst>
              <a:ext uri="{FF2B5EF4-FFF2-40B4-BE49-F238E27FC236}">
                <a16:creationId xmlns:a16="http://schemas.microsoft.com/office/drawing/2014/main" id="{AB03584F-DA9D-2A5B-B345-22E36620130F}"/>
              </a:ext>
            </a:extLst>
          </p:cNvPr>
          <p:cNvSpPr txBox="1">
            <a:spLocks/>
          </p:cNvSpPr>
          <p:nvPr/>
        </p:nvSpPr>
        <p:spPr bwMode="auto">
          <a:xfrm>
            <a:off x="1435100" y="1828800"/>
            <a:ext cx="749935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82575"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639763" indent="-236538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There are only a handful of US winery laboratories that are ISO 17025 accredited.</a:t>
            </a:r>
          </a:p>
          <a:p>
            <a:pPr lvl="1"/>
            <a:r>
              <a:rPr lang="en-US" altLang="en-US"/>
              <a:t>Direct cost of accreditation</a:t>
            </a:r>
          </a:p>
          <a:p>
            <a:pPr lvl="1"/>
            <a:r>
              <a:rPr lang="en-US" altLang="en-US"/>
              <a:t>Indirect costs for compliance</a:t>
            </a:r>
          </a:p>
          <a:p>
            <a:r>
              <a:rPr lang="en-US" altLang="en-US"/>
              <a:t>The TTB Chemist Certification system is successful in allowing smaller wineries to produce reliable export analysis data without the expense of ISO accreditation.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C21A4-D796-2617-639E-7C0D6F9A9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838200"/>
            <a:ext cx="749935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What about ISO 17025?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3DF5FCEE-A6B3-D483-4AD7-B1FE26C23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100" y="1905000"/>
            <a:ext cx="7499350" cy="4572000"/>
          </a:xfrm>
        </p:spPr>
        <p:txBody>
          <a:bodyPr/>
          <a:lstStyle/>
          <a:p>
            <a:pPr marL="82550" indent="0">
              <a:buFont typeface="Wingdings 2" panose="05020102010507070707" pitchFamily="18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	</a:t>
            </a:r>
            <a:r>
              <a:rPr lang="en-US" altLang="en-US" u="sng">
                <a:ea typeface="ＭＳ Ｐゴシック" panose="020B0600070205080204" pitchFamily="34" charset="-128"/>
              </a:rPr>
              <a:t>What are some of the costs?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Initial site assessment by certifying body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2-Year surveillance assessments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Fees for Proficiency Testing programs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Training of staff to the ISO 17025 Standard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Additional Record-keeping required by ISO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Additional Quality Assurance practices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Additional staff to fulfill ISO requirements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Documentation, training, system upkeep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2ACDE4C6-E35C-32C6-B1F0-38A06C66A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6763D77-3D70-4D81-B83F-FA5908A7D6EA}" type="slidenum">
              <a:rPr lang="en-US" altLang="en-US" sz="1200">
                <a:solidFill>
                  <a:srgbClr val="B5A788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200">
              <a:solidFill>
                <a:srgbClr val="B5A788"/>
              </a:solidFill>
            </a:endParaRPr>
          </a:p>
        </p:txBody>
      </p:sp>
      <p:sp>
        <p:nvSpPr>
          <p:cNvPr id="22533" name="Slide Number Placeholder 7">
            <a:extLst>
              <a:ext uri="{FF2B5EF4-FFF2-40B4-BE49-F238E27FC236}">
                <a16:creationId xmlns:a16="http://schemas.microsoft.com/office/drawing/2014/main" id="{B13ED964-C70D-BF97-6A6C-3C18F41C055D}"/>
              </a:ext>
            </a:extLst>
          </p:cNvPr>
          <p:cNvSpPr txBox="1">
            <a:spLocks/>
          </p:cNvSpPr>
          <p:nvPr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DEDAB92E-DD51-4ECF-99E4-1F911E17B0F0}" type="slidenum">
              <a:rPr lang="en-US" altLang="en-US" sz="1200">
                <a:solidFill>
                  <a:srgbClr val="0D0D0D"/>
                </a:solidFill>
                <a:cs typeface="Arial" panose="020B06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200">
              <a:solidFill>
                <a:srgbClr val="0D0D0D"/>
              </a:solidFill>
              <a:cs typeface="Arial" panose="020B0604020202020204" pitchFamily="34" charset="0"/>
            </a:endParaRPr>
          </a:p>
        </p:txBody>
      </p:sp>
      <p:pic>
        <p:nvPicPr>
          <p:cNvPr id="22534" name="Picture 5">
            <a:extLst>
              <a:ext uri="{FF2B5EF4-FFF2-40B4-BE49-F238E27FC236}">
                <a16:creationId xmlns:a16="http://schemas.microsoft.com/office/drawing/2014/main" id="{7212DE7D-F183-FB82-40C0-3C9F239047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"/>
            <a:ext cx="2514600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5" name="Picture 6" descr="APEC Logo_vertical300dpi.jpg">
            <a:extLst>
              <a:ext uri="{FF2B5EF4-FFF2-40B4-BE49-F238E27FC236}">
                <a16:creationId xmlns:a16="http://schemas.microsoft.com/office/drawing/2014/main" id="{2879BAC1-DB21-2805-C3AA-171CDC3090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04800"/>
            <a:ext cx="10334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D5790-B370-6450-E422-FCBC7D7BF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838200"/>
            <a:ext cx="749935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What about ISO 17025?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1C070666-E605-0807-CC6A-DD872FDC3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100" y="2209800"/>
            <a:ext cx="7499350" cy="3810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It is estimated that the costs for a small-to-medium sized laboratory to maintain ISO 17025 certification would be $15,000 to $20,000 USD, per year, in addition to the initial cost of certification.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This means higher costs for the winery, which are passed on to trading partners.</a:t>
            </a:r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B3C475EA-EBD8-E34C-FAEF-42C4E670F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22AB989-1113-41C0-8FAD-E00B87953143}" type="slidenum">
              <a:rPr lang="en-US" altLang="en-US" sz="1200">
                <a:solidFill>
                  <a:srgbClr val="B5A788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200">
              <a:solidFill>
                <a:srgbClr val="B5A788"/>
              </a:solidFill>
            </a:endParaRPr>
          </a:p>
        </p:txBody>
      </p:sp>
      <p:sp>
        <p:nvSpPr>
          <p:cNvPr id="23557" name="Slide Number Placeholder 7">
            <a:extLst>
              <a:ext uri="{FF2B5EF4-FFF2-40B4-BE49-F238E27FC236}">
                <a16:creationId xmlns:a16="http://schemas.microsoft.com/office/drawing/2014/main" id="{572911FB-9CA6-8F54-4461-EA599DD31DFF}"/>
              </a:ext>
            </a:extLst>
          </p:cNvPr>
          <p:cNvSpPr txBox="1">
            <a:spLocks/>
          </p:cNvSpPr>
          <p:nvPr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53E9CBD5-FD8F-490D-82CA-12B085EA2312}" type="slidenum">
              <a:rPr lang="en-US" altLang="en-US" sz="1200">
                <a:solidFill>
                  <a:srgbClr val="0D0D0D"/>
                </a:solidFill>
                <a:cs typeface="Arial" panose="020B06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200">
              <a:solidFill>
                <a:srgbClr val="0D0D0D"/>
              </a:solidFill>
              <a:cs typeface="Arial" panose="020B0604020202020204" pitchFamily="34" charset="0"/>
            </a:endParaRPr>
          </a:p>
        </p:txBody>
      </p:sp>
      <p:pic>
        <p:nvPicPr>
          <p:cNvPr id="23558" name="Picture 5">
            <a:extLst>
              <a:ext uri="{FF2B5EF4-FFF2-40B4-BE49-F238E27FC236}">
                <a16:creationId xmlns:a16="http://schemas.microsoft.com/office/drawing/2014/main" id="{139D0C8F-629E-58D8-A7DE-F39AF121FA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"/>
            <a:ext cx="2514600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9" name="Picture 6" descr="APEC Logo_vertical300dpi.jpg">
            <a:extLst>
              <a:ext uri="{FF2B5EF4-FFF2-40B4-BE49-F238E27FC236}">
                <a16:creationId xmlns:a16="http://schemas.microsoft.com/office/drawing/2014/main" id="{0B95A721-0E59-9684-3D6B-8703572088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04800"/>
            <a:ext cx="10334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4CC9D-10C3-1699-FE6A-310546CC4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838200"/>
            <a:ext cx="779145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dirty="0"/>
              <a:t>Alternatives to ISO 17025 Accreditation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EB794-D44F-92DE-6427-761E13A63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209800"/>
            <a:ext cx="7499350" cy="4038600"/>
          </a:xfrm>
        </p:spPr>
        <p:txBody>
          <a:bodyPr/>
          <a:lstStyle/>
          <a:p>
            <a:pPr marL="82550" indent="0">
              <a:spcAft>
                <a:spcPts val="1800"/>
              </a:spcAft>
              <a:buFont typeface="Wingdings 2" panose="05020102010507070707" pitchFamily="18" charset="2"/>
              <a:buNone/>
              <a:defRPr/>
            </a:pPr>
            <a:r>
              <a:rPr lang="en-US" dirty="0"/>
              <a:t>What are the alternatives to a laboratory being ISO 17025 accredited?</a:t>
            </a:r>
          </a:p>
          <a:p>
            <a:pPr marL="917575" lvl="1" indent="-514350">
              <a:buFont typeface="+mj-lt"/>
              <a:buAutoNum type="arabicPeriod"/>
              <a:defRPr/>
            </a:pPr>
            <a:r>
              <a:rPr lang="en-US" dirty="0"/>
              <a:t>Send samples to an ISO 17025 Accredited Lab</a:t>
            </a:r>
          </a:p>
          <a:p>
            <a:pPr marL="917575" lvl="1" indent="-514350">
              <a:buFont typeface="+mj-lt"/>
              <a:buAutoNum type="arabicPeriod"/>
              <a:defRPr/>
            </a:pPr>
            <a:r>
              <a:rPr lang="en-US" dirty="0"/>
              <a:t>Send samples to the TTB for analysis</a:t>
            </a:r>
          </a:p>
          <a:p>
            <a:pPr marL="917575" lvl="1" indent="-514350">
              <a:buFont typeface="+mj-lt"/>
              <a:buAutoNum type="arabicPeriod"/>
              <a:defRPr/>
            </a:pPr>
            <a:r>
              <a:rPr lang="en-US" dirty="0"/>
              <a:t>Have a TTB Certified Chemist on staff</a:t>
            </a:r>
          </a:p>
          <a:p>
            <a:pPr marL="403225" lvl="1" indent="0">
              <a:buFont typeface="Verdana" panose="020B0604030504040204" pitchFamily="34" charset="0"/>
              <a:buNone/>
              <a:defRPr/>
            </a:pPr>
            <a:endParaRPr lang="en-US" dirty="0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00C20B36-E2CE-6D86-49C3-64713D9AE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9F94357-5E96-4BA6-8702-7BE84070D2DB}" type="slidenum">
              <a:rPr lang="en-US" altLang="en-US" sz="1200">
                <a:solidFill>
                  <a:srgbClr val="B5A788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200">
              <a:solidFill>
                <a:srgbClr val="B5A788"/>
              </a:solidFill>
            </a:endParaRPr>
          </a:p>
        </p:txBody>
      </p:sp>
      <p:sp>
        <p:nvSpPr>
          <p:cNvPr id="24581" name="Slide Number Placeholder 7">
            <a:extLst>
              <a:ext uri="{FF2B5EF4-FFF2-40B4-BE49-F238E27FC236}">
                <a16:creationId xmlns:a16="http://schemas.microsoft.com/office/drawing/2014/main" id="{5B4FDB5B-C8B6-6425-2FC9-B341802E51CD}"/>
              </a:ext>
            </a:extLst>
          </p:cNvPr>
          <p:cNvSpPr txBox="1">
            <a:spLocks/>
          </p:cNvSpPr>
          <p:nvPr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1B76AA2E-9910-460E-ACC5-5A27FC065E1F}" type="slidenum">
              <a:rPr lang="en-US" altLang="en-US" sz="1200">
                <a:solidFill>
                  <a:srgbClr val="0D0D0D"/>
                </a:solidFill>
                <a:cs typeface="Arial" panose="020B06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200">
              <a:solidFill>
                <a:srgbClr val="0D0D0D"/>
              </a:solidFill>
              <a:cs typeface="Arial" panose="020B0604020202020204" pitchFamily="34" charset="0"/>
            </a:endParaRPr>
          </a:p>
        </p:txBody>
      </p:sp>
      <p:pic>
        <p:nvPicPr>
          <p:cNvPr id="24582" name="Picture 5">
            <a:extLst>
              <a:ext uri="{FF2B5EF4-FFF2-40B4-BE49-F238E27FC236}">
                <a16:creationId xmlns:a16="http://schemas.microsoft.com/office/drawing/2014/main" id="{F0D8A179-7824-90A9-AA2F-D571ABCC41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"/>
            <a:ext cx="2514600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3" name="Picture 6" descr="APEC Logo_vertical300dpi.jpg">
            <a:extLst>
              <a:ext uri="{FF2B5EF4-FFF2-40B4-BE49-F238E27FC236}">
                <a16:creationId xmlns:a16="http://schemas.microsoft.com/office/drawing/2014/main" id="{96E77A27-2A10-B979-71B7-82240AE649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04800"/>
            <a:ext cx="10334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>
            <a:extLst>
              <a:ext uri="{FF2B5EF4-FFF2-40B4-BE49-F238E27FC236}">
                <a16:creationId xmlns:a16="http://schemas.microsoft.com/office/drawing/2014/main" id="{EBD4CAAC-A2A6-43D7-BA81-36B4B21C0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100" y="1752600"/>
            <a:ext cx="7499350" cy="609600"/>
          </a:xfrm>
        </p:spPr>
        <p:txBody>
          <a:bodyPr/>
          <a:lstStyle/>
          <a:p>
            <a:pPr marL="82550" indent="0">
              <a:buFont typeface="Wingdings 2" panose="05020102010507070707" pitchFamily="18" charset="2"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1. Send samples to an ISO 17025 Certified Lab</a:t>
            </a: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E567C1B5-5699-60F4-B24D-76F61F541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54474AC-1A57-4E25-8837-8122E01AD86B}" type="slidenum">
              <a:rPr lang="en-US" altLang="en-US" sz="1200">
                <a:solidFill>
                  <a:srgbClr val="B5A788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200">
              <a:solidFill>
                <a:srgbClr val="B5A788"/>
              </a:solidFill>
            </a:endParaRPr>
          </a:p>
        </p:txBody>
      </p:sp>
      <p:sp>
        <p:nvSpPr>
          <p:cNvPr id="25604" name="Slide Number Placeholder 7">
            <a:extLst>
              <a:ext uri="{FF2B5EF4-FFF2-40B4-BE49-F238E27FC236}">
                <a16:creationId xmlns:a16="http://schemas.microsoft.com/office/drawing/2014/main" id="{773C10A0-2D45-39F4-A5F7-A963FA80BEC6}"/>
              </a:ext>
            </a:extLst>
          </p:cNvPr>
          <p:cNvSpPr txBox="1">
            <a:spLocks/>
          </p:cNvSpPr>
          <p:nvPr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591E073-E44A-4551-9CA2-EB90D6388AFD}" type="slidenum">
              <a:rPr lang="en-US" altLang="en-US" sz="1200">
                <a:solidFill>
                  <a:srgbClr val="0D0D0D"/>
                </a:solidFill>
                <a:cs typeface="Arial" panose="020B06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200">
              <a:solidFill>
                <a:srgbClr val="0D0D0D"/>
              </a:solidFill>
              <a:cs typeface="Arial" panose="020B0604020202020204" pitchFamily="34" charset="0"/>
            </a:endParaRPr>
          </a:p>
        </p:txBody>
      </p:sp>
      <p:pic>
        <p:nvPicPr>
          <p:cNvPr id="25605" name="Picture 5">
            <a:extLst>
              <a:ext uri="{FF2B5EF4-FFF2-40B4-BE49-F238E27FC236}">
                <a16:creationId xmlns:a16="http://schemas.microsoft.com/office/drawing/2014/main" id="{FF03F9A3-13FF-CD39-5A5B-5CB9A367C2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"/>
            <a:ext cx="2514600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6" descr="APEC Logo_vertical300dpi.jpg">
            <a:extLst>
              <a:ext uri="{FF2B5EF4-FFF2-40B4-BE49-F238E27FC236}">
                <a16:creationId xmlns:a16="http://schemas.microsoft.com/office/drawing/2014/main" id="{D06DB1BE-9EFB-9AB9-D884-C3B8BBB30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04800"/>
            <a:ext cx="10334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4282B7A8-2924-963E-32B4-8D3DC35D7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838200"/>
            <a:ext cx="749935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dirty="0"/>
              <a:t>Alternatives to ISO 17025 Certification</a:t>
            </a:r>
          </a:p>
        </p:txBody>
      </p:sp>
      <p:sp>
        <p:nvSpPr>
          <p:cNvPr id="25608" name="Content Placeholder 2">
            <a:extLst>
              <a:ext uri="{FF2B5EF4-FFF2-40B4-BE49-F238E27FC236}">
                <a16:creationId xmlns:a16="http://schemas.microsoft.com/office/drawing/2014/main" id="{18671AD3-5FFC-3CFA-D233-EFCAF0415958}"/>
              </a:ext>
            </a:extLst>
          </p:cNvPr>
          <p:cNvSpPr txBox="1">
            <a:spLocks/>
          </p:cNvSpPr>
          <p:nvPr/>
        </p:nvSpPr>
        <p:spPr bwMode="auto">
          <a:xfrm>
            <a:off x="1562100" y="2438400"/>
            <a:ext cx="7499350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82575"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/>
              <a:t>One of the Top 10 US wineries currently generates approximately 800 COAs per year.</a:t>
            </a:r>
          </a:p>
          <a:p>
            <a:r>
              <a:rPr lang="en-US" altLang="en-US" sz="2800"/>
              <a:t>Analysis panels for typical markets cost from $175 to $400 USD per sample.</a:t>
            </a:r>
            <a:endParaRPr lang="en-US" altLang="en-US" sz="1400"/>
          </a:p>
          <a:p>
            <a:r>
              <a:rPr lang="en-US" altLang="en-US" sz="2800"/>
              <a:t>This results in analysis costs of $140,000 to $320,000 plus all shipping and administrative costs.  In-house analysis costs far less.</a:t>
            </a:r>
          </a:p>
          <a:p>
            <a:r>
              <a:rPr lang="en-US" altLang="en-US" sz="2800"/>
              <a:t>Any increase in analysis costs ends up being passed on to trading partners.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>
            <a:extLst>
              <a:ext uri="{FF2B5EF4-FFF2-40B4-BE49-F238E27FC236}">
                <a16:creationId xmlns:a16="http://schemas.microsoft.com/office/drawing/2014/main" id="{3A5C76AC-5C9F-790D-9768-D7906EB4D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100" y="2438400"/>
            <a:ext cx="7499350" cy="3810000"/>
          </a:xfrm>
        </p:spPr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According to data collected by the California Wine Institute, over 47 million cases of wine were exported in 2012. 	 </a:t>
            </a:r>
            <a:endParaRPr lang="en-US" altLang="en-US" sz="1400">
              <a:ea typeface="ＭＳ Ｐゴシック" panose="020B0600070205080204" pitchFamily="34" charset="-128"/>
            </a:endParaRPr>
          </a:p>
          <a:p>
            <a:r>
              <a:rPr lang="en-US" altLang="en-US" sz="2800">
                <a:ea typeface="ＭＳ Ｐゴシック" panose="020B0600070205080204" pitchFamily="34" charset="-128"/>
              </a:rPr>
              <a:t>Approximately 2/3 of these wines were sent to countries requiring COAs.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The average shipment was 1000 cases.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This would result in nearly 32,000 COAs</a:t>
            </a:r>
          </a:p>
          <a:p>
            <a:pPr marL="403225" lvl="1" indent="0" algn="ctr">
              <a:buFont typeface="Verdana" panose="020B0604030504040204" pitchFamily="34" charset="0"/>
              <a:buNone/>
            </a:pPr>
            <a:endParaRPr lang="en-US" altLang="en-US" sz="1400">
              <a:ea typeface="ＭＳ Ｐゴシック" panose="020B0600070205080204" pitchFamily="34" charset="-128"/>
            </a:endParaRPr>
          </a:p>
          <a:p>
            <a:pPr marL="403225" lvl="1" indent="0" algn="ctr">
              <a:buFont typeface="Verdana" panose="020B0604030504040204" pitchFamily="34" charset="0"/>
              <a:buNone/>
            </a:pPr>
            <a:r>
              <a:rPr lang="en-US" altLang="en-US" sz="1400">
                <a:ea typeface="ＭＳ Ｐゴシック" panose="020B0600070205080204" pitchFamily="34" charset="-128"/>
              </a:rPr>
              <a:t>(all data from www.wineinstitute.org)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6627" name="Slide Number Placeholder 3">
            <a:extLst>
              <a:ext uri="{FF2B5EF4-FFF2-40B4-BE49-F238E27FC236}">
                <a16:creationId xmlns:a16="http://schemas.microsoft.com/office/drawing/2014/main" id="{B41E7812-6805-11F1-EE54-57B812628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DC6B4F1-9A86-4950-8215-68091B68D2ED}" type="slidenum">
              <a:rPr lang="en-US" altLang="en-US" sz="1200">
                <a:solidFill>
                  <a:srgbClr val="B5A788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200">
              <a:solidFill>
                <a:srgbClr val="B5A788"/>
              </a:solidFill>
            </a:endParaRPr>
          </a:p>
        </p:txBody>
      </p:sp>
      <p:sp>
        <p:nvSpPr>
          <p:cNvPr id="26628" name="Slide Number Placeholder 7">
            <a:extLst>
              <a:ext uri="{FF2B5EF4-FFF2-40B4-BE49-F238E27FC236}">
                <a16:creationId xmlns:a16="http://schemas.microsoft.com/office/drawing/2014/main" id="{03D49F66-BE9A-1A89-3F80-D5579689961B}"/>
              </a:ext>
            </a:extLst>
          </p:cNvPr>
          <p:cNvSpPr txBox="1">
            <a:spLocks/>
          </p:cNvSpPr>
          <p:nvPr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7B57337B-B80A-4597-970E-68C062926690}" type="slidenum">
              <a:rPr lang="en-US" altLang="en-US" sz="1200">
                <a:solidFill>
                  <a:srgbClr val="0D0D0D"/>
                </a:solidFill>
                <a:cs typeface="Arial" panose="020B06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200">
              <a:solidFill>
                <a:srgbClr val="0D0D0D"/>
              </a:solidFill>
              <a:cs typeface="Arial" panose="020B0604020202020204" pitchFamily="34" charset="0"/>
            </a:endParaRPr>
          </a:p>
        </p:txBody>
      </p:sp>
      <p:pic>
        <p:nvPicPr>
          <p:cNvPr id="26629" name="Picture 5">
            <a:extLst>
              <a:ext uri="{FF2B5EF4-FFF2-40B4-BE49-F238E27FC236}">
                <a16:creationId xmlns:a16="http://schemas.microsoft.com/office/drawing/2014/main" id="{F9F84FB5-CA03-80E5-8917-35322F9090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"/>
            <a:ext cx="2514600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0" name="Picture 6" descr="APEC Logo_vertical300dpi.jpg">
            <a:extLst>
              <a:ext uri="{FF2B5EF4-FFF2-40B4-BE49-F238E27FC236}">
                <a16:creationId xmlns:a16="http://schemas.microsoft.com/office/drawing/2014/main" id="{51A1CF48-79F0-AEA7-4255-B84D1C80E5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04800"/>
            <a:ext cx="10334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875B9BFA-BFB7-0F06-AC1F-A26729B1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838200"/>
            <a:ext cx="749935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dirty="0"/>
              <a:t>Alternatives to ISO 17025 Certification</a:t>
            </a:r>
          </a:p>
        </p:txBody>
      </p:sp>
      <p:sp>
        <p:nvSpPr>
          <p:cNvPr id="26632" name="Content Placeholder 2">
            <a:extLst>
              <a:ext uri="{FF2B5EF4-FFF2-40B4-BE49-F238E27FC236}">
                <a16:creationId xmlns:a16="http://schemas.microsoft.com/office/drawing/2014/main" id="{2401200C-0AC3-637E-716E-17458AB9BD2E}"/>
              </a:ext>
            </a:extLst>
          </p:cNvPr>
          <p:cNvSpPr txBox="1">
            <a:spLocks/>
          </p:cNvSpPr>
          <p:nvPr/>
        </p:nvSpPr>
        <p:spPr bwMode="auto">
          <a:xfrm>
            <a:off x="1435100" y="1752600"/>
            <a:ext cx="74993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82550"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Wingdings 2" panose="05020102010507070707" pitchFamily="18" charset="2"/>
              <a:buNone/>
            </a:pPr>
            <a:r>
              <a:rPr lang="en-US" altLang="en-US" sz="2800"/>
              <a:t>2. Send samples to the TTB for analysis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020EA-B2F8-EA7B-CEAC-91128B092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762000"/>
            <a:ext cx="749935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TTB Chemist Certification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EB75B255-667C-D2D8-D235-9897C1327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100" y="1828800"/>
            <a:ext cx="7635875" cy="48768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Overview of Certificates of Analysis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How TTB Chemist Certification program works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Results from the Certification program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What about ISO 17025?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What are the alternatives to ISO 17025 Certification?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Summary</a:t>
            </a: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37F6FBEA-DFF4-94A6-7014-4A83AE2DC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EC83434-B9BC-4C03-AC8D-65534CB4DA69}" type="slidenum">
              <a:rPr lang="en-US" altLang="en-US" sz="1200">
                <a:solidFill>
                  <a:srgbClr val="B5A788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200">
              <a:solidFill>
                <a:srgbClr val="B5A788"/>
              </a:solidFill>
            </a:endParaRPr>
          </a:p>
        </p:txBody>
      </p:sp>
      <p:sp>
        <p:nvSpPr>
          <p:cNvPr id="9221" name="Slide Number Placeholder 7">
            <a:extLst>
              <a:ext uri="{FF2B5EF4-FFF2-40B4-BE49-F238E27FC236}">
                <a16:creationId xmlns:a16="http://schemas.microsoft.com/office/drawing/2014/main" id="{980B9DF3-760E-599A-0A05-5538A1FFA228}"/>
              </a:ext>
            </a:extLst>
          </p:cNvPr>
          <p:cNvSpPr txBox="1">
            <a:spLocks/>
          </p:cNvSpPr>
          <p:nvPr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79CC03A5-46F7-42CF-80AA-46472A0FCE57}" type="slidenum">
              <a:rPr lang="en-US" altLang="en-US" sz="1200">
                <a:solidFill>
                  <a:srgbClr val="0D0D0D"/>
                </a:solidFill>
                <a:cs typeface="Arial" panose="020B06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200">
              <a:solidFill>
                <a:srgbClr val="0D0D0D"/>
              </a:solidFill>
              <a:cs typeface="Arial" panose="020B0604020202020204" pitchFamily="34" charset="0"/>
            </a:endParaRPr>
          </a:p>
        </p:txBody>
      </p:sp>
      <p:pic>
        <p:nvPicPr>
          <p:cNvPr id="9222" name="Picture 5">
            <a:extLst>
              <a:ext uri="{FF2B5EF4-FFF2-40B4-BE49-F238E27FC236}">
                <a16:creationId xmlns:a16="http://schemas.microsoft.com/office/drawing/2014/main" id="{037322D3-4DE1-84DB-2830-1D220589F9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"/>
            <a:ext cx="2514600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6" descr="APEC Logo_vertical300dpi.jpg">
            <a:extLst>
              <a:ext uri="{FF2B5EF4-FFF2-40B4-BE49-F238E27FC236}">
                <a16:creationId xmlns:a16="http://schemas.microsoft.com/office/drawing/2014/main" id="{420D6D7B-32EE-CDF3-49A5-D6F17D57B1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04800"/>
            <a:ext cx="10334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>
            <a:extLst>
              <a:ext uri="{FF2B5EF4-FFF2-40B4-BE49-F238E27FC236}">
                <a16:creationId xmlns:a16="http://schemas.microsoft.com/office/drawing/2014/main" id="{22606134-FAA7-676F-0EBF-959189AEC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100" y="2362200"/>
            <a:ext cx="7499350" cy="4333875"/>
          </a:xfrm>
        </p:spPr>
        <p:txBody>
          <a:bodyPr/>
          <a:lstStyle/>
          <a:p>
            <a:r>
              <a:rPr lang="en-US" altLang="en-US" sz="2400">
                <a:ea typeface="ＭＳ Ｐゴシック" panose="020B0600070205080204" pitchFamily="34" charset="-128"/>
              </a:rPr>
              <a:t>TTB does not have the resources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The costs for shipping these 32,000 samples would be roughly $320,000 (plus admin. costs)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These 32,000 additional samples submitted to the TTB would increase their workload by a factor of more than 20.  (Source:  TTB presentation, 2011)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This will increase costs at a time when government spending is being scrutinized.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Sending samples out for analysis will slow down the process of trade, resulting in delays.</a:t>
            </a:r>
          </a:p>
          <a:p>
            <a:endParaRPr lang="en-US" altLang="en-US" sz="2800">
              <a:ea typeface="ＭＳ Ｐゴシック" panose="020B0600070205080204" pitchFamily="34" charset="-128"/>
            </a:endParaRP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7651" name="Slide Number Placeholder 3">
            <a:extLst>
              <a:ext uri="{FF2B5EF4-FFF2-40B4-BE49-F238E27FC236}">
                <a16:creationId xmlns:a16="http://schemas.microsoft.com/office/drawing/2014/main" id="{47EFE3EA-2177-FD94-A2B4-17B7FF5BA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9518EAC-0825-4788-ABE0-D87986118E61}" type="slidenum">
              <a:rPr lang="en-US" altLang="en-US" sz="1200">
                <a:solidFill>
                  <a:srgbClr val="B5A788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200">
              <a:solidFill>
                <a:srgbClr val="B5A788"/>
              </a:solidFill>
            </a:endParaRPr>
          </a:p>
        </p:txBody>
      </p:sp>
      <p:sp>
        <p:nvSpPr>
          <p:cNvPr id="27652" name="Slide Number Placeholder 7">
            <a:extLst>
              <a:ext uri="{FF2B5EF4-FFF2-40B4-BE49-F238E27FC236}">
                <a16:creationId xmlns:a16="http://schemas.microsoft.com/office/drawing/2014/main" id="{AD4C969E-6CCF-56EC-02C3-45EA0E42FC1C}"/>
              </a:ext>
            </a:extLst>
          </p:cNvPr>
          <p:cNvSpPr txBox="1">
            <a:spLocks/>
          </p:cNvSpPr>
          <p:nvPr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DCD2FECA-1B0C-42AE-BFC2-1B40F7952A7A}" type="slidenum">
              <a:rPr lang="en-US" altLang="en-US" sz="1200">
                <a:solidFill>
                  <a:srgbClr val="0D0D0D"/>
                </a:solidFill>
                <a:cs typeface="Arial" panose="020B06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200">
              <a:solidFill>
                <a:srgbClr val="0D0D0D"/>
              </a:solidFill>
              <a:cs typeface="Arial" panose="020B0604020202020204" pitchFamily="34" charset="0"/>
            </a:endParaRPr>
          </a:p>
        </p:txBody>
      </p:sp>
      <p:pic>
        <p:nvPicPr>
          <p:cNvPr id="27653" name="Picture 5">
            <a:extLst>
              <a:ext uri="{FF2B5EF4-FFF2-40B4-BE49-F238E27FC236}">
                <a16:creationId xmlns:a16="http://schemas.microsoft.com/office/drawing/2014/main" id="{6F130666-26BB-8514-235B-AC0BEBC134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"/>
            <a:ext cx="2514600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Picture 6" descr="APEC Logo_vertical300dpi.jpg">
            <a:extLst>
              <a:ext uri="{FF2B5EF4-FFF2-40B4-BE49-F238E27FC236}">
                <a16:creationId xmlns:a16="http://schemas.microsoft.com/office/drawing/2014/main" id="{348A0539-E644-5D66-36D6-768A3E35C0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04800"/>
            <a:ext cx="10334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04F459CD-B5FB-C2CA-5CE8-DE98613A6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838200"/>
            <a:ext cx="749935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dirty="0"/>
              <a:t>Alternatives to ISO 17025 Certification</a:t>
            </a:r>
          </a:p>
        </p:txBody>
      </p:sp>
      <p:sp>
        <p:nvSpPr>
          <p:cNvPr id="27656" name="Content Placeholder 2">
            <a:extLst>
              <a:ext uri="{FF2B5EF4-FFF2-40B4-BE49-F238E27FC236}">
                <a16:creationId xmlns:a16="http://schemas.microsoft.com/office/drawing/2014/main" id="{BEC4CF1C-632A-E849-0D47-155E3145C288}"/>
              </a:ext>
            </a:extLst>
          </p:cNvPr>
          <p:cNvSpPr txBox="1">
            <a:spLocks/>
          </p:cNvSpPr>
          <p:nvPr/>
        </p:nvSpPr>
        <p:spPr bwMode="auto">
          <a:xfrm>
            <a:off x="1435100" y="1752600"/>
            <a:ext cx="74993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82550"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Wingdings 2" panose="05020102010507070707" pitchFamily="18" charset="2"/>
              <a:buNone/>
            </a:pPr>
            <a:r>
              <a:rPr lang="en-US" altLang="en-US" sz="2800"/>
              <a:t>2. Send samples to the TTB for analysis </a:t>
            </a:r>
            <a:r>
              <a:rPr lang="en-US" altLang="en-US" sz="2000"/>
              <a:t>(cont’d)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id="{8DC05BD8-F0DD-6FED-917A-96E3F62EC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100" y="2438400"/>
            <a:ext cx="7499350" cy="3867150"/>
          </a:xfrm>
        </p:spPr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Chemists can analyze samples prior to offering for sale to ensure that the wines meet all legal requirements of the importing country.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No need for shipping of samples (or the associated administrative costs).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Many analyses have already been run as quality control measures for the wine, so there is no need to incur the expense of re-analyzing it.</a:t>
            </a:r>
          </a:p>
        </p:txBody>
      </p:sp>
      <p:sp>
        <p:nvSpPr>
          <p:cNvPr id="28675" name="Slide Number Placeholder 3">
            <a:extLst>
              <a:ext uri="{FF2B5EF4-FFF2-40B4-BE49-F238E27FC236}">
                <a16:creationId xmlns:a16="http://schemas.microsoft.com/office/drawing/2014/main" id="{9A21116A-1BFB-8479-97B0-C89A10684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0945EF8-B619-4B55-8E91-41B397C51A93}" type="slidenum">
              <a:rPr lang="en-US" altLang="en-US" sz="1200">
                <a:solidFill>
                  <a:srgbClr val="B5A788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200">
              <a:solidFill>
                <a:srgbClr val="B5A788"/>
              </a:solidFill>
            </a:endParaRPr>
          </a:p>
        </p:txBody>
      </p:sp>
      <p:sp>
        <p:nvSpPr>
          <p:cNvPr id="28676" name="Slide Number Placeholder 7">
            <a:extLst>
              <a:ext uri="{FF2B5EF4-FFF2-40B4-BE49-F238E27FC236}">
                <a16:creationId xmlns:a16="http://schemas.microsoft.com/office/drawing/2014/main" id="{01906504-917E-4615-8F5B-96D6D0D3660C}"/>
              </a:ext>
            </a:extLst>
          </p:cNvPr>
          <p:cNvSpPr txBox="1">
            <a:spLocks/>
          </p:cNvSpPr>
          <p:nvPr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11B53B3B-9BD2-4189-91E0-CF3AB254B0EF}" type="slidenum">
              <a:rPr lang="en-US" altLang="en-US" sz="1200">
                <a:solidFill>
                  <a:srgbClr val="0D0D0D"/>
                </a:solidFill>
                <a:cs typeface="Arial" panose="020B06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200">
              <a:solidFill>
                <a:srgbClr val="0D0D0D"/>
              </a:solidFill>
              <a:cs typeface="Arial" panose="020B0604020202020204" pitchFamily="34" charset="0"/>
            </a:endParaRPr>
          </a:p>
        </p:txBody>
      </p:sp>
      <p:pic>
        <p:nvPicPr>
          <p:cNvPr id="28677" name="Picture 5">
            <a:extLst>
              <a:ext uri="{FF2B5EF4-FFF2-40B4-BE49-F238E27FC236}">
                <a16:creationId xmlns:a16="http://schemas.microsoft.com/office/drawing/2014/main" id="{525C813B-82EF-79E7-59AF-8035C326D0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"/>
            <a:ext cx="2514600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6" descr="APEC Logo_vertical300dpi.jpg">
            <a:extLst>
              <a:ext uri="{FF2B5EF4-FFF2-40B4-BE49-F238E27FC236}">
                <a16:creationId xmlns:a16="http://schemas.microsoft.com/office/drawing/2014/main" id="{F2ED486C-4539-260C-9A2D-B3BD185BFB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04800"/>
            <a:ext cx="10334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4F7AE765-B086-DE15-3C57-934898A0F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838200"/>
            <a:ext cx="749935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dirty="0"/>
              <a:t>Alternatives to ISO 17025 Certification</a:t>
            </a:r>
          </a:p>
        </p:txBody>
      </p:sp>
      <p:sp>
        <p:nvSpPr>
          <p:cNvPr id="28680" name="Content Placeholder 2">
            <a:extLst>
              <a:ext uri="{FF2B5EF4-FFF2-40B4-BE49-F238E27FC236}">
                <a16:creationId xmlns:a16="http://schemas.microsoft.com/office/drawing/2014/main" id="{56B412DF-18A6-E826-3567-4229B486AD2C}"/>
              </a:ext>
            </a:extLst>
          </p:cNvPr>
          <p:cNvSpPr txBox="1">
            <a:spLocks/>
          </p:cNvSpPr>
          <p:nvPr/>
        </p:nvSpPr>
        <p:spPr bwMode="auto">
          <a:xfrm>
            <a:off x="1435100" y="1752600"/>
            <a:ext cx="74993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82550"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Wingdings 2" panose="05020102010507070707" pitchFamily="18" charset="2"/>
              <a:buNone/>
            </a:pPr>
            <a:r>
              <a:rPr lang="en-US" altLang="en-US" sz="2800"/>
              <a:t>3. Have a TTB-Certified Chemist on staff</a:t>
            </a:r>
            <a:endParaRPr lang="en-US" altLang="en-US" sz="2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>
            <a:extLst>
              <a:ext uri="{FF2B5EF4-FFF2-40B4-BE49-F238E27FC236}">
                <a16:creationId xmlns:a16="http://schemas.microsoft.com/office/drawing/2014/main" id="{87EAEBE3-5858-1F1A-74B9-BA75929C68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100" y="2438400"/>
            <a:ext cx="7499350" cy="4191000"/>
          </a:xfrm>
        </p:spPr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COAs can be prepared at little or no cost for wines offered for sale.  If a sale does not occur, the winery has not incurred the additional expenses.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Laboratories can prepare certificates for export customers in a few </a:t>
            </a:r>
            <a:r>
              <a:rPr lang="en-US" altLang="en-US" sz="2800" u="sng">
                <a:ea typeface="ＭＳ Ｐゴシック" panose="020B0600070205080204" pitchFamily="34" charset="-128"/>
              </a:rPr>
              <a:t>hours</a:t>
            </a:r>
            <a:r>
              <a:rPr lang="en-US" altLang="en-US" sz="2800">
                <a:ea typeface="ＭＳ Ｐゴシック" panose="020B0600070205080204" pitchFamily="34" charset="-128"/>
              </a:rPr>
              <a:t>, rather than a minimum of 3 days when sending samples out for analysis.</a:t>
            </a: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101571EC-13D8-90F9-D7DB-BBAD52F07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4BE2E1C-978F-4B58-9465-EA0071E85528}" type="slidenum">
              <a:rPr lang="en-US" altLang="en-US" sz="1200">
                <a:solidFill>
                  <a:srgbClr val="B5A788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200">
              <a:solidFill>
                <a:srgbClr val="B5A788"/>
              </a:solidFill>
            </a:endParaRPr>
          </a:p>
        </p:txBody>
      </p:sp>
      <p:sp>
        <p:nvSpPr>
          <p:cNvPr id="29700" name="Slide Number Placeholder 7">
            <a:extLst>
              <a:ext uri="{FF2B5EF4-FFF2-40B4-BE49-F238E27FC236}">
                <a16:creationId xmlns:a16="http://schemas.microsoft.com/office/drawing/2014/main" id="{B81CB862-FE48-6208-3A46-2E4CFF4A8D27}"/>
              </a:ext>
            </a:extLst>
          </p:cNvPr>
          <p:cNvSpPr txBox="1">
            <a:spLocks/>
          </p:cNvSpPr>
          <p:nvPr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B27FE606-F730-4531-AD38-DAD409790C04}" type="slidenum">
              <a:rPr lang="en-US" altLang="en-US" sz="1200">
                <a:solidFill>
                  <a:srgbClr val="0D0D0D"/>
                </a:solidFill>
                <a:cs typeface="Arial" panose="020B06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200">
              <a:solidFill>
                <a:srgbClr val="0D0D0D"/>
              </a:solidFill>
              <a:cs typeface="Arial" panose="020B0604020202020204" pitchFamily="34" charset="0"/>
            </a:endParaRPr>
          </a:p>
        </p:txBody>
      </p:sp>
      <p:pic>
        <p:nvPicPr>
          <p:cNvPr id="29701" name="Picture 5">
            <a:extLst>
              <a:ext uri="{FF2B5EF4-FFF2-40B4-BE49-F238E27FC236}">
                <a16:creationId xmlns:a16="http://schemas.microsoft.com/office/drawing/2014/main" id="{D2557C5D-8B91-D604-DC0F-8639EAD119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"/>
            <a:ext cx="2514600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Picture 6" descr="APEC Logo_vertical300dpi.jpg">
            <a:extLst>
              <a:ext uri="{FF2B5EF4-FFF2-40B4-BE49-F238E27FC236}">
                <a16:creationId xmlns:a16="http://schemas.microsoft.com/office/drawing/2014/main" id="{636B47FF-4EF2-775F-4C55-FB153A394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04800"/>
            <a:ext cx="10334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AC93F399-3B8A-BC05-ABAC-49425AE94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838200"/>
            <a:ext cx="749935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dirty="0"/>
              <a:t>Alternatives to ISO 17025 Certification</a:t>
            </a:r>
          </a:p>
        </p:txBody>
      </p:sp>
      <p:sp>
        <p:nvSpPr>
          <p:cNvPr id="29704" name="Content Placeholder 2">
            <a:extLst>
              <a:ext uri="{FF2B5EF4-FFF2-40B4-BE49-F238E27FC236}">
                <a16:creationId xmlns:a16="http://schemas.microsoft.com/office/drawing/2014/main" id="{A3BDBF11-3BF4-A856-52F5-62FF85DFE352}"/>
              </a:ext>
            </a:extLst>
          </p:cNvPr>
          <p:cNvSpPr txBox="1">
            <a:spLocks/>
          </p:cNvSpPr>
          <p:nvPr/>
        </p:nvSpPr>
        <p:spPr bwMode="auto">
          <a:xfrm>
            <a:off x="1435100" y="1752600"/>
            <a:ext cx="74993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82550"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Wingdings 2" panose="05020102010507070707" pitchFamily="18" charset="2"/>
              <a:buNone/>
            </a:pPr>
            <a:r>
              <a:rPr lang="en-US" altLang="en-US" sz="2800"/>
              <a:t>3. Have a TTB-Certified Chemist on staff  </a:t>
            </a:r>
            <a:r>
              <a:rPr lang="en-US" altLang="en-US" sz="2000"/>
              <a:t>(cont’d)</a:t>
            </a:r>
            <a:endParaRPr lang="en-US" altLang="en-US" sz="16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>
            <a:extLst>
              <a:ext uri="{FF2B5EF4-FFF2-40B4-BE49-F238E27FC236}">
                <a16:creationId xmlns:a16="http://schemas.microsoft.com/office/drawing/2014/main" id="{C2336269-6A6E-CC6C-E715-346EC388B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100" y="1981200"/>
            <a:ext cx="7556500" cy="3810000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TTB operates a very robust and selective Chemist Certification program.</a:t>
            </a:r>
          </a:p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TTB-Certified Chemists work under the authority of the Scientific Services Division.</a:t>
            </a:r>
          </a:p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Certified Chemists are required to demonstrate the quality of their data.</a:t>
            </a:r>
          </a:p>
          <a:p>
            <a:pPr marL="82550" indent="0">
              <a:buFont typeface="Wingdings 2" panose="05020102010507070707" pitchFamily="18" charset="2"/>
              <a:buNone/>
              <a:defRPr/>
            </a:pPr>
            <a:endParaRPr lang="en-US" altLang="en-US" dirty="0">
              <a:ea typeface="ＭＳ Ｐゴシック" pitchFamily="34" charset="-128"/>
            </a:endParaRPr>
          </a:p>
          <a:p>
            <a:pPr>
              <a:defRPr/>
            </a:pP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30723" name="Slide Number Placeholder 3">
            <a:extLst>
              <a:ext uri="{FF2B5EF4-FFF2-40B4-BE49-F238E27FC236}">
                <a16:creationId xmlns:a16="http://schemas.microsoft.com/office/drawing/2014/main" id="{4A92D58F-A2CD-F8FA-54FD-E0FBFD54C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E419751-352C-4F4F-B282-23F89AFE3B3C}" type="slidenum">
              <a:rPr lang="en-US" altLang="en-US" sz="1200">
                <a:solidFill>
                  <a:srgbClr val="B5A788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200">
              <a:solidFill>
                <a:srgbClr val="B5A788"/>
              </a:solidFill>
            </a:endParaRPr>
          </a:p>
        </p:txBody>
      </p:sp>
      <p:sp>
        <p:nvSpPr>
          <p:cNvPr id="30724" name="Slide Number Placeholder 7">
            <a:extLst>
              <a:ext uri="{FF2B5EF4-FFF2-40B4-BE49-F238E27FC236}">
                <a16:creationId xmlns:a16="http://schemas.microsoft.com/office/drawing/2014/main" id="{6BF6CF42-4F29-37DA-329A-6CC799FF2A42}"/>
              </a:ext>
            </a:extLst>
          </p:cNvPr>
          <p:cNvSpPr txBox="1">
            <a:spLocks/>
          </p:cNvSpPr>
          <p:nvPr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A0CC28F-BB5B-43BA-AA95-055526E87989}" type="slidenum">
              <a:rPr lang="en-US" altLang="en-US" sz="1200">
                <a:solidFill>
                  <a:srgbClr val="0D0D0D"/>
                </a:solidFill>
                <a:cs typeface="Arial" panose="020B06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200">
              <a:solidFill>
                <a:srgbClr val="0D0D0D"/>
              </a:solidFill>
              <a:cs typeface="Arial" panose="020B0604020202020204" pitchFamily="34" charset="0"/>
            </a:endParaRPr>
          </a:p>
        </p:txBody>
      </p:sp>
      <p:pic>
        <p:nvPicPr>
          <p:cNvPr id="30725" name="Picture 5">
            <a:extLst>
              <a:ext uri="{FF2B5EF4-FFF2-40B4-BE49-F238E27FC236}">
                <a16:creationId xmlns:a16="http://schemas.microsoft.com/office/drawing/2014/main" id="{6B7611C2-82B5-F0C6-7EC4-7065B4EEDF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"/>
            <a:ext cx="2514600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6" name="Picture 6" descr="APEC Logo_vertical300dpi.jpg">
            <a:extLst>
              <a:ext uri="{FF2B5EF4-FFF2-40B4-BE49-F238E27FC236}">
                <a16:creationId xmlns:a16="http://schemas.microsoft.com/office/drawing/2014/main" id="{E3BEC337-0806-FB53-1F0E-08DB2DDF1E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04800"/>
            <a:ext cx="10334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9A1F83EF-BC69-89F7-B50D-6A3C79418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838200"/>
            <a:ext cx="7499350" cy="1143000"/>
          </a:xfrm>
        </p:spPr>
        <p:txBody>
          <a:bodyPr/>
          <a:lstStyle/>
          <a:p>
            <a:pPr>
              <a:defRPr/>
            </a:pPr>
            <a:r>
              <a:rPr lang="en-US" sz="4000" dirty="0"/>
              <a:t>Summary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5AD99-3F94-ACE6-1A98-145841A11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100" y="1828800"/>
            <a:ext cx="7556500" cy="4572000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The TTB-Certified Chemist Program results in: </a:t>
            </a:r>
          </a:p>
          <a:p>
            <a:pPr lvl="1">
              <a:defRPr/>
            </a:pPr>
            <a:r>
              <a:rPr lang="en-US" dirty="0"/>
              <a:t>Confidence in the quality of chemists and laboratories generating the COA</a:t>
            </a:r>
          </a:p>
          <a:p>
            <a:pPr lvl="1">
              <a:defRPr/>
            </a:pPr>
            <a:r>
              <a:rPr lang="en-US" dirty="0"/>
              <a:t>Decreased costs for Industry </a:t>
            </a:r>
          </a:p>
          <a:p>
            <a:pPr lvl="1">
              <a:defRPr/>
            </a:pPr>
            <a:r>
              <a:rPr lang="en-US" dirty="0"/>
              <a:t>Increased speed for document preparation</a:t>
            </a:r>
          </a:p>
          <a:p>
            <a:pPr lvl="1">
              <a:defRPr/>
            </a:pPr>
            <a:r>
              <a:rPr lang="en-US" dirty="0"/>
              <a:t>Fewer interruptions to trade</a:t>
            </a:r>
          </a:p>
          <a:p>
            <a:pPr>
              <a:defRPr/>
            </a:pPr>
            <a:r>
              <a:rPr lang="en-US" sz="2800" dirty="0"/>
              <a:t>This program facilitates trade by enabling efficient and economical COA generation.</a:t>
            </a:r>
          </a:p>
          <a:p>
            <a:pPr>
              <a:defRPr/>
            </a:pPr>
            <a:r>
              <a:rPr lang="en-US" sz="2800" dirty="0"/>
              <a:t>The program is successful and growing</a:t>
            </a:r>
          </a:p>
          <a:p>
            <a:pPr marL="82550" indent="0">
              <a:buFont typeface="Wingdings 2" panose="05020102010507070707" pitchFamily="18" charset="2"/>
              <a:buNone/>
              <a:defRPr/>
            </a:pPr>
            <a:endParaRPr lang="en-US" sz="2800" dirty="0"/>
          </a:p>
          <a:p>
            <a:pPr>
              <a:defRPr/>
            </a:pPr>
            <a:endParaRPr lang="en-US" dirty="0"/>
          </a:p>
        </p:txBody>
      </p:sp>
      <p:sp>
        <p:nvSpPr>
          <p:cNvPr id="31747" name="Slide Number Placeholder 3">
            <a:extLst>
              <a:ext uri="{FF2B5EF4-FFF2-40B4-BE49-F238E27FC236}">
                <a16:creationId xmlns:a16="http://schemas.microsoft.com/office/drawing/2014/main" id="{EFA4A071-1B07-6FF2-5B37-CDDBD6FD0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C0F27A0-2E1F-4A3D-A0F5-9AC5FED82F21}" type="slidenum">
              <a:rPr lang="en-US" altLang="en-US" sz="1200">
                <a:solidFill>
                  <a:srgbClr val="B5A788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200">
              <a:solidFill>
                <a:srgbClr val="B5A788"/>
              </a:solidFill>
            </a:endParaRPr>
          </a:p>
        </p:txBody>
      </p:sp>
      <p:sp>
        <p:nvSpPr>
          <p:cNvPr id="31748" name="Slide Number Placeholder 7">
            <a:extLst>
              <a:ext uri="{FF2B5EF4-FFF2-40B4-BE49-F238E27FC236}">
                <a16:creationId xmlns:a16="http://schemas.microsoft.com/office/drawing/2014/main" id="{E4B79D34-D915-EF6C-C8FD-A39EBEC8BCD0}"/>
              </a:ext>
            </a:extLst>
          </p:cNvPr>
          <p:cNvSpPr txBox="1">
            <a:spLocks/>
          </p:cNvSpPr>
          <p:nvPr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16D71A86-61FA-4CAD-A058-45E6175CFA79}" type="slidenum">
              <a:rPr lang="en-US" altLang="en-US" sz="1200">
                <a:solidFill>
                  <a:srgbClr val="0D0D0D"/>
                </a:solidFill>
                <a:cs typeface="Arial" panose="020B06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200">
              <a:solidFill>
                <a:srgbClr val="0D0D0D"/>
              </a:solidFill>
              <a:cs typeface="Arial" panose="020B0604020202020204" pitchFamily="34" charset="0"/>
            </a:endParaRPr>
          </a:p>
        </p:txBody>
      </p:sp>
      <p:pic>
        <p:nvPicPr>
          <p:cNvPr id="31749" name="Picture 5">
            <a:extLst>
              <a:ext uri="{FF2B5EF4-FFF2-40B4-BE49-F238E27FC236}">
                <a16:creationId xmlns:a16="http://schemas.microsoft.com/office/drawing/2014/main" id="{47FD2027-275A-F711-5B35-C99BC67F66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"/>
            <a:ext cx="2514600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6" descr="APEC Logo_vertical300dpi.jpg">
            <a:extLst>
              <a:ext uri="{FF2B5EF4-FFF2-40B4-BE49-F238E27FC236}">
                <a16:creationId xmlns:a16="http://schemas.microsoft.com/office/drawing/2014/main" id="{A933B061-B27E-49AF-E1C9-D484E087D6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04800"/>
            <a:ext cx="10334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657FD54D-8400-21C4-5089-65588D833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838200"/>
            <a:ext cx="7499350" cy="1143000"/>
          </a:xfrm>
        </p:spPr>
        <p:txBody>
          <a:bodyPr/>
          <a:lstStyle/>
          <a:p>
            <a:pPr>
              <a:defRPr/>
            </a:pPr>
            <a:r>
              <a:rPr lang="en-US" sz="4000" dirty="0"/>
              <a:t>Summary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DDB44-3307-1A3A-9473-9561C0AB1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838200"/>
            <a:ext cx="749935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Summary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D48C1DA8-356E-DA21-D814-797552345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100" y="2209800"/>
            <a:ext cx="7499350" cy="37338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The TTB Certified Chemist Program aligns with the “Twelve Principles for Regulatory Coherence”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“Analyses of wine for compliance purposes should be undertaken by suitably accredited laboratories (or overseen by certified analysts) that perform acceptably for the specific test methods used.”</a:t>
            </a:r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F4DEBED1-D291-DF51-9EBE-20C8711AF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B40B589-970A-4DBA-9793-692917700F83}" type="slidenum">
              <a:rPr lang="en-US" altLang="en-US" sz="1200">
                <a:solidFill>
                  <a:srgbClr val="B5A788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200">
              <a:solidFill>
                <a:srgbClr val="B5A788"/>
              </a:solidFill>
            </a:endParaRPr>
          </a:p>
        </p:txBody>
      </p:sp>
      <p:sp>
        <p:nvSpPr>
          <p:cNvPr id="32773" name="Slide Number Placeholder 7">
            <a:extLst>
              <a:ext uri="{FF2B5EF4-FFF2-40B4-BE49-F238E27FC236}">
                <a16:creationId xmlns:a16="http://schemas.microsoft.com/office/drawing/2014/main" id="{9E4EAB69-B583-1DBE-D5DC-68EAC137F74C}"/>
              </a:ext>
            </a:extLst>
          </p:cNvPr>
          <p:cNvSpPr txBox="1">
            <a:spLocks/>
          </p:cNvSpPr>
          <p:nvPr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932BE0D1-5843-4489-8BD0-DE645D4A713A}" type="slidenum">
              <a:rPr lang="en-US" altLang="en-US" sz="1200">
                <a:solidFill>
                  <a:srgbClr val="0D0D0D"/>
                </a:solidFill>
                <a:cs typeface="Arial" panose="020B06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200">
              <a:solidFill>
                <a:srgbClr val="0D0D0D"/>
              </a:solidFill>
              <a:cs typeface="Arial" panose="020B0604020202020204" pitchFamily="34" charset="0"/>
            </a:endParaRPr>
          </a:p>
        </p:txBody>
      </p:sp>
      <p:pic>
        <p:nvPicPr>
          <p:cNvPr id="32774" name="Picture 5">
            <a:extLst>
              <a:ext uri="{FF2B5EF4-FFF2-40B4-BE49-F238E27FC236}">
                <a16:creationId xmlns:a16="http://schemas.microsoft.com/office/drawing/2014/main" id="{053BB80E-AA78-B1D4-C5F9-D81742B412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"/>
            <a:ext cx="2514600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5" name="Picture 6" descr="APEC Logo_vertical300dpi.jpg">
            <a:extLst>
              <a:ext uri="{FF2B5EF4-FFF2-40B4-BE49-F238E27FC236}">
                <a16:creationId xmlns:a16="http://schemas.microsoft.com/office/drawing/2014/main" id="{343B7466-7BE6-D377-A579-D145FE191A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04800"/>
            <a:ext cx="10334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E3628-5CB6-0DEE-AA08-71FCCB217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838200"/>
            <a:ext cx="749935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Certificates of Analysis Needed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DC66B075-0E7D-2572-51A4-DDEC9707E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2057400"/>
            <a:ext cx="7499350" cy="38100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Certificates of Analysis (COAs) are currently required as a condition of entry in many markets.</a:t>
            </a:r>
          </a:p>
          <a:p>
            <a:pPr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COAs need to be valid</a:t>
            </a:r>
          </a:p>
          <a:p>
            <a:pPr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COAs need to be generated:</a:t>
            </a:r>
          </a:p>
          <a:p>
            <a:pPr lvl="1"/>
            <a:r>
              <a:rPr lang="en-US" altLang="en-US" b="1">
                <a:ea typeface="ＭＳ Ｐゴシック" panose="020B0600070205080204" pitchFamily="34" charset="-128"/>
              </a:rPr>
              <a:t>Efficiently</a:t>
            </a:r>
          </a:p>
          <a:p>
            <a:pPr lvl="1"/>
            <a:r>
              <a:rPr lang="en-US" altLang="en-US" b="1">
                <a:ea typeface="ＭＳ Ｐゴシック" panose="020B0600070205080204" pitchFamily="34" charset="-128"/>
              </a:rPr>
              <a:t>Economically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6E662FB7-838F-EE82-883D-10508511B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ABEFC2E-AEAC-4B97-992D-F3ECBD735998}" type="slidenum">
              <a:rPr lang="en-US" altLang="en-US" sz="1200">
                <a:solidFill>
                  <a:srgbClr val="B5A788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200">
              <a:solidFill>
                <a:srgbClr val="B5A788"/>
              </a:solidFill>
            </a:endParaRPr>
          </a:p>
        </p:txBody>
      </p:sp>
      <p:sp>
        <p:nvSpPr>
          <p:cNvPr id="10245" name="Slide Number Placeholder 7">
            <a:extLst>
              <a:ext uri="{FF2B5EF4-FFF2-40B4-BE49-F238E27FC236}">
                <a16:creationId xmlns:a16="http://schemas.microsoft.com/office/drawing/2014/main" id="{9990DA9E-C86D-8A98-6B94-C5073873F429}"/>
              </a:ext>
            </a:extLst>
          </p:cNvPr>
          <p:cNvSpPr txBox="1">
            <a:spLocks/>
          </p:cNvSpPr>
          <p:nvPr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758C5786-7F74-4A36-9E7E-ED581B0E8C58}" type="slidenum">
              <a:rPr lang="en-US" altLang="en-US" sz="1200">
                <a:solidFill>
                  <a:srgbClr val="0D0D0D"/>
                </a:solidFill>
                <a:cs typeface="Arial" panose="020B06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200">
              <a:solidFill>
                <a:srgbClr val="0D0D0D"/>
              </a:solidFill>
              <a:cs typeface="Arial" panose="020B0604020202020204" pitchFamily="34" charset="0"/>
            </a:endParaRPr>
          </a:p>
        </p:txBody>
      </p:sp>
      <p:pic>
        <p:nvPicPr>
          <p:cNvPr id="10246" name="Picture 5">
            <a:extLst>
              <a:ext uri="{FF2B5EF4-FFF2-40B4-BE49-F238E27FC236}">
                <a16:creationId xmlns:a16="http://schemas.microsoft.com/office/drawing/2014/main" id="{4F25B77F-1CFE-3F73-C1B9-F23CE858C2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"/>
            <a:ext cx="2514600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6" descr="APEC Logo_vertical300dpi.jpg">
            <a:extLst>
              <a:ext uri="{FF2B5EF4-FFF2-40B4-BE49-F238E27FC236}">
                <a16:creationId xmlns:a16="http://schemas.microsoft.com/office/drawing/2014/main" id="{5A34E626-FC7A-565C-5005-CDF3A07652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04800"/>
            <a:ext cx="10334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>
            <a:extLst>
              <a:ext uri="{FF2B5EF4-FFF2-40B4-BE49-F238E27FC236}">
                <a16:creationId xmlns:a16="http://schemas.microsoft.com/office/drawing/2014/main" id="{EA230C0F-507C-D01F-1A0E-15B0AA660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2836A36-1CAF-4FE3-9A71-90259514967F}" type="slidenum">
              <a:rPr lang="en-US" altLang="en-US" sz="1200">
                <a:solidFill>
                  <a:srgbClr val="B5A788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200">
              <a:solidFill>
                <a:srgbClr val="B5A788"/>
              </a:solidFill>
            </a:endParaRPr>
          </a:p>
        </p:txBody>
      </p:sp>
      <p:sp>
        <p:nvSpPr>
          <p:cNvPr id="11267" name="Slide Number Placeholder 7">
            <a:extLst>
              <a:ext uri="{FF2B5EF4-FFF2-40B4-BE49-F238E27FC236}">
                <a16:creationId xmlns:a16="http://schemas.microsoft.com/office/drawing/2014/main" id="{E89B3EDF-708D-114D-3D13-A53B3728271B}"/>
              </a:ext>
            </a:extLst>
          </p:cNvPr>
          <p:cNvSpPr txBox="1">
            <a:spLocks/>
          </p:cNvSpPr>
          <p:nvPr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068C4AEE-4A82-4729-A900-C8BA584ABB8F}" type="slidenum">
              <a:rPr lang="en-US" altLang="en-US" sz="1200">
                <a:solidFill>
                  <a:srgbClr val="0D0D0D"/>
                </a:solidFill>
                <a:cs typeface="Arial" panose="020B06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200">
              <a:solidFill>
                <a:srgbClr val="0D0D0D"/>
              </a:solidFill>
              <a:cs typeface="Arial" panose="020B0604020202020204" pitchFamily="34" charset="0"/>
            </a:endParaRPr>
          </a:p>
        </p:txBody>
      </p:sp>
      <p:pic>
        <p:nvPicPr>
          <p:cNvPr id="11268" name="Picture 5">
            <a:extLst>
              <a:ext uri="{FF2B5EF4-FFF2-40B4-BE49-F238E27FC236}">
                <a16:creationId xmlns:a16="http://schemas.microsoft.com/office/drawing/2014/main" id="{8C6360E5-125D-2821-4416-2B1D4415D7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"/>
            <a:ext cx="2514600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6" descr="APEC Logo_vertical300dpi.jpg">
            <a:extLst>
              <a:ext uri="{FF2B5EF4-FFF2-40B4-BE49-F238E27FC236}">
                <a16:creationId xmlns:a16="http://schemas.microsoft.com/office/drawing/2014/main" id="{DE64E1B7-D587-B9C2-CCDC-1E95A2582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04800"/>
            <a:ext cx="10334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BB06FEAA-591A-5BC9-F089-5878733C2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762000"/>
            <a:ext cx="80010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dirty="0"/>
              <a:t>Requirements for Certificates of Analysis</a:t>
            </a:r>
          </a:p>
        </p:txBody>
      </p:sp>
      <p:sp>
        <p:nvSpPr>
          <p:cNvPr id="11271" name="Content Placeholder 2">
            <a:extLst>
              <a:ext uri="{FF2B5EF4-FFF2-40B4-BE49-F238E27FC236}">
                <a16:creationId xmlns:a16="http://schemas.microsoft.com/office/drawing/2014/main" id="{288EB088-6CCD-9319-FAD5-A43D3AA5F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1752600"/>
            <a:ext cx="7499350" cy="4800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Validity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Generating Laboratory/Chemist should be qualified/certified/accredited.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Options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3rd party accredited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Government accredited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Analysis Methods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Data is compared to TTB’s values (which are generated by validated methods)</a:t>
            </a:r>
          </a:p>
        </p:txBody>
      </p:sp>
      <p:sp>
        <p:nvSpPr>
          <p:cNvPr id="11272" name="Slide Number Placeholder 3">
            <a:extLst>
              <a:ext uri="{FF2B5EF4-FFF2-40B4-BE49-F238E27FC236}">
                <a16:creationId xmlns:a16="http://schemas.microsoft.com/office/drawing/2014/main" id="{FAD913D4-F95F-1000-202B-84927C6CA957}"/>
              </a:ext>
            </a:extLst>
          </p:cNvPr>
          <p:cNvSpPr txBox="1">
            <a:spLocks/>
          </p:cNvSpPr>
          <p:nvPr/>
        </p:nvSpPr>
        <p:spPr bwMode="auto">
          <a:xfrm>
            <a:off x="8689975" y="6792913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B8A44D69-6A03-4A23-BED5-FD2F87CFF10E}" type="slidenum">
              <a:rPr lang="en-US" altLang="en-US" sz="1200">
                <a:solidFill>
                  <a:srgbClr val="B5A788"/>
                </a:solidFill>
                <a:cs typeface="Arial" panose="020B06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200">
              <a:solidFill>
                <a:srgbClr val="B5A788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>
            <a:extLst>
              <a:ext uri="{FF2B5EF4-FFF2-40B4-BE49-F238E27FC236}">
                <a16:creationId xmlns:a16="http://schemas.microsoft.com/office/drawing/2014/main" id="{187F9DF3-C2CA-5BF7-92D6-D2D3420B3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F4F7049-81A7-4178-A56C-0D3E58E7FB14}" type="slidenum">
              <a:rPr lang="en-US" altLang="en-US" sz="1200">
                <a:solidFill>
                  <a:srgbClr val="B5A788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200">
              <a:solidFill>
                <a:srgbClr val="B5A788"/>
              </a:solidFill>
            </a:endParaRPr>
          </a:p>
        </p:txBody>
      </p:sp>
      <p:sp>
        <p:nvSpPr>
          <p:cNvPr id="12291" name="Slide Number Placeholder 7">
            <a:extLst>
              <a:ext uri="{FF2B5EF4-FFF2-40B4-BE49-F238E27FC236}">
                <a16:creationId xmlns:a16="http://schemas.microsoft.com/office/drawing/2014/main" id="{777E9F8E-C4B9-F78F-2408-7838AF5D0C32}"/>
              </a:ext>
            </a:extLst>
          </p:cNvPr>
          <p:cNvSpPr txBox="1">
            <a:spLocks/>
          </p:cNvSpPr>
          <p:nvPr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BB7134AC-1273-42C5-9949-7A51FD02FAA7}" type="slidenum">
              <a:rPr lang="en-US" altLang="en-US" sz="1200">
                <a:solidFill>
                  <a:srgbClr val="0D0D0D"/>
                </a:solidFill>
                <a:cs typeface="Arial" panose="020B06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200">
              <a:solidFill>
                <a:srgbClr val="0D0D0D"/>
              </a:solidFill>
              <a:cs typeface="Arial" panose="020B0604020202020204" pitchFamily="34" charset="0"/>
            </a:endParaRPr>
          </a:p>
        </p:txBody>
      </p:sp>
      <p:pic>
        <p:nvPicPr>
          <p:cNvPr id="12292" name="Picture 5">
            <a:extLst>
              <a:ext uri="{FF2B5EF4-FFF2-40B4-BE49-F238E27FC236}">
                <a16:creationId xmlns:a16="http://schemas.microsoft.com/office/drawing/2014/main" id="{C2E00E1E-76A2-11A2-2493-EDC442C96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"/>
            <a:ext cx="2514600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6" descr="APEC Logo_vertical300dpi.jpg">
            <a:extLst>
              <a:ext uri="{FF2B5EF4-FFF2-40B4-BE49-F238E27FC236}">
                <a16:creationId xmlns:a16="http://schemas.microsoft.com/office/drawing/2014/main" id="{9C73A98F-EB2D-2464-0788-1EB173D746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04800"/>
            <a:ext cx="10334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B5C41760-5F3C-0E91-559E-C41491E6B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762000"/>
            <a:ext cx="80010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dirty="0"/>
              <a:t>Requirements for Certificates of Analysis</a:t>
            </a:r>
          </a:p>
        </p:txBody>
      </p:sp>
      <p:sp>
        <p:nvSpPr>
          <p:cNvPr id="12295" name="Content Placeholder 2">
            <a:extLst>
              <a:ext uri="{FF2B5EF4-FFF2-40B4-BE49-F238E27FC236}">
                <a16:creationId xmlns:a16="http://schemas.microsoft.com/office/drawing/2014/main" id="{10532D09-22ED-4629-B4BC-A31DA8428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1981200"/>
            <a:ext cx="7499350" cy="4800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Efficient/Economical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Number of samples received by the laboratory generating COAs must be within the capacity of the lab.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The sample transportation and analysis costs must be reasonable, including for small or mixed lot shipments.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The turnaround time for the COAs must be quick enough to not slow down trade.</a:t>
            </a:r>
          </a:p>
        </p:txBody>
      </p:sp>
      <p:sp>
        <p:nvSpPr>
          <p:cNvPr id="12296" name="Slide Number Placeholder 3">
            <a:extLst>
              <a:ext uri="{FF2B5EF4-FFF2-40B4-BE49-F238E27FC236}">
                <a16:creationId xmlns:a16="http://schemas.microsoft.com/office/drawing/2014/main" id="{4922E21F-3D93-17E5-4FB6-DD1854F82B62}"/>
              </a:ext>
            </a:extLst>
          </p:cNvPr>
          <p:cNvSpPr txBox="1">
            <a:spLocks/>
          </p:cNvSpPr>
          <p:nvPr/>
        </p:nvSpPr>
        <p:spPr bwMode="auto">
          <a:xfrm>
            <a:off x="8689975" y="6792913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CFB5A80-018A-4F73-A2F2-725CA14BBD59}" type="slidenum">
              <a:rPr lang="en-US" altLang="en-US" sz="1200">
                <a:solidFill>
                  <a:srgbClr val="B5A788"/>
                </a:solidFill>
                <a:cs typeface="Arial" panose="020B06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200">
              <a:solidFill>
                <a:srgbClr val="B5A788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BAD55-7324-8C7A-E55E-DC4701A95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447800"/>
            <a:ext cx="7635875" cy="1143000"/>
          </a:xfrm>
        </p:spPr>
        <p:txBody>
          <a:bodyPr>
            <a:normAutofit fontScale="90000"/>
          </a:bodyPr>
          <a:lstStyle/>
          <a:p>
            <a:pPr marL="2286000" indent="-2286000">
              <a:defRPr/>
            </a:pPr>
            <a:r>
              <a:rPr lang="en-US" dirty="0"/>
              <a:t>Solution— TTB Chemist Certification Program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7D60A27C-1AA3-074D-1985-A27459461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743200"/>
            <a:ext cx="7499350" cy="4562475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Allows qualified and certified chemists in winery laboratories to generate Certificates of Analysis (COAs) under TTB supervision.</a:t>
            </a:r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FFBBA4EC-B1D8-A924-926B-DC46DC7C1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2B36CB6-826B-40CB-A7E3-3BF28DAB4F56}" type="slidenum">
              <a:rPr lang="en-US" altLang="en-US" sz="1200">
                <a:solidFill>
                  <a:srgbClr val="B5A788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200">
              <a:solidFill>
                <a:srgbClr val="B5A788"/>
              </a:solidFill>
            </a:endParaRPr>
          </a:p>
        </p:txBody>
      </p:sp>
      <p:sp>
        <p:nvSpPr>
          <p:cNvPr id="13317" name="Slide Number Placeholder 7">
            <a:extLst>
              <a:ext uri="{FF2B5EF4-FFF2-40B4-BE49-F238E27FC236}">
                <a16:creationId xmlns:a16="http://schemas.microsoft.com/office/drawing/2014/main" id="{F68603A2-4E3F-666F-E47D-3E044C4C80C3}"/>
              </a:ext>
            </a:extLst>
          </p:cNvPr>
          <p:cNvSpPr txBox="1">
            <a:spLocks/>
          </p:cNvSpPr>
          <p:nvPr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BC7B6DC8-1CBF-4FEB-A531-E72BBD383E62}" type="slidenum">
              <a:rPr lang="en-US" altLang="en-US" sz="1200">
                <a:solidFill>
                  <a:srgbClr val="0D0D0D"/>
                </a:solidFill>
                <a:cs typeface="Arial" panose="020B06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200">
              <a:solidFill>
                <a:srgbClr val="0D0D0D"/>
              </a:solidFill>
              <a:cs typeface="Arial" panose="020B0604020202020204" pitchFamily="34" charset="0"/>
            </a:endParaRPr>
          </a:p>
        </p:txBody>
      </p:sp>
      <p:pic>
        <p:nvPicPr>
          <p:cNvPr id="13318" name="Picture 5">
            <a:extLst>
              <a:ext uri="{FF2B5EF4-FFF2-40B4-BE49-F238E27FC236}">
                <a16:creationId xmlns:a16="http://schemas.microsoft.com/office/drawing/2014/main" id="{A9D9F539-695E-E560-E030-C2E761738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"/>
            <a:ext cx="2514600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6" descr="APEC Logo_vertical300dpi.jpg">
            <a:extLst>
              <a:ext uri="{FF2B5EF4-FFF2-40B4-BE49-F238E27FC236}">
                <a16:creationId xmlns:a16="http://schemas.microsoft.com/office/drawing/2014/main" id="{6BFEDE55-72FE-F80B-98EE-E803D3D4FA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04800"/>
            <a:ext cx="10334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6311B-FD9F-3873-0C93-C8F43A2BF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838200"/>
            <a:ext cx="749935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How the Program Works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6B714F5B-CDFE-5939-CDB1-547685404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100" y="1828800"/>
            <a:ext cx="7499350" cy="4876800"/>
          </a:xfrm>
        </p:spPr>
        <p:txBody>
          <a:bodyPr/>
          <a:lstStyle/>
          <a:p>
            <a:r>
              <a:rPr lang="en-US" altLang="en-US" sz="2400">
                <a:ea typeface="ＭＳ Ｐゴシック" panose="020B0600070205080204" pitchFamily="34" charset="-128"/>
              </a:rPr>
              <a:t>Described in TTB Procedure 2010-1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Managed by the TTB Scientific Services Division (SSD, which is ISO 17025 Accredited) for wine, beer and DS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Administered by Chemists with advanced degrees (Masters and Ph.D.s)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Available to Qualified Individuals in Qualified Laboratories at no cost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ISO Accredited Laboratories Accepted</a:t>
            </a:r>
          </a:p>
          <a:p>
            <a:pPr lvl="1"/>
            <a:r>
              <a:rPr lang="en-US" altLang="en-US" sz="2000">
                <a:ea typeface="ＭＳ Ｐゴシック" panose="020B0600070205080204" pitchFamily="34" charset="-128"/>
              </a:rPr>
              <a:t>For ISO accredited labs, all analyses must be under their scope of ISO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2 Year Certification, 2 cycles per year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624166AA-852B-1165-F952-14D4D9431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E4BF09C-62F5-41F9-BB7B-F4B9F45DE152}" type="slidenum">
              <a:rPr lang="en-US" altLang="en-US" sz="1200">
                <a:solidFill>
                  <a:srgbClr val="B5A788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200">
              <a:solidFill>
                <a:srgbClr val="B5A788"/>
              </a:solidFill>
            </a:endParaRPr>
          </a:p>
        </p:txBody>
      </p:sp>
      <p:sp>
        <p:nvSpPr>
          <p:cNvPr id="14341" name="Slide Number Placeholder 7">
            <a:extLst>
              <a:ext uri="{FF2B5EF4-FFF2-40B4-BE49-F238E27FC236}">
                <a16:creationId xmlns:a16="http://schemas.microsoft.com/office/drawing/2014/main" id="{C3F6BD7C-778F-9CB7-8D4B-9840AC667B9B}"/>
              </a:ext>
            </a:extLst>
          </p:cNvPr>
          <p:cNvSpPr txBox="1">
            <a:spLocks/>
          </p:cNvSpPr>
          <p:nvPr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FC01D7AE-A7E5-409C-A612-4315E9CEED0A}" type="slidenum">
              <a:rPr lang="en-US" altLang="en-US" sz="1200">
                <a:solidFill>
                  <a:srgbClr val="0D0D0D"/>
                </a:solidFill>
                <a:cs typeface="Arial" panose="020B06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200">
              <a:solidFill>
                <a:srgbClr val="0D0D0D"/>
              </a:solidFill>
              <a:cs typeface="Arial" panose="020B0604020202020204" pitchFamily="34" charset="0"/>
            </a:endParaRPr>
          </a:p>
        </p:txBody>
      </p:sp>
      <p:pic>
        <p:nvPicPr>
          <p:cNvPr id="14342" name="Picture 5">
            <a:extLst>
              <a:ext uri="{FF2B5EF4-FFF2-40B4-BE49-F238E27FC236}">
                <a16:creationId xmlns:a16="http://schemas.microsoft.com/office/drawing/2014/main" id="{2805ADF9-7AE8-19EE-5FB6-BC76B9FF62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"/>
            <a:ext cx="2514600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6" descr="APEC Logo_vertical300dpi.jpg">
            <a:extLst>
              <a:ext uri="{FF2B5EF4-FFF2-40B4-BE49-F238E27FC236}">
                <a16:creationId xmlns:a16="http://schemas.microsoft.com/office/drawing/2014/main" id="{E1CB463A-D497-7CFC-45E4-42DBC5ECC4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04800"/>
            <a:ext cx="10334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9E87B-C304-AE36-0735-14B39BE96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838200"/>
            <a:ext cx="749935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How the Program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D73EA-0E38-9E2B-C591-4A8AFBD3C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100" y="1905000"/>
            <a:ext cx="7499350" cy="4638675"/>
          </a:xfrm>
        </p:spPr>
        <p:txBody>
          <a:bodyPr/>
          <a:lstStyle/>
          <a:p>
            <a:pPr marL="82550" indent="0">
              <a:buFont typeface="Wingdings 2" panose="05020102010507070707" pitchFamily="18" charset="2"/>
              <a:buNone/>
              <a:defRPr/>
            </a:pPr>
            <a:r>
              <a:rPr lang="en-US" b="1" u="sng" dirty="0"/>
              <a:t>Certification is based on:</a:t>
            </a:r>
          </a:p>
          <a:p>
            <a:pPr>
              <a:defRPr/>
            </a:pPr>
            <a:r>
              <a:rPr lang="en-US" dirty="0"/>
              <a:t>Education</a:t>
            </a:r>
          </a:p>
          <a:p>
            <a:pPr lvl="2">
              <a:defRPr/>
            </a:pPr>
            <a:r>
              <a:rPr lang="en-US" sz="2000" dirty="0"/>
              <a:t>A Bachelor’s degree in chemistry; or</a:t>
            </a:r>
          </a:p>
          <a:p>
            <a:pPr lvl="2">
              <a:defRPr/>
            </a:pPr>
            <a:r>
              <a:rPr lang="en-US" sz="2000" dirty="0"/>
              <a:t>A Bachelor’s degree in any physical, chemical, or biological science and at least 30 credits of chemistry; or</a:t>
            </a:r>
          </a:p>
          <a:p>
            <a:pPr lvl="2">
              <a:defRPr/>
            </a:pPr>
            <a:r>
              <a:rPr lang="en-US" sz="2000" dirty="0"/>
              <a:t>A Bachelor’s degree in enology.</a:t>
            </a:r>
          </a:p>
          <a:p>
            <a:pPr>
              <a:defRPr/>
            </a:pPr>
            <a:r>
              <a:rPr lang="en-US" dirty="0"/>
              <a:t>Access to adequate laboratory equipment and facilities.</a:t>
            </a:r>
          </a:p>
          <a:p>
            <a:pPr>
              <a:defRPr/>
            </a:pPr>
            <a:r>
              <a:rPr lang="en-US" dirty="0"/>
              <a:t>Successful analysis of 2 wine samples per certification cycle.</a:t>
            </a: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43E13007-6BD3-200C-4729-1A94EEBFB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D7CAEFD-8A20-45A8-AD72-20C786EE0BC4}" type="slidenum">
              <a:rPr lang="en-US" altLang="en-US" sz="1200">
                <a:solidFill>
                  <a:srgbClr val="B5A788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200">
              <a:solidFill>
                <a:srgbClr val="B5A788"/>
              </a:solidFill>
            </a:endParaRPr>
          </a:p>
        </p:txBody>
      </p:sp>
      <p:sp>
        <p:nvSpPr>
          <p:cNvPr id="15365" name="Slide Number Placeholder 7">
            <a:extLst>
              <a:ext uri="{FF2B5EF4-FFF2-40B4-BE49-F238E27FC236}">
                <a16:creationId xmlns:a16="http://schemas.microsoft.com/office/drawing/2014/main" id="{BA8A5F31-1B92-34DD-7955-0E018B46929E}"/>
              </a:ext>
            </a:extLst>
          </p:cNvPr>
          <p:cNvSpPr txBox="1">
            <a:spLocks/>
          </p:cNvSpPr>
          <p:nvPr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6FDE7637-BCAF-4C64-8BE7-76984244D879}" type="slidenum">
              <a:rPr lang="en-US" altLang="en-US" sz="1200">
                <a:solidFill>
                  <a:srgbClr val="0D0D0D"/>
                </a:solidFill>
                <a:cs typeface="Arial" panose="020B06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200">
              <a:solidFill>
                <a:srgbClr val="0D0D0D"/>
              </a:solidFill>
              <a:cs typeface="Arial" panose="020B0604020202020204" pitchFamily="34" charset="0"/>
            </a:endParaRPr>
          </a:p>
        </p:txBody>
      </p:sp>
      <p:pic>
        <p:nvPicPr>
          <p:cNvPr id="15366" name="Picture 5">
            <a:extLst>
              <a:ext uri="{FF2B5EF4-FFF2-40B4-BE49-F238E27FC236}">
                <a16:creationId xmlns:a16="http://schemas.microsoft.com/office/drawing/2014/main" id="{C47FC5E5-B3CE-B613-3CBF-E586CCB462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"/>
            <a:ext cx="2514600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6" descr="APEC Logo_vertical300dpi.jpg">
            <a:extLst>
              <a:ext uri="{FF2B5EF4-FFF2-40B4-BE49-F238E27FC236}">
                <a16:creationId xmlns:a16="http://schemas.microsoft.com/office/drawing/2014/main" id="{CB029D35-2E94-0223-9186-AB6ED4E336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04800"/>
            <a:ext cx="10334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4A9E9-06D0-94AB-B169-079896C65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838200"/>
            <a:ext cx="749935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How the Program Works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7664880F-2584-7064-FEBE-303236C80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6050" y="1981200"/>
            <a:ext cx="7499350" cy="4191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TTB Staff members prepare and bottle wines to be analyzed, spiking analytes when necessary.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Samples are analyzed by multiple TTB lab staff, using various methods of analysis, when applicable (e.g.,  Volatile Acidity).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 statistical analysis is performed on the data to develop acceptable ranges of results for chemists seeking certification.</a:t>
            </a:r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17B0CBDF-8907-9CE0-CF7B-378BB82B2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7037338-3C7A-49CB-865A-20FD96A5576D}" type="slidenum">
              <a:rPr lang="en-US" altLang="en-US" sz="1200">
                <a:solidFill>
                  <a:srgbClr val="B5A788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200">
              <a:solidFill>
                <a:srgbClr val="B5A788"/>
              </a:solidFill>
            </a:endParaRPr>
          </a:p>
        </p:txBody>
      </p:sp>
      <p:sp>
        <p:nvSpPr>
          <p:cNvPr id="16389" name="Slide Number Placeholder 7">
            <a:extLst>
              <a:ext uri="{FF2B5EF4-FFF2-40B4-BE49-F238E27FC236}">
                <a16:creationId xmlns:a16="http://schemas.microsoft.com/office/drawing/2014/main" id="{53039498-AECF-4AC3-03A9-5F980EB19EE7}"/>
              </a:ext>
            </a:extLst>
          </p:cNvPr>
          <p:cNvSpPr txBox="1">
            <a:spLocks/>
          </p:cNvSpPr>
          <p:nvPr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28F0630F-D7E8-456F-8D04-E28DA8E8F751}" type="slidenum">
              <a:rPr lang="en-US" altLang="en-US" sz="1200">
                <a:solidFill>
                  <a:srgbClr val="0D0D0D"/>
                </a:solidFill>
                <a:cs typeface="Arial" panose="020B06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200">
              <a:solidFill>
                <a:srgbClr val="0D0D0D"/>
              </a:solidFill>
              <a:cs typeface="Arial" panose="020B0604020202020204" pitchFamily="34" charset="0"/>
            </a:endParaRPr>
          </a:p>
        </p:txBody>
      </p:sp>
      <p:pic>
        <p:nvPicPr>
          <p:cNvPr id="16390" name="Picture 5">
            <a:extLst>
              <a:ext uri="{FF2B5EF4-FFF2-40B4-BE49-F238E27FC236}">
                <a16:creationId xmlns:a16="http://schemas.microsoft.com/office/drawing/2014/main" id="{73538177-A8D9-8642-4AF8-14810C627C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"/>
            <a:ext cx="2514600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6" descr="APEC Logo_vertical300dpi.jpg">
            <a:extLst>
              <a:ext uri="{FF2B5EF4-FFF2-40B4-BE49-F238E27FC236}">
                <a16:creationId xmlns:a16="http://schemas.microsoft.com/office/drawing/2014/main" id="{EFD95F26-750F-AB86-9808-54C383B984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04800"/>
            <a:ext cx="10334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D32EB6F981DE4EA0E8CFE61828E628" ma:contentTypeVersion="0" ma:contentTypeDescription="Create a new document." ma:contentTypeScope="" ma:versionID="3397ef13daa1967388173397ca9eeec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B8123D-7B1E-45CE-8942-665837D0B0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7E6F881-5449-4936-8C83-6E00D60554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1556</TotalTime>
  <Words>1488</Words>
  <Application>Microsoft Office PowerPoint</Application>
  <PresentationFormat>On-screen Show (4:3)</PresentationFormat>
  <Paragraphs>249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ＭＳ Ｐゴシック</vt:lpstr>
      <vt:lpstr>Gill Sans MT</vt:lpstr>
      <vt:lpstr>Wingdings 2</vt:lpstr>
      <vt:lpstr>Verdana</vt:lpstr>
      <vt:lpstr>Calibri</vt:lpstr>
      <vt:lpstr>Solstice</vt:lpstr>
      <vt:lpstr>Case Study:   Chemist Certification Program of Alcohol and Tobacco Tax and Trade Bureau (TTB)   November 5, 2013</vt:lpstr>
      <vt:lpstr>TTB Chemist Certification</vt:lpstr>
      <vt:lpstr>Certificates of Analysis Needed</vt:lpstr>
      <vt:lpstr>Requirements for Certificates of Analysis</vt:lpstr>
      <vt:lpstr>Requirements for Certificates of Analysis</vt:lpstr>
      <vt:lpstr>Solution— TTB Chemist Certification Program</vt:lpstr>
      <vt:lpstr>How the Program Works</vt:lpstr>
      <vt:lpstr>How the Program Works</vt:lpstr>
      <vt:lpstr>How the Program Works</vt:lpstr>
      <vt:lpstr>How the Program Works</vt:lpstr>
      <vt:lpstr>How the Program Works</vt:lpstr>
      <vt:lpstr>Results from the Program</vt:lpstr>
      <vt:lpstr>How the Program Works</vt:lpstr>
      <vt:lpstr>What about ISO 17025?</vt:lpstr>
      <vt:lpstr>What about ISO 17025?</vt:lpstr>
      <vt:lpstr>What about ISO 17025?</vt:lpstr>
      <vt:lpstr>Alternatives to ISO 17025 Accreditation</vt:lpstr>
      <vt:lpstr>Alternatives to ISO 17025 Certification</vt:lpstr>
      <vt:lpstr>Alternatives to ISO 17025 Certification</vt:lpstr>
      <vt:lpstr>Alternatives to ISO 17025 Certification</vt:lpstr>
      <vt:lpstr>Alternatives to ISO 17025 Certification</vt:lpstr>
      <vt:lpstr>Alternatives to ISO 17025 Certification</vt:lpstr>
      <vt:lpstr>Summary</vt:lpstr>
      <vt:lpstr>Summary</vt:lpstr>
      <vt:lpstr>Summary</vt:lpstr>
    </vt:vector>
  </TitlesOfParts>
  <Company>DOC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Jamie Ferman</dc:creator>
  <cp:lastModifiedBy>Shin C. Kao</cp:lastModifiedBy>
  <cp:revision>158</cp:revision>
  <cp:lastPrinted>2013-10-14T21:03:50Z</cp:lastPrinted>
  <dcterms:created xsi:type="dcterms:W3CDTF">2011-07-13T19:15:32Z</dcterms:created>
  <dcterms:modified xsi:type="dcterms:W3CDTF">2024-10-23T18:05:56Z</dcterms:modified>
</cp:coreProperties>
</file>