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2" r:id="rId6"/>
    <p:sldId id="264" r:id="rId7"/>
    <p:sldId id="260" r:id="rId8"/>
    <p:sldId id="265" r:id="rId9"/>
    <p:sldId id="267" r:id="rId10"/>
    <p:sldId id="268" r:id="rId11"/>
    <p:sldId id="270" r:id="rId12"/>
    <p:sldId id="269" r:id="rId13"/>
    <p:sldId id="272" r:id="rId14"/>
    <p:sldId id="271" r:id="rId15"/>
    <p:sldId id="278" r:id="rId16"/>
    <p:sldId id="273" r:id="rId17"/>
    <p:sldId id="274" r:id="rId18"/>
    <p:sldId id="276" r:id="rId19"/>
    <p:sldId id="279" r:id="rId20"/>
    <p:sldId id="277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8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4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5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5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3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11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1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5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54C46-325D-4442-B8A3-1F1D441D9731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C7242-A44A-4D2B-95C2-59ADB07F9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1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neregulatoryforum.org/archiv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APEC WRF</a:t>
            </a:r>
            <a:br>
              <a:rPr lang="en-US" dirty="0"/>
            </a:br>
            <a:r>
              <a:rPr lang="en-US" dirty="0"/>
              <a:t>Summary of Day 1</a:t>
            </a:r>
          </a:p>
        </p:txBody>
      </p:sp>
      <p:pic>
        <p:nvPicPr>
          <p:cNvPr id="5" name="Picture 4" descr="C:\Users\Jamie Ferman\AppData\Local\Microsoft\Windows\INetCache\Content.Word\APEC-Logo-WRF-2018-GRPWG-5727-1741 (00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100" y="3907264"/>
            <a:ext cx="4153611" cy="14593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4326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2300" cy="1325563"/>
          </a:xfrm>
        </p:spPr>
        <p:txBody>
          <a:bodyPr>
            <a:normAutofit/>
          </a:bodyPr>
          <a:lstStyle/>
          <a:p>
            <a:r>
              <a:rPr lang="en-US" dirty="0"/>
              <a:t>Session 5:Certificates of Analysis—Next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can the APEC WRF do about this?</a:t>
            </a:r>
          </a:p>
          <a:p>
            <a:r>
              <a:rPr lang="en-US" dirty="0"/>
              <a:t>Assurance with Flexibility</a:t>
            </a:r>
          </a:p>
          <a:p>
            <a:r>
              <a:rPr lang="en-US" dirty="0"/>
              <a:t>Possible Chile 2019 discussion</a:t>
            </a:r>
          </a:p>
          <a:p>
            <a:endParaRPr lang="en-US" dirty="0"/>
          </a:p>
          <a:p>
            <a:r>
              <a:rPr lang="en-US" dirty="0"/>
              <a:t>What are we talking about- A model certificate?</a:t>
            </a:r>
          </a:p>
          <a:p>
            <a:r>
              <a:rPr lang="en-US" dirty="0"/>
              <a:t>Could Economies gain comforts on a general level with specific countries, i.e. create a WWTG acceptance type model</a:t>
            </a:r>
          </a:p>
          <a:p>
            <a:r>
              <a:rPr lang="en-US" dirty="0"/>
              <a:t>Certificate of Free Sale—Wine has been made in accordance with standards of exporting country  Could we substitute this for a COA?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3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APEC WRF</a:t>
            </a:r>
            <a:br>
              <a:rPr lang="en-US" dirty="0"/>
            </a:br>
            <a:r>
              <a:rPr lang="en-US" dirty="0"/>
              <a:t>Summary of Day 2</a:t>
            </a:r>
          </a:p>
        </p:txBody>
      </p:sp>
      <p:pic>
        <p:nvPicPr>
          <p:cNvPr id="5" name="Picture 4" descr="C:\Users\Jamie Ferman\AppData\Local\Microsoft\Windows\INetCache\Content.Word\APEC-Logo-WRF-2018-GRPWG-5727-1741 (00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100" y="3907264"/>
            <a:ext cx="4153611" cy="14593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84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6:  Tools for Regulators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00" y="1540399"/>
            <a:ext cx="11962700" cy="50869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APEC Model Wine Export Certificate</a:t>
            </a:r>
          </a:p>
          <a:p>
            <a:r>
              <a:rPr lang="en-US" dirty="0"/>
              <a:t>2013 Commencement</a:t>
            </a:r>
            <a:r>
              <a:rPr lang="en-US" dirty="0">
                <a:sym typeface="Wingdings" panose="05000000000000000000" pitchFamily="2" charset="2"/>
              </a:rPr>
              <a:t>2017 Implementation by Chile (Admin Res. 4.941/2017)</a:t>
            </a:r>
          </a:p>
          <a:p>
            <a:r>
              <a:rPr lang="en-US" dirty="0">
                <a:sym typeface="Wingdings" panose="05000000000000000000" pitchFamily="2" charset="2"/>
              </a:rPr>
              <a:t>Government coordination and action plan for implementation </a:t>
            </a:r>
          </a:p>
          <a:p>
            <a:r>
              <a:rPr lang="en-US" dirty="0">
                <a:sym typeface="Wingdings" panose="05000000000000000000" pitchFamily="2" charset="2"/>
              </a:rPr>
              <a:t>Reduction of 7,534 export certificates over the past year (est. cost $10 each)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279 work days eliminated</a:t>
            </a:r>
          </a:p>
          <a:p>
            <a:pPr lvl="2"/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World Wine Trade Group:  Tbilisi Point and Click Tool</a:t>
            </a:r>
          </a:p>
          <a:p>
            <a:r>
              <a:rPr lang="en-US" dirty="0">
                <a:sym typeface="Wingdings" panose="05000000000000000000" pitchFamily="2" charset="2"/>
              </a:rPr>
              <a:t>Implementing Good Regulatory Coherence Principles for Wine:</a:t>
            </a:r>
            <a:r>
              <a:rPr lang="en-US" dirty="0"/>
              <a:t> Origin</a:t>
            </a:r>
          </a:p>
          <a:p>
            <a:r>
              <a:rPr lang="en-US" dirty="0"/>
              <a:t>Global Trade in wine Increased</a:t>
            </a:r>
            <a:r>
              <a:rPr lang="en-US" dirty="0">
                <a:sym typeface="Wingdings" panose="05000000000000000000" pitchFamily="2" charset="2"/>
              </a:rPr>
              <a:t> Inconsistency in regulatory approach</a:t>
            </a:r>
          </a:p>
          <a:p>
            <a:r>
              <a:rPr lang="en-US" dirty="0">
                <a:sym typeface="Wingdings" panose="05000000000000000000" pitchFamily="2" charset="2"/>
              </a:rPr>
              <a:t>Identification and adoption of several trade-facilitating principles for wine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WWTG: Tbilisi 11, Cape Town 4</a:t>
            </a:r>
          </a:p>
          <a:p>
            <a:r>
              <a:rPr lang="en-US" dirty="0">
                <a:sym typeface="Wingdings" panose="05000000000000000000" pitchFamily="2" charset="2"/>
              </a:rPr>
              <a:t>Demonstration of the Point and Click Tool</a:t>
            </a:r>
          </a:p>
          <a:p>
            <a:r>
              <a:rPr lang="en-US" dirty="0">
                <a:sym typeface="Wingdings" panose="05000000000000000000" pitchFamily="2" charset="2"/>
              </a:rPr>
              <a:t>Outcomes in implementing Tbilisi principles</a:t>
            </a:r>
          </a:p>
          <a:p>
            <a:r>
              <a:rPr lang="en-US" dirty="0">
                <a:sym typeface="Wingdings" panose="05000000000000000000" pitchFamily="2" charset="2"/>
              </a:rPr>
              <a:t>Next steps:  Guidance and new principles</a:t>
            </a:r>
            <a:endParaRPr lang="en-US" dirty="0"/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377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6:  Tools for Regulators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775" y="1389710"/>
            <a:ext cx="8788160" cy="50869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FIVS-ABRIDGE and FIVS-APACE</a:t>
            </a:r>
          </a:p>
          <a:p>
            <a:r>
              <a:rPr lang="en-US" dirty="0">
                <a:sym typeface="Wingdings" panose="05000000000000000000" pitchFamily="2" charset="2"/>
              </a:rPr>
              <a:t>ABRIDGE: Database of Regulations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Information on 33 different economies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Can save searches and download results and source documents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Market and/or Topic comparisons are possible </a:t>
            </a:r>
          </a:p>
          <a:p>
            <a:r>
              <a:rPr lang="en-US" dirty="0">
                <a:sym typeface="Wingdings" panose="05000000000000000000" pitchFamily="2" charset="2"/>
              </a:rPr>
              <a:t>APACE: Encyclopedia of additives and processing aids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110 commonly used winemaking substances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INS number, purpose (how and why used)</a:t>
            </a:r>
          </a:p>
          <a:p>
            <a:pPr marL="4572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WRF Website—Information Resource</a:t>
            </a:r>
          </a:p>
          <a:p>
            <a:r>
              <a:rPr lang="en-US" dirty="0">
                <a:sym typeface="Wingdings" panose="05000000000000000000" pitchFamily="2" charset="2"/>
                <a:hlinkClick r:id="rId2"/>
              </a:rPr>
              <a:t>www.wineregulatoryforum.org/archive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Multiple resources/sources of information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Arranged by topic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99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456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Ring Test Results—2015 Results far from </a:t>
            </a:r>
            <a:r>
              <a:rPr lang="en-US" dirty="0" err="1"/>
              <a:t>ideal</a:t>
            </a:r>
            <a:r>
              <a:rPr lang="en-US" dirty="0" err="1">
                <a:sym typeface="Wingdings" panose="05000000000000000000" pitchFamily="2" charset="2"/>
              </a:rPr>
              <a:t>Training</a:t>
            </a:r>
            <a:endParaRPr lang="en-US" dirty="0"/>
          </a:p>
          <a:p>
            <a:pPr lvl="1"/>
            <a:r>
              <a:rPr lang="en-US" dirty="0"/>
              <a:t>2016 Laboratory method Workshops (IWTS)</a:t>
            </a:r>
          </a:p>
          <a:p>
            <a:pPr lvl="1"/>
            <a:r>
              <a:rPr lang="en-US" dirty="0"/>
              <a:t>2017 Core elements of a Laboratory Management System (APEC)</a:t>
            </a:r>
          </a:p>
          <a:p>
            <a:pPr lvl="1"/>
            <a:r>
              <a:rPr lang="en-US" dirty="0"/>
              <a:t>2018 Fit for Purpose Analysis (IWTS)</a:t>
            </a:r>
          </a:p>
          <a:p>
            <a:r>
              <a:rPr lang="en-US" dirty="0"/>
              <a:t>2018 Ring Test:  22 laboratories, 14 economies</a:t>
            </a:r>
          </a:p>
          <a:p>
            <a:r>
              <a:rPr lang="en-US" dirty="0"/>
              <a:t>Performance shown for multiple analytes</a:t>
            </a:r>
          </a:p>
          <a:p>
            <a:pPr lvl="1"/>
            <a:r>
              <a:rPr lang="en-US" dirty="0"/>
              <a:t>Alcohol, TSO2, Reducing Sugar, Glucose + Fructose, Methanol</a:t>
            </a:r>
          </a:p>
          <a:p>
            <a:r>
              <a:rPr lang="en-US" dirty="0"/>
              <a:t>Has performance improved—YES! (RS, Alc., TSO2)</a:t>
            </a:r>
          </a:p>
          <a:p>
            <a:pPr lvl="1"/>
            <a:r>
              <a:rPr lang="en-US" dirty="0"/>
              <a:t>But significant outliers (new laboratories)</a:t>
            </a:r>
          </a:p>
          <a:p>
            <a:pPr lvl="1"/>
            <a:r>
              <a:rPr lang="en-US" dirty="0"/>
              <a:t>Use of different methods do lead to discrepancies</a:t>
            </a:r>
          </a:p>
          <a:p>
            <a:pPr lvl="1"/>
            <a:r>
              <a:rPr lang="en-US" dirty="0"/>
              <a:t>Goal to increase participation rate and ease of delivery of samples</a:t>
            </a:r>
          </a:p>
          <a:p>
            <a:pPr lvl="1"/>
            <a:r>
              <a:rPr lang="en-US" dirty="0"/>
              <a:t>How to maintain funding?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7:  Laboratory Testing of Wine in APEC</a:t>
            </a:r>
          </a:p>
        </p:txBody>
      </p:sp>
    </p:spTree>
    <p:extLst>
      <p:ext uri="{BB962C8B-B14F-4D97-AF65-F5344CB8AC3E}">
        <p14:creationId xmlns:p14="http://schemas.microsoft.com/office/powerpoint/2010/main" val="10716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Session 7: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93240"/>
            <a:ext cx="10788941" cy="5016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“Results from ISO17025 laboratories be accepted in destination market”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Tbilisi principle on Accreditation</a:t>
            </a:r>
          </a:p>
          <a:p>
            <a:r>
              <a:rPr lang="en-US" dirty="0"/>
              <a:t>A question of Trust</a:t>
            </a:r>
            <a:r>
              <a:rPr lang="en-US" dirty="0">
                <a:sym typeface="Wingdings" panose="05000000000000000000" pitchFamily="2" charset="2"/>
              </a:rPr>
              <a:t> ISO/IEC 17025:2017</a:t>
            </a:r>
          </a:p>
          <a:p>
            <a:r>
              <a:rPr lang="en-US" dirty="0">
                <a:sym typeface="Wingdings" panose="05000000000000000000" pitchFamily="2" charset="2"/>
              </a:rPr>
              <a:t>“General requirements for the competence of testing and calibration laboratories”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Appropriate for the product in question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Quality of Analysis (and fit for purpose)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Impartial Results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If these conditions are met, can economies accept results from ISO 17025 accredited laboratories?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13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7: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Does your regulatory framework specifically state that wine analysis for imported wines must be done by laboratories within your economy?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Does your economy specify the laboratory/s that must be used for wine tested in your economy?</a:t>
            </a:r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Are these laboratories accredited to the ISO17025 international standard?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Do you accept results from laboratories externally if they are accredited to the ISO17025 standard?</a:t>
            </a:r>
          </a:p>
        </p:txBody>
      </p:sp>
    </p:spTree>
    <p:extLst>
      <p:ext uri="{BB962C8B-B14F-4D97-AF65-F5344CB8AC3E}">
        <p14:creationId xmlns:p14="http://schemas.microsoft.com/office/powerpoint/2010/main" val="1373273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393" y="365125"/>
            <a:ext cx="11534862" cy="1325563"/>
          </a:xfrm>
        </p:spPr>
        <p:txBody>
          <a:bodyPr/>
          <a:lstStyle/>
          <a:p>
            <a:r>
              <a:rPr lang="en-US" dirty="0"/>
              <a:t>Session 8: Pesticides and Applicable MRL’s in Wine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4442" cy="4351338"/>
          </a:xfrm>
        </p:spPr>
        <p:txBody>
          <a:bodyPr/>
          <a:lstStyle/>
          <a:p>
            <a:r>
              <a:rPr lang="en-US" dirty="0"/>
              <a:t>Pesticide Project : Degradation curves and transfer of pesticide residues</a:t>
            </a:r>
          </a:p>
          <a:p>
            <a:pPr lvl="1"/>
            <a:r>
              <a:rPr lang="en-US" dirty="0"/>
              <a:t>Dissipation curves for multiple pesticides in the vineyard</a:t>
            </a:r>
          </a:p>
          <a:p>
            <a:pPr lvl="1"/>
            <a:r>
              <a:rPr lang="en-US" dirty="0"/>
              <a:t>Transfer factors for red and white wine</a:t>
            </a:r>
          </a:p>
          <a:p>
            <a:r>
              <a:rPr lang="en-US" dirty="0" err="1"/>
              <a:t>Repla</a:t>
            </a:r>
            <a:r>
              <a:rPr lang="en-US"/>
              <a:t> Vinos </a:t>
            </a:r>
            <a:r>
              <a:rPr lang="en-US" dirty="0"/>
              <a:t>App</a:t>
            </a:r>
          </a:p>
          <a:p>
            <a:pPr lvl="1"/>
            <a:r>
              <a:rPr lang="en-US" dirty="0"/>
              <a:t>Farmers can use the application in the field</a:t>
            </a:r>
          </a:p>
          <a:p>
            <a:pPr lvl="1"/>
            <a:r>
              <a:rPr lang="en-US" dirty="0"/>
              <a:t>Dosage rates and preharvest intervals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9085" y="41737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Session 8: Question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0024" y="5499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Is your economy undertaking any current reviews of MRLs for wine?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94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9: Wine: Low Risk or No 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7998" cy="48016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IARD:  Alcohol in the Shadow Economy (unregulated, untaxed, toxic?)</a:t>
            </a:r>
          </a:p>
          <a:p>
            <a:r>
              <a:rPr lang="en-US" dirty="0"/>
              <a:t>Drivers—High price, cultural, economic factors, availability</a:t>
            </a:r>
          </a:p>
          <a:p>
            <a:r>
              <a:rPr lang="en-US" dirty="0"/>
              <a:t>Problem—unregulated, untaxed, hits poor/vulnerable, criminal activity</a:t>
            </a:r>
          </a:p>
          <a:p>
            <a:r>
              <a:rPr lang="en-US" dirty="0"/>
              <a:t>Non-compliant: Production, labeling, availability, consumption age regulations</a:t>
            </a:r>
          </a:p>
          <a:p>
            <a:r>
              <a:rPr lang="en-US" i="1" dirty="0"/>
              <a:t>Conclusion:  Governments, communities and legitimate producers…work together to reduce harmful drinking.  Regulatory framework allows legitimate business to thrive, does not encourage a shadow economy</a:t>
            </a:r>
          </a:p>
          <a:p>
            <a:pPr marL="0" indent="0">
              <a:buNone/>
            </a:pPr>
            <a:r>
              <a:rPr lang="en-US" b="1" dirty="0"/>
              <a:t>WHO report recommendations</a:t>
            </a:r>
          </a:p>
          <a:p>
            <a:r>
              <a:rPr lang="en-US" dirty="0"/>
              <a:t>Bring illicit alcohol into the managed system</a:t>
            </a:r>
          </a:p>
          <a:p>
            <a:r>
              <a:rPr lang="en-US" dirty="0"/>
              <a:t>Tax stamps</a:t>
            </a:r>
          </a:p>
          <a:p>
            <a:pPr marL="0" indent="0">
              <a:buNone/>
            </a:pPr>
            <a:r>
              <a:rPr lang="en-US" b="1" dirty="0"/>
              <a:t>Identification of Illicit alcohol—various indicators</a:t>
            </a:r>
          </a:p>
          <a:p>
            <a:pPr marL="0" indent="0">
              <a:buNone/>
            </a:pPr>
            <a:r>
              <a:rPr lang="en-US" b="1" dirty="0"/>
              <a:t>Traceability in alcoholic beverage production</a:t>
            </a:r>
          </a:p>
          <a:p>
            <a:r>
              <a:rPr lang="en-US" dirty="0"/>
              <a:t>Chile, Vietnam, Thailand, Russia, China, Malaysia, Korea, Australia</a:t>
            </a:r>
          </a:p>
          <a:p>
            <a:pPr marL="0" indent="0">
              <a:buNone/>
            </a:pPr>
            <a:r>
              <a:rPr lang="en-US" b="1" dirty="0"/>
              <a:t>Acknowledgment of relative risk:  Wine (lower) vs Spirits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75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2222" cy="1325563"/>
          </a:xfrm>
        </p:spPr>
        <p:txBody>
          <a:bodyPr/>
          <a:lstStyle/>
          <a:p>
            <a:pPr algn="ctr"/>
            <a:r>
              <a:rPr lang="en-US" dirty="0"/>
              <a:t>Session 9:Regulatory and Industry Best Practices</a:t>
            </a:r>
            <a:br>
              <a:rPr lang="en-US" dirty="0"/>
            </a:br>
            <a:r>
              <a:rPr lang="en-US" dirty="0"/>
              <a:t>Control of Illicit Alcohol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060" y="1683012"/>
            <a:ext cx="6576968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Regulators</a:t>
            </a:r>
            <a:r>
              <a:rPr lang="en-US" dirty="0"/>
              <a:t> </a:t>
            </a:r>
          </a:p>
          <a:p>
            <a:r>
              <a:rPr lang="en-US" dirty="0"/>
              <a:t>Denature ethanol (using non-toxic substances)</a:t>
            </a:r>
          </a:p>
          <a:p>
            <a:r>
              <a:rPr lang="en-US" dirty="0"/>
              <a:t>Pricing policies to avoid large differentials</a:t>
            </a:r>
          </a:p>
          <a:p>
            <a:r>
              <a:rPr lang="en-US" dirty="0"/>
              <a:t>Incentivize production of legitimate, affordable alternatives</a:t>
            </a:r>
          </a:p>
          <a:p>
            <a:r>
              <a:rPr lang="en-US" dirty="0"/>
              <a:t>Proportionate regulation of availability and access</a:t>
            </a:r>
          </a:p>
          <a:p>
            <a:r>
              <a:rPr lang="en-US" dirty="0"/>
              <a:t>Scheme for return of empty containers</a:t>
            </a:r>
          </a:p>
          <a:p>
            <a:r>
              <a:rPr lang="en-US" dirty="0"/>
              <a:t>Educate community on dangers of illicit alcohol</a:t>
            </a:r>
          </a:p>
          <a:p>
            <a:r>
              <a:rPr lang="en-US" dirty="0"/>
              <a:t>Platform for anonymous reporting of illegal production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391400" y="1708179"/>
            <a:ext cx="431124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Industry </a:t>
            </a:r>
          </a:p>
          <a:p>
            <a:r>
              <a:rPr lang="en-US" sz="2400" dirty="0"/>
              <a:t>Cooperation/Share intelligence with regulators</a:t>
            </a:r>
          </a:p>
          <a:p>
            <a:r>
              <a:rPr lang="en-US" sz="2400" dirty="0"/>
              <a:t>Innovate with “markers”, labels and closures</a:t>
            </a:r>
          </a:p>
          <a:p>
            <a:r>
              <a:rPr lang="en-US" sz="2400" dirty="0"/>
              <a:t>Track and trace by individual package</a:t>
            </a:r>
          </a:p>
          <a:p>
            <a:r>
              <a:rPr lang="en-US" sz="2400" dirty="0"/>
              <a:t>Digital Traceability—Blockchain provides Food Security and provenance guarantees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1002" y="6004740"/>
            <a:ext cx="11820088" cy="853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u="sng" dirty="0">
                <a:solidFill>
                  <a:srgbClr val="FF0000"/>
                </a:solidFill>
              </a:rPr>
              <a:t>Heavy </a:t>
            </a:r>
            <a:r>
              <a:rPr lang="en-US" sz="2000" dirty="0">
                <a:solidFill>
                  <a:srgbClr val="FF0000"/>
                </a:solidFill>
              </a:rPr>
              <a:t>regulation of commercial alcohol market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 drive consumption further into the illicit sphere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APEC Welcome—Kent </a:t>
            </a:r>
            <a:r>
              <a:rPr lang="en-US" dirty="0" err="1"/>
              <a:t>Shigetomi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APEC 2018 Papua New Guinea</a:t>
            </a:r>
          </a:p>
          <a:p>
            <a:pPr lvl="1"/>
            <a:r>
              <a:rPr lang="en-US" dirty="0"/>
              <a:t>Digital Connectivity</a:t>
            </a:r>
          </a:p>
          <a:p>
            <a:pPr lvl="1"/>
            <a:r>
              <a:rPr lang="en-US" dirty="0"/>
              <a:t>Inclusive and Sustainable growth</a:t>
            </a:r>
          </a:p>
          <a:p>
            <a:r>
              <a:rPr lang="en-US" dirty="0"/>
              <a:t>Subcommittee on Standards and Conformance (1994)</a:t>
            </a:r>
          </a:p>
          <a:p>
            <a:pPr lvl="1"/>
            <a:r>
              <a:rPr lang="en-US" dirty="0"/>
              <a:t>WRF, GRP, Toy safety, Food safety, Green Buildings</a:t>
            </a:r>
          </a:p>
          <a:p>
            <a:pPr lvl="1"/>
            <a:r>
              <a:rPr lang="en-US" dirty="0"/>
              <a:t>Good Regulatory Practice (GRP)</a:t>
            </a:r>
          </a:p>
          <a:p>
            <a:pPr lvl="2"/>
            <a:r>
              <a:rPr lang="en-US" dirty="0"/>
              <a:t>Coordination of rule making, Regulatory Impact Assessment (RIA), public consultation</a:t>
            </a:r>
          </a:p>
          <a:p>
            <a:r>
              <a:rPr lang="en-US" dirty="0"/>
              <a:t>Growing number of standards related measures</a:t>
            </a:r>
          </a:p>
          <a:p>
            <a:pPr lvl="1"/>
            <a:r>
              <a:rPr lang="en-US" dirty="0"/>
              <a:t>Nine of nineteen concept notes approved in 2018</a:t>
            </a:r>
          </a:p>
          <a:p>
            <a:pPr lvl="1"/>
            <a:r>
              <a:rPr lang="en-US" dirty="0"/>
              <a:t>Goal:  Increased trade, better regulations, stronger institutions</a:t>
            </a:r>
          </a:p>
        </p:txBody>
      </p:sp>
    </p:spTree>
    <p:extLst>
      <p:ext uri="{BB962C8B-B14F-4D97-AF65-F5344CB8AC3E}">
        <p14:creationId xmlns:p14="http://schemas.microsoft.com/office/powerpoint/2010/main" val="267442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9: 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00961"/>
            <a:ext cx="11040611" cy="4353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u="sng" dirty="0">
                <a:solidFill>
                  <a:srgbClr val="FF0000"/>
                </a:solidFill>
              </a:rPr>
              <a:t>Questions for Economy Regulators: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900" dirty="0"/>
          </a:p>
          <a:p>
            <a:pPr lvl="0"/>
            <a:r>
              <a:rPr lang="en-AU" sz="1800" dirty="0"/>
              <a:t>Have there been any wine product recalls in your economy since our meeting in Han </a:t>
            </a:r>
            <a:r>
              <a:rPr lang="en-AU" sz="1800" dirty="0" err="1"/>
              <a:t>Noi</a:t>
            </a:r>
            <a:r>
              <a:rPr lang="en-AU" sz="1800" dirty="0"/>
              <a:t> last year? If so, have any involved imported wine?</a:t>
            </a:r>
            <a:endParaRPr lang="en-US" sz="1800" dirty="0"/>
          </a:p>
          <a:p>
            <a:pPr marL="0" indent="0">
              <a:buNone/>
            </a:pPr>
            <a:endParaRPr lang="en-US" sz="900" dirty="0"/>
          </a:p>
          <a:p>
            <a:pPr lvl="0"/>
            <a:r>
              <a:rPr lang="en-AU" sz="1800" dirty="0"/>
              <a:t>Have there been any recent reports of illicit alcohol activity in your economy? Have any involved domestic or imported wine?</a:t>
            </a:r>
            <a:endParaRPr lang="en-US" sz="1800" dirty="0"/>
          </a:p>
          <a:p>
            <a:pPr marL="0" indent="0">
              <a:buNone/>
            </a:pPr>
            <a:endParaRPr lang="en-US" sz="900" dirty="0"/>
          </a:p>
          <a:p>
            <a:pPr lvl="0"/>
            <a:r>
              <a:rPr lang="en-AU" sz="1800" dirty="0"/>
              <a:t>Has your economy established a mechanism through which illicit alcohol activity can be reported?</a:t>
            </a:r>
            <a:endParaRPr lang="en-US" sz="1800" dirty="0"/>
          </a:p>
          <a:p>
            <a:pPr marL="0" indent="0">
              <a:buNone/>
            </a:pPr>
            <a:endParaRPr lang="en-US" sz="900" dirty="0"/>
          </a:p>
          <a:p>
            <a:pPr lvl="0"/>
            <a:r>
              <a:rPr lang="en-AU" sz="1800" dirty="0"/>
              <a:t>Is it legal to ferment grapes or other fruit to produce beverages for one’s own consumption in your economy?</a:t>
            </a:r>
            <a:endParaRPr lang="en-US" sz="18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1800" b="1" u="sng" dirty="0">
                <a:solidFill>
                  <a:srgbClr val="FF0000"/>
                </a:solidFill>
              </a:rPr>
              <a:t>Questions for Industry: 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900" dirty="0"/>
          </a:p>
          <a:p>
            <a:pPr lvl="0"/>
            <a:r>
              <a:rPr lang="en-AU" sz="1800" dirty="0"/>
              <a:t>Are commercial or compliance considerations your main priority when implementing traceability systems?</a:t>
            </a:r>
            <a:endParaRPr lang="en-US" sz="1800" dirty="0"/>
          </a:p>
          <a:p>
            <a:pPr marL="0" indent="0">
              <a:buNone/>
            </a:pPr>
            <a:endParaRPr lang="en-US" sz="900" dirty="0"/>
          </a:p>
          <a:p>
            <a:pPr lvl="0"/>
            <a:r>
              <a:rPr lang="en-AU" sz="1800" dirty="0"/>
              <a:t>Are you considering new mechanisms to improve existing traceability arrangements?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2394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Close</a:t>
            </a:r>
          </a:p>
        </p:txBody>
      </p:sp>
      <p:pic>
        <p:nvPicPr>
          <p:cNvPr id="5" name="Picture 4" descr="C:\Users\Jamie Ferman\AppData\Local\Microsoft\Windows\INetCache\Content.Word\APEC-Logo-WRF-2018-GRPWG-5727-1741 (00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100" y="3907264"/>
            <a:ext cx="4153611" cy="14593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066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1: FIVS Takeaways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842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Economic Sustainability</a:t>
            </a:r>
          </a:p>
          <a:p>
            <a:r>
              <a:rPr lang="en-US" dirty="0">
                <a:solidFill>
                  <a:srgbClr val="FF0000"/>
                </a:solidFill>
              </a:rPr>
              <a:t>Social Sustainability</a:t>
            </a:r>
          </a:p>
          <a:p>
            <a:r>
              <a:rPr lang="en-US" dirty="0">
                <a:solidFill>
                  <a:srgbClr val="92D050"/>
                </a:solidFill>
              </a:rPr>
              <a:t>Environmental Sustainability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63429" y="28687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Session 2: History of the WRF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07456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2002 WWTG “Pathfinder Initiative” recommendation</a:t>
            </a:r>
          </a:p>
          <a:p>
            <a:r>
              <a:rPr lang="en-US" dirty="0"/>
              <a:t>2008 SCSC approves Formation of WRF</a:t>
            </a:r>
          </a:p>
          <a:p>
            <a:r>
              <a:rPr lang="en-US" dirty="0"/>
              <a:t>2011 WRF Launched</a:t>
            </a:r>
          </a:p>
          <a:p>
            <a:r>
              <a:rPr lang="en-US" dirty="0"/>
              <a:t>2018 Many successes.  What is next?</a:t>
            </a:r>
          </a:p>
          <a:p>
            <a:pPr lvl="1"/>
            <a:r>
              <a:rPr lang="en-US" dirty="0"/>
              <a:t>Export certificates, Food Safety, Pesticide MRLS, Methods of Analysis</a:t>
            </a:r>
          </a:p>
        </p:txBody>
      </p:sp>
    </p:spTree>
    <p:extLst>
      <p:ext uri="{BB962C8B-B14F-4D97-AF65-F5344CB8AC3E}">
        <p14:creationId xmlns:p14="http://schemas.microsoft.com/office/powerpoint/2010/main" val="363820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3: Winemaking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1344"/>
          </a:xfrm>
        </p:spPr>
        <p:txBody>
          <a:bodyPr>
            <a:normAutofit fontScale="92500"/>
          </a:bodyPr>
          <a:lstStyle/>
          <a:p>
            <a:r>
              <a:rPr lang="en-US" dirty="0"/>
              <a:t>Winemaking Video- Wine Institute of California</a:t>
            </a:r>
          </a:p>
          <a:p>
            <a:pPr lvl="1"/>
            <a:r>
              <a:rPr lang="en-US" dirty="0"/>
              <a:t>Sanitation to ensure a quality product</a:t>
            </a:r>
          </a:p>
          <a:p>
            <a:r>
              <a:rPr lang="en-US" dirty="0"/>
              <a:t>Paul </a:t>
            </a:r>
            <a:r>
              <a:rPr lang="en-US" dirty="0" err="1"/>
              <a:t>Huckaba</a:t>
            </a:r>
            <a:r>
              <a:rPr lang="en-US" dirty="0"/>
              <a:t>:  Humble grapes and tiny microbes</a:t>
            </a:r>
          </a:p>
          <a:p>
            <a:r>
              <a:rPr lang="en-US" i="1" dirty="0"/>
              <a:t>“The trials and tribulations of an International winemaker”</a:t>
            </a:r>
          </a:p>
          <a:p>
            <a:r>
              <a:rPr lang="en-US" dirty="0"/>
              <a:t>Wine is a single ingredient food, NOT a recipe product</a:t>
            </a:r>
          </a:p>
          <a:p>
            <a:r>
              <a:rPr lang="en-US" dirty="0"/>
              <a:t>Wine Faults, Winemaking substances (additives-safe, most occur naturally)</a:t>
            </a:r>
          </a:p>
          <a:p>
            <a:r>
              <a:rPr lang="en-US" dirty="0"/>
              <a:t>CODEX only 5 additives listed</a:t>
            </a:r>
          </a:p>
          <a:p>
            <a:r>
              <a:rPr lang="en-US" dirty="0"/>
              <a:t>Numerical Limits versus GMP</a:t>
            </a:r>
          </a:p>
          <a:p>
            <a:r>
              <a:rPr lang="en-US" dirty="0"/>
              <a:t>Synonym issues</a:t>
            </a:r>
          </a:p>
          <a:p>
            <a:r>
              <a:rPr lang="en-US" dirty="0"/>
              <a:t>Harmonization vs Mutual Acceptance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46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3: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4442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Where in your regulations is the list of allowed winemaking additives?</a:t>
            </a:r>
          </a:p>
          <a:p>
            <a:pPr marL="514350" indent="-514350">
              <a:buAutoNum type="arabicPeriod"/>
            </a:pPr>
            <a:r>
              <a:rPr lang="en-US" dirty="0"/>
              <a:t>How are materials added/removed from list?</a:t>
            </a:r>
          </a:p>
          <a:p>
            <a:pPr marL="514350" indent="-514350">
              <a:buAutoNum type="arabicPeriod"/>
            </a:pPr>
            <a:r>
              <a:rPr lang="en-US" dirty="0"/>
              <a:t>On what criteria do you base the list?</a:t>
            </a:r>
          </a:p>
        </p:txBody>
      </p:sp>
    </p:spTree>
    <p:extLst>
      <p:ext uri="{BB962C8B-B14F-4D97-AF65-F5344CB8AC3E}">
        <p14:creationId xmlns:p14="http://schemas.microsoft.com/office/powerpoint/2010/main" val="37168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4: Risk Based Regulatory Intervention and Evidence Based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93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Legislative Control and Limits</a:t>
            </a:r>
          </a:p>
          <a:p>
            <a:pPr lvl="1"/>
            <a:r>
              <a:rPr lang="en-US" dirty="0"/>
              <a:t>Primary is consumer protection—hazardous, unfit, fraudulent, misuse</a:t>
            </a:r>
          </a:p>
          <a:p>
            <a:pPr lvl="1"/>
            <a:r>
              <a:rPr lang="en-US" dirty="0"/>
              <a:t>MRLs, Additive limits, Residue limits for heavy metals and toxicants, Font sizes, food contact material specifications, compositional requirements, advertising restrictions</a:t>
            </a:r>
          </a:p>
          <a:p>
            <a:r>
              <a:rPr lang="en-US" dirty="0"/>
              <a:t>Formal Risk Assessment Process-  Based on Analytical Science and Toxicology</a:t>
            </a:r>
          </a:p>
          <a:p>
            <a:pPr lvl="1"/>
            <a:r>
              <a:rPr lang="en-US" dirty="0"/>
              <a:t>Technology developing faster than regulation</a:t>
            </a:r>
          </a:p>
          <a:p>
            <a:r>
              <a:rPr lang="en-US" dirty="0"/>
              <a:t>Case studies on Arsenic and Lead</a:t>
            </a:r>
          </a:p>
          <a:p>
            <a:r>
              <a:rPr lang="en-US" dirty="0"/>
              <a:t>Tbilisi Principle- Establish limits based on risk</a:t>
            </a:r>
          </a:p>
          <a:p>
            <a:r>
              <a:rPr lang="en-US" dirty="0"/>
              <a:t>Risk Management Continuum</a:t>
            </a:r>
          </a:p>
          <a:p>
            <a:pPr lvl="1"/>
            <a:r>
              <a:rPr lang="en-US" dirty="0"/>
              <a:t>Risk, Relevance, Rationale</a:t>
            </a:r>
          </a:p>
          <a:p>
            <a:r>
              <a:rPr lang="en-US" dirty="0"/>
              <a:t>Proportional, Accountability, Consistency, Transparent, Targeted</a:t>
            </a:r>
          </a:p>
          <a:p>
            <a:r>
              <a:rPr lang="en-US" dirty="0"/>
              <a:t>Self-regulation, Quasi regulation, Co-regulation, State regulation</a:t>
            </a:r>
          </a:p>
          <a:p>
            <a:r>
              <a:rPr lang="en-US" dirty="0"/>
              <a:t>FIVS- Risk Based limit setting guidelines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7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4: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Economy have Regulatory Impact Assessments?</a:t>
            </a:r>
          </a:p>
          <a:p>
            <a:r>
              <a:rPr lang="en-US" dirty="0"/>
              <a:t>Is there a dedicated agency or government department charged with oversight of potential regulatory impact on the economy, trade and the government?</a:t>
            </a:r>
          </a:p>
          <a:p>
            <a:r>
              <a:rPr lang="en-US" dirty="0"/>
              <a:t>Does your economy have periodic reviews of implemented regulations?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0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5:  Certificates of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23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/>
              <a:t>WRF Certificates of Analysis Compendium </a:t>
            </a:r>
          </a:p>
          <a:p>
            <a:r>
              <a:rPr lang="en-US" dirty="0"/>
              <a:t>33 different analytes</a:t>
            </a:r>
          </a:p>
          <a:p>
            <a:r>
              <a:rPr lang="en-US" dirty="0"/>
              <a:t>Economies asked for 2-16 analytes</a:t>
            </a:r>
          </a:p>
          <a:p>
            <a:r>
              <a:rPr lang="en-US" dirty="0"/>
              <a:t>Alcohol, TSO2, VA, lead, methanol in top 10</a:t>
            </a:r>
          </a:p>
          <a:p>
            <a:pPr lvl="1"/>
            <a:r>
              <a:rPr lang="en-US" dirty="0"/>
              <a:t>#11-23 only required by 1-2 economies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COA- What they can and cannot tell</a:t>
            </a:r>
          </a:p>
          <a:p>
            <a:r>
              <a:rPr lang="en-US" dirty="0"/>
              <a:t>33 analytes clustered into six groups </a:t>
            </a:r>
          </a:p>
          <a:p>
            <a:pPr lvl="1"/>
            <a:r>
              <a:rPr lang="en-US" dirty="0"/>
              <a:t>(1) health and safety, (2) wine quality and legality, (3) additive levels,</a:t>
            </a:r>
          </a:p>
          <a:p>
            <a:pPr lvl="1"/>
            <a:r>
              <a:rPr lang="en-US" dirty="0"/>
              <a:t>(4) microbiological, (5) physical characteristics, and (6) typical wine parameters</a:t>
            </a:r>
          </a:p>
          <a:p>
            <a:pPr lvl="1"/>
            <a:endParaRPr lang="en-US" dirty="0"/>
          </a:p>
          <a:p>
            <a:r>
              <a:rPr lang="en-US" dirty="0"/>
              <a:t>Does a COA ensure Safety:   	No		(Methanol)</a:t>
            </a:r>
          </a:p>
          <a:p>
            <a:r>
              <a:rPr lang="en-US" dirty="0"/>
              <a:t>Does a COA ensure Authenticity  No		(Sugar Free Extracts)</a:t>
            </a:r>
          </a:p>
          <a:p>
            <a:r>
              <a:rPr lang="en-US" dirty="0"/>
              <a:t>Does a COA ensure Quality  	No                 	(Organic acids, total or titratable acids)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Then what kind of certificate can we use?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8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2300" cy="1325563"/>
          </a:xfrm>
        </p:spPr>
        <p:txBody>
          <a:bodyPr>
            <a:normAutofit/>
          </a:bodyPr>
          <a:lstStyle/>
          <a:p>
            <a:r>
              <a:rPr lang="en-US" dirty="0"/>
              <a:t>Session 5:Questions on Certificates of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Questions for Industry</a:t>
            </a:r>
          </a:p>
          <a:p>
            <a:r>
              <a:rPr lang="en-US" dirty="0"/>
              <a:t>Questions for Economy Regulators</a:t>
            </a:r>
          </a:p>
          <a:p>
            <a:endParaRPr lang="en-US" dirty="0"/>
          </a:p>
          <a:p>
            <a:r>
              <a:rPr lang="en-US" dirty="0"/>
              <a:t>How do you demonstrate the safety of wine without a COA?</a:t>
            </a:r>
          </a:p>
          <a:p>
            <a:r>
              <a:rPr lang="en-US" dirty="0"/>
              <a:t>How do you demonstrate compliance with a regulation?  What kind of documents are needed?</a:t>
            </a:r>
          </a:p>
          <a:p>
            <a:r>
              <a:rPr lang="en-US" dirty="0"/>
              <a:t>What does “safe” mean? </a:t>
            </a:r>
          </a:p>
          <a:p>
            <a:r>
              <a:rPr lang="en-US" dirty="0"/>
              <a:t>Certificate of Conformance vs Certificate of Analysis</a:t>
            </a:r>
          </a:p>
          <a:p>
            <a:r>
              <a:rPr lang="en-US" dirty="0"/>
              <a:t>Has a lack of COAs affected imports from a safety/authenticity perspective?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4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1457</Words>
  <Application>Microsoft Office PowerPoint</Application>
  <PresentationFormat>Widescreen</PresentationFormat>
  <Paragraphs>204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APEC WRF Summary of Day 1</vt:lpstr>
      <vt:lpstr>APEC Welcome—Kent Shigetomi</vt:lpstr>
      <vt:lpstr>Session 1: FIVS Takeaways </vt:lpstr>
      <vt:lpstr>Session 3: Winemaking Education</vt:lpstr>
      <vt:lpstr>Session 3: Discussion Questions</vt:lpstr>
      <vt:lpstr>Session 4: Risk Based Regulatory Intervention and Evidence Based Review</vt:lpstr>
      <vt:lpstr>Session 4: Discussion Questions</vt:lpstr>
      <vt:lpstr>Session 5:  Certificates of Analysis</vt:lpstr>
      <vt:lpstr>Session 5:Questions on Certificates of Analysis</vt:lpstr>
      <vt:lpstr>Session 5:Certificates of Analysis—Next Steps</vt:lpstr>
      <vt:lpstr>APEC WRF Summary of Day 2</vt:lpstr>
      <vt:lpstr>Session 6:  Tools for Regulators</vt:lpstr>
      <vt:lpstr>Session 6:  Tools for Regulators</vt:lpstr>
      <vt:lpstr>Session 7:  Laboratory Testing of Wine in APEC</vt:lpstr>
      <vt:lpstr>Session 7: Proposal</vt:lpstr>
      <vt:lpstr>Session 7: Questions</vt:lpstr>
      <vt:lpstr>Session 8: Pesticides and Applicable MRL’s in Wine</vt:lpstr>
      <vt:lpstr>Session 9: Wine: Low Risk or No Risk?</vt:lpstr>
      <vt:lpstr>Session 9:Regulatory and Industry Best Practices Control of Illicit Alcohol</vt:lpstr>
      <vt:lpstr>Session 9:  Questions</vt:lpstr>
      <vt:lpstr>Close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Ryan, Timothy</dc:creator>
  <cp:lastModifiedBy>Ryan, Timothy</cp:lastModifiedBy>
  <cp:revision>71</cp:revision>
  <dcterms:created xsi:type="dcterms:W3CDTF">2018-10-10T19:11:49Z</dcterms:created>
  <dcterms:modified xsi:type="dcterms:W3CDTF">2018-10-12T02:21:26Z</dcterms:modified>
</cp:coreProperties>
</file>