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6" r:id="rId2"/>
  </p:sldMasterIdLst>
  <p:notesMasterIdLst>
    <p:notesMasterId r:id="rId18"/>
  </p:notesMasterIdLst>
  <p:handoutMasterIdLst>
    <p:handoutMasterId r:id="rId19"/>
  </p:handoutMasterIdLst>
  <p:sldIdLst>
    <p:sldId id="257" r:id="rId3"/>
    <p:sldId id="289" r:id="rId4"/>
    <p:sldId id="290" r:id="rId5"/>
    <p:sldId id="263" r:id="rId6"/>
    <p:sldId id="284" r:id="rId7"/>
    <p:sldId id="288" r:id="rId8"/>
    <p:sldId id="266" r:id="rId9"/>
    <p:sldId id="273" r:id="rId10"/>
    <p:sldId id="274" r:id="rId11"/>
    <p:sldId id="275" r:id="rId12"/>
    <p:sldId id="291" r:id="rId13"/>
    <p:sldId id="271" r:id="rId14"/>
    <p:sldId id="279" r:id="rId15"/>
    <p:sldId id="280"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5EB1E-3AA1-4FC1-BA10-0DBD01859FE5}" v="125" dt="2018-09-17T19:16:59.47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9061" autoAdjust="0"/>
  </p:normalViewPr>
  <p:slideViewPr>
    <p:cSldViewPr snapToGrid="0">
      <p:cViewPr>
        <p:scale>
          <a:sx n="112" d="100"/>
          <a:sy n="112" d="100"/>
        </p:scale>
        <p:origin x="-1048" y="-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6" d="100"/>
          <a:sy n="126" d="100"/>
        </p:scale>
        <p:origin x="-38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Hoja_de_c_lculo_de_Microsoft_Excel3.xlsx"/></Relationships>
</file>

<file path=ppt/charts/_rels/chart1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MGP:Documents:MAURICIO%20GPO%20CETTO:4.-%20WWTG_APEC_FIVS:FIVS:2018:Hawaii:INFO%20PRESENTACIO&#769;N.xlsx" TargetMode="External"/><Relationship Id="rId2"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2"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8559346748323"/>
          <c:y val="0.0812324929971989"/>
          <c:w val="0.685844441013501"/>
          <c:h val="0.881799995588787"/>
        </c:manualLayout>
      </c:layout>
      <c:doughnutChart>
        <c:varyColors val="1"/>
        <c:ser>
          <c:idx val="0"/>
          <c:order val="0"/>
          <c:tx>
            <c:strRef>
              <c:f>'APEC info'!$B$5:$B$11</c:f>
              <c:strCache>
                <c:ptCount val="1"/>
                <c:pt idx="0">
                  <c:v>61% 19% 4% 4% 2% 2% 9%</c:v>
                </c:pt>
              </c:strCache>
            </c:strRef>
          </c:tx>
          <c:dLbls>
            <c:dLbl>
              <c:idx val="2"/>
              <c:layout>
                <c:manualLayout>
                  <c:x val="-0.0326797385620915"/>
                  <c:y val="-0.00560224089635854"/>
                </c:manualLayout>
              </c:layout>
              <c:showLegendKey val="0"/>
              <c:showVal val="0"/>
              <c:showCatName val="1"/>
              <c:showSerName val="0"/>
              <c:showPercent val="1"/>
              <c:showBubbleSize val="0"/>
            </c:dLbl>
            <c:dLbl>
              <c:idx val="3"/>
              <c:layout>
                <c:manualLayout>
                  <c:x val="-0.0915034395210403"/>
                  <c:y val="-0.0756302521008403"/>
                </c:manualLayout>
              </c:layout>
              <c:showLegendKey val="0"/>
              <c:showVal val="0"/>
              <c:showCatName val="1"/>
              <c:showSerName val="0"/>
              <c:showPercent val="1"/>
              <c:showBubbleSize val="0"/>
            </c:dLbl>
            <c:dLbl>
              <c:idx val="4"/>
              <c:layout>
                <c:manualLayout>
                  <c:x val="-0.0217864923747277"/>
                  <c:y val="-0.0140058228015616"/>
                </c:manualLayout>
              </c:layout>
              <c:showLegendKey val="0"/>
              <c:showVal val="0"/>
              <c:showCatName val="1"/>
              <c:showSerName val="0"/>
              <c:showPercent val="1"/>
              <c:showBubbleSize val="0"/>
            </c:dLbl>
            <c:dLbl>
              <c:idx val="5"/>
              <c:layout>
                <c:manualLayout>
                  <c:x val="-0.0522875816993464"/>
                  <c:y val="-0.120448179271709"/>
                </c:manualLayout>
              </c:layout>
              <c:showLegendKey val="0"/>
              <c:showVal val="0"/>
              <c:showCatName val="1"/>
              <c:showSerName val="0"/>
              <c:showPercent val="1"/>
              <c:showBubbleSize val="0"/>
            </c:dLbl>
            <c:txPr>
              <a:bodyPr/>
              <a:lstStyle/>
              <a:p>
                <a:pPr>
                  <a:defRPr sz="1200" b="1">
                    <a:latin typeface="Arial"/>
                    <a:cs typeface="Arial"/>
                  </a:defRPr>
                </a:pPr>
                <a:endParaRPr lang="es-ES"/>
              </a:p>
            </c:txPr>
            <c:showLegendKey val="0"/>
            <c:showVal val="0"/>
            <c:showCatName val="1"/>
            <c:showSerName val="0"/>
            <c:showPercent val="1"/>
            <c:showBubbleSize val="0"/>
            <c:showLeaderLines val="1"/>
          </c:dLbls>
          <c:cat>
            <c:strRef>
              <c:f>'APEC info'!$A$5:$A$11</c:f>
              <c:strCache>
                <c:ptCount val="7"/>
                <c:pt idx="0">
                  <c:v>RoW</c:v>
                </c:pt>
                <c:pt idx="1">
                  <c:v>PRC</c:v>
                </c:pt>
                <c:pt idx="2">
                  <c:v>USA</c:v>
                </c:pt>
                <c:pt idx="3">
                  <c:v>INA</c:v>
                </c:pt>
                <c:pt idx="4">
                  <c:v>RUS</c:v>
                </c:pt>
                <c:pt idx="5">
                  <c:v>JPN</c:v>
                </c:pt>
                <c:pt idx="6">
                  <c:v>Rest of APEC</c:v>
                </c:pt>
              </c:strCache>
            </c:strRef>
          </c:cat>
          <c:val>
            <c:numRef>
              <c:f>'APEC info'!$B$5:$B$11</c:f>
              <c:numCache>
                <c:formatCode>0%</c:formatCode>
                <c:ptCount val="7"/>
                <c:pt idx="0">
                  <c:v>0.61</c:v>
                </c:pt>
                <c:pt idx="1">
                  <c:v>0.19</c:v>
                </c:pt>
                <c:pt idx="2">
                  <c:v>0.04</c:v>
                </c:pt>
                <c:pt idx="3">
                  <c:v>0.04</c:v>
                </c:pt>
                <c:pt idx="4">
                  <c:v>0.02</c:v>
                </c:pt>
                <c:pt idx="5">
                  <c:v>0.02</c:v>
                </c:pt>
                <c:pt idx="6">
                  <c:v>0.09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dirty="0"/>
              <a:t>2006</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111434930433288"/>
                  <c:y val="0.0348090934545476"/>
                </c:manualLayout>
              </c:layout>
              <c:tx>
                <c:rich>
                  <a:bodyPr/>
                  <a:lstStyle/>
                  <a:p>
                    <a:r>
                      <a:rPr lang="en-US" dirty="0"/>
                      <a:t>23.7%</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5C2-4809-B99E-CA760C3CEC4F}"/>
                </c:ext>
              </c:extLst>
            </c:dLbl>
            <c:dLbl>
              <c:idx val="1"/>
              <c:layout>
                <c:manualLayout>
                  <c:x val="0.149894674082577"/>
                  <c:y val="-0.123816403248003"/>
                </c:manualLayout>
              </c:layout>
              <c:tx>
                <c:rich>
                  <a:bodyPr/>
                  <a:lstStyle/>
                  <a:p>
                    <a:r>
                      <a:rPr lang="en-US" dirty="0"/>
                      <a:t>76.3%</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5C2-4809-B99E-CA760C3CEC4F}"/>
                </c:ext>
              </c:extLst>
            </c:dLbl>
            <c:spPr>
              <a:noFill/>
              <a:ln>
                <a:noFill/>
              </a:ln>
              <a:effectLst/>
            </c:spPr>
            <c:txPr>
              <a:bodyPr/>
              <a:lstStyle/>
              <a:p>
                <a:pPr>
                  <a:defRPr sz="1200" b="1"/>
                </a:pPr>
                <a:endParaRPr lang="es-E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Microsoft Office PowerPoint]Sheet1'!$A$15:$A$16</c:f>
              <c:strCache>
                <c:ptCount val="2"/>
                <c:pt idx="0">
                  <c:v>APEC</c:v>
                </c:pt>
                <c:pt idx="1">
                  <c:v>OTHER COUNTRIES </c:v>
                </c:pt>
              </c:strCache>
            </c:strRef>
          </c:cat>
          <c:val>
            <c:numRef>
              <c:f>'[Chart in Microsoft Office PowerPoint]Sheet1'!$B$15:$B$16</c:f>
              <c:numCache>
                <c:formatCode>General</c:formatCode>
                <c:ptCount val="2"/>
                <c:pt idx="0">
                  <c:v>4.195321E6</c:v>
                </c:pt>
                <c:pt idx="1">
                  <c:v>1.3520879E7</c:v>
                </c:pt>
              </c:numCache>
            </c:numRef>
          </c:val>
          <c:extLst xmlns:c16r2="http://schemas.microsoft.com/office/drawing/2015/06/chart">
            <c:ext xmlns:c16="http://schemas.microsoft.com/office/drawing/2014/chart" uri="{C3380CC4-5D6E-409C-BE32-E72D297353CC}">
              <c16:uniqueId val="{00000000-AC22-4CA1-A933-F276F06A1E2C}"/>
            </c:ext>
          </c:extLst>
        </c:ser>
        <c:dLbls>
          <c:showLegendKey val="0"/>
          <c:showVal val="0"/>
          <c:showCatName val="0"/>
          <c:showSerName val="0"/>
          <c:showPercent val="0"/>
          <c:showBubbleSize val="0"/>
          <c:showLeaderLines val="1"/>
        </c:dLbls>
      </c:pie3DChart>
    </c:plotArea>
    <c:legend>
      <c:legendPos val="r"/>
      <c:layout>
        <c:manualLayout>
          <c:xMode val="edge"/>
          <c:yMode val="edge"/>
          <c:x val="0.597472726983254"/>
          <c:y val="0.440878247555955"/>
          <c:w val="0.315373301732813"/>
          <c:h val="0.241568716228695"/>
        </c:manualLayout>
      </c:layout>
      <c:overlay val="0"/>
      <c:txPr>
        <a:bodyPr/>
        <a:lstStyle/>
        <a:p>
          <a:pPr>
            <a:defRPr sz="1200" b="1"/>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n-US" dirty="0"/>
              <a:t>2017</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11294731836834"/>
                  <c:y val="0.0244676469336736"/>
                </c:manualLayout>
              </c:layout>
              <c:tx>
                <c:rich>
                  <a:bodyPr/>
                  <a:lstStyle/>
                  <a:p>
                    <a:r>
                      <a:rPr lang="en-US" dirty="0"/>
                      <a:t>27.7%</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769-4F29-ABD0-44AFDE3815D1}"/>
                </c:ext>
              </c:extLst>
            </c:dLbl>
            <c:dLbl>
              <c:idx val="1"/>
              <c:layout/>
              <c:tx>
                <c:rich>
                  <a:bodyPr/>
                  <a:lstStyle/>
                  <a:p>
                    <a:r>
                      <a:rPr lang="en-US" dirty="0"/>
                      <a:t>72.3%</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769-4F29-ABD0-44AFDE3815D1}"/>
                </c:ext>
              </c:extLst>
            </c:dLbl>
            <c:spPr>
              <a:noFill/>
              <a:ln>
                <a:noFill/>
              </a:ln>
              <a:effectLst/>
            </c:spPr>
            <c:txPr>
              <a:bodyPr/>
              <a:lstStyle/>
              <a:p>
                <a:pPr>
                  <a:defRPr sz="1200" b="1"/>
                </a:pPr>
                <a:endParaRPr lang="es-E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Microsoft Office PowerPoint]Sheet1'!$A$24:$A$25</c:f>
              <c:strCache>
                <c:ptCount val="2"/>
                <c:pt idx="0">
                  <c:v>APEC</c:v>
                </c:pt>
                <c:pt idx="1">
                  <c:v>OTHER COUNTRIES</c:v>
                </c:pt>
              </c:strCache>
            </c:strRef>
          </c:cat>
          <c:val>
            <c:numRef>
              <c:f>'[Chart in Microsoft Office PowerPoint]Sheet1'!$B$24:$B$25</c:f>
              <c:numCache>
                <c:formatCode>General</c:formatCode>
                <c:ptCount val="2"/>
                <c:pt idx="0">
                  <c:v>6.376291E6</c:v>
                </c:pt>
                <c:pt idx="1">
                  <c:v>1.6763404E7</c:v>
                </c:pt>
              </c:numCache>
            </c:numRef>
          </c:val>
          <c:extLst xmlns:c16r2="http://schemas.microsoft.com/office/drawing/2015/06/chart">
            <c:ext xmlns:c16="http://schemas.microsoft.com/office/drawing/2014/chart" uri="{C3380CC4-5D6E-409C-BE32-E72D297353CC}">
              <c16:uniqueId val="{00000000-C9EF-40D3-882F-995C054711FF}"/>
            </c:ext>
          </c:extLst>
        </c:ser>
        <c:dLbls>
          <c:showLegendKey val="0"/>
          <c:showVal val="0"/>
          <c:showCatName val="0"/>
          <c:showSerName val="0"/>
          <c:showPercent val="0"/>
          <c:showBubbleSize val="0"/>
          <c:showLeaderLines val="1"/>
        </c:dLbls>
      </c:pie3DChart>
    </c:plotArea>
    <c:legend>
      <c:legendPos val="r"/>
      <c:layout/>
      <c:overlay val="0"/>
      <c:txPr>
        <a:bodyPr/>
        <a:lstStyle/>
        <a:p>
          <a:pPr>
            <a:defRPr sz="1200" b="1"/>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txPr>
    <a:bodyPr/>
    <a:lstStyle/>
    <a:p>
      <a:pPr>
        <a:defRPr sz="1800"/>
      </a:pPr>
      <a:endParaRPr lang="es-E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2006</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tx>
                <c:rich>
                  <a:bodyPr/>
                  <a:lstStyle/>
                  <a:p>
                    <a:r>
                      <a:rPr lang="en-US" dirty="0"/>
                      <a:t>23.7%</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BF1-4F46-B0E2-A36FB6A861F9}"/>
                </c:ext>
              </c:extLst>
            </c:dLbl>
            <c:dLbl>
              <c:idx val="1"/>
              <c:layout/>
              <c:tx>
                <c:rich>
                  <a:bodyPr/>
                  <a:lstStyle/>
                  <a:p>
                    <a:r>
                      <a:rPr lang="en-US" dirty="0"/>
                      <a:t>76.3%</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BF1-4F46-B0E2-A36FB6A861F9}"/>
                </c:ext>
              </c:extLst>
            </c:dLbl>
            <c:spPr>
              <a:noFill/>
              <a:ln>
                <a:noFill/>
              </a:ln>
              <a:effectLst/>
            </c:spPr>
            <c:txPr>
              <a:bodyPr/>
              <a:lstStyle/>
              <a:p>
                <a:pPr>
                  <a:defRPr b="1"/>
                </a:pPr>
                <a:endParaRPr lang="es-E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Microsoft Office PowerPoint]Sheet1'!$A$66:$A$67</c:f>
              <c:strCache>
                <c:ptCount val="2"/>
                <c:pt idx="0">
                  <c:v>APEC</c:v>
                </c:pt>
                <c:pt idx="1">
                  <c:v>OTHER COUNTRIES </c:v>
                </c:pt>
              </c:strCache>
            </c:strRef>
          </c:cat>
          <c:val>
            <c:numRef>
              <c:f>'[Chart in Microsoft Office PowerPoint]Sheet1'!$B$66:$B$67</c:f>
              <c:numCache>
                <c:formatCode>General</c:formatCode>
                <c:ptCount val="2"/>
                <c:pt idx="0">
                  <c:v>5.8251E6</c:v>
                </c:pt>
                <c:pt idx="1">
                  <c:v>1.86839E7</c:v>
                </c:pt>
              </c:numCache>
            </c:numRef>
          </c:val>
          <c:extLst xmlns:c16r2="http://schemas.microsoft.com/office/drawing/2015/06/chart">
            <c:ext xmlns:c16="http://schemas.microsoft.com/office/drawing/2014/chart" uri="{C3380CC4-5D6E-409C-BE32-E72D297353CC}">
              <c16:uniqueId val="{00000000-AA3A-4A34-9B57-43514AE7796A}"/>
            </c:ext>
          </c:extLst>
        </c:ser>
        <c:dLbls>
          <c:showLegendKey val="0"/>
          <c:showVal val="0"/>
          <c:showCatName val="0"/>
          <c:showSerName val="0"/>
          <c:showPercent val="0"/>
          <c:showBubbleSize val="0"/>
          <c:showLeaderLines val="1"/>
        </c:dLbls>
      </c:pie3DChart>
    </c:plotArea>
    <c:legend>
      <c:legendPos val="r"/>
      <c:layout>
        <c:manualLayout>
          <c:xMode val="edge"/>
          <c:yMode val="edge"/>
          <c:x val="0.590223586375232"/>
          <c:y val="0.442788791496974"/>
          <c:w val="0.381868289586342"/>
          <c:h val="0.233761734134004"/>
        </c:manualLayout>
      </c:layout>
      <c:overlay val="0"/>
      <c:txPr>
        <a:bodyPr/>
        <a:lstStyle/>
        <a:p>
          <a:pPr>
            <a:defRPr b="1"/>
          </a:pPr>
          <a:endParaRPr lang="es-E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2017</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tx>
                <c:rich>
                  <a:bodyPr/>
                  <a:lstStyle/>
                  <a:p>
                    <a:r>
                      <a:rPr lang="en-US" dirty="0"/>
                      <a:t>34.4%</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1E6-495E-A912-C6292A14BCFC}"/>
                </c:ext>
              </c:extLst>
            </c:dLbl>
            <c:dLbl>
              <c:idx val="1"/>
              <c:layout/>
              <c:tx>
                <c:rich>
                  <a:bodyPr/>
                  <a:lstStyle/>
                  <a:p>
                    <a:r>
                      <a:rPr lang="en-US" dirty="0"/>
                      <a:t>65.6%</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1E6-495E-A912-C6292A14BCFC}"/>
                </c:ext>
              </c:extLst>
            </c:dLbl>
            <c:spPr>
              <a:noFill/>
              <a:ln>
                <a:noFill/>
              </a:ln>
              <a:effectLst/>
            </c:spPr>
            <c:txPr>
              <a:bodyPr/>
              <a:lstStyle/>
              <a:p>
                <a:pPr>
                  <a:defRPr b="1"/>
                </a:pPr>
                <a:endParaRPr lang="es-E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Microsoft Office PowerPoint]Sheet1'!$A$70:$A$71</c:f>
              <c:strCache>
                <c:ptCount val="2"/>
                <c:pt idx="0">
                  <c:v>APEC</c:v>
                </c:pt>
                <c:pt idx="1">
                  <c:v>OTHE COUNTRIES </c:v>
                </c:pt>
              </c:strCache>
            </c:strRef>
          </c:cat>
          <c:val>
            <c:numRef>
              <c:f>'[Chart in Microsoft Office PowerPoint]Sheet1'!$B$70:$B$71</c:f>
              <c:numCache>
                <c:formatCode>General</c:formatCode>
                <c:ptCount val="2"/>
                <c:pt idx="0">
                  <c:v>7.6536E6</c:v>
                </c:pt>
                <c:pt idx="1">
                  <c:v>1.70544E7</c:v>
                </c:pt>
              </c:numCache>
            </c:numRef>
          </c:val>
          <c:extLst xmlns:c16r2="http://schemas.microsoft.com/office/drawing/2015/06/chart">
            <c:ext xmlns:c16="http://schemas.microsoft.com/office/drawing/2014/chart" uri="{C3380CC4-5D6E-409C-BE32-E72D297353CC}">
              <c16:uniqueId val="{00000000-DE38-4441-B3F6-5C426267A96F}"/>
            </c:ext>
          </c:extLst>
        </c:ser>
        <c:dLbls>
          <c:showLegendKey val="0"/>
          <c:showVal val="0"/>
          <c:showCatName val="0"/>
          <c:showSerName val="0"/>
          <c:showPercent val="0"/>
          <c:showBubbleSize val="0"/>
          <c:showLeaderLines val="1"/>
        </c:dLbls>
      </c:pie3DChart>
    </c:plotArea>
    <c:legend>
      <c:legendPos val="r"/>
      <c:layout>
        <c:manualLayout>
          <c:xMode val="edge"/>
          <c:yMode val="edge"/>
          <c:x val="0.594991565459999"/>
          <c:y val="0.444800395585044"/>
          <c:w val="0.378551217370517"/>
          <c:h val="0.225542434588995"/>
        </c:manualLayout>
      </c:layout>
      <c:overlay val="0"/>
      <c:txPr>
        <a:bodyPr/>
        <a:lstStyle/>
        <a:p>
          <a:pPr>
            <a:defRPr b="1"/>
          </a:pPr>
          <a:endParaRPr lang="es-E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Hoja4!$Q$13</c:f>
              <c:strCache>
                <c:ptCount val="1"/>
                <c:pt idx="0">
                  <c:v>APEC</c:v>
                </c:pt>
              </c:strCache>
            </c:strRef>
          </c:tx>
          <c:invertIfNegative val="0"/>
          <c:cat>
            <c:multiLvlStrRef>
              <c:f>Hoja4!$R$11:$S$12</c:f>
              <c:multiLvlStrCache>
                <c:ptCount val="2"/>
                <c:lvl>
                  <c:pt idx="0">
                    <c:v>Population</c:v>
                  </c:pt>
                  <c:pt idx="1">
                    <c:v>Population</c:v>
                  </c:pt>
                </c:lvl>
                <c:lvl>
                  <c:pt idx="0">
                    <c:v>2006</c:v>
                  </c:pt>
                  <c:pt idx="1">
                    <c:v>2017</c:v>
                  </c:pt>
                </c:lvl>
              </c:multiLvlStrCache>
            </c:multiLvlStrRef>
          </c:cat>
          <c:val>
            <c:numRef>
              <c:f>Hoja4!$R$13:$S$13</c:f>
              <c:numCache>
                <c:formatCode>#,##0</c:formatCode>
                <c:ptCount val="2"/>
                <c:pt idx="0">
                  <c:v>2.667055156E9</c:v>
                </c:pt>
                <c:pt idx="1">
                  <c:v>2.928916414E9</c:v>
                </c:pt>
              </c:numCache>
            </c:numRef>
          </c:val>
        </c:ser>
        <c:ser>
          <c:idx val="1"/>
          <c:order val="1"/>
          <c:tx>
            <c:strRef>
              <c:f>Hoja4!$Q$14</c:f>
              <c:strCache>
                <c:ptCount val="1"/>
                <c:pt idx="0">
                  <c:v>RoW</c:v>
                </c:pt>
              </c:strCache>
            </c:strRef>
          </c:tx>
          <c:spPr>
            <a:solidFill>
              <a:schemeClr val="accent5">
                <a:lumMod val="20000"/>
                <a:lumOff val="80000"/>
              </a:schemeClr>
            </a:solidFill>
          </c:spPr>
          <c:invertIfNegative val="0"/>
          <c:cat>
            <c:multiLvlStrRef>
              <c:f>Hoja4!$R$11:$S$12</c:f>
              <c:multiLvlStrCache>
                <c:ptCount val="2"/>
                <c:lvl>
                  <c:pt idx="0">
                    <c:v>Population</c:v>
                  </c:pt>
                  <c:pt idx="1">
                    <c:v>Population</c:v>
                  </c:pt>
                </c:lvl>
                <c:lvl>
                  <c:pt idx="0">
                    <c:v>2006</c:v>
                  </c:pt>
                  <c:pt idx="1">
                    <c:v>2017</c:v>
                  </c:pt>
                </c:lvl>
              </c:multiLvlStrCache>
            </c:multiLvlStrRef>
          </c:cat>
          <c:val>
            <c:numRef>
              <c:f>Hoja4!$R$14:$S$14</c:f>
              <c:numCache>
                <c:formatCode>#,##0</c:formatCode>
                <c:ptCount val="2"/>
                <c:pt idx="0">
                  <c:v>3.858115108E9</c:v>
                </c:pt>
                <c:pt idx="1">
                  <c:v>4.638495404E9</c:v>
                </c:pt>
              </c:numCache>
            </c:numRef>
          </c:val>
        </c:ser>
        <c:ser>
          <c:idx val="2"/>
          <c:order val="2"/>
          <c:tx>
            <c:strRef>
              <c:f>Hoja4!$Q$15</c:f>
              <c:strCache>
                <c:ptCount val="1"/>
                <c:pt idx="0">
                  <c:v>TOTAL</c:v>
                </c:pt>
              </c:strCache>
            </c:strRef>
          </c:tx>
          <c:invertIfNegative val="0"/>
          <c:dLbls>
            <c:dLbl>
              <c:idx val="1"/>
              <c:layout>
                <c:manualLayout>
                  <c:x val="0.0"/>
                  <c:y val="-0.0264243120315927"/>
                </c:manualLayout>
              </c:layout>
              <c:showLegendKey val="0"/>
              <c:showVal val="1"/>
              <c:showCatName val="0"/>
              <c:showSerName val="0"/>
              <c:showPercent val="0"/>
              <c:showBubbleSize val="0"/>
            </c:dLbl>
            <c:txPr>
              <a:bodyPr/>
              <a:lstStyle/>
              <a:p>
                <a:pPr>
                  <a:defRPr sz="1100" b="1"/>
                </a:pPr>
                <a:endParaRPr lang="es-ES"/>
              </a:p>
            </c:txPr>
            <c:showLegendKey val="0"/>
            <c:showVal val="1"/>
            <c:showCatName val="0"/>
            <c:showSerName val="0"/>
            <c:showPercent val="0"/>
            <c:showBubbleSize val="0"/>
            <c:showLeaderLines val="0"/>
          </c:dLbls>
          <c:cat>
            <c:multiLvlStrRef>
              <c:f>Hoja4!$R$11:$S$12</c:f>
              <c:multiLvlStrCache>
                <c:ptCount val="2"/>
                <c:lvl>
                  <c:pt idx="0">
                    <c:v>Population</c:v>
                  </c:pt>
                  <c:pt idx="1">
                    <c:v>Population</c:v>
                  </c:pt>
                </c:lvl>
                <c:lvl>
                  <c:pt idx="0">
                    <c:v>2006</c:v>
                  </c:pt>
                  <c:pt idx="1">
                    <c:v>2017</c:v>
                  </c:pt>
                </c:lvl>
              </c:multiLvlStrCache>
            </c:multiLvlStrRef>
          </c:cat>
          <c:val>
            <c:numRef>
              <c:f>Hoja4!$R$15:$S$15</c:f>
              <c:numCache>
                <c:formatCode>#,##0</c:formatCode>
                <c:ptCount val="2"/>
                <c:pt idx="0">
                  <c:v>6.525170264E9</c:v>
                </c:pt>
                <c:pt idx="1">
                  <c:v>7.567411818E9</c:v>
                </c:pt>
              </c:numCache>
            </c:numRef>
          </c:val>
        </c:ser>
        <c:dLbls>
          <c:showLegendKey val="0"/>
          <c:showVal val="0"/>
          <c:showCatName val="0"/>
          <c:showSerName val="0"/>
          <c:showPercent val="0"/>
          <c:showBubbleSize val="0"/>
        </c:dLbls>
        <c:gapWidth val="150"/>
        <c:axId val="2146190184"/>
        <c:axId val="2146193160"/>
      </c:barChart>
      <c:catAx>
        <c:axId val="2146190184"/>
        <c:scaling>
          <c:orientation val="minMax"/>
        </c:scaling>
        <c:delete val="1"/>
        <c:axPos val="b"/>
        <c:majorTickMark val="out"/>
        <c:minorTickMark val="none"/>
        <c:tickLblPos val="nextTo"/>
        <c:crossAx val="2146193160"/>
        <c:crosses val="autoZero"/>
        <c:auto val="1"/>
        <c:lblAlgn val="ctr"/>
        <c:lblOffset val="100"/>
        <c:noMultiLvlLbl val="0"/>
      </c:catAx>
      <c:valAx>
        <c:axId val="2146193160"/>
        <c:scaling>
          <c:orientation val="minMax"/>
        </c:scaling>
        <c:delete val="0"/>
        <c:axPos val="l"/>
        <c:majorGridlines/>
        <c:numFmt formatCode="#,##0" sourceLinked="1"/>
        <c:majorTickMark val="out"/>
        <c:minorTickMark val="none"/>
        <c:tickLblPos val="nextTo"/>
        <c:crossAx val="2146190184"/>
        <c:crosses val="autoZero"/>
        <c:crossBetween val="between"/>
      </c:valAx>
    </c:plotArea>
    <c:legend>
      <c:legendPos val="r"/>
      <c:layout/>
      <c:overlay val="0"/>
      <c:txPr>
        <a:bodyPr/>
        <a:lstStyle/>
        <a:p>
          <a:pPr>
            <a:defRPr sz="1000"/>
          </a:pPr>
          <a:endParaRPr lang="es-E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400367574191"/>
          <c:y val="0.0"/>
          <c:w val="0.787757617254365"/>
          <c:h val="1.0"/>
        </c:manualLayout>
      </c:layout>
      <c:doughnutChart>
        <c:varyColors val="1"/>
        <c:ser>
          <c:idx val="0"/>
          <c:order val="0"/>
          <c:tx>
            <c:strRef>
              <c:f>'APEC info'!$L$6:$L$12</c:f>
              <c:strCache>
                <c:ptCount val="1"/>
                <c:pt idx="0">
                  <c:v>RoW USA PRC JPN CDA ROK Rest of APEC</c:v>
                </c:pt>
              </c:strCache>
            </c:strRef>
          </c:tx>
          <c:dLbls>
            <c:dLbl>
              <c:idx val="3"/>
              <c:layout>
                <c:manualLayout>
                  <c:x val="-0.0170273859778134"/>
                  <c:y val="-0.0101440504869974"/>
                </c:manualLayout>
              </c:layout>
              <c:showLegendKey val="0"/>
              <c:showVal val="0"/>
              <c:showCatName val="1"/>
              <c:showSerName val="0"/>
              <c:showPercent val="1"/>
              <c:showBubbleSize val="0"/>
            </c:dLbl>
            <c:dLbl>
              <c:idx val="4"/>
              <c:layout>
                <c:manualLayout>
                  <c:x val="-0.0593488332737776"/>
                  <c:y val="-0.0919208209446036"/>
                </c:manualLayout>
              </c:layout>
              <c:showLegendKey val="0"/>
              <c:showVal val="0"/>
              <c:showCatName val="1"/>
              <c:showSerName val="0"/>
              <c:showPercent val="1"/>
              <c:showBubbleSize val="0"/>
            </c:dLbl>
            <c:dLbl>
              <c:idx val="5"/>
              <c:layout>
                <c:manualLayout>
                  <c:x val="0.00765686473645651"/>
                  <c:y val="0.0169476975106383"/>
                </c:manualLayout>
              </c:layout>
              <c:showLegendKey val="0"/>
              <c:showVal val="0"/>
              <c:showCatName val="1"/>
              <c:showSerName val="0"/>
              <c:showPercent val="1"/>
              <c:showBubbleSize val="0"/>
            </c:dLbl>
            <c:dLbl>
              <c:idx val="6"/>
              <c:layout>
                <c:manualLayout>
                  <c:x val="0.0"/>
                  <c:y val="-0.0502091246753562"/>
                </c:manualLayout>
              </c:layout>
              <c:showLegendKey val="0"/>
              <c:showVal val="0"/>
              <c:showCatName val="1"/>
              <c:showSerName val="0"/>
              <c:showPercent val="1"/>
              <c:showBubbleSize val="0"/>
            </c:dLbl>
            <c:txPr>
              <a:bodyPr/>
              <a:lstStyle/>
              <a:p>
                <a:pPr>
                  <a:defRPr sz="1200" b="1">
                    <a:latin typeface="Arial"/>
                    <a:cs typeface="Arial"/>
                  </a:defRPr>
                </a:pPr>
                <a:endParaRPr lang="es-ES"/>
              </a:p>
            </c:txPr>
            <c:showLegendKey val="0"/>
            <c:showVal val="0"/>
            <c:showCatName val="1"/>
            <c:showSerName val="0"/>
            <c:showPercent val="1"/>
            <c:showBubbleSize val="0"/>
            <c:showLeaderLines val="1"/>
          </c:dLbls>
          <c:cat>
            <c:strRef>
              <c:f>'APEC info'!$L$6:$L$12</c:f>
              <c:strCache>
                <c:ptCount val="7"/>
                <c:pt idx="0">
                  <c:v>RoW</c:v>
                </c:pt>
                <c:pt idx="1">
                  <c:v>USA</c:v>
                </c:pt>
                <c:pt idx="2">
                  <c:v>PRC</c:v>
                </c:pt>
                <c:pt idx="3">
                  <c:v>JPN</c:v>
                </c:pt>
                <c:pt idx="4">
                  <c:v>CDA</c:v>
                </c:pt>
                <c:pt idx="5">
                  <c:v>ROK</c:v>
                </c:pt>
                <c:pt idx="6">
                  <c:v>Rest of APEC</c:v>
                </c:pt>
              </c:strCache>
            </c:strRef>
          </c:cat>
          <c:val>
            <c:numRef>
              <c:f>'APEC info'!$M$6:$M$12</c:f>
              <c:numCache>
                <c:formatCode>0%</c:formatCode>
                <c:ptCount val="7"/>
                <c:pt idx="0">
                  <c:v>0.4</c:v>
                </c:pt>
                <c:pt idx="1">
                  <c:v>0.25</c:v>
                </c:pt>
                <c:pt idx="2">
                  <c:v>0.15</c:v>
                </c:pt>
                <c:pt idx="3">
                  <c:v>0.07</c:v>
                </c:pt>
                <c:pt idx="4">
                  <c:v>0.02</c:v>
                </c:pt>
                <c:pt idx="5">
                  <c:v>0.02</c:v>
                </c:pt>
                <c:pt idx="6">
                  <c:v>0.1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doughnutChart>
        <c:varyColors val="1"/>
        <c:ser>
          <c:idx val="0"/>
          <c:order val="0"/>
          <c:tx>
            <c:strRef>
              <c:f>'APEC info'!$C$34:$C$40</c:f>
              <c:strCache>
                <c:ptCount val="1"/>
                <c:pt idx="0">
                  <c:v>RoW Rest of APEC USA PRC JPN HKC ROK</c:v>
                </c:pt>
              </c:strCache>
            </c:strRef>
          </c:tx>
          <c:dLbls>
            <c:dLbl>
              <c:idx val="4"/>
              <c:layout>
                <c:manualLayout>
                  <c:x val="-0.0200124081432717"/>
                  <c:y val="-0.0409870537791698"/>
                </c:manualLayout>
              </c:layout>
              <c:showLegendKey val="0"/>
              <c:showVal val="1"/>
              <c:showCatName val="1"/>
              <c:showSerName val="0"/>
              <c:showPercent val="0"/>
              <c:showBubbleSize val="0"/>
            </c:dLbl>
            <c:dLbl>
              <c:idx val="5"/>
              <c:layout>
                <c:manualLayout>
                  <c:x val="-0.0343069853884658"/>
                  <c:y val="-0.0922210727110737"/>
                </c:manualLayout>
              </c:layout>
              <c:showLegendKey val="0"/>
              <c:showVal val="1"/>
              <c:showCatName val="1"/>
              <c:showSerName val="0"/>
              <c:showPercent val="0"/>
              <c:showBubbleSize val="0"/>
            </c:dLbl>
            <c:dLbl>
              <c:idx val="6"/>
              <c:layout>
                <c:manualLayout>
                  <c:x val="0.0285891544903882"/>
                  <c:y val="-0.00256189256913993"/>
                </c:manualLayout>
              </c:layout>
              <c:showLegendKey val="0"/>
              <c:showVal val="1"/>
              <c:showCatName val="1"/>
              <c:showSerName val="0"/>
              <c:showPercent val="0"/>
              <c:showBubbleSize val="0"/>
            </c:dLbl>
            <c:txPr>
              <a:bodyPr/>
              <a:lstStyle/>
              <a:p>
                <a:pPr>
                  <a:defRPr sz="1200" b="1">
                    <a:latin typeface="Arial"/>
                    <a:cs typeface="Arial"/>
                  </a:defRPr>
                </a:pPr>
                <a:endParaRPr lang="es-ES"/>
              </a:p>
            </c:txPr>
            <c:showLegendKey val="0"/>
            <c:showVal val="1"/>
            <c:showCatName val="1"/>
            <c:showSerName val="0"/>
            <c:showPercent val="0"/>
            <c:showBubbleSize val="0"/>
            <c:showLeaderLines val="1"/>
          </c:dLbls>
          <c:cat>
            <c:strRef>
              <c:f>'APEC info'!$C$34:$C$40</c:f>
              <c:strCache>
                <c:ptCount val="7"/>
                <c:pt idx="0">
                  <c:v>RoW</c:v>
                </c:pt>
                <c:pt idx="1">
                  <c:v>Rest of APEC</c:v>
                </c:pt>
                <c:pt idx="2">
                  <c:v>USA</c:v>
                </c:pt>
                <c:pt idx="3">
                  <c:v>PRC</c:v>
                </c:pt>
                <c:pt idx="4">
                  <c:v>JPN</c:v>
                </c:pt>
                <c:pt idx="5">
                  <c:v>HKC</c:v>
                </c:pt>
                <c:pt idx="6">
                  <c:v>ROK</c:v>
                </c:pt>
              </c:strCache>
            </c:strRef>
          </c:cat>
          <c:val>
            <c:numRef>
              <c:f>'APEC info'!$D$34:$D$40</c:f>
              <c:numCache>
                <c:formatCode>0%</c:formatCode>
                <c:ptCount val="7"/>
                <c:pt idx="0">
                  <c:v>0.53</c:v>
                </c:pt>
                <c:pt idx="1">
                  <c:v>0.16</c:v>
                </c:pt>
                <c:pt idx="2">
                  <c:v>0.12</c:v>
                </c:pt>
                <c:pt idx="3">
                  <c:v>0.1</c:v>
                </c:pt>
                <c:pt idx="4">
                  <c:v>0.04</c:v>
                </c:pt>
                <c:pt idx="5">
                  <c:v>0.03</c:v>
                </c:pt>
                <c:pt idx="6">
                  <c:v>0.03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a:t>2015</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719623156275941"/>
          <c:y val="0.43623262336452"/>
          <c:w val="0.261573153265377"/>
          <c:h val="0.307297520920747"/>
        </c:manualLayout>
      </c:layout>
      <c:overlay val="0"/>
      <c:txPr>
        <a:bodyPr/>
        <a:lstStyle/>
        <a:p>
          <a:pPr>
            <a:defRPr b="1"/>
          </a:pPr>
          <a:endParaRPr lang="es-E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2017</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tx>
                <c:rich>
                  <a:bodyPr/>
                  <a:lstStyle/>
                  <a:p>
                    <a:r>
                      <a:rPr lang="en-US" dirty="0"/>
                      <a:t>29.6%</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2FF-4B88-BD13-1F3494C2A99B}"/>
                </c:ext>
              </c:extLst>
            </c:dLbl>
            <c:dLbl>
              <c:idx val="1"/>
              <c:layout/>
              <c:tx>
                <c:rich>
                  <a:bodyPr/>
                  <a:lstStyle/>
                  <a:p>
                    <a:r>
                      <a:rPr lang="en-US" dirty="0"/>
                      <a:t>70.4%</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2FF-4B88-BD13-1F3494C2A99B}"/>
                </c:ext>
              </c:extLst>
            </c:dLbl>
            <c:spPr>
              <a:noFill/>
              <a:ln>
                <a:noFill/>
              </a:ln>
              <a:effectLst/>
            </c:spPr>
            <c:txPr>
              <a:bodyPr/>
              <a:lstStyle/>
              <a:p>
                <a:pPr>
                  <a:defRPr b="1"/>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'[Chart in Microsoft Office PowerPoint]Sheet1'!$A$7:$A$8</c:f>
              <c:strCache>
                <c:ptCount val="2"/>
                <c:pt idx="0">
                  <c:v>APEC</c:v>
                </c:pt>
                <c:pt idx="1">
                  <c:v>OTHER COUNTRIES </c:v>
                </c:pt>
              </c:strCache>
            </c:strRef>
          </c:cat>
          <c:val>
            <c:numRef>
              <c:f>'[Chart in Microsoft Office PowerPoint]Sheet1'!$B$7:$B$8</c:f>
              <c:numCache>
                <c:formatCode>General</c:formatCode>
                <c:ptCount val="2"/>
                <c:pt idx="0">
                  <c:v>7.2035E6</c:v>
                </c:pt>
                <c:pt idx="1">
                  <c:v>2.09865E7</c:v>
                </c:pt>
              </c:numCache>
            </c:numRef>
          </c:val>
          <c:extLst xmlns:c16r2="http://schemas.microsoft.com/office/drawing/2015/06/chart">
            <c:ext xmlns:c16="http://schemas.microsoft.com/office/drawing/2014/chart" uri="{C3380CC4-5D6E-409C-BE32-E72D297353CC}">
              <c16:uniqueId val="{00000002-E2FF-4B88-BD13-1F3494C2A99B}"/>
            </c:ext>
          </c:extLst>
        </c:ser>
        <c:dLbls>
          <c:showLegendKey val="0"/>
          <c:showVal val="0"/>
          <c:showCatName val="0"/>
          <c:showSerName val="0"/>
          <c:showPercent val="0"/>
          <c:showBubbleSize val="0"/>
          <c:showLeaderLines val="1"/>
        </c:dLbls>
      </c:pie3DChart>
    </c:plotArea>
    <c:legend>
      <c:legendPos val="r"/>
      <c:layout>
        <c:manualLayout>
          <c:xMode val="edge"/>
          <c:yMode val="edge"/>
          <c:x val="0.636839489476798"/>
          <c:y val="0.482075505129098"/>
          <c:w val="0.325947538951342"/>
          <c:h val="0.195322490686273"/>
        </c:manualLayout>
      </c:layout>
      <c:overlay val="0"/>
      <c:txPr>
        <a:bodyPr/>
        <a:lstStyle/>
        <a:p>
          <a:pPr>
            <a:defRPr b="1"/>
          </a:pPr>
          <a:endParaRPr lang="es-E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2006</a:t>
            </a:r>
          </a:p>
          <a:p>
            <a:pPr>
              <a:defRPr/>
            </a:pP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tx>
                <c:rich>
                  <a:bodyPr/>
                  <a:lstStyle/>
                  <a:p>
                    <a:r>
                      <a:rPr lang="en-US" dirty="0"/>
                      <a:t>20.9%</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35-40AD-AFF4-1B08C21F9DC1}"/>
                </c:ext>
              </c:extLst>
            </c:dLbl>
            <c:dLbl>
              <c:idx val="1"/>
              <c:layout/>
              <c:tx>
                <c:rich>
                  <a:bodyPr/>
                  <a:lstStyle/>
                  <a:p>
                    <a:r>
                      <a:rPr lang="en-US" dirty="0"/>
                      <a:t>79.1%</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35-40AD-AFF4-1B08C21F9DC1}"/>
                </c:ext>
              </c:extLst>
            </c:dLbl>
            <c:spPr>
              <a:noFill/>
              <a:ln>
                <a:noFill/>
              </a:ln>
              <a:effectLst/>
            </c:spPr>
            <c:txPr>
              <a:bodyPr/>
              <a:lstStyle/>
              <a:p>
                <a:pPr>
                  <a:defRPr b="1"/>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'[Chart in Microsoft Office PowerPoint]Sheet1'!$A$12:$A$13</c:f>
              <c:strCache>
                <c:ptCount val="2"/>
                <c:pt idx="0">
                  <c:v>APEC</c:v>
                </c:pt>
                <c:pt idx="1">
                  <c:v>OTHER COUNTRIES</c:v>
                </c:pt>
              </c:strCache>
            </c:strRef>
          </c:cat>
          <c:val>
            <c:numRef>
              <c:f>'[Chart in Microsoft Office PowerPoint]Sheet1'!$B$12:$B$13</c:f>
              <c:numCache>
                <c:formatCode>General</c:formatCode>
                <c:ptCount val="2"/>
                <c:pt idx="0">
                  <c:v>5.917E6</c:v>
                </c:pt>
                <c:pt idx="1">
                  <c:v>2.2273E7</c:v>
                </c:pt>
              </c:numCache>
            </c:numRef>
          </c:val>
          <c:extLst xmlns:c16r2="http://schemas.microsoft.com/office/drawing/2015/06/chart">
            <c:ext xmlns:c16="http://schemas.microsoft.com/office/drawing/2014/chart" uri="{C3380CC4-5D6E-409C-BE32-E72D297353CC}">
              <c16:uniqueId val="{00000002-7035-40AD-AFF4-1B08C21F9DC1}"/>
            </c:ext>
          </c:extLst>
        </c:ser>
        <c:dLbls>
          <c:showLegendKey val="0"/>
          <c:showVal val="0"/>
          <c:showCatName val="0"/>
          <c:showSerName val="0"/>
          <c:showPercent val="0"/>
          <c:showBubbleSize val="0"/>
          <c:showLeaderLines val="1"/>
        </c:dLbls>
      </c:pie3DChart>
    </c:plotArea>
    <c:legend>
      <c:legendPos val="r"/>
      <c:layout>
        <c:manualLayout>
          <c:xMode val="edge"/>
          <c:yMode val="edge"/>
          <c:x val="0.596350028882092"/>
          <c:y val="0.48678378951806"/>
          <c:w val="0.376949147019047"/>
          <c:h val="0.264676554235975"/>
        </c:manualLayout>
      </c:layout>
      <c:overlay val="0"/>
      <c:txPr>
        <a:bodyPr/>
        <a:lstStyle/>
        <a:p>
          <a:pPr>
            <a:defRPr b="1">
              <a:latin typeface="Arial"/>
              <a:cs typeface="Arial"/>
            </a:defRPr>
          </a:pPr>
          <a:endParaRPr lang="es-E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2017</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36839489476798"/>
          <c:y val="0.482075505129098"/>
          <c:w val="0.325947538951342"/>
          <c:h val="0.195322490686273"/>
        </c:manualLayout>
      </c:layout>
      <c:overlay val="0"/>
      <c:txPr>
        <a:bodyPr/>
        <a:lstStyle/>
        <a:p>
          <a:pPr>
            <a:defRPr b="1"/>
          </a:pPr>
          <a:endParaRPr lang="es-E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percentStacked"/>
        <c:varyColors val="0"/>
        <c:ser>
          <c:idx val="0"/>
          <c:order val="0"/>
          <c:tx>
            <c:strRef>
              <c:f>'world production'!$B$5</c:f>
              <c:strCache>
                <c:ptCount val="1"/>
                <c:pt idx="0">
                  <c:v>APEC</c:v>
                </c:pt>
              </c:strCache>
            </c:strRef>
          </c:tx>
          <c:invertIfNegative val="0"/>
          <c:dLbls>
            <c:showLegendKey val="0"/>
            <c:showVal val="1"/>
            <c:showCatName val="0"/>
            <c:showSerName val="0"/>
            <c:showPercent val="0"/>
            <c:showBubbleSize val="0"/>
            <c:showLeaderLines val="0"/>
          </c:dLbls>
          <c:cat>
            <c:numRef>
              <c:f>'world production'!$C$4:$T$4</c:f>
              <c:numCache>
                <c:formatCode>General</c:formatCode>
                <c:ptCount val="3"/>
                <c:pt idx="0">
                  <c:v>2006.0</c:v>
                </c:pt>
                <c:pt idx="1">
                  <c:v>2017.0</c:v>
                </c:pt>
                <c:pt idx="2">
                  <c:v>2033.0</c:v>
                </c:pt>
              </c:numCache>
            </c:numRef>
          </c:cat>
          <c:val>
            <c:numRef>
              <c:f>'world production'!$C$5:$T$5</c:f>
              <c:numCache>
                <c:formatCode>0.00%</c:formatCode>
                <c:ptCount val="3"/>
                <c:pt idx="0">
                  <c:v>0.209</c:v>
                </c:pt>
                <c:pt idx="1">
                  <c:v>0.296</c:v>
                </c:pt>
                <c:pt idx="2">
                  <c:v>0.513259867789231</c:v>
                </c:pt>
              </c:numCache>
            </c:numRef>
          </c:val>
        </c:ser>
        <c:ser>
          <c:idx val="1"/>
          <c:order val="1"/>
          <c:tx>
            <c:strRef>
              <c:f>'world production'!$B$6</c:f>
              <c:strCache>
                <c:ptCount val="1"/>
                <c:pt idx="0">
                  <c:v>Row</c:v>
                </c:pt>
              </c:strCache>
            </c:strRef>
          </c:tx>
          <c:invertIfNegative val="0"/>
          <c:dLbls>
            <c:showLegendKey val="0"/>
            <c:showVal val="1"/>
            <c:showCatName val="0"/>
            <c:showSerName val="0"/>
            <c:showPercent val="0"/>
            <c:showBubbleSize val="0"/>
            <c:showLeaderLines val="0"/>
          </c:dLbls>
          <c:cat>
            <c:numRef>
              <c:f>'world production'!$C$4:$T$4</c:f>
              <c:numCache>
                <c:formatCode>General</c:formatCode>
                <c:ptCount val="3"/>
                <c:pt idx="0">
                  <c:v>2006.0</c:v>
                </c:pt>
                <c:pt idx="1">
                  <c:v>2017.0</c:v>
                </c:pt>
                <c:pt idx="2">
                  <c:v>2033.0</c:v>
                </c:pt>
              </c:numCache>
            </c:numRef>
          </c:cat>
          <c:val>
            <c:numRef>
              <c:f>'world production'!$C$6:$T$6</c:f>
              <c:numCache>
                <c:formatCode>0.00%</c:formatCode>
                <c:ptCount val="3"/>
                <c:pt idx="0">
                  <c:v>0.791</c:v>
                </c:pt>
                <c:pt idx="1">
                  <c:v>0.704</c:v>
                </c:pt>
                <c:pt idx="2">
                  <c:v>0.486740132210769</c:v>
                </c:pt>
              </c:numCache>
            </c:numRef>
          </c:val>
        </c:ser>
        <c:dLbls>
          <c:showLegendKey val="0"/>
          <c:showVal val="0"/>
          <c:showCatName val="0"/>
          <c:showSerName val="0"/>
          <c:showPercent val="0"/>
          <c:showBubbleSize val="0"/>
        </c:dLbls>
        <c:gapWidth val="150"/>
        <c:overlap val="100"/>
        <c:axId val="2144158664"/>
        <c:axId val="2142555464"/>
      </c:barChart>
      <c:catAx>
        <c:axId val="2144158664"/>
        <c:scaling>
          <c:orientation val="minMax"/>
        </c:scaling>
        <c:delete val="0"/>
        <c:axPos val="b"/>
        <c:numFmt formatCode="General" sourceLinked="1"/>
        <c:majorTickMark val="out"/>
        <c:minorTickMark val="none"/>
        <c:tickLblPos val="nextTo"/>
        <c:crossAx val="2142555464"/>
        <c:crosses val="autoZero"/>
        <c:auto val="1"/>
        <c:lblAlgn val="ctr"/>
        <c:lblOffset val="100"/>
        <c:noMultiLvlLbl val="0"/>
      </c:catAx>
      <c:valAx>
        <c:axId val="2142555464"/>
        <c:scaling>
          <c:orientation val="minMax"/>
        </c:scaling>
        <c:delete val="0"/>
        <c:axPos val="l"/>
        <c:majorGridlines/>
        <c:numFmt formatCode="0%" sourceLinked="1"/>
        <c:majorTickMark val="out"/>
        <c:minorTickMark val="none"/>
        <c:tickLblPos val="nextTo"/>
        <c:crossAx val="2144158664"/>
        <c:crosses val="autoZero"/>
        <c:crossBetween val="between"/>
      </c:valAx>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0.07904</cdr:x>
      <cdr:y>0.01271</cdr:y>
    </cdr:from>
    <cdr:to>
      <cdr:x>0.83505</cdr:x>
      <cdr:y>0.08721</cdr:y>
    </cdr:to>
    <cdr:sp macro="" textlink="">
      <cdr:nvSpPr>
        <cdr:cNvPr id="2" name="CuadroTexto 1"/>
        <cdr:cNvSpPr txBox="1"/>
      </cdr:nvSpPr>
      <cdr:spPr>
        <a:xfrm xmlns:a="http://schemas.openxmlformats.org/drawingml/2006/main">
          <a:off x="351105" y="63012"/>
          <a:ext cx="335839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b="1" dirty="0" smtClean="0">
              <a:latin typeface="Arial"/>
              <a:cs typeface="Arial"/>
            </a:rPr>
            <a:t>GLOBAL TRADE</a:t>
          </a:r>
          <a:endParaRPr lang="es-ES" b="1" dirty="0">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0.38464</cdr:x>
      <cdr:y>0.24058</cdr:y>
    </cdr:from>
    <cdr:to>
      <cdr:x>0.41936</cdr:x>
      <cdr:y>0.7911</cdr:y>
    </cdr:to>
    <cdr:sp macro="" textlink="">
      <cdr:nvSpPr>
        <cdr:cNvPr id="2" name="CuadroTexto 1"/>
        <cdr:cNvSpPr txBox="1"/>
      </cdr:nvSpPr>
      <cdr:spPr>
        <a:xfrm xmlns:a="http://schemas.openxmlformats.org/drawingml/2006/main" rot="16200000">
          <a:off x="2485264" y="2072551"/>
          <a:ext cx="2381309" cy="317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800" b="1" dirty="0" smtClean="0"/>
            <a:t>24.5 </a:t>
          </a:r>
          <a:r>
            <a:rPr lang="es-ES" sz="1800" b="1" dirty="0" err="1" smtClean="0"/>
            <a:t>billion</a:t>
          </a:r>
          <a:r>
            <a:rPr lang="es-ES" sz="1800" b="1" dirty="0" smtClean="0"/>
            <a:t> </a:t>
          </a:r>
          <a:r>
            <a:rPr lang="es-ES" sz="1800" b="1" dirty="0" err="1" smtClean="0"/>
            <a:t>liters</a:t>
          </a:r>
          <a:endParaRPr lang="es-ES" sz="1800" b="1" dirty="0" smtClean="0"/>
        </a:p>
        <a:p xmlns:a="http://schemas.openxmlformats.org/drawingml/2006/main">
          <a:endParaRPr lang="es-ES" sz="1100" dirty="0"/>
        </a:p>
      </cdr:txBody>
    </cdr:sp>
  </cdr:relSizeAnchor>
  <cdr:relSizeAnchor xmlns:cdr="http://schemas.openxmlformats.org/drawingml/2006/chartDrawing">
    <cdr:from>
      <cdr:x>0.77751</cdr:x>
      <cdr:y>0.12247</cdr:y>
    </cdr:from>
    <cdr:to>
      <cdr:x>0.81223</cdr:x>
      <cdr:y>0.70641</cdr:y>
    </cdr:to>
    <cdr:sp macro="" textlink="">
      <cdr:nvSpPr>
        <cdr:cNvPr id="3" name="CuadroTexto 2"/>
        <cdr:cNvSpPr txBox="1"/>
      </cdr:nvSpPr>
      <cdr:spPr>
        <a:xfrm xmlns:a="http://schemas.openxmlformats.org/drawingml/2006/main" rot="16200000">
          <a:off x="6005359" y="1633934"/>
          <a:ext cx="2525885" cy="3174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800" b="1" dirty="0" smtClean="0"/>
            <a:t>25.2 </a:t>
          </a:r>
          <a:r>
            <a:rPr lang="es-ES" sz="1800" b="1" dirty="0" err="1" smtClean="0"/>
            <a:t>billion</a:t>
          </a:r>
          <a:r>
            <a:rPr lang="es-ES" sz="1800" b="1" dirty="0" smtClean="0"/>
            <a:t> </a:t>
          </a:r>
          <a:r>
            <a:rPr lang="es-ES" sz="1800" b="1" dirty="0" err="1" smtClean="0"/>
            <a:t>liters</a:t>
          </a:r>
          <a:endParaRPr lang="es-ES" sz="1800" b="1" dirty="0" smtClean="0"/>
        </a:p>
        <a:p xmlns:a="http://schemas.openxmlformats.org/drawingml/2006/main">
          <a:endParaRPr lang="es-ES" sz="1100" dirty="0"/>
        </a:p>
      </cdr:txBody>
    </cdr:sp>
  </cdr:relSizeAnchor>
  <cdr:relSizeAnchor xmlns:cdr="http://schemas.openxmlformats.org/drawingml/2006/chartDrawing">
    <cdr:from>
      <cdr:x>0.20856</cdr:x>
      <cdr:y>0.67536</cdr:y>
    </cdr:from>
    <cdr:to>
      <cdr:x>0.25242</cdr:x>
      <cdr:y>0.8791</cdr:y>
    </cdr:to>
    <cdr:sp macro="" textlink="">
      <cdr:nvSpPr>
        <cdr:cNvPr id="4" name="CuadroTexto 3"/>
        <cdr:cNvSpPr txBox="1"/>
      </cdr:nvSpPr>
      <cdr:spPr>
        <a:xfrm xmlns:a="http://schemas.openxmlformats.org/drawingml/2006/main" rot="16200000">
          <a:off x="1666962" y="3161433"/>
          <a:ext cx="881308" cy="401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800" b="1" dirty="0" smtClean="0"/>
            <a:t>24 %</a:t>
          </a:r>
        </a:p>
      </cdr:txBody>
    </cdr:sp>
  </cdr:relSizeAnchor>
  <cdr:relSizeAnchor xmlns:cdr="http://schemas.openxmlformats.org/drawingml/2006/chartDrawing">
    <cdr:from>
      <cdr:x>0.29826</cdr:x>
      <cdr:y>0.56854</cdr:y>
    </cdr:from>
    <cdr:to>
      <cdr:x>0.34212</cdr:x>
      <cdr:y>0.80616</cdr:y>
    </cdr:to>
    <cdr:sp macro="" textlink="">
      <cdr:nvSpPr>
        <cdr:cNvPr id="5" name="CuadroTexto 4"/>
        <cdr:cNvSpPr txBox="1"/>
      </cdr:nvSpPr>
      <cdr:spPr>
        <a:xfrm xmlns:a="http://schemas.openxmlformats.org/drawingml/2006/main" rot="16200000">
          <a:off x="2413877" y="2772639"/>
          <a:ext cx="1027839" cy="401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800" b="1" dirty="0" smtClean="0"/>
            <a:t>76  %</a:t>
          </a:r>
        </a:p>
      </cdr:txBody>
    </cdr:sp>
  </cdr:relSizeAnchor>
  <cdr:relSizeAnchor xmlns:cdr="http://schemas.openxmlformats.org/drawingml/2006/chartDrawing">
    <cdr:from>
      <cdr:x>0.60009</cdr:x>
      <cdr:y>0.62217</cdr:y>
    </cdr:from>
    <cdr:to>
      <cdr:x>0.64395</cdr:x>
      <cdr:y>0.85979</cdr:y>
    </cdr:to>
    <cdr:sp macro="" textlink="">
      <cdr:nvSpPr>
        <cdr:cNvPr id="6" name="CuadroTexto 5"/>
        <cdr:cNvSpPr txBox="1"/>
      </cdr:nvSpPr>
      <cdr:spPr>
        <a:xfrm xmlns:a="http://schemas.openxmlformats.org/drawingml/2006/main" rot="16200000">
          <a:off x="5173868" y="3004648"/>
          <a:ext cx="1027839" cy="401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800" b="1" dirty="0"/>
            <a:t>3</a:t>
          </a:r>
          <a:r>
            <a:rPr lang="es-ES" sz="1800" b="1" dirty="0" smtClean="0"/>
            <a:t>4 %</a:t>
          </a:r>
        </a:p>
      </cdr:txBody>
    </cdr:sp>
  </cdr:relSizeAnchor>
  <cdr:relSizeAnchor xmlns:cdr="http://schemas.openxmlformats.org/drawingml/2006/chartDrawing">
    <cdr:from>
      <cdr:x>0.68846</cdr:x>
      <cdr:y>0.48712</cdr:y>
    </cdr:from>
    <cdr:to>
      <cdr:x>0.73231</cdr:x>
      <cdr:y>0.69229</cdr:y>
    </cdr:to>
    <cdr:sp macro="" textlink="">
      <cdr:nvSpPr>
        <cdr:cNvPr id="7" name="CuadroTexto 6"/>
        <cdr:cNvSpPr txBox="1"/>
      </cdr:nvSpPr>
      <cdr:spPr>
        <a:xfrm xmlns:a="http://schemas.openxmlformats.org/drawingml/2006/main" rot="16200000">
          <a:off x="6052012" y="2350301"/>
          <a:ext cx="887485" cy="401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800" b="1" dirty="0" smtClean="0"/>
            <a:t>66 %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01/10/18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‹Nr.›</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01/10/18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‹Nr.›</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a:t>
            </a:fld>
            <a:endParaRPr lang="en-US" dirty="0"/>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D8E82-C146-D542-A609-5253EA46192B}" type="slidenum">
              <a:rPr lang="en-US" smtClean="0"/>
              <a:t>‹Nr.›</a:t>
            </a:fld>
            <a:endParaRPr lang="en-US" dirty="0"/>
          </a:p>
        </p:txBody>
      </p:sp>
      <p:grpSp>
        <p:nvGrpSpPr>
          <p:cNvPr id="8" name="Group 7"/>
          <p:cNvGrpSpPr/>
          <p:nvPr userDrawn="1"/>
        </p:nvGrpSpPr>
        <p:grpSpPr bwMode="hidden">
          <a:xfrm>
            <a:off x="-9418" y="-68921"/>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userDrawn="1"/>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9" name="Straight Connector 58"/>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0380" y="6304679"/>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Ottawa, Canada</a:t>
            </a:r>
          </a:p>
        </p:txBody>
      </p:sp>
      <p:sp>
        <p:nvSpPr>
          <p:cNvPr id="61" name="Rectangle 60"/>
          <p:cNvSpPr/>
          <p:nvPr userDrawn="1"/>
        </p:nvSpPr>
        <p:spPr>
          <a:xfrm>
            <a:off x="927935" y="6196809"/>
            <a:ext cx="3674404" cy="276999"/>
          </a:xfrm>
          <a:prstGeom prst="rect">
            <a:avLst/>
          </a:prstGeom>
        </p:spPr>
        <p:txBody>
          <a:bodyPr wrap="none">
            <a:spAutoFit/>
          </a:bodyPr>
          <a:lstStyle/>
          <a:p>
            <a:r>
              <a:rPr lang="en-US" sz="1200" dirty="0">
                <a:solidFill>
                  <a:schemeClr val="bg1">
                    <a:lumMod val="50000"/>
                  </a:schemeClr>
                </a:solidFill>
              </a:rPr>
              <a:t>APEC Wine Regulatory Forum |  October 6-7, 2016</a:t>
            </a:r>
          </a:p>
        </p:txBody>
      </p:sp>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895" y="318868"/>
            <a:ext cx="4194782" cy="1275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01/10/18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dirty="0"/>
              <a:t>Ottawa, Canada</a:t>
            </a:r>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6" name="Slide Number Placeholder 5"/>
          <p:cNvSpPr>
            <a:spLocks noGrp="1"/>
          </p:cNvSpPr>
          <p:nvPr>
            <p:ph type="sldNum" sz="quarter" idx="12"/>
          </p:nvPr>
        </p:nvSpPr>
        <p:spPr/>
        <p:txBody>
          <a:bodyPr/>
          <a:lstStyle/>
          <a:p>
            <a:fld id="{E31375A4-56A4-47D6-9801-1991572033F7}" type="slidenum">
              <a:rPr lang="en-US" smtClean="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dirty="0"/>
              <a:t>Ottawa, Canada</a:t>
            </a:r>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6" name="Slide Number Placeholder 5"/>
          <p:cNvSpPr>
            <a:spLocks noGrp="1"/>
          </p:cNvSpPr>
          <p:nvPr>
            <p:ph type="sldNum" sz="quarter" idx="12"/>
          </p:nvPr>
        </p:nvSpPr>
        <p:spPr/>
        <p:txBody>
          <a:bodyPr/>
          <a:lstStyle/>
          <a:p>
            <a:fld id="{E31375A4-56A4-47D6-9801-1991572033F7}" type="slidenum">
              <a:rPr lang="en-US" smtClean="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dirty="0"/>
              <a:t>Ottawa, Canada</a:t>
            </a:r>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6" name="Slide Number Placeholder 5"/>
          <p:cNvSpPr>
            <a:spLocks noGrp="1"/>
          </p:cNvSpPr>
          <p:nvPr>
            <p:ph type="sldNum" sz="quarter" idx="12"/>
          </p:nvPr>
        </p:nvSpPr>
        <p:spPr/>
        <p:txBody>
          <a:bodyPr/>
          <a:lstStyle/>
          <a:p>
            <a:fld id="{E31375A4-56A4-47D6-9801-1991572033F7}" type="slidenum">
              <a:rPr lang="en-US" smtClean="0"/>
              <a:pPr/>
              <a:t>‹Nr.›</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01/10/18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Ottawa, Canada</a:t>
            </a:r>
          </a:p>
        </p:txBody>
      </p:sp>
      <p:sp>
        <p:nvSpPr>
          <p:cNvPr id="6" name="Footer Placeholder 5"/>
          <p:cNvSpPr>
            <a:spLocks noGrp="1"/>
          </p:cNvSpPr>
          <p:nvPr>
            <p:ph type="ftr" sz="quarter" idx="11"/>
          </p:nvPr>
        </p:nvSpPr>
        <p:spPr/>
        <p:txBody>
          <a:bodyPr/>
          <a:lstStyle/>
          <a:p>
            <a:r>
              <a:rPr lang="en-US" dirty="0"/>
              <a:t>APEC Wine Regulatory Forum |  October 6-7, 2016</a:t>
            </a:r>
          </a:p>
        </p:txBody>
      </p:sp>
      <p:sp>
        <p:nvSpPr>
          <p:cNvPr id="7" name="Slide Number Placeholder 6"/>
          <p:cNvSpPr>
            <a:spLocks noGrp="1"/>
          </p:cNvSpPr>
          <p:nvPr>
            <p:ph type="sldNum" sz="quarter" idx="12"/>
          </p:nvPr>
        </p:nvSpPr>
        <p:spPr/>
        <p:txBody>
          <a:bodyPr/>
          <a:lstStyle/>
          <a:p>
            <a:fld id="{E31375A4-56A4-47D6-9801-1991572033F7}" type="slidenum">
              <a:rPr lang="en-US" smtClean="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dirty="0"/>
              <a:t>Ottawa, Canada</a:t>
            </a:r>
          </a:p>
        </p:txBody>
      </p:sp>
      <p:sp>
        <p:nvSpPr>
          <p:cNvPr id="8" name="Footer Placeholder 7"/>
          <p:cNvSpPr>
            <a:spLocks noGrp="1"/>
          </p:cNvSpPr>
          <p:nvPr>
            <p:ph type="ftr" sz="quarter" idx="11"/>
          </p:nvPr>
        </p:nvSpPr>
        <p:spPr/>
        <p:txBody>
          <a:bodyPr/>
          <a:lstStyle/>
          <a:p>
            <a:r>
              <a:rPr lang="en-US" dirty="0"/>
              <a:t>APEC Wine Regulatory Forum |  October 6-7, 2016</a:t>
            </a:r>
          </a:p>
        </p:txBody>
      </p:sp>
      <p:sp>
        <p:nvSpPr>
          <p:cNvPr id="9" name="Slide Number Placeholder 8"/>
          <p:cNvSpPr>
            <a:spLocks noGrp="1"/>
          </p:cNvSpPr>
          <p:nvPr>
            <p:ph type="sldNum" sz="quarter" idx="12"/>
          </p:nvPr>
        </p:nvSpPr>
        <p:spPr/>
        <p:txBody>
          <a:bodyPr/>
          <a:lstStyle/>
          <a:p>
            <a:fld id="{E31375A4-56A4-47D6-9801-1991572033F7}" type="slidenum">
              <a:rPr lang="en-US" smtClean="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dirty="0"/>
              <a:t>Ottawa, Canada</a:t>
            </a:r>
          </a:p>
        </p:txBody>
      </p:sp>
      <p:sp>
        <p:nvSpPr>
          <p:cNvPr id="4" name="Footer Placeholder 3"/>
          <p:cNvSpPr>
            <a:spLocks noGrp="1"/>
          </p:cNvSpPr>
          <p:nvPr>
            <p:ph type="ftr" sz="quarter" idx="11"/>
          </p:nvPr>
        </p:nvSpPr>
        <p:spPr/>
        <p:txBody>
          <a:bodyPr/>
          <a:lstStyle/>
          <a:p>
            <a:r>
              <a:rPr lang="en-US" dirty="0"/>
              <a:t>APEC Wine Regulatory Forum |  October 6-7, 2016</a:t>
            </a:r>
          </a:p>
        </p:txBody>
      </p:sp>
      <p:sp>
        <p:nvSpPr>
          <p:cNvPr id="5" name="Slide Number Placeholder 4"/>
          <p:cNvSpPr>
            <a:spLocks noGrp="1"/>
          </p:cNvSpPr>
          <p:nvPr>
            <p:ph type="sldNum" sz="quarter" idx="12"/>
          </p:nvPr>
        </p:nvSpPr>
        <p:spPr/>
        <p:txBody>
          <a:bodyPr/>
          <a:lstStyle/>
          <a:p>
            <a:fld id="{E31375A4-56A4-47D6-9801-1991572033F7}" type="slidenum">
              <a:rPr lang="en-US" smtClean="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Ottawa, Canada</a:t>
            </a:r>
          </a:p>
        </p:txBody>
      </p:sp>
      <p:sp>
        <p:nvSpPr>
          <p:cNvPr id="3" name="Footer Placeholder 2"/>
          <p:cNvSpPr>
            <a:spLocks noGrp="1"/>
          </p:cNvSpPr>
          <p:nvPr>
            <p:ph type="ftr" sz="quarter" idx="11"/>
          </p:nvPr>
        </p:nvSpPr>
        <p:spPr/>
        <p:txBody>
          <a:bodyPr/>
          <a:lstStyle/>
          <a:p>
            <a:r>
              <a:rPr lang="en-US" dirty="0"/>
              <a:t>APEC Wine Regulatory Forum |  October 6-7, 2016</a:t>
            </a:r>
          </a:p>
        </p:txBody>
      </p:sp>
      <p:sp>
        <p:nvSpPr>
          <p:cNvPr id="4" name="Slide Number Placeholder 3"/>
          <p:cNvSpPr>
            <a:spLocks noGrp="1"/>
          </p:cNvSpPr>
          <p:nvPr>
            <p:ph type="sldNum" sz="quarter" idx="12"/>
          </p:nvPr>
        </p:nvSpPr>
        <p:spPr/>
        <p:txBody>
          <a:bodyPr/>
          <a:lstStyle/>
          <a:p>
            <a:fld id="{E31375A4-56A4-47D6-9801-1991572033F7}" type="slidenum">
              <a:rPr lang="en-US" smtClean="0"/>
              <a:t>‹Nr.›</a:t>
            </a:fld>
            <a:endParaRPr lang="en-US" dirty="0"/>
          </a:p>
        </p:txBody>
      </p:sp>
      <p:grpSp>
        <p:nvGrpSpPr>
          <p:cNvPr id="5" name="Group 4"/>
          <p:cNvGrpSpPr/>
          <p:nvPr userDrawn="1"/>
        </p:nvGrpSpPr>
        <p:grpSpPr bwMode="hidden">
          <a:xfrm>
            <a:off x="-1" y="0"/>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bwMode="hidden">
            <a:xfrm>
              <a:off x="-1" y="0"/>
              <a:ext cx="12192001" cy="6858000"/>
              <a:chOff x="-1" y="0"/>
              <a:chExt cx="12192001" cy="6858000"/>
            </a:xfrm>
          </p:grpSpPr>
          <p:cxnSp>
            <p:nvCxnSpPr>
              <p:cNvPr id="40" name="Straight Connector 3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bwMode="hidden">
              <a:xfrm>
                <a:off x="6327885" y="0"/>
                <a:ext cx="5864115" cy="5898673"/>
                <a:chOff x="6327885" y="0"/>
                <a:chExt cx="5864115" cy="5898673"/>
              </a:xfrm>
            </p:grpSpPr>
            <p:cxnSp>
              <p:nvCxnSpPr>
                <p:cNvPr id="51" name="Straight Connector 5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bwMode="hidden">
            <a:xfrm flipH="1">
              <a:off x="0" y="0"/>
              <a:ext cx="12192001" cy="6858000"/>
              <a:chOff x="-1" y="0"/>
              <a:chExt cx="12192001" cy="6858000"/>
            </a:xfrm>
          </p:grpSpPr>
          <p:cxnSp>
            <p:nvCxnSpPr>
              <p:cNvPr id="24" name="Straight Connector 23"/>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bwMode="hidden">
              <a:xfrm>
                <a:off x="6327885" y="0"/>
                <a:ext cx="5864115" cy="5898673"/>
                <a:chOff x="6327885" y="0"/>
                <a:chExt cx="5864115" cy="5898673"/>
              </a:xfrm>
            </p:grpSpPr>
            <p:cxnSp>
              <p:nvCxnSpPr>
                <p:cNvPr id="35" name="Straight Connector 34"/>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Ottawa, Canada</a:t>
            </a:r>
          </a:p>
        </p:txBody>
      </p:sp>
      <p:sp>
        <p:nvSpPr>
          <p:cNvPr id="6" name="Footer Placeholder 5"/>
          <p:cNvSpPr>
            <a:spLocks noGrp="1"/>
          </p:cNvSpPr>
          <p:nvPr>
            <p:ph type="ftr" sz="quarter" idx="11"/>
          </p:nvPr>
        </p:nvSpPr>
        <p:spPr/>
        <p:txBody>
          <a:bodyPr/>
          <a:lstStyle/>
          <a:p>
            <a:r>
              <a:rPr lang="en-US" dirty="0"/>
              <a:t>APEC Wine Regulatory Forum |  October 6-7, 2016</a:t>
            </a:r>
          </a:p>
        </p:txBody>
      </p:sp>
      <p:sp>
        <p:nvSpPr>
          <p:cNvPr id="7" name="Slide Number Placeholder 6"/>
          <p:cNvSpPr>
            <a:spLocks noGrp="1"/>
          </p:cNvSpPr>
          <p:nvPr>
            <p:ph type="sldNum" sz="quarter" idx="12"/>
          </p:nvPr>
        </p:nvSpPr>
        <p:spPr/>
        <p:txBody>
          <a:bodyPr/>
          <a:lstStyle/>
          <a:p>
            <a:fld id="{E31375A4-56A4-47D6-9801-1991572033F7}" type="slidenum">
              <a:rPr lang="en-US" smtClean="0"/>
              <a:t>‹Nr.›</a:t>
            </a:fld>
            <a:endParaRPr lang="en-US" dirty="0"/>
          </a:p>
        </p:txBody>
      </p:sp>
      <p:grpSp>
        <p:nvGrpSpPr>
          <p:cNvPr id="8" name="Group 7"/>
          <p:cNvGrpSpPr/>
          <p:nvPr userDrawn="1"/>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userDrawn="1"/>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9" name="Rectangle 58"/>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a:t>Ottawa, Canada</a:t>
            </a: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dirty="0"/>
              <a:t>APEC Wine Regulatory Forum |  October 6-7, 2016</a:t>
            </a: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31375A4-56A4-47D6-9801-1991572033F7}" type="slidenum">
              <a:rPr lang="en-US" smtClean="0"/>
              <a:pPr/>
              <a:t>‹Nr.›</a:t>
            </a:fld>
            <a:endParaRPr lang="en-US" dirty="0"/>
          </a:p>
        </p:txBody>
      </p:sp>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5.xml"/><Relationship Id="rId2"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8.xml"/><Relationship Id="rId3"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6.xml"/><Relationship Id="rId2" Type="http://schemas.openxmlformats.org/officeDocument/2006/relationships/chart" Target="../charts/char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6.xml"/><Relationship Id="rId2"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7600"/>
          </a:xfrm>
        </p:spPr>
        <p:txBody>
          <a:bodyPr>
            <a:noAutofit/>
          </a:bodyPr>
          <a:lstStyle/>
          <a:p>
            <a:pPr algn="ctr"/>
            <a:r>
              <a:rPr lang="en-US" sz="2000" b="1" dirty="0">
                <a:latin typeface="Arial"/>
                <a:cs typeface="Arial"/>
              </a:rPr>
              <a:t>FIVS</a:t>
            </a:r>
            <a:br>
              <a:rPr lang="en-US" sz="2000" b="1" dirty="0">
                <a:latin typeface="Arial"/>
                <a:cs typeface="Arial"/>
              </a:rPr>
            </a:br>
            <a:r>
              <a:rPr lang="en-US" sz="2000" b="1" dirty="0">
                <a:latin typeface="Arial"/>
                <a:cs typeface="Arial"/>
              </a:rPr>
              <a:t>OCTOBER 9-10, 2018</a:t>
            </a:r>
            <a:br>
              <a:rPr lang="en-US" sz="2000" b="1" dirty="0">
                <a:latin typeface="Arial"/>
                <a:cs typeface="Arial"/>
              </a:rPr>
            </a:br>
            <a:r>
              <a:rPr lang="en-US" sz="2000" b="1" dirty="0">
                <a:latin typeface="Arial"/>
                <a:cs typeface="Arial"/>
              </a:rPr>
              <a:t>HONOLULU, HAWAII, USA</a:t>
            </a:r>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E31375A4-56A4-47D6-9801-1991572033F7}" type="slidenum">
              <a:rPr lang="en-US" smtClean="0"/>
              <a:t>1</a:t>
            </a:fld>
            <a:endParaRPr lang="en-US" dirty="0"/>
          </a:p>
        </p:txBody>
      </p:sp>
      <p:sp>
        <p:nvSpPr>
          <p:cNvPr id="7" name="Footer Placeholder 7"/>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FIVS|  October 9-10, 2018</a:t>
            </a:r>
          </a:p>
        </p:txBody>
      </p:sp>
      <p:sp>
        <p:nvSpPr>
          <p:cNvPr id="10" name="Date Placeholder 3"/>
          <p:cNvSpPr>
            <a:spLocks noGrp="1"/>
          </p:cNvSpPr>
          <p:nvPr>
            <p:ph type="dt" sz="half" idx="10"/>
          </p:nvPr>
        </p:nvSpPr>
        <p:spPr>
          <a:xfrm>
            <a:off x="5629835" y="6275668"/>
            <a:ext cx="2133600" cy="365125"/>
          </a:xfrm>
        </p:spPr>
        <p:txBody>
          <a:bodyPr/>
          <a:lstStyle/>
          <a:p>
            <a:endParaRPr lang="en-US" dirty="0"/>
          </a:p>
          <a:p>
            <a:endParaRPr lang="en-US" dirty="0"/>
          </a:p>
          <a:p>
            <a:r>
              <a:rPr lang="en-US" dirty="0"/>
              <a:t>Honolulu, Hawaii, USA </a:t>
            </a:r>
          </a:p>
        </p:txBody>
      </p:sp>
      <p:sp>
        <p:nvSpPr>
          <p:cNvPr id="4" name="CuadroTexto 3"/>
          <p:cNvSpPr txBox="1"/>
          <p:nvPr/>
        </p:nvSpPr>
        <p:spPr>
          <a:xfrm>
            <a:off x="725737" y="1440208"/>
            <a:ext cx="7892387" cy="584776"/>
          </a:xfrm>
          <a:prstGeom prst="rect">
            <a:avLst/>
          </a:prstGeom>
          <a:noFill/>
        </p:spPr>
        <p:txBody>
          <a:bodyPr wrap="square" rtlCol="0">
            <a:spAutoFit/>
          </a:bodyPr>
          <a:lstStyle/>
          <a:p>
            <a:pPr algn="ctr"/>
            <a:r>
              <a:rPr lang="es-ES" sz="3200" b="1" dirty="0" smtClean="0">
                <a:latin typeface="Arial"/>
                <a:cs typeface="Arial"/>
              </a:rPr>
              <a:t>APEC IN THE WINE WORLD</a:t>
            </a:r>
            <a:endParaRPr lang="es-ES" sz="3200" b="1" dirty="0">
              <a:latin typeface="Arial"/>
              <a:cs typeface="Arial"/>
            </a:endParaRPr>
          </a:p>
        </p:txBody>
      </p:sp>
      <p:grpSp>
        <p:nvGrpSpPr>
          <p:cNvPr id="11" name="Agrupar 10"/>
          <p:cNvGrpSpPr/>
          <p:nvPr/>
        </p:nvGrpSpPr>
        <p:grpSpPr>
          <a:xfrm>
            <a:off x="555642" y="2948442"/>
            <a:ext cx="8209897" cy="3247043"/>
            <a:chOff x="566982" y="2177322"/>
            <a:chExt cx="8209897" cy="3247043"/>
          </a:xfrm>
        </p:grpSpPr>
        <p:sp>
          <p:nvSpPr>
            <p:cNvPr id="8" name="CuadroTexto 7"/>
            <p:cNvSpPr txBox="1"/>
            <p:nvPr/>
          </p:nvSpPr>
          <p:spPr>
            <a:xfrm>
              <a:off x="566982" y="2177322"/>
              <a:ext cx="8209897" cy="3247043"/>
            </a:xfrm>
            <a:prstGeom prst="rect">
              <a:avLst/>
            </a:prstGeom>
            <a:noFill/>
          </p:spPr>
          <p:txBody>
            <a:bodyPr wrap="square" rtlCol="0">
              <a:spAutoFit/>
            </a:bodyPr>
            <a:lstStyle/>
            <a:p>
              <a:pPr algn="ctr"/>
              <a:r>
                <a:rPr lang="es-ES" sz="2800" b="1" dirty="0" smtClean="0"/>
                <a:t>MAURICIO </a:t>
              </a:r>
              <a:r>
                <a:rPr lang="es-ES" sz="2800" b="1" dirty="0" smtClean="0"/>
                <a:t>GARC</a:t>
              </a:r>
              <a:r>
                <a:rPr lang="es-ES" sz="2800" b="1" dirty="0" smtClean="0"/>
                <a:t>Í</a:t>
              </a:r>
              <a:r>
                <a:rPr lang="es-ES" sz="2800" b="1" dirty="0" smtClean="0"/>
                <a:t>A </a:t>
              </a:r>
              <a:r>
                <a:rPr lang="es-ES" sz="2800" b="1" dirty="0" smtClean="0"/>
                <a:t>PERERA</a:t>
              </a:r>
            </a:p>
            <a:p>
              <a:endParaRPr lang="es-ES" dirty="0"/>
            </a:p>
            <a:p>
              <a:endParaRPr lang="en-US" dirty="0" smtClean="0"/>
            </a:p>
            <a:p>
              <a:endParaRPr lang="en-US" dirty="0"/>
            </a:p>
            <a:p>
              <a:endParaRPr lang="en-US" sz="1400" dirty="0" smtClean="0"/>
            </a:p>
            <a:p>
              <a:endParaRPr lang="en-US" sz="11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r>
                <a:rPr lang="en-US" sz="1600" b="1" dirty="0" smtClean="0"/>
                <a:t>Information </a:t>
              </a:r>
              <a:r>
                <a:rPr lang="en-US" sz="1600" b="1" dirty="0"/>
                <a:t>provided by Trade Data and Analysis on behalf of Wine </a:t>
              </a:r>
              <a:r>
                <a:rPr lang="en-US" sz="1600" b="1" dirty="0" smtClean="0"/>
                <a:t>Institute</a:t>
              </a:r>
              <a:endParaRPr lang="en-US" sz="1600" b="1" dirty="0"/>
            </a:p>
          </p:txBody>
        </p:sp>
        <p:pic>
          <p:nvPicPr>
            <p:cNvPr id="3" name="Imagen 2" descr="1_LOGO_LACET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085" y="2338404"/>
              <a:ext cx="1505936" cy="1505936"/>
            </a:xfrm>
            <a:prstGeom prst="rect">
              <a:avLst/>
            </a:prstGeom>
          </p:spPr>
        </p:pic>
        <p:pic>
          <p:nvPicPr>
            <p:cNvPr id="9" name="Imagen 8" descr="1_BANDERAM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45" y="2795032"/>
              <a:ext cx="1265531" cy="722225"/>
            </a:xfrm>
            <a:prstGeom prst="rect">
              <a:avLst/>
            </a:prstGeom>
          </p:spPr>
        </p:pic>
      </p:gr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Honolulu, Hawaii, USA</a:t>
            </a:r>
          </a:p>
        </p:txBody>
      </p:sp>
      <p:sp>
        <p:nvSpPr>
          <p:cNvPr id="3" name="Footer Placeholder 2"/>
          <p:cNvSpPr>
            <a:spLocks noGrp="1"/>
          </p:cNvSpPr>
          <p:nvPr>
            <p:ph type="ftr" sz="quarter" idx="11"/>
          </p:nvPr>
        </p:nvSpPr>
        <p:spPr/>
        <p:txBody>
          <a:bodyPr/>
          <a:lstStyle/>
          <a:p>
            <a:r>
              <a:rPr lang="en-US" dirty="0"/>
              <a:t>FIVS|  October 9-10, 2018</a:t>
            </a:r>
          </a:p>
        </p:txBody>
      </p:sp>
      <p:sp>
        <p:nvSpPr>
          <p:cNvPr id="4" name="Slide Number Placeholder 3"/>
          <p:cNvSpPr>
            <a:spLocks noGrp="1"/>
          </p:cNvSpPr>
          <p:nvPr>
            <p:ph type="sldNum" sz="quarter" idx="12"/>
          </p:nvPr>
        </p:nvSpPr>
        <p:spPr/>
        <p:txBody>
          <a:bodyPr/>
          <a:lstStyle/>
          <a:p>
            <a:fld id="{E31375A4-56A4-47D6-9801-1991572033F7}" type="slidenum">
              <a:rPr lang="en-US" smtClean="0"/>
              <a:pPr/>
              <a:t>10</a:t>
            </a:fld>
            <a:endParaRPr lang="en-US" dirty="0"/>
          </a:p>
        </p:txBody>
      </p:sp>
      <p:sp>
        <p:nvSpPr>
          <p:cNvPr id="6" name="Rectangle 5"/>
          <p:cNvSpPr/>
          <p:nvPr/>
        </p:nvSpPr>
        <p:spPr>
          <a:xfrm>
            <a:off x="2286000" y="-31796116"/>
            <a:ext cx="4572000" cy="1200329"/>
          </a:xfrm>
          <a:prstGeom prst="rect">
            <a:avLst/>
          </a:prstGeom>
        </p:spPr>
        <p:txBody>
          <a:bodyPr>
            <a:spAutoFit/>
          </a:bodyPr>
          <a:lstStyle/>
          <a:p>
            <a:r>
              <a:rPr lang="de-DE" b="1" dirty="0"/>
              <a:t>		</a:t>
            </a:r>
            <a:r>
              <a:rPr lang="de-DE" dirty="0"/>
              <a:t>	</a:t>
            </a:r>
            <a:r>
              <a:rPr lang="de-DE" b="1" dirty="0"/>
              <a:t>	</a:t>
            </a:r>
            <a:r>
              <a:rPr lang="de-DE" dirty="0"/>
              <a:t>	</a:t>
            </a:r>
            <a:r>
              <a:rPr lang="en-US" dirty="0"/>
              <a:t>											</a:t>
            </a:r>
          </a:p>
        </p:txBody>
      </p:sp>
      <p:graphicFrame>
        <p:nvGraphicFramePr>
          <p:cNvPr id="7" name="Table 6"/>
          <p:cNvGraphicFramePr>
            <a:graphicFrameLocks noGrp="1"/>
          </p:cNvGraphicFramePr>
          <p:nvPr>
            <p:extLst>
              <p:ext uri="{D42A27DB-BD31-4B8C-83A1-F6EECF244321}">
                <p14:modId xmlns:p14="http://schemas.microsoft.com/office/powerpoint/2010/main" val="242671736"/>
              </p:ext>
            </p:extLst>
          </p:nvPr>
        </p:nvGraphicFramePr>
        <p:xfrm>
          <a:off x="147577" y="372390"/>
          <a:ext cx="8841045" cy="5788702"/>
        </p:xfrm>
        <a:graphic>
          <a:graphicData uri="http://schemas.openxmlformats.org/drawingml/2006/table">
            <a:tbl>
              <a:tblPr/>
              <a:tblGrid>
                <a:gridCol w="1393794">
                  <a:extLst>
                    <a:ext uri="{9D8B030D-6E8A-4147-A177-3AD203B41FA5}">
                      <a16:colId xmlns:a16="http://schemas.microsoft.com/office/drawing/2014/main" xmlns="" val="20000"/>
                    </a:ext>
                  </a:extLst>
                </a:gridCol>
                <a:gridCol w="1022638">
                  <a:extLst>
                    <a:ext uri="{9D8B030D-6E8A-4147-A177-3AD203B41FA5}">
                      <a16:colId xmlns:a16="http://schemas.microsoft.com/office/drawing/2014/main" xmlns="" val="20002"/>
                    </a:ext>
                  </a:extLst>
                </a:gridCol>
                <a:gridCol w="39611">
                  <a:extLst>
                    <a:ext uri="{9D8B030D-6E8A-4147-A177-3AD203B41FA5}">
                      <a16:colId xmlns:a16="http://schemas.microsoft.com/office/drawing/2014/main" xmlns="" val="20003"/>
                    </a:ext>
                  </a:extLst>
                </a:gridCol>
                <a:gridCol w="712542">
                  <a:extLst>
                    <a:ext uri="{9D8B030D-6E8A-4147-A177-3AD203B41FA5}">
                      <a16:colId xmlns:a16="http://schemas.microsoft.com/office/drawing/2014/main" xmlns="" val="20004"/>
                    </a:ext>
                  </a:extLst>
                </a:gridCol>
                <a:gridCol w="39611">
                  <a:extLst>
                    <a:ext uri="{9D8B030D-6E8A-4147-A177-3AD203B41FA5}">
                      <a16:colId xmlns:a16="http://schemas.microsoft.com/office/drawing/2014/main" xmlns="" val="20005"/>
                    </a:ext>
                  </a:extLst>
                </a:gridCol>
                <a:gridCol w="603538">
                  <a:extLst>
                    <a:ext uri="{9D8B030D-6E8A-4147-A177-3AD203B41FA5}">
                      <a16:colId xmlns:a16="http://schemas.microsoft.com/office/drawing/2014/main" xmlns="" val="20006"/>
                    </a:ext>
                  </a:extLst>
                </a:gridCol>
                <a:gridCol w="39611">
                  <a:extLst>
                    <a:ext uri="{9D8B030D-6E8A-4147-A177-3AD203B41FA5}">
                      <a16:colId xmlns:a16="http://schemas.microsoft.com/office/drawing/2014/main" xmlns="" val="20007"/>
                    </a:ext>
                  </a:extLst>
                </a:gridCol>
                <a:gridCol w="926659">
                  <a:extLst>
                    <a:ext uri="{9D8B030D-6E8A-4147-A177-3AD203B41FA5}">
                      <a16:colId xmlns:a16="http://schemas.microsoft.com/office/drawing/2014/main" xmlns="" val="20008"/>
                    </a:ext>
                  </a:extLst>
                </a:gridCol>
                <a:gridCol w="39611">
                  <a:extLst>
                    <a:ext uri="{9D8B030D-6E8A-4147-A177-3AD203B41FA5}">
                      <a16:colId xmlns:a16="http://schemas.microsoft.com/office/drawing/2014/main" xmlns="" val="20009"/>
                    </a:ext>
                  </a:extLst>
                </a:gridCol>
                <a:gridCol w="793150">
                  <a:extLst>
                    <a:ext uri="{9D8B030D-6E8A-4147-A177-3AD203B41FA5}">
                      <a16:colId xmlns:a16="http://schemas.microsoft.com/office/drawing/2014/main" xmlns="" val="20010"/>
                    </a:ext>
                  </a:extLst>
                </a:gridCol>
                <a:gridCol w="39611">
                  <a:extLst>
                    <a:ext uri="{9D8B030D-6E8A-4147-A177-3AD203B41FA5}">
                      <a16:colId xmlns:a16="http://schemas.microsoft.com/office/drawing/2014/main" xmlns="" val="20011"/>
                    </a:ext>
                  </a:extLst>
                </a:gridCol>
                <a:gridCol w="590786">
                  <a:extLst>
                    <a:ext uri="{9D8B030D-6E8A-4147-A177-3AD203B41FA5}">
                      <a16:colId xmlns:a16="http://schemas.microsoft.com/office/drawing/2014/main" xmlns="" val="20012"/>
                    </a:ext>
                  </a:extLst>
                </a:gridCol>
                <a:gridCol w="39611">
                  <a:extLst>
                    <a:ext uri="{9D8B030D-6E8A-4147-A177-3AD203B41FA5}">
                      <a16:colId xmlns:a16="http://schemas.microsoft.com/office/drawing/2014/main" xmlns="" val="20013"/>
                    </a:ext>
                  </a:extLst>
                </a:gridCol>
                <a:gridCol w="816471">
                  <a:extLst>
                    <a:ext uri="{9D8B030D-6E8A-4147-A177-3AD203B41FA5}">
                      <a16:colId xmlns:a16="http://schemas.microsoft.com/office/drawing/2014/main" xmlns="" val="20014"/>
                    </a:ext>
                  </a:extLst>
                </a:gridCol>
                <a:gridCol w="39611">
                  <a:extLst>
                    <a:ext uri="{9D8B030D-6E8A-4147-A177-3AD203B41FA5}">
                      <a16:colId xmlns:a16="http://schemas.microsoft.com/office/drawing/2014/main" xmlns="" val="20015"/>
                    </a:ext>
                  </a:extLst>
                </a:gridCol>
                <a:gridCol w="987074">
                  <a:extLst>
                    <a:ext uri="{9D8B030D-6E8A-4147-A177-3AD203B41FA5}">
                      <a16:colId xmlns:a16="http://schemas.microsoft.com/office/drawing/2014/main" xmlns="" val="20016"/>
                    </a:ext>
                  </a:extLst>
                </a:gridCol>
                <a:gridCol w="39611">
                  <a:extLst>
                    <a:ext uri="{9D8B030D-6E8A-4147-A177-3AD203B41FA5}">
                      <a16:colId xmlns:a16="http://schemas.microsoft.com/office/drawing/2014/main" xmlns="" val="20017"/>
                    </a:ext>
                  </a:extLst>
                </a:gridCol>
                <a:gridCol w="677505">
                  <a:extLst>
                    <a:ext uri="{9D8B030D-6E8A-4147-A177-3AD203B41FA5}">
                      <a16:colId xmlns:a16="http://schemas.microsoft.com/office/drawing/2014/main" xmlns="" val="20018"/>
                    </a:ext>
                  </a:extLst>
                </a:gridCol>
              </a:tblGrid>
              <a:tr h="147746">
                <a:tc>
                  <a:txBody>
                    <a:bodyPr/>
                    <a:lstStyle/>
                    <a:p>
                      <a:pPr algn="ctr" fontAlgn="b"/>
                      <a:endParaRPr lang="en-US" sz="1200" b="1"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gridSpan="5">
                  <a:txBody>
                    <a:bodyPr/>
                    <a:lstStyle/>
                    <a:p>
                      <a:pPr algn="ctr" fontAlgn="b"/>
                      <a:r>
                        <a:rPr lang="is-IS" sz="1200" b="1" i="0" u="none" strike="noStrike" dirty="0">
                          <a:solidFill>
                            <a:srgbClr val="000000"/>
                          </a:solidFill>
                          <a:effectLst/>
                          <a:latin typeface="Arial"/>
                        </a:rPr>
                        <a:t>2006</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2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gridSpan="5">
                  <a:txBody>
                    <a:bodyPr/>
                    <a:lstStyle/>
                    <a:p>
                      <a:pPr algn="ctr" fontAlgn="b"/>
                      <a:r>
                        <a:rPr lang="is-IS" sz="1200" b="1" i="0" u="none" strike="noStrike" dirty="0">
                          <a:solidFill>
                            <a:srgbClr val="000000"/>
                          </a:solidFill>
                          <a:effectLst/>
                          <a:latin typeface="Arial"/>
                        </a:rPr>
                        <a:t>2017</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gridSpan="5">
                  <a:txBody>
                    <a:bodyPr/>
                    <a:lstStyle/>
                    <a:p>
                      <a:pPr algn="ctr" fontAlgn="b"/>
                      <a:r>
                        <a:rPr lang="de-DE" sz="1200" b="1" i="0" u="none" strike="noStrike" dirty="0">
                          <a:solidFill>
                            <a:srgbClr val="000000"/>
                          </a:solidFill>
                          <a:effectLst/>
                          <a:latin typeface="Arial"/>
                        </a:rPr>
                        <a:t>% CHANGE 2017/2006</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94553">
                <a:tc>
                  <a:txBody>
                    <a:bodyPr/>
                    <a:lstStyle/>
                    <a:p>
                      <a:pPr algn="l" fontAlgn="b"/>
                      <a:endParaRPr lang="en-US" sz="1200" b="1"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gridSpan="5">
                  <a:txBody>
                    <a:bodyPr/>
                    <a:lstStyle/>
                    <a:p>
                      <a:pPr algn="ctr" fontAlgn="b"/>
                      <a:r>
                        <a:rPr lang="en-US" sz="1200" b="1" i="0" u="none" strike="noStrike" dirty="0" smtClean="0">
                          <a:solidFill>
                            <a:srgbClr val="000000"/>
                          </a:solidFill>
                          <a:effectLst/>
                          <a:latin typeface="Arial"/>
                        </a:rPr>
                        <a:t>CONSUMPTION</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dirty="0">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dirty="0">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dirty="0">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gridSpan="5">
                  <a:txBody>
                    <a:bodyPr/>
                    <a:lstStyle/>
                    <a:p>
                      <a:pPr algn="ctr" fontAlgn="b"/>
                      <a:r>
                        <a:rPr lang="en-US" sz="1200" b="1" i="0" u="none" strike="noStrike" dirty="0" smtClean="0">
                          <a:solidFill>
                            <a:srgbClr val="000000"/>
                          </a:solidFill>
                          <a:effectLst/>
                          <a:latin typeface="Arial"/>
                        </a:rPr>
                        <a:t>CONSUMPTION</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dirty="0">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dirty="0">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gridSpan="5">
                  <a:txBody>
                    <a:bodyPr/>
                    <a:lstStyle/>
                    <a:p>
                      <a:pPr algn="ctr" fontAlgn="b"/>
                      <a:endParaRPr lang="en-US" sz="1200" b="1" i="0" u="none" strike="noStrike" dirty="0" smtClean="0">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1" i="0" u="none" strike="noStrike" dirty="0">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501229">
                <a:tc>
                  <a:txBody>
                    <a:bodyPr/>
                    <a:lstStyle/>
                    <a:p>
                      <a:pPr algn="ctr" fontAlgn="b"/>
                      <a:r>
                        <a:rPr lang="en-US" sz="1000" b="1" i="0" u="none" strike="noStrike" dirty="0">
                          <a:solidFill>
                            <a:srgbClr val="000000"/>
                          </a:solidFill>
                          <a:effectLst/>
                          <a:latin typeface="Arial"/>
                        </a:rPr>
                        <a:t>COUNTRY</a:t>
                      </a: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a:rPr>
                        <a:t>POPULATION</a:t>
                      </a:r>
                    </a:p>
                  </a:txBody>
                  <a:tcPr marL="6680" marR="6680" marT="6680"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de-DE" sz="1000" b="1" i="0" u="none" strike="noStrike" dirty="0">
                          <a:solidFill>
                            <a:srgbClr val="000000"/>
                          </a:solidFill>
                          <a:effectLst/>
                          <a:latin typeface="Arial"/>
                        </a:rPr>
                        <a:t>LITERS </a:t>
                      </a:r>
                      <a:endParaRPr lang="de-DE" sz="1000" b="1" i="0" u="none" strike="noStrike" dirty="0" smtClean="0">
                        <a:solidFill>
                          <a:srgbClr val="000000"/>
                        </a:solidFill>
                        <a:effectLst/>
                        <a:latin typeface="Arial"/>
                      </a:endParaRPr>
                    </a:p>
                    <a:p>
                      <a:pPr algn="ctr" fontAlgn="b"/>
                      <a:r>
                        <a:rPr lang="de-DE" sz="1000" b="1" i="0" u="none" strike="noStrike" dirty="0" smtClean="0">
                          <a:solidFill>
                            <a:srgbClr val="000000"/>
                          </a:solidFill>
                          <a:effectLst/>
                          <a:latin typeface="Arial"/>
                        </a:rPr>
                        <a:t>(</a:t>
                      </a:r>
                      <a:r>
                        <a:rPr lang="de-DE" sz="1000" b="1" i="0" u="none" strike="noStrike" dirty="0">
                          <a:solidFill>
                            <a:srgbClr val="000000"/>
                          </a:solidFill>
                          <a:effectLst/>
                          <a:latin typeface="Arial"/>
                        </a:rPr>
                        <a:t>000)</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1" i="0" u="none" strike="noStrike" dirty="0" smtClean="0">
                          <a:solidFill>
                            <a:srgbClr val="000000"/>
                          </a:solidFill>
                          <a:effectLst/>
                          <a:latin typeface="Arial"/>
                        </a:rPr>
                        <a:t>LITERS</a:t>
                      </a:r>
                      <a:r>
                        <a:rPr lang="en-US" sz="1000" b="1" i="0" u="none" strike="noStrike" baseline="0" dirty="0" smtClean="0">
                          <a:solidFill>
                            <a:srgbClr val="000000"/>
                          </a:solidFill>
                          <a:effectLst/>
                          <a:latin typeface="Arial"/>
                        </a:rPr>
                        <a:t> PER </a:t>
                      </a:r>
                      <a:r>
                        <a:rPr lang="en-US" sz="1000" b="1" i="0" u="none" strike="noStrike" dirty="0" smtClean="0">
                          <a:solidFill>
                            <a:srgbClr val="000000"/>
                          </a:solidFill>
                          <a:effectLst/>
                          <a:latin typeface="Arial"/>
                        </a:rPr>
                        <a:t>CAPITA</a:t>
                      </a:r>
                      <a:endParaRPr lang="en-US" sz="1000" b="1"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Arial"/>
                        </a:rPr>
                        <a:t>POPULATION</a:t>
                      </a:r>
                    </a:p>
                  </a:txBody>
                  <a:tcPr marL="6680" marR="6680" marT="6680"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de-DE" sz="1000" b="1" i="0" u="none" strike="noStrike" dirty="0">
                          <a:solidFill>
                            <a:srgbClr val="000000"/>
                          </a:solidFill>
                          <a:effectLst/>
                          <a:latin typeface="Arial"/>
                        </a:rPr>
                        <a:t>LITERS </a:t>
                      </a:r>
                      <a:endParaRPr lang="de-DE" sz="1000" b="1" i="0" u="none" strike="noStrike" dirty="0" smtClean="0">
                        <a:solidFill>
                          <a:srgbClr val="000000"/>
                        </a:solidFill>
                        <a:effectLst/>
                        <a:latin typeface="Arial"/>
                      </a:endParaRPr>
                    </a:p>
                    <a:p>
                      <a:pPr algn="ctr" fontAlgn="b"/>
                      <a:r>
                        <a:rPr lang="de-DE" sz="1000" b="1" i="0" u="none" strike="noStrike" dirty="0" smtClean="0">
                          <a:solidFill>
                            <a:srgbClr val="000000"/>
                          </a:solidFill>
                          <a:effectLst/>
                          <a:latin typeface="Arial"/>
                        </a:rPr>
                        <a:t>(</a:t>
                      </a:r>
                      <a:r>
                        <a:rPr lang="de-DE" sz="1000" b="1" i="0" u="none" strike="noStrike" dirty="0">
                          <a:solidFill>
                            <a:srgbClr val="000000"/>
                          </a:solidFill>
                          <a:effectLst/>
                          <a:latin typeface="Arial"/>
                        </a:rPr>
                        <a:t>000)</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1" i="0" u="none" strike="noStrike" dirty="0" smtClean="0">
                          <a:solidFill>
                            <a:srgbClr val="000000"/>
                          </a:solidFill>
                          <a:effectLst/>
                          <a:latin typeface="Arial"/>
                        </a:rPr>
                        <a:t>LITERS </a:t>
                      </a:r>
                    </a:p>
                    <a:p>
                      <a:pPr algn="ctr" fontAlgn="b"/>
                      <a:r>
                        <a:rPr lang="en-US" sz="1000" b="1" i="0" u="none" strike="noStrike" dirty="0" smtClean="0">
                          <a:solidFill>
                            <a:srgbClr val="000000"/>
                          </a:solidFill>
                          <a:effectLst/>
                          <a:latin typeface="Arial"/>
                        </a:rPr>
                        <a:t>PER</a:t>
                      </a:r>
                    </a:p>
                    <a:p>
                      <a:pPr algn="ctr" fontAlgn="b"/>
                      <a:r>
                        <a:rPr lang="en-US" sz="1000" b="1" i="0" u="none" strike="noStrike" kern="1200" dirty="0" smtClean="0">
                          <a:solidFill>
                            <a:srgbClr val="000000"/>
                          </a:solidFill>
                          <a:effectLst/>
                          <a:latin typeface="Arial"/>
                          <a:ea typeface="+mn-ea"/>
                          <a:cs typeface="+mn-cs"/>
                        </a:rPr>
                        <a:t>CAPITA</a:t>
                      </a: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Arial"/>
                        </a:rPr>
                        <a:t>POPULATON</a:t>
                      </a:r>
                    </a:p>
                  </a:txBody>
                  <a:tcPr marL="6680" marR="6680" marT="6680"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1" i="0" u="none" strike="noStrike" dirty="0">
                          <a:solidFill>
                            <a:srgbClr val="000000"/>
                          </a:solidFill>
                          <a:effectLst/>
                          <a:latin typeface="Arial"/>
                        </a:rPr>
                        <a:t>CONSUMPTION</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1" i="0" u="none" strike="noStrike" dirty="0" smtClean="0">
                          <a:solidFill>
                            <a:srgbClr val="000000"/>
                          </a:solidFill>
                          <a:effectLst/>
                          <a:latin typeface="Arial"/>
                        </a:rPr>
                        <a:t>PER</a:t>
                      </a:r>
                      <a:r>
                        <a:rPr lang="en-US" sz="1000" b="1" i="0" u="none" strike="noStrike" baseline="0" dirty="0" smtClean="0">
                          <a:solidFill>
                            <a:srgbClr val="000000"/>
                          </a:solidFill>
                          <a:effectLst/>
                          <a:latin typeface="Arial"/>
                        </a:rPr>
                        <a:t> </a:t>
                      </a:r>
                    </a:p>
                    <a:p>
                      <a:pPr algn="ctr" fontAlgn="b"/>
                      <a:r>
                        <a:rPr lang="en-US" sz="1000" b="1" i="0" u="none" strike="noStrike" baseline="0" dirty="0" smtClean="0">
                          <a:solidFill>
                            <a:srgbClr val="000000"/>
                          </a:solidFill>
                          <a:effectLst/>
                          <a:latin typeface="Arial"/>
                        </a:rPr>
                        <a:t>CAPITA</a:t>
                      </a:r>
                    </a:p>
                    <a:p>
                      <a:pPr algn="ctr" fontAlgn="b"/>
                      <a:r>
                        <a:rPr lang="en-US" sz="1000" b="1" i="0" u="none" strike="noStrike" baseline="0" dirty="0" smtClean="0">
                          <a:solidFill>
                            <a:srgbClr val="000000"/>
                          </a:solidFill>
                          <a:effectLst/>
                          <a:latin typeface="Arial"/>
                        </a:rPr>
                        <a:t>WINE</a:t>
                      </a:r>
                      <a:endParaRPr lang="en-US" sz="1000" b="1" i="0" u="none" strike="noStrike" dirty="0" smtClean="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1055">
                <a:tc>
                  <a:txBody>
                    <a:bodyPr/>
                    <a:lstStyle/>
                    <a:p>
                      <a:pPr algn="l" fontAlgn="b"/>
                      <a:endParaRPr lang="en-US" sz="1000" b="0"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s-IS" sz="1000" b="0" i="0" u="none" strike="noStrike" dirty="0">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hr-HR" sz="10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fi-FI"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hr-HR" sz="10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mr-IN"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is-IS" sz="10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mr-IN" sz="1000" b="0"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746">
                <a:tc>
                  <a:txBody>
                    <a:bodyPr/>
                    <a:lstStyle/>
                    <a:p>
                      <a:pPr algn="l" fontAlgn="b"/>
                      <a:r>
                        <a:rPr lang="en-US" sz="1000" b="0" i="0" u="none" strike="noStrike" dirty="0">
                          <a:solidFill>
                            <a:srgbClr val="000000"/>
                          </a:solidFill>
                          <a:effectLst/>
                          <a:latin typeface="Arial"/>
                        </a:rPr>
                        <a:t>AUSTRALIA</a:t>
                      </a: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s-IS" sz="1000" b="0" i="0" u="none" strike="noStrike" dirty="0">
                          <a:solidFill>
                            <a:srgbClr val="000000"/>
                          </a:solidFill>
                          <a:effectLst/>
                          <a:latin typeface="Arial"/>
                        </a:rPr>
                        <a:t>20,264,082</a:t>
                      </a: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193,000 </a:t>
                      </a: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9.52 </a:t>
                      </a: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24,772,247 </a:t>
                      </a: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580,000 </a:t>
                      </a: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23.41</a:t>
                      </a: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22.25% </a:t>
                      </a: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200.52% </a:t>
                      </a: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145.83% </a:t>
                      </a: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206028">
                <a:tc>
                  <a:txBody>
                    <a:bodyPr/>
                    <a:lstStyle/>
                    <a:p>
                      <a:pPr lvl="0" algn="l" fontAlgn="ctr"/>
                      <a:r>
                        <a:rPr lang="en-US" sz="1000" b="0" i="0" u="none" strike="noStrike" dirty="0" smtClean="0">
                          <a:solidFill>
                            <a:srgbClr val="000000"/>
                          </a:solidFill>
                          <a:effectLst/>
                          <a:latin typeface="Arial"/>
                        </a:rPr>
                        <a:t>BRUNEI</a:t>
                      </a:r>
                      <a:endParaRPr lang="en-US" sz="1000" b="0" i="0" u="none" strike="noStrike" dirty="0">
                        <a:solidFill>
                          <a:srgbClr val="000000"/>
                        </a:solidFill>
                        <a:effectLst/>
                        <a:latin typeface="Arial"/>
                      </a:endParaRPr>
                    </a:p>
                  </a:txBody>
                  <a:tcPr marL="6680" marR="6680" marT="6680" marB="0" anchor="ctr">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dirty="0">
                          <a:solidFill>
                            <a:srgbClr val="000000"/>
                          </a:solidFill>
                          <a:effectLst/>
                          <a:latin typeface="Arial"/>
                        </a:rPr>
                        <a:t>379,444</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Arial"/>
                        </a:rPr>
                        <a:t>439,000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16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0.04</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15.70%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47746">
                <a:tc>
                  <a:txBody>
                    <a:bodyPr/>
                    <a:lstStyle/>
                    <a:p>
                      <a:pPr algn="l" fontAlgn="b"/>
                      <a:r>
                        <a:rPr lang="en-US" sz="1000" b="0" i="0" u="none" strike="noStrike" dirty="0">
                          <a:solidFill>
                            <a:srgbClr val="000000"/>
                          </a:solidFill>
                          <a:effectLst/>
                          <a:latin typeface="Arial"/>
                        </a:rPr>
                        <a:t>CANADA</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33,098,932</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420,000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12.69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000" b="0" i="0" u="none" strike="noStrike">
                          <a:solidFill>
                            <a:srgbClr val="000000"/>
                          </a:solidFill>
                          <a:effectLst/>
                          <a:latin typeface="Arial"/>
                        </a:rPr>
                        <a:t>36,963,765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dirty="0">
                          <a:solidFill>
                            <a:srgbClr val="000000"/>
                          </a:solidFill>
                          <a:effectLst/>
                          <a:latin typeface="Arial"/>
                        </a:rPr>
                        <a:t>490,000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13.26</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11.68%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16.67%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4.47%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47746">
                <a:tc>
                  <a:txBody>
                    <a:bodyPr/>
                    <a:lstStyle/>
                    <a:p>
                      <a:pPr algn="l" fontAlgn="b"/>
                      <a:r>
                        <a:rPr lang="en-US" sz="1000" b="0" i="0" u="none" strike="noStrike" dirty="0">
                          <a:solidFill>
                            <a:srgbClr val="000000"/>
                          </a:solidFill>
                          <a:effectLst/>
                          <a:latin typeface="Arial"/>
                        </a:rPr>
                        <a:t>CHILE</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16,134,219</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285,000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17.66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18,197,209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dirty="0">
                          <a:solidFill>
                            <a:srgbClr val="000000"/>
                          </a:solidFill>
                          <a:effectLst/>
                          <a:latin typeface="Arial"/>
                        </a:rPr>
                        <a:t>230,000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12.64</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12.79%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(19.30%)</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(28.45%)</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47746">
                <a:tc>
                  <a:txBody>
                    <a:bodyPr/>
                    <a:lstStyle/>
                    <a:p>
                      <a:pPr algn="l" fontAlgn="b"/>
                      <a:r>
                        <a:rPr lang="en-US" sz="1000" b="0" i="0" u="none" strike="noStrike" dirty="0" smtClean="0">
                          <a:solidFill>
                            <a:srgbClr val="000000"/>
                          </a:solidFill>
                          <a:effectLst/>
                          <a:latin typeface="Arial"/>
                        </a:rPr>
                        <a:t>PR OF CHINA</a:t>
                      </a:r>
                      <a:endParaRPr lang="en-US" sz="1000" b="0"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1,313,973,713</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582,000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.44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1,415,045,928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1,790,000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1.26</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dirty="0">
                          <a:solidFill>
                            <a:srgbClr val="000000"/>
                          </a:solidFill>
                          <a:effectLst/>
                          <a:latin typeface="Arial"/>
                        </a:rPr>
                        <a:t>7.69%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pt-BR" sz="1000" b="0" i="0" u="none" strike="noStrike">
                          <a:solidFill>
                            <a:srgbClr val="000000"/>
                          </a:solidFill>
                          <a:effectLst/>
                          <a:latin typeface="Arial"/>
                        </a:rPr>
                        <a:t>207.56%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185.59%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47746">
                <a:tc>
                  <a:txBody>
                    <a:bodyPr/>
                    <a:lstStyle/>
                    <a:p>
                      <a:pPr algn="l" fontAlgn="b"/>
                      <a:r>
                        <a:rPr lang="en-US" sz="1000" b="0" i="0" u="none" strike="noStrike">
                          <a:solidFill>
                            <a:srgbClr val="000000"/>
                          </a:solidFill>
                          <a:effectLst/>
                          <a:latin typeface="Arial"/>
                        </a:rPr>
                        <a:t>HONG KONG, CHINA</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6,940,432</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17,000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2.45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7,428,887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cs-CZ" sz="1000" b="0" i="0" u="none" strike="noStrike">
                          <a:solidFill>
                            <a:srgbClr val="000000"/>
                          </a:solidFill>
                          <a:effectLst/>
                          <a:latin typeface="Arial"/>
                        </a:rPr>
                        <a:t>44,497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5.99</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7.04%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161.75%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144.54%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47746">
                <a:tc>
                  <a:txBody>
                    <a:bodyPr/>
                    <a:lstStyle/>
                    <a:p>
                      <a:pPr algn="l" fontAlgn="b"/>
                      <a:r>
                        <a:rPr lang="en-US" sz="1000" b="0" i="0" u="none" strike="noStrike">
                          <a:solidFill>
                            <a:srgbClr val="000000"/>
                          </a:solidFill>
                          <a:effectLst/>
                          <a:latin typeface="Arial"/>
                        </a:rPr>
                        <a:t>INDONESIA</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Arial"/>
                        </a:rPr>
                        <a:t>222,700,000</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900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.00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dirty="0">
                          <a:solidFill>
                            <a:srgbClr val="000000"/>
                          </a:solidFill>
                          <a:effectLst/>
                          <a:latin typeface="Arial"/>
                        </a:rPr>
                        <a:t>266,794,980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3,826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0.01</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19.80%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325.11%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254.85%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47746">
                <a:tc>
                  <a:txBody>
                    <a:bodyPr/>
                    <a:lstStyle/>
                    <a:p>
                      <a:pPr algn="l" fontAlgn="b"/>
                      <a:r>
                        <a:rPr lang="en-US" sz="1000" b="0" i="0" u="none" strike="noStrike">
                          <a:solidFill>
                            <a:srgbClr val="000000"/>
                          </a:solidFill>
                          <a:effectLst/>
                          <a:latin typeface="Arial"/>
                        </a:rPr>
                        <a:t>JAPAN</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127,463,611</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314,000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2.46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dirty="0">
                          <a:solidFill>
                            <a:srgbClr val="000000"/>
                          </a:solidFill>
                          <a:effectLst/>
                          <a:latin typeface="Arial"/>
                        </a:rPr>
                        <a:t>127,185,332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361,000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2.84</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dirty="0">
                          <a:solidFill>
                            <a:srgbClr val="000000"/>
                          </a:solidFill>
                          <a:effectLst/>
                          <a:latin typeface="Arial"/>
                        </a:rPr>
                        <a:t>(0.22%)</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14.97%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15.22%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47746">
                <a:tc>
                  <a:txBody>
                    <a:bodyPr/>
                    <a:lstStyle/>
                    <a:p>
                      <a:pPr algn="l" fontAlgn="b"/>
                      <a:r>
                        <a:rPr lang="en-US" sz="1000" b="0" i="0" u="none" strike="noStrike">
                          <a:solidFill>
                            <a:srgbClr val="000000"/>
                          </a:solidFill>
                          <a:effectLst/>
                          <a:latin typeface="Arial"/>
                        </a:rPr>
                        <a:t>REPUBLIC OF KOREA</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48,846,823</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23,100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ru-RU" sz="1000" b="0" i="0" u="none" strike="noStrike">
                          <a:solidFill>
                            <a:srgbClr val="000000"/>
                          </a:solidFill>
                          <a:effectLst/>
                          <a:latin typeface="Arial"/>
                        </a:rPr>
                        <a:t>.47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dirty="0">
                          <a:solidFill>
                            <a:srgbClr val="000000"/>
                          </a:solidFill>
                          <a:effectLst/>
                          <a:latin typeface="Arial"/>
                        </a:rPr>
                        <a:t>51,164,435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37,000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0.72</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4.74%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60.17%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52.92%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47746">
                <a:tc>
                  <a:txBody>
                    <a:bodyPr/>
                    <a:lstStyle/>
                    <a:p>
                      <a:pPr algn="l" fontAlgn="b"/>
                      <a:r>
                        <a:rPr lang="en-US" sz="1000" b="0" i="0" u="none" strike="noStrike" dirty="0">
                          <a:solidFill>
                            <a:srgbClr val="000000"/>
                          </a:solidFill>
                          <a:effectLst/>
                          <a:latin typeface="Arial"/>
                        </a:rPr>
                        <a:t>MALAYSIA</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24,385,858</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6,000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.25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32,042,458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15,000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0.47</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31.40%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150.00%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90.26%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47746">
                <a:tc>
                  <a:txBody>
                    <a:bodyPr/>
                    <a:lstStyle/>
                    <a:p>
                      <a:pPr algn="l" fontAlgn="b"/>
                      <a:r>
                        <a:rPr lang="en-US" sz="1000" b="0" i="0" u="none" strike="noStrike">
                          <a:solidFill>
                            <a:srgbClr val="000000"/>
                          </a:solidFill>
                          <a:effectLst/>
                          <a:latin typeface="Arial"/>
                        </a:rPr>
                        <a:t>MEXICO</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dirty="0">
                          <a:solidFill>
                            <a:srgbClr val="000000"/>
                          </a:solidFill>
                          <a:effectLst/>
                          <a:latin typeface="Arial"/>
                        </a:rPr>
                        <a:t>107,449,525</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45,100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.42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130,759,074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85,000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0.65</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21.69%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88.47%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54.77%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47746">
                <a:tc>
                  <a:txBody>
                    <a:bodyPr/>
                    <a:lstStyle/>
                    <a:p>
                      <a:pPr algn="l" fontAlgn="b"/>
                      <a:r>
                        <a:rPr lang="en-US" sz="1000" b="0" i="0" u="none" strike="noStrike">
                          <a:solidFill>
                            <a:srgbClr val="000000"/>
                          </a:solidFill>
                          <a:effectLst/>
                          <a:latin typeface="Arial"/>
                        </a:rPr>
                        <a:t>NEW ZEALAND</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4,076,140</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88,000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21.59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4,749,598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96,000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20.21</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16.52%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9.09%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(6.38%)</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47746">
                <a:tc>
                  <a:txBody>
                    <a:bodyPr/>
                    <a:lstStyle/>
                    <a:p>
                      <a:pPr algn="l" fontAlgn="b"/>
                      <a:r>
                        <a:rPr lang="en-US" sz="1000" b="0" i="0" u="none" strike="noStrike" dirty="0">
                          <a:solidFill>
                            <a:srgbClr val="000000"/>
                          </a:solidFill>
                          <a:effectLst/>
                          <a:latin typeface="Arial"/>
                        </a:rPr>
                        <a:t>PAPUA NEW </a:t>
                      </a:r>
                      <a:r>
                        <a:rPr lang="en-US" sz="1000" b="0" i="0" u="none" strike="noStrike" dirty="0" smtClean="0">
                          <a:solidFill>
                            <a:srgbClr val="000000"/>
                          </a:solidFill>
                          <a:effectLst/>
                          <a:latin typeface="Arial"/>
                        </a:rPr>
                        <a:t>GUINEA</a:t>
                      </a:r>
                      <a:endParaRPr lang="en-US" sz="1000" b="0"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5,670,544</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uk-UA" sz="1000" b="0" i="0" u="none" strike="noStrike">
                          <a:solidFill>
                            <a:srgbClr val="000000"/>
                          </a:solidFill>
                          <a:effectLst/>
                          <a:latin typeface="Arial"/>
                        </a:rPr>
                        <a:t>8,418,346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fi-FI" sz="1000" b="0" i="0" u="none" strike="noStrike">
                          <a:solidFill>
                            <a:srgbClr val="000000"/>
                          </a:solidFill>
                          <a:effectLst/>
                          <a:latin typeface="Arial"/>
                        </a:rPr>
                        <a:t>2,616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0.31</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48.46%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1"/>
                  </a:ext>
                </a:extLst>
              </a:tr>
              <a:tr h="147746">
                <a:tc>
                  <a:txBody>
                    <a:bodyPr/>
                    <a:lstStyle/>
                    <a:p>
                      <a:pPr algn="l" fontAlgn="b"/>
                      <a:r>
                        <a:rPr lang="en-US" sz="1000" b="0" i="0" u="none" strike="noStrike">
                          <a:solidFill>
                            <a:srgbClr val="000000"/>
                          </a:solidFill>
                          <a:effectLst/>
                          <a:latin typeface="Arial"/>
                        </a:rPr>
                        <a:t>PERU</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28,302,603</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fi-FI" sz="1000" b="0" i="0" u="none" strike="noStrike">
                          <a:solidFill>
                            <a:srgbClr val="000000"/>
                          </a:solidFill>
                          <a:effectLst/>
                          <a:latin typeface="Arial"/>
                        </a:rPr>
                        <a:t>19,700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.70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32,551,815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78,000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0.24</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15.01%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295.94%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(65.26%)</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2"/>
                  </a:ext>
                </a:extLst>
              </a:tr>
              <a:tr h="147746">
                <a:tc>
                  <a:txBody>
                    <a:bodyPr/>
                    <a:lstStyle/>
                    <a:p>
                      <a:pPr algn="l" fontAlgn="b"/>
                      <a:r>
                        <a:rPr lang="en-US" sz="1000" b="0" i="0" u="none" strike="noStrike">
                          <a:solidFill>
                            <a:srgbClr val="000000"/>
                          </a:solidFill>
                          <a:effectLst/>
                          <a:latin typeface="Arial"/>
                        </a:rPr>
                        <a:t>THE PHILIPPINES</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000" b="0" i="0" u="none" strike="noStrike">
                          <a:solidFill>
                            <a:srgbClr val="000000"/>
                          </a:solidFill>
                          <a:effectLst/>
                          <a:latin typeface="Arial"/>
                        </a:rPr>
                        <a:t>89,468,677</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11,200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000" b="0" i="0" u="none" strike="noStrike">
                          <a:solidFill>
                            <a:srgbClr val="000000"/>
                          </a:solidFill>
                          <a:effectLst/>
                          <a:latin typeface="Arial"/>
                        </a:rPr>
                        <a:t>.13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106,512,074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35,000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0.33</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dirty="0">
                          <a:solidFill>
                            <a:srgbClr val="000000"/>
                          </a:solidFill>
                          <a:effectLst/>
                          <a:latin typeface="Arial"/>
                        </a:rPr>
                        <a:t>19.05%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212.50%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162.50%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3"/>
                  </a:ext>
                </a:extLst>
              </a:tr>
              <a:tr h="147746">
                <a:tc>
                  <a:txBody>
                    <a:bodyPr/>
                    <a:lstStyle/>
                    <a:p>
                      <a:pPr algn="l" fontAlgn="b"/>
                      <a:r>
                        <a:rPr lang="en-US" sz="1000" b="0" i="0" u="none" strike="noStrike" dirty="0">
                          <a:solidFill>
                            <a:srgbClr val="000000"/>
                          </a:solidFill>
                          <a:effectLst/>
                          <a:latin typeface="Arial"/>
                        </a:rPr>
                        <a:t>RUSSIA</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000" b="0" i="0" u="none" strike="noStrike">
                          <a:solidFill>
                            <a:srgbClr val="000000"/>
                          </a:solidFill>
                          <a:effectLst/>
                          <a:latin typeface="Arial"/>
                        </a:rPr>
                        <a:t>142,893,540</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1,028,000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7.19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143,964,709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890,000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6.18</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0.75%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(13.42%)</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a:solidFill>
                            <a:srgbClr val="000000"/>
                          </a:solidFill>
                          <a:effectLst/>
                          <a:latin typeface="Arial"/>
                        </a:rPr>
                        <a:t>(14.07%)</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4"/>
                  </a:ext>
                </a:extLst>
              </a:tr>
              <a:tr h="147746">
                <a:tc>
                  <a:txBody>
                    <a:bodyPr/>
                    <a:lstStyle/>
                    <a:p>
                      <a:pPr algn="l" fontAlgn="b"/>
                      <a:r>
                        <a:rPr lang="en-US" sz="1000" b="0" i="0" u="none" strike="noStrike" dirty="0">
                          <a:solidFill>
                            <a:srgbClr val="000000"/>
                          </a:solidFill>
                          <a:effectLst/>
                          <a:latin typeface="Arial"/>
                        </a:rPr>
                        <a:t>SINGAPORE</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000" b="0" i="0" u="none" strike="noStrike">
                          <a:solidFill>
                            <a:srgbClr val="000000"/>
                          </a:solidFill>
                          <a:effectLst/>
                          <a:latin typeface="Arial"/>
                        </a:rPr>
                        <a:t>4,492,150</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dirty="0">
                          <a:solidFill>
                            <a:srgbClr val="000000"/>
                          </a:solidFill>
                          <a:effectLst/>
                          <a:latin typeface="Arial"/>
                        </a:rPr>
                        <a:t>8,000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dirty="0">
                          <a:solidFill>
                            <a:srgbClr val="000000"/>
                          </a:solidFill>
                          <a:effectLst/>
                          <a:latin typeface="Arial"/>
                        </a:rPr>
                        <a:t>2.54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5,791,401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dirty="0">
                          <a:solidFill>
                            <a:srgbClr val="000000"/>
                          </a:solidFill>
                          <a:effectLst/>
                          <a:latin typeface="Arial"/>
                        </a:rPr>
                        <a:t>9,000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dirty="0">
                          <a:solidFill>
                            <a:srgbClr val="000000"/>
                          </a:solidFill>
                          <a:effectLst/>
                          <a:latin typeface="Arial"/>
                        </a:rPr>
                        <a:t>1.55</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28.92%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12.50%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(38.76%)</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5"/>
                  </a:ext>
                </a:extLst>
              </a:tr>
              <a:tr h="147746">
                <a:tc>
                  <a:txBody>
                    <a:bodyPr/>
                    <a:lstStyle/>
                    <a:p>
                      <a:pPr algn="l" fontAlgn="b"/>
                      <a:r>
                        <a:rPr lang="en-US" sz="1000" b="0" i="0" u="none" strike="noStrike">
                          <a:solidFill>
                            <a:srgbClr val="000000"/>
                          </a:solidFill>
                          <a:effectLst/>
                          <a:latin typeface="Arial"/>
                        </a:rPr>
                        <a:t>CHINESE TAIPEI</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000" b="0" i="0" u="none" strike="noStrike">
                          <a:solidFill>
                            <a:srgbClr val="000000"/>
                          </a:solidFill>
                          <a:effectLst/>
                          <a:latin typeface="Arial"/>
                        </a:rPr>
                        <a:t>23,036,087</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45,000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1.95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23,694,089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52,000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2.19</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2.86%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15.56%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12.35%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6"/>
                  </a:ext>
                </a:extLst>
              </a:tr>
              <a:tr h="147746">
                <a:tc>
                  <a:txBody>
                    <a:bodyPr/>
                    <a:lstStyle/>
                    <a:p>
                      <a:pPr algn="l" fontAlgn="b"/>
                      <a:r>
                        <a:rPr lang="en-US" sz="1000" b="0" i="0" u="none" strike="noStrike">
                          <a:solidFill>
                            <a:srgbClr val="000000"/>
                          </a:solidFill>
                          <a:effectLst/>
                          <a:latin typeface="Arial"/>
                        </a:rPr>
                        <a:t>THAILAND</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64,631,595</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42,000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.65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000" b="0" i="0" u="none" strike="noStrike">
                          <a:solidFill>
                            <a:srgbClr val="000000"/>
                          </a:solidFill>
                          <a:effectLst/>
                          <a:latin typeface="Arial"/>
                        </a:rPr>
                        <a:t>69,183,173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dirty="0">
                          <a:solidFill>
                            <a:srgbClr val="000000"/>
                          </a:solidFill>
                          <a:effectLst/>
                          <a:latin typeface="Arial"/>
                        </a:rPr>
                        <a:t>71,000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a:solidFill>
                            <a:srgbClr val="000000"/>
                          </a:solidFill>
                          <a:effectLst/>
                          <a:latin typeface="Arial"/>
                        </a:rPr>
                        <a:t>1.03</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7.04%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69.05%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57.93%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7"/>
                  </a:ext>
                </a:extLst>
              </a:tr>
              <a:tr h="147746">
                <a:tc>
                  <a:txBody>
                    <a:bodyPr/>
                    <a:lstStyle/>
                    <a:p>
                      <a:pPr algn="l" fontAlgn="b"/>
                      <a:r>
                        <a:rPr lang="en-US" sz="1000" b="0" i="0" u="none" strike="noStrike" dirty="0">
                          <a:solidFill>
                            <a:srgbClr val="000000"/>
                          </a:solidFill>
                          <a:effectLst/>
                          <a:latin typeface="Arial"/>
                        </a:rPr>
                        <a:t>UNITED STATES</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000" b="0" i="0" u="none" strike="noStrike">
                          <a:solidFill>
                            <a:srgbClr val="000000"/>
                          </a:solidFill>
                          <a:effectLst/>
                          <a:latin typeface="Arial"/>
                        </a:rPr>
                        <a:t>298,444,215</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dirty="0">
                          <a:solidFill>
                            <a:srgbClr val="000000"/>
                          </a:solidFill>
                          <a:effectLst/>
                          <a:latin typeface="Arial"/>
                        </a:rPr>
                        <a:t>2,688,000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000" b="0" i="0" u="none" strike="noStrike">
                          <a:solidFill>
                            <a:srgbClr val="000000"/>
                          </a:solidFill>
                          <a:effectLst/>
                          <a:latin typeface="Arial"/>
                        </a:rPr>
                        <a:t>9.01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000" b="0" i="0" u="none" strike="noStrike">
                          <a:solidFill>
                            <a:srgbClr val="000000"/>
                          </a:solidFill>
                          <a:effectLst/>
                          <a:latin typeface="Arial"/>
                        </a:rPr>
                        <a:t>326,766,748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3,792,000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nb-NO" sz="1000" b="0" i="0" u="none" strike="noStrike" dirty="0">
                          <a:solidFill>
                            <a:srgbClr val="000000"/>
                          </a:solidFill>
                          <a:effectLst/>
                          <a:latin typeface="Arial"/>
                        </a:rPr>
                        <a:t>11.60</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000" b="0" i="0" u="none" strike="noStrike">
                          <a:solidFill>
                            <a:srgbClr val="000000"/>
                          </a:solidFill>
                          <a:effectLst/>
                          <a:latin typeface="Arial"/>
                        </a:rPr>
                        <a:t>9.49%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41.07% </a:t>
                      </a:r>
                    </a:p>
                  </a:txBody>
                  <a:tcPr marL="6680" marR="6680" marT="668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000" b="0" i="0" u="none" strike="noStrike" dirty="0">
                          <a:solidFill>
                            <a:srgbClr val="000000"/>
                          </a:solidFill>
                          <a:effectLst/>
                          <a:latin typeface="Arial"/>
                        </a:rPr>
                        <a:t>28.84%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28"/>
                  </a:ext>
                </a:extLst>
              </a:tr>
              <a:tr h="147746">
                <a:tc>
                  <a:txBody>
                    <a:bodyPr/>
                    <a:lstStyle/>
                    <a:p>
                      <a:pPr algn="l" fontAlgn="b"/>
                      <a:r>
                        <a:rPr lang="en-US" sz="1000" b="0" i="0" u="none" strike="noStrike" dirty="0">
                          <a:solidFill>
                            <a:srgbClr val="000000"/>
                          </a:solidFill>
                          <a:effectLst/>
                          <a:latin typeface="Arial"/>
                        </a:rPr>
                        <a:t>VIETNAM (1)</a:t>
                      </a: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FI" sz="1000" b="0" i="0" u="none" strike="noStrike">
                          <a:solidFill>
                            <a:srgbClr val="000000"/>
                          </a:solidFill>
                          <a:effectLst/>
                          <a:latin typeface="Arial"/>
                        </a:rPr>
                        <a:t>84,402,966</a:t>
                      </a:r>
                    </a:p>
                  </a:txBody>
                  <a:tcPr marL="6680" marR="6680" marT="6680"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dirty="0">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cs-CZ" sz="1000" b="0" i="0" u="none" strike="noStrike">
                          <a:solidFill>
                            <a:srgbClr val="000000"/>
                          </a:solidFill>
                          <a:effectLst/>
                          <a:latin typeface="Arial"/>
                        </a:rPr>
                        <a:t>96,491,146 </a:t>
                      </a:r>
                    </a:p>
                  </a:txBody>
                  <a:tcPr marL="6680" marR="6680" marT="6680"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cs-CZ" sz="1000" b="0" i="0" u="none" strike="noStrike" dirty="0">
                          <a:solidFill>
                            <a:srgbClr val="000000"/>
                          </a:solidFill>
                          <a:effectLst/>
                          <a:latin typeface="Arial"/>
                        </a:rPr>
                        <a:t>19,683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Arial"/>
                        </a:rPr>
                        <a:t>0.20</a:t>
                      </a: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mr-IN" sz="1000" b="0" i="0" u="none" strike="noStrike">
                          <a:solidFill>
                            <a:srgbClr val="000000"/>
                          </a:solidFill>
                          <a:effectLst/>
                          <a:latin typeface="Arial"/>
                        </a:rPr>
                        <a:t>14.32% </a:t>
                      </a:r>
                    </a:p>
                  </a:txBody>
                  <a:tcPr marL="6680" marR="6680" marT="6680"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dirty="0">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6680" marR="6680" marT="6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00" b="0" i="0" u="none" strike="noStrike" dirty="0">
                          <a:solidFill>
                            <a:srgbClr val="000000"/>
                          </a:solidFill>
                          <a:effectLst/>
                          <a:latin typeface="Arial"/>
                        </a:rPr>
                        <a:t> </a:t>
                      </a:r>
                    </a:p>
                  </a:txBody>
                  <a:tcPr marL="6680" marR="6680" marT="6680"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47746">
                <a:tc>
                  <a:txBody>
                    <a:bodyPr/>
                    <a:lstStyle/>
                    <a:p>
                      <a:pPr algn="l" fontAlgn="b"/>
                      <a:endParaRPr lang="en-US" sz="12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30"/>
                  </a:ext>
                </a:extLst>
              </a:tr>
              <a:tr h="147746">
                <a:tc>
                  <a:txBody>
                    <a:bodyPr/>
                    <a:lstStyle/>
                    <a:p>
                      <a:pPr algn="l" fontAlgn="b"/>
                      <a:r>
                        <a:rPr lang="en-US" sz="1100" b="1" i="0" u="none" strike="noStrike" dirty="0">
                          <a:solidFill>
                            <a:srgbClr val="000000"/>
                          </a:solidFill>
                          <a:effectLst/>
                          <a:latin typeface="Arial"/>
                        </a:rPr>
                        <a:t>APEC TOTAL</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100" b="1" i="0" u="none" strike="noStrike">
                          <a:solidFill>
                            <a:srgbClr val="000000"/>
                          </a:solidFill>
                          <a:effectLst/>
                          <a:latin typeface="Arial"/>
                        </a:rPr>
                        <a:t>2,667,055,156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100" b="1" i="0" u="none" strike="noStrike">
                          <a:solidFill>
                            <a:srgbClr val="000000"/>
                          </a:solidFill>
                          <a:effectLst/>
                          <a:latin typeface="Arial"/>
                        </a:rPr>
                        <a:t>5,816,000 </a:t>
                      </a: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100" b="1" i="0" u="none" strike="noStrike">
                          <a:solidFill>
                            <a:srgbClr val="000000"/>
                          </a:solidFill>
                          <a:effectLst/>
                          <a:latin typeface="Arial"/>
                        </a:rPr>
                        <a:t>2.18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fi-FI" sz="1100" b="1" i="0" u="none" strike="noStrike">
                          <a:solidFill>
                            <a:srgbClr val="000000"/>
                          </a:solidFill>
                          <a:effectLst/>
                          <a:latin typeface="Arial"/>
                        </a:rPr>
                        <a:t>2,928,916,414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is-IS" sz="1100" b="1" i="0" u="none" strike="noStrike">
                          <a:solidFill>
                            <a:srgbClr val="000000"/>
                          </a:solidFill>
                          <a:effectLst/>
                          <a:latin typeface="Arial"/>
                        </a:rPr>
                        <a:t>8,681,638 </a:t>
                      </a: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100" b="1" i="0" u="none" strike="noStrike" dirty="0">
                          <a:solidFill>
                            <a:srgbClr val="000000"/>
                          </a:solidFill>
                          <a:effectLst/>
                          <a:latin typeface="Arial"/>
                        </a:rPr>
                        <a:t>2.73</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100" b="1" i="0" u="none" strike="noStrike" dirty="0">
                          <a:solidFill>
                            <a:srgbClr val="000000"/>
                          </a:solidFill>
                          <a:effectLst/>
                          <a:latin typeface="Arial"/>
                        </a:rPr>
                        <a:t>9.82%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pt-BR" sz="1100" b="1" i="0" u="none" strike="noStrike">
                          <a:solidFill>
                            <a:srgbClr val="000000"/>
                          </a:solidFill>
                          <a:effectLst/>
                          <a:latin typeface="Arial"/>
                        </a:rPr>
                        <a:t>49.27% </a:t>
                      </a: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100" b="1" i="0" u="none" strike="noStrike">
                          <a:solidFill>
                            <a:srgbClr val="000000"/>
                          </a:solidFill>
                          <a:effectLst/>
                          <a:latin typeface="Arial"/>
                        </a:rPr>
                        <a:t>25.23%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31"/>
                  </a:ext>
                </a:extLst>
              </a:tr>
              <a:tr h="147746">
                <a:tc>
                  <a:txBody>
                    <a:bodyPr/>
                    <a:lstStyle/>
                    <a:p>
                      <a:pPr algn="l" fontAlgn="b"/>
                      <a:endParaRPr lang="en-US" sz="1100" b="1"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32"/>
                  </a:ext>
                </a:extLst>
              </a:tr>
              <a:tr h="147746">
                <a:tc>
                  <a:txBody>
                    <a:bodyPr/>
                    <a:lstStyle/>
                    <a:p>
                      <a:pPr algn="l" fontAlgn="b"/>
                      <a:r>
                        <a:rPr lang="en-US" sz="1100" b="1" i="0" u="none" strike="noStrike">
                          <a:solidFill>
                            <a:srgbClr val="000000"/>
                          </a:solidFill>
                          <a:effectLst/>
                          <a:latin typeface="Arial"/>
                        </a:rPr>
                        <a:t>OTHER COUNTRIES</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100" b="1" i="0" u="none" strike="noStrike" dirty="0">
                          <a:solidFill>
                            <a:srgbClr val="000000"/>
                          </a:solidFill>
                          <a:effectLst/>
                          <a:latin typeface="Arial"/>
                        </a:rPr>
                        <a:t>3,858,115,108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en-US" sz="1100" b="1" i="0" u="none" strike="noStrike">
                          <a:solidFill>
                            <a:srgbClr val="000000"/>
                          </a:solidFill>
                          <a:effectLst/>
                          <a:latin typeface="Arial"/>
                        </a:rPr>
                        <a:t>18,693,000 </a:t>
                      </a: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hr-HR" sz="1100" b="1" i="0" u="none" strike="noStrike">
                          <a:solidFill>
                            <a:srgbClr val="000000"/>
                          </a:solidFill>
                          <a:effectLst/>
                          <a:latin typeface="Arial"/>
                        </a:rPr>
                        <a:t>4.84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100" b="1" i="0" u="none" strike="noStrike" dirty="0">
                          <a:solidFill>
                            <a:srgbClr val="000000"/>
                          </a:solidFill>
                          <a:effectLst/>
                          <a:latin typeface="Arial"/>
                        </a:rPr>
                        <a:t>4,638,495,404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cs-CZ" sz="1100" b="1" i="0" u="none" strike="noStrike">
                          <a:solidFill>
                            <a:srgbClr val="000000"/>
                          </a:solidFill>
                          <a:effectLst/>
                          <a:latin typeface="Arial"/>
                        </a:rPr>
                        <a:t>16,597,524 </a:t>
                      </a: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fi-FI" sz="1100" b="1" i="0" u="none" strike="noStrike" dirty="0">
                          <a:solidFill>
                            <a:srgbClr val="000000"/>
                          </a:solidFill>
                          <a:effectLst/>
                          <a:latin typeface="Arial"/>
                        </a:rPr>
                        <a:t>3.79</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pt-BR" sz="1100" b="1" i="0" u="none" strike="noStrike">
                          <a:solidFill>
                            <a:srgbClr val="000000"/>
                          </a:solidFill>
                          <a:effectLst/>
                          <a:latin typeface="Arial"/>
                        </a:rPr>
                        <a:t>20.23% </a:t>
                      </a: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100" b="1" i="0" u="none" strike="noStrike">
                          <a:solidFill>
                            <a:srgbClr val="000000"/>
                          </a:solidFill>
                          <a:effectLst/>
                          <a:latin typeface="Arial"/>
                        </a:rPr>
                        <a:t>(11.21%)</a:t>
                      </a: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r>
                        <a:rPr lang="mr-IN" sz="1100" b="1" i="0" u="none" strike="noStrike" dirty="0">
                          <a:solidFill>
                            <a:srgbClr val="000000"/>
                          </a:solidFill>
                          <a:effectLst/>
                          <a:latin typeface="Arial"/>
                        </a:rPr>
                        <a:t>(21.69%)</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33"/>
                  </a:ext>
                </a:extLst>
              </a:tr>
              <a:tr h="147746">
                <a:tc>
                  <a:txBody>
                    <a:bodyPr/>
                    <a:lstStyle/>
                    <a:p>
                      <a:pPr algn="l" fontAlgn="b"/>
                      <a:endParaRPr lang="en-US" sz="1100" b="0"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0" i="0" u="none" strike="noStrike" dirty="0">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a:endParaRP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extLst>
                  <a:ext uri="{0D108BD9-81ED-4DB2-BD59-A6C34878D82A}">
                    <a16:rowId xmlns:a16="http://schemas.microsoft.com/office/drawing/2014/main" xmlns="" val="10034"/>
                  </a:ext>
                </a:extLst>
              </a:tr>
              <a:tr h="147746">
                <a:tc>
                  <a:txBody>
                    <a:bodyPr/>
                    <a:lstStyle/>
                    <a:p>
                      <a:pPr algn="l" fontAlgn="b"/>
                      <a:r>
                        <a:rPr lang="en-US" sz="1100" b="1" i="0" u="none" strike="noStrike" dirty="0">
                          <a:solidFill>
                            <a:srgbClr val="000000"/>
                          </a:solidFill>
                          <a:effectLst/>
                          <a:latin typeface="Arial"/>
                        </a:rPr>
                        <a:t>WORLD TOTAL </a:t>
                      </a:r>
                    </a:p>
                  </a:txBody>
                  <a:tcPr marL="6680" marR="6680" marT="668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is-IS" sz="1100" b="1" i="0" u="none" strike="noStrike">
                          <a:solidFill>
                            <a:srgbClr val="000000"/>
                          </a:solidFill>
                          <a:effectLst/>
                          <a:latin typeface="Arial"/>
                        </a:rPr>
                        <a:t>6,525,170,264 </a:t>
                      </a:r>
                    </a:p>
                  </a:txBody>
                  <a:tcPr marL="6680" marR="6680" marT="668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a:rPr>
                        <a:t>24,509,000 </a:t>
                      </a: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hr-HR" sz="1100" b="1" i="0" u="none" strike="noStrike" dirty="0">
                          <a:solidFill>
                            <a:srgbClr val="000000"/>
                          </a:solidFill>
                          <a:effectLst/>
                          <a:latin typeface="Arial"/>
                        </a:rPr>
                        <a:t>3.76 </a:t>
                      </a:r>
                    </a:p>
                  </a:txBody>
                  <a:tcPr marL="6680" marR="6680" marT="668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cs-CZ" sz="1100" b="1" i="0" u="none" strike="noStrike" dirty="0">
                          <a:solidFill>
                            <a:srgbClr val="000000"/>
                          </a:solidFill>
                          <a:effectLst/>
                          <a:latin typeface="Arial"/>
                        </a:rPr>
                        <a:t>7,567,411,818 </a:t>
                      </a:r>
                    </a:p>
                  </a:txBody>
                  <a:tcPr marL="6680" marR="6680" marT="668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s-IS" sz="1100" b="1" i="0" u="none" strike="noStrike" dirty="0">
                          <a:solidFill>
                            <a:srgbClr val="000000"/>
                          </a:solidFill>
                          <a:effectLst/>
                          <a:latin typeface="Arial"/>
                        </a:rPr>
                        <a:t>25,279,162 </a:t>
                      </a: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a:endParaRP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hr-HR" sz="1100" b="1" i="0" u="none" strike="noStrike" dirty="0">
                          <a:solidFill>
                            <a:srgbClr val="000000"/>
                          </a:solidFill>
                          <a:effectLst/>
                          <a:latin typeface="Arial"/>
                        </a:rPr>
                        <a:t>3.34</a:t>
                      </a:r>
                    </a:p>
                  </a:txBody>
                  <a:tcPr marL="6680" marR="6680" marT="668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a:endParaRPr>
                    </a:p>
                  </a:txBody>
                  <a:tcPr marL="6680" marR="6680" marT="668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mr-IN" sz="1100" b="1" i="0" u="none" strike="noStrike">
                          <a:solidFill>
                            <a:srgbClr val="000000"/>
                          </a:solidFill>
                          <a:effectLst/>
                          <a:latin typeface="Arial"/>
                        </a:rPr>
                        <a:t>15.97% </a:t>
                      </a:r>
                    </a:p>
                  </a:txBody>
                  <a:tcPr marL="6680" marR="6680" marT="668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mr-IN" sz="1100" b="1" i="0" u="none" strike="noStrike" dirty="0">
                          <a:solidFill>
                            <a:srgbClr val="000000"/>
                          </a:solidFill>
                          <a:effectLst/>
                          <a:latin typeface="Arial"/>
                        </a:rPr>
                        <a:t>3.14% </a:t>
                      </a: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Arial"/>
                      </a:endParaRPr>
                    </a:p>
                  </a:txBody>
                  <a:tcPr marL="6680" marR="6680" marT="668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mr-IN" sz="1100" b="1" i="0" u="none" strike="noStrike" dirty="0">
                          <a:solidFill>
                            <a:srgbClr val="000000"/>
                          </a:solidFill>
                          <a:effectLst/>
                          <a:latin typeface="Arial"/>
                        </a:rPr>
                        <a:t>(11.08%)</a:t>
                      </a:r>
                    </a:p>
                  </a:txBody>
                  <a:tcPr marL="6680" marR="6680" marT="668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35"/>
                  </a:ext>
                </a:extLst>
              </a:tr>
              <a:tr h="147746">
                <a:tc>
                  <a:txBody>
                    <a:bodyPr/>
                    <a:lstStyle/>
                    <a:p>
                      <a:pPr algn="l" fontAlgn="b"/>
                      <a:endParaRPr lang="en-US" sz="600" b="1"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1" i="0" u="none" strike="noStrike" dirty="0">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w="12700" cap="flat" cmpd="sng" algn="ctr">
                      <a:solidFill>
                        <a:scrgbClr r="0" g="0" b="0"/>
                      </a:solidFill>
                      <a:prstDash val="solid"/>
                      <a:round/>
                      <a:headEnd type="none" w="med" len="med"/>
                      <a:tailEnd type="none" w="med" len="med"/>
                    </a:lnT>
                    <a:lnB>
                      <a:noFill/>
                    </a:lnB>
                  </a:tcPr>
                </a:tc>
                <a:extLst>
                  <a:ext uri="{0D108BD9-81ED-4DB2-BD59-A6C34878D82A}">
                    <a16:rowId xmlns:a16="http://schemas.microsoft.com/office/drawing/2014/main" xmlns="" val="10036"/>
                  </a:ext>
                </a:extLst>
              </a:tr>
              <a:tr h="147746">
                <a:tc gridSpan="6">
                  <a:txBody>
                    <a:bodyPr/>
                    <a:lstStyle/>
                    <a:p>
                      <a:pPr algn="l" fontAlgn="b"/>
                      <a:r>
                        <a:rPr lang="en-US" sz="800" b="0" i="0" u="none" strike="noStrike" dirty="0">
                          <a:solidFill>
                            <a:srgbClr val="000000"/>
                          </a:solidFill>
                          <a:effectLst/>
                          <a:latin typeface="Arial"/>
                        </a:rPr>
                        <a:t>(1) Data for consumption and per capita consumption not available for 2006.</a:t>
                      </a:r>
                    </a:p>
                  </a:txBody>
                  <a:tcPr marL="6680" marR="6680" marT="668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6680" marR="6680" marT="668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a:endParaRPr>
                    </a:p>
                  </a:txBody>
                  <a:tcPr marL="6680" marR="6680" marT="6680" marB="0" anchor="b">
                    <a:lnL>
                      <a:noFill/>
                    </a:lnL>
                    <a:lnR>
                      <a:noFill/>
                    </a:lnR>
                    <a:lnT>
                      <a:noFill/>
                    </a:lnT>
                    <a:lnB>
                      <a:noFill/>
                    </a:lnB>
                  </a:tcPr>
                </a:tc>
                <a:extLst>
                  <a:ext uri="{0D108BD9-81ED-4DB2-BD59-A6C34878D82A}">
                    <a16:rowId xmlns:a16="http://schemas.microsoft.com/office/drawing/2014/main" xmlns="" val="10037"/>
                  </a:ext>
                </a:extLst>
              </a:tr>
            </a:tbl>
          </a:graphicData>
        </a:graphic>
      </p:graphicFrame>
    </p:spTree>
    <p:extLst>
      <p:ext uri="{BB962C8B-B14F-4D97-AF65-F5344CB8AC3E}">
        <p14:creationId xmlns:p14="http://schemas.microsoft.com/office/powerpoint/2010/main" val="7458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E31375A4-56A4-47D6-9801-1991572033F7}" type="slidenum">
              <a:rPr lang="en-US" smtClean="0"/>
              <a:t>11</a:t>
            </a:fld>
            <a:endParaRPr lang="en-US" dirty="0"/>
          </a:p>
        </p:txBody>
      </p:sp>
      <p:grpSp>
        <p:nvGrpSpPr>
          <p:cNvPr id="21" name="Agrupar 20"/>
          <p:cNvGrpSpPr/>
          <p:nvPr/>
        </p:nvGrpSpPr>
        <p:grpSpPr>
          <a:xfrm>
            <a:off x="11342" y="973220"/>
            <a:ext cx="9144000" cy="4325562"/>
            <a:chOff x="0" y="326827"/>
            <a:chExt cx="9144000" cy="4325562"/>
          </a:xfrm>
        </p:grpSpPr>
        <p:graphicFrame>
          <p:nvGraphicFramePr>
            <p:cNvPr id="9" name="Gráfico 8"/>
            <p:cNvGraphicFramePr>
              <a:graphicFrameLocks/>
            </p:cNvGraphicFramePr>
            <p:nvPr>
              <p:extLst>
                <p:ext uri="{D42A27DB-BD31-4B8C-83A1-F6EECF244321}">
                  <p14:modId xmlns:p14="http://schemas.microsoft.com/office/powerpoint/2010/main" val="1691429558"/>
                </p:ext>
              </p:extLst>
            </p:nvPr>
          </p:nvGraphicFramePr>
          <p:xfrm>
            <a:off x="0" y="326827"/>
            <a:ext cx="9144000" cy="4325562"/>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1807429" y="2857373"/>
              <a:ext cx="598405" cy="307777"/>
            </a:xfrm>
            <a:prstGeom prst="rect">
              <a:avLst/>
            </a:prstGeom>
            <a:noFill/>
          </p:spPr>
          <p:txBody>
            <a:bodyPr wrap="square" rtlCol="0">
              <a:spAutoFit/>
            </a:bodyPr>
            <a:lstStyle/>
            <a:p>
              <a:pPr algn="ctr"/>
              <a:r>
                <a:rPr lang="es-ES" sz="1400" b="1" dirty="0" smtClean="0"/>
                <a:t>41%</a:t>
              </a:r>
              <a:endParaRPr lang="es-ES" sz="1400" b="1" dirty="0"/>
            </a:p>
          </p:txBody>
        </p:sp>
        <p:sp>
          <p:nvSpPr>
            <p:cNvPr id="11" name="CuadroTexto 10"/>
            <p:cNvSpPr txBox="1"/>
            <p:nvPr/>
          </p:nvSpPr>
          <p:spPr>
            <a:xfrm>
              <a:off x="2631508" y="2289324"/>
              <a:ext cx="598405" cy="307777"/>
            </a:xfrm>
            <a:prstGeom prst="rect">
              <a:avLst/>
            </a:prstGeom>
            <a:noFill/>
          </p:spPr>
          <p:txBody>
            <a:bodyPr wrap="square" rtlCol="0">
              <a:spAutoFit/>
            </a:bodyPr>
            <a:lstStyle/>
            <a:p>
              <a:pPr algn="ctr"/>
              <a:r>
                <a:rPr lang="es-ES" sz="1400" b="1" dirty="0" smtClean="0"/>
                <a:t>59%</a:t>
              </a:r>
              <a:endParaRPr lang="es-ES" sz="1400" b="1" dirty="0"/>
            </a:p>
          </p:txBody>
        </p:sp>
        <p:sp>
          <p:nvSpPr>
            <p:cNvPr id="12" name="CuadroTexto 11"/>
            <p:cNvSpPr txBox="1"/>
            <p:nvPr/>
          </p:nvSpPr>
          <p:spPr>
            <a:xfrm>
              <a:off x="5372927" y="2698155"/>
              <a:ext cx="598405" cy="307777"/>
            </a:xfrm>
            <a:prstGeom prst="rect">
              <a:avLst/>
            </a:prstGeom>
            <a:noFill/>
          </p:spPr>
          <p:txBody>
            <a:bodyPr wrap="square" rtlCol="0">
              <a:spAutoFit/>
            </a:bodyPr>
            <a:lstStyle/>
            <a:p>
              <a:pPr algn="ctr"/>
              <a:r>
                <a:rPr lang="es-ES" sz="1400" b="1" dirty="0"/>
                <a:t>3</a:t>
              </a:r>
              <a:r>
                <a:rPr lang="es-ES" sz="1400" b="1" dirty="0" smtClean="0"/>
                <a:t>9%</a:t>
              </a:r>
              <a:endParaRPr lang="es-ES" sz="1400" b="1" dirty="0"/>
            </a:p>
          </p:txBody>
        </p:sp>
        <p:sp>
          <p:nvSpPr>
            <p:cNvPr id="13" name="CuadroTexto 12"/>
            <p:cNvSpPr txBox="1"/>
            <p:nvPr/>
          </p:nvSpPr>
          <p:spPr>
            <a:xfrm>
              <a:off x="6172581" y="1922519"/>
              <a:ext cx="598405" cy="307777"/>
            </a:xfrm>
            <a:prstGeom prst="rect">
              <a:avLst/>
            </a:prstGeom>
            <a:noFill/>
          </p:spPr>
          <p:txBody>
            <a:bodyPr wrap="square" rtlCol="0">
              <a:spAutoFit/>
            </a:bodyPr>
            <a:lstStyle/>
            <a:p>
              <a:pPr algn="ctr"/>
              <a:r>
                <a:rPr lang="es-ES" sz="1400" b="1" dirty="0" smtClean="0"/>
                <a:t>61%</a:t>
              </a:r>
              <a:endParaRPr lang="es-ES" sz="1400" b="1" dirty="0"/>
            </a:p>
          </p:txBody>
        </p:sp>
        <p:sp>
          <p:nvSpPr>
            <p:cNvPr id="15" name="CuadroTexto 14"/>
            <p:cNvSpPr txBox="1"/>
            <p:nvPr/>
          </p:nvSpPr>
          <p:spPr>
            <a:xfrm>
              <a:off x="1721941" y="4225004"/>
              <a:ext cx="769378" cy="307777"/>
            </a:xfrm>
            <a:prstGeom prst="rect">
              <a:avLst/>
            </a:prstGeom>
            <a:noFill/>
          </p:spPr>
          <p:txBody>
            <a:bodyPr wrap="square" rtlCol="0">
              <a:spAutoFit/>
            </a:bodyPr>
            <a:lstStyle/>
            <a:p>
              <a:pPr algn="ctr"/>
              <a:r>
                <a:rPr lang="es-ES" sz="1400" b="1" dirty="0" smtClean="0"/>
                <a:t>2.18 </a:t>
              </a:r>
              <a:r>
                <a:rPr lang="es-ES" sz="1400" b="1" dirty="0" err="1" smtClean="0"/>
                <a:t>lt</a:t>
              </a:r>
              <a:endParaRPr lang="es-ES" sz="1400" b="1" dirty="0"/>
            </a:p>
          </p:txBody>
        </p:sp>
        <p:sp>
          <p:nvSpPr>
            <p:cNvPr id="16" name="CuadroTexto 15"/>
            <p:cNvSpPr txBox="1"/>
            <p:nvPr/>
          </p:nvSpPr>
          <p:spPr>
            <a:xfrm>
              <a:off x="2533809" y="4230872"/>
              <a:ext cx="769378" cy="307777"/>
            </a:xfrm>
            <a:prstGeom prst="rect">
              <a:avLst/>
            </a:prstGeom>
            <a:noFill/>
          </p:spPr>
          <p:txBody>
            <a:bodyPr wrap="square" rtlCol="0">
              <a:spAutoFit/>
            </a:bodyPr>
            <a:lstStyle/>
            <a:p>
              <a:pPr algn="ctr"/>
              <a:r>
                <a:rPr lang="es-ES" sz="1400" b="1" dirty="0" smtClean="0"/>
                <a:t>4.84 </a:t>
              </a:r>
              <a:r>
                <a:rPr lang="es-ES" sz="1400" b="1" dirty="0" err="1" smtClean="0"/>
                <a:t>lt</a:t>
              </a:r>
              <a:endParaRPr lang="es-ES" sz="1400" b="1" dirty="0"/>
            </a:p>
          </p:txBody>
        </p:sp>
        <p:sp>
          <p:nvSpPr>
            <p:cNvPr id="17" name="CuadroTexto 16"/>
            <p:cNvSpPr txBox="1"/>
            <p:nvPr/>
          </p:nvSpPr>
          <p:spPr>
            <a:xfrm>
              <a:off x="3309039" y="4224529"/>
              <a:ext cx="769378" cy="307777"/>
            </a:xfrm>
            <a:prstGeom prst="rect">
              <a:avLst/>
            </a:prstGeom>
            <a:noFill/>
          </p:spPr>
          <p:txBody>
            <a:bodyPr wrap="square" rtlCol="0">
              <a:spAutoFit/>
            </a:bodyPr>
            <a:lstStyle/>
            <a:p>
              <a:pPr algn="ctr"/>
              <a:r>
                <a:rPr lang="es-ES" sz="1400" b="1" dirty="0" smtClean="0"/>
                <a:t>3.76</a:t>
              </a:r>
              <a:endParaRPr lang="es-ES" sz="1400" b="1" dirty="0"/>
            </a:p>
          </p:txBody>
        </p:sp>
        <p:sp>
          <p:nvSpPr>
            <p:cNvPr id="18" name="CuadroTexto 17"/>
            <p:cNvSpPr txBox="1"/>
            <p:nvPr/>
          </p:nvSpPr>
          <p:spPr>
            <a:xfrm>
              <a:off x="5293800" y="4194239"/>
              <a:ext cx="769378" cy="307777"/>
            </a:xfrm>
            <a:prstGeom prst="rect">
              <a:avLst/>
            </a:prstGeom>
            <a:noFill/>
          </p:spPr>
          <p:txBody>
            <a:bodyPr wrap="square" rtlCol="0">
              <a:spAutoFit/>
            </a:bodyPr>
            <a:lstStyle/>
            <a:p>
              <a:pPr algn="ctr"/>
              <a:r>
                <a:rPr lang="es-ES" sz="1400" b="1" dirty="0" smtClean="0"/>
                <a:t>2.73 </a:t>
              </a:r>
              <a:r>
                <a:rPr lang="es-ES" sz="1400" b="1" dirty="0" err="1" smtClean="0"/>
                <a:t>lt</a:t>
              </a:r>
              <a:endParaRPr lang="es-ES" sz="1400" b="1" dirty="0"/>
            </a:p>
          </p:txBody>
        </p:sp>
        <p:sp>
          <p:nvSpPr>
            <p:cNvPr id="19" name="CuadroTexto 18"/>
            <p:cNvSpPr txBox="1"/>
            <p:nvPr/>
          </p:nvSpPr>
          <p:spPr>
            <a:xfrm>
              <a:off x="6093455" y="4200107"/>
              <a:ext cx="769378" cy="307777"/>
            </a:xfrm>
            <a:prstGeom prst="rect">
              <a:avLst/>
            </a:prstGeom>
            <a:noFill/>
          </p:spPr>
          <p:txBody>
            <a:bodyPr wrap="square" rtlCol="0">
              <a:spAutoFit/>
            </a:bodyPr>
            <a:lstStyle/>
            <a:p>
              <a:pPr algn="ctr"/>
              <a:r>
                <a:rPr lang="es-ES" sz="1400" b="1" dirty="0" smtClean="0"/>
                <a:t>3.79 </a:t>
              </a:r>
              <a:r>
                <a:rPr lang="es-ES" sz="1400" b="1" dirty="0" err="1" smtClean="0"/>
                <a:t>lt</a:t>
              </a:r>
              <a:endParaRPr lang="es-ES" sz="1400" b="1" dirty="0"/>
            </a:p>
          </p:txBody>
        </p:sp>
        <p:sp>
          <p:nvSpPr>
            <p:cNvPr id="20" name="CuadroTexto 19"/>
            <p:cNvSpPr txBox="1"/>
            <p:nvPr/>
          </p:nvSpPr>
          <p:spPr>
            <a:xfrm>
              <a:off x="6893109" y="4205975"/>
              <a:ext cx="769378" cy="307777"/>
            </a:xfrm>
            <a:prstGeom prst="rect">
              <a:avLst/>
            </a:prstGeom>
            <a:noFill/>
          </p:spPr>
          <p:txBody>
            <a:bodyPr wrap="square" rtlCol="0">
              <a:spAutoFit/>
            </a:bodyPr>
            <a:lstStyle/>
            <a:p>
              <a:pPr algn="ctr"/>
              <a:r>
                <a:rPr lang="es-ES" sz="1400" b="1" dirty="0" smtClean="0"/>
                <a:t>3.34 </a:t>
              </a:r>
              <a:r>
                <a:rPr lang="es-ES" sz="1400" b="1" dirty="0" err="1" smtClean="0"/>
                <a:t>lt</a:t>
              </a:r>
              <a:endParaRPr lang="es-ES" sz="1400" b="1" dirty="0"/>
            </a:p>
          </p:txBody>
        </p:sp>
      </p:grpSp>
      <p:sp>
        <p:nvSpPr>
          <p:cNvPr id="22" name="Date Placeholder 3"/>
          <p:cNvSpPr>
            <a:spLocks noGrp="1"/>
          </p:cNvSpPr>
          <p:nvPr>
            <p:ph type="dt" sz="half" idx="10"/>
          </p:nvPr>
        </p:nvSpPr>
        <p:spPr>
          <a:xfrm>
            <a:off x="5629835" y="6287879"/>
            <a:ext cx="2133600" cy="365125"/>
          </a:xfrm>
        </p:spPr>
        <p:txBody>
          <a:bodyPr/>
          <a:lstStyle/>
          <a:p>
            <a:r>
              <a:rPr lang="en-US" dirty="0"/>
              <a:t>Honolulu, Hawaii, USA</a:t>
            </a:r>
          </a:p>
        </p:txBody>
      </p:sp>
      <p:sp>
        <p:nvSpPr>
          <p:cNvPr id="23" name="Footer Placeholder 4"/>
          <p:cNvSpPr>
            <a:spLocks noGrp="1"/>
          </p:cNvSpPr>
          <p:nvPr>
            <p:ph type="ftr" sz="quarter" idx="11"/>
          </p:nvPr>
        </p:nvSpPr>
        <p:spPr>
          <a:xfrm>
            <a:off x="264458" y="6287879"/>
            <a:ext cx="4840941" cy="365125"/>
          </a:xfrm>
        </p:spPr>
        <p:txBody>
          <a:bodyPr/>
          <a:lstStyle/>
          <a:p>
            <a:r>
              <a:rPr lang="en-US" dirty="0"/>
              <a:t>FIVS|  October 9-10, 2018</a:t>
            </a:r>
          </a:p>
        </p:txBody>
      </p:sp>
      <p:sp>
        <p:nvSpPr>
          <p:cNvPr id="24" name="Title 5"/>
          <p:cNvSpPr>
            <a:spLocks noGrp="1"/>
          </p:cNvSpPr>
          <p:nvPr>
            <p:ph type="title"/>
          </p:nvPr>
        </p:nvSpPr>
        <p:spPr>
          <a:xfrm>
            <a:off x="549275" y="107576"/>
            <a:ext cx="8042276" cy="538817"/>
          </a:xfrm>
        </p:spPr>
        <p:txBody>
          <a:bodyPr>
            <a:normAutofit/>
          </a:bodyPr>
          <a:lstStyle/>
          <a:p>
            <a:r>
              <a:rPr lang="en-US" sz="2400" b="1" dirty="0" smtClean="0">
                <a:latin typeface="Arial"/>
                <a:cs typeface="Arial"/>
              </a:rPr>
              <a:t>POPULATION AND CONSUMPTION</a:t>
            </a:r>
            <a:endParaRPr lang="en-US" sz="2400" b="1" dirty="0">
              <a:latin typeface="Arial"/>
              <a:cs typeface="Arial"/>
            </a:endParaRPr>
          </a:p>
        </p:txBody>
      </p:sp>
      <p:sp>
        <p:nvSpPr>
          <p:cNvPr id="2" name="CuadroTexto 1"/>
          <p:cNvSpPr txBox="1"/>
          <p:nvPr/>
        </p:nvSpPr>
        <p:spPr>
          <a:xfrm>
            <a:off x="2449362" y="5375266"/>
            <a:ext cx="918511" cy="461665"/>
          </a:xfrm>
          <a:prstGeom prst="rect">
            <a:avLst/>
          </a:prstGeom>
          <a:noFill/>
        </p:spPr>
        <p:txBody>
          <a:bodyPr wrap="square" rtlCol="0">
            <a:spAutoFit/>
          </a:bodyPr>
          <a:lstStyle/>
          <a:p>
            <a:r>
              <a:rPr lang="es-ES" sz="2400" b="1" dirty="0" smtClean="0">
                <a:latin typeface="Arial"/>
                <a:cs typeface="Arial"/>
              </a:rPr>
              <a:t>2006</a:t>
            </a:r>
            <a:endParaRPr lang="es-ES" sz="2400" b="1" dirty="0">
              <a:latin typeface="Arial"/>
              <a:cs typeface="Arial"/>
            </a:endParaRPr>
          </a:p>
        </p:txBody>
      </p:sp>
      <p:sp>
        <p:nvSpPr>
          <p:cNvPr id="25" name="CuadroTexto 24"/>
          <p:cNvSpPr txBox="1"/>
          <p:nvPr/>
        </p:nvSpPr>
        <p:spPr>
          <a:xfrm>
            <a:off x="6071688" y="5266843"/>
            <a:ext cx="918511" cy="461665"/>
          </a:xfrm>
          <a:prstGeom prst="rect">
            <a:avLst/>
          </a:prstGeom>
          <a:noFill/>
        </p:spPr>
        <p:txBody>
          <a:bodyPr wrap="square" rtlCol="0">
            <a:spAutoFit/>
          </a:bodyPr>
          <a:lstStyle/>
          <a:p>
            <a:r>
              <a:rPr lang="es-ES" sz="2400" b="1" dirty="0" smtClean="0">
                <a:latin typeface="Arial"/>
                <a:cs typeface="Arial"/>
              </a:rPr>
              <a:t>2017</a:t>
            </a:r>
            <a:endParaRPr lang="es-ES" sz="2400" b="1" dirty="0">
              <a:latin typeface="Arial"/>
              <a:cs typeface="Arial"/>
            </a:endParaRPr>
          </a:p>
        </p:txBody>
      </p:sp>
    </p:spTree>
    <p:extLst>
      <p:ext uri="{BB962C8B-B14F-4D97-AF65-F5344CB8AC3E}">
        <p14:creationId xmlns:p14="http://schemas.microsoft.com/office/powerpoint/2010/main" val="47186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07576"/>
            <a:ext cx="8042276" cy="761424"/>
          </a:xfrm>
        </p:spPr>
        <p:txBody>
          <a:bodyPr>
            <a:normAutofit fontScale="90000"/>
          </a:bodyPr>
          <a:lstStyle/>
          <a:p>
            <a:r>
              <a:rPr lang="en-US" sz="2400" b="1" dirty="0">
                <a:latin typeface="Arial"/>
                <a:cs typeface="Arial"/>
              </a:rPr>
              <a:t/>
            </a:r>
            <a:br>
              <a:rPr lang="en-US" sz="2400" b="1" dirty="0">
                <a:latin typeface="Arial"/>
                <a:cs typeface="Arial"/>
              </a:rPr>
            </a:br>
            <a:r>
              <a:rPr lang="en-US" sz="2400" b="1" dirty="0">
                <a:latin typeface="Arial"/>
                <a:cs typeface="Arial"/>
              </a:rPr>
              <a:t>2006 &amp; 2017 WINE PRODUCTION OBSERVATIONS</a:t>
            </a:r>
            <a:br>
              <a:rPr lang="en-US" sz="2400" b="1" dirty="0">
                <a:latin typeface="Arial"/>
                <a:cs typeface="Arial"/>
              </a:rPr>
            </a:br>
            <a:r>
              <a:rPr lang="en-US" sz="2400" b="1" dirty="0">
                <a:latin typeface="Arial"/>
                <a:cs typeface="Arial"/>
              </a:rPr>
              <a:t> </a:t>
            </a:r>
          </a:p>
        </p:txBody>
      </p:sp>
      <p:sp>
        <p:nvSpPr>
          <p:cNvPr id="2" name="Content Placeholder 1"/>
          <p:cNvSpPr>
            <a:spLocks noGrp="1"/>
          </p:cNvSpPr>
          <p:nvPr>
            <p:ph idx="1"/>
          </p:nvPr>
        </p:nvSpPr>
        <p:spPr>
          <a:xfrm>
            <a:off x="503645" y="720748"/>
            <a:ext cx="8042276" cy="5631791"/>
          </a:xfrm>
        </p:spPr>
        <p:txBody>
          <a:bodyPr>
            <a:normAutofit/>
          </a:bodyPr>
          <a:lstStyle/>
          <a:p>
            <a:pPr>
              <a:spcAft>
                <a:spcPts val="600"/>
              </a:spcAft>
            </a:pPr>
            <a:endParaRPr lang="en-US" sz="1200" dirty="0">
              <a:latin typeface="Arial"/>
              <a:cs typeface="Arial"/>
            </a:endParaRPr>
          </a:p>
          <a:p>
            <a:pPr>
              <a:spcAft>
                <a:spcPts val="600"/>
              </a:spcAft>
            </a:pPr>
            <a:endParaRPr lang="en-US" sz="1200" dirty="0">
              <a:latin typeface="Arial"/>
              <a:cs typeface="Arial"/>
            </a:endParaRPr>
          </a:p>
          <a:p>
            <a:pPr>
              <a:spcAft>
                <a:spcPts val="600"/>
              </a:spcAft>
              <a:buFont typeface="Wingdings" charset="2"/>
              <a:buChar char="u"/>
            </a:pPr>
            <a:r>
              <a:rPr lang="en-US" sz="1400" b="1" dirty="0">
                <a:latin typeface="Arial"/>
                <a:cs typeface="Arial"/>
              </a:rPr>
              <a:t>APEC wine production increased from 5.9 billion liters in 2006 to 7.9 billion liters in 2017 (+33.9%).</a:t>
            </a:r>
          </a:p>
          <a:p>
            <a:pPr>
              <a:spcAft>
                <a:spcPts val="600"/>
              </a:spcAft>
              <a:buFont typeface="Wingdings" charset="2"/>
              <a:buChar char="u"/>
            </a:pPr>
            <a:r>
              <a:rPr lang="en-US" sz="1400" b="1" dirty="0">
                <a:latin typeface="Arial"/>
                <a:cs typeface="Arial"/>
              </a:rPr>
              <a:t>Wine production in “other countries” declined from 22.3 billion liters in 2006 to to 18.8 billion liters in 2017 (-15.7%).  The major decline in 2017 was the result of adverse weather conditions in many grape growing regions throughout the world plus vineyard area reductions and wine distillation programs sponsored by the European Union.</a:t>
            </a:r>
          </a:p>
          <a:p>
            <a:pPr>
              <a:spcAft>
                <a:spcPts val="600"/>
              </a:spcAft>
              <a:buFont typeface="Wingdings" charset="2"/>
              <a:buChar char="u"/>
            </a:pPr>
            <a:r>
              <a:rPr lang="en-US" sz="1400" b="1" dirty="0">
                <a:latin typeface="Arial"/>
                <a:cs typeface="Arial"/>
              </a:rPr>
              <a:t>World wine production decreased from 28.2 billion liters in 2006 to 26.7 billion liters in 2017 (-15.5%)</a:t>
            </a:r>
          </a:p>
          <a:p>
            <a:pPr>
              <a:spcAft>
                <a:spcPts val="600"/>
              </a:spcAft>
              <a:buFont typeface="Wingdings" charset="2"/>
              <a:buChar char="u"/>
            </a:pPr>
            <a:r>
              <a:rPr lang="en-US" sz="1400" b="1" dirty="0">
                <a:latin typeface="Arial"/>
                <a:cs typeface="Arial"/>
              </a:rPr>
              <a:t>Growth in the following APEC countries lead the way in increasing the APEC share of world wine production  US (+955 million liters); People’s Republic of China (+614 million liters); New Zealand (+142 million liters) and Chile (+105 million liters).</a:t>
            </a:r>
          </a:p>
          <a:p>
            <a:pPr marL="0" indent="0" algn="ctr">
              <a:spcAft>
                <a:spcPts val="600"/>
              </a:spcAft>
              <a:buNone/>
            </a:pPr>
            <a:endParaRPr lang="en-US" sz="1400" b="1" dirty="0">
              <a:latin typeface="Arial"/>
              <a:cs typeface="Arial"/>
            </a:endParaRPr>
          </a:p>
          <a:p>
            <a:pPr>
              <a:spcAft>
                <a:spcPts val="600"/>
              </a:spcAft>
            </a:pPr>
            <a:endParaRPr lang="en-US" sz="1400" dirty="0">
              <a:latin typeface="Arial"/>
              <a:cs typeface="Arial"/>
            </a:endParaRPr>
          </a:p>
          <a:p>
            <a:pPr>
              <a:spcAft>
                <a:spcPts val="600"/>
              </a:spcAft>
            </a:pPr>
            <a:endParaRPr lang="en-US" sz="1400" dirty="0">
              <a:latin typeface="Arial"/>
              <a:cs typeface="Arial"/>
            </a:endParaRPr>
          </a:p>
          <a:p>
            <a:pPr>
              <a:spcAft>
                <a:spcPts val="600"/>
              </a:spcAft>
            </a:pPr>
            <a:endParaRPr lang="en-US" sz="1400" dirty="0">
              <a:latin typeface="Arial"/>
              <a:cs typeface="Arial"/>
            </a:endParaRPr>
          </a:p>
        </p:txBody>
      </p:sp>
      <p:sp>
        <p:nvSpPr>
          <p:cNvPr id="3" name="Date Placeholder 2"/>
          <p:cNvSpPr>
            <a:spLocks noGrp="1"/>
          </p:cNvSpPr>
          <p:nvPr>
            <p:ph type="dt" sz="half" idx="10"/>
          </p:nvPr>
        </p:nvSpPr>
        <p:spPr/>
        <p:txBody>
          <a:bodyPr/>
          <a:lstStyle/>
          <a:p>
            <a:r>
              <a:rPr lang="en-US" dirty="0"/>
              <a:t>Honolulu, Hawaii, USA</a:t>
            </a:r>
          </a:p>
        </p:txBody>
      </p:sp>
      <p:sp>
        <p:nvSpPr>
          <p:cNvPr id="4" name="Footer Placeholder 3"/>
          <p:cNvSpPr>
            <a:spLocks noGrp="1"/>
          </p:cNvSpPr>
          <p:nvPr>
            <p:ph type="ftr" sz="quarter" idx="11"/>
          </p:nvPr>
        </p:nvSpPr>
        <p:spPr/>
        <p:txBody>
          <a:bodyPr/>
          <a:lstStyle/>
          <a:p>
            <a:r>
              <a:rPr lang="en-US" dirty="0"/>
              <a:t>FIVS|  October 9-10, 2018</a:t>
            </a:r>
          </a:p>
        </p:txBody>
      </p:sp>
      <p:sp>
        <p:nvSpPr>
          <p:cNvPr id="5" name="Slide Number Placeholder 4"/>
          <p:cNvSpPr>
            <a:spLocks noGrp="1"/>
          </p:cNvSpPr>
          <p:nvPr>
            <p:ph type="sldNum" sz="quarter" idx="12"/>
          </p:nvPr>
        </p:nvSpPr>
        <p:spPr/>
        <p:txBody>
          <a:bodyPr/>
          <a:lstStyle/>
          <a:p>
            <a:fld id="{E31375A4-56A4-47D6-9801-1991572033F7}" type="slidenum">
              <a:rPr lang="en-US" smtClean="0"/>
              <a:t>12</a:t>
            </a:fld>
            <a:endParaRPr lang="en-US" dirty="0"/>
          </a:p>
        </p:txBody>
      </p:sp>
    </p:spTree>
    <p:extLst>
      <p:ext uri="{BB962C8B-B14F-4D97-AF65-F5344CB8AC3E}">
        <p14:creationId xmlns:p14="http://schemas.microsoft.com/office/powerpoint/2010/main" val="388615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3585"/>
          </a:xfrm>
        </p:spPr>
        <p:txBody>
          <a:bodyPr/>
          <a:lstStyle/>
          <a:p>
            <a:r>
              <a:rPr lang="en-US" sz="2400" b="1" dirty="0">
                <a:latin typeface="Arial"/>
                <a:cs typeface="Arial"/>
              </a:rPr>
              <a:t>2006 – 2017 WINE OBSERVATIONS</a:t>
            </a:r>
            <a:br>
              <a:rPr lang="en-US" sz="2400" b="1" dirty="0">
                <a:latin typeface="Arial"/>
                <a:cs typeface="Arial"/>
              </a:rPr>
            </a:br>
            <a:r>
              <a:rPr lang="en-US" sz="2400" b="1" dirty="0">
                <a:latin typeface="Arial"/>
                <a:cs typeface="Arial"/>
              </a:rPr>
              <a:t>APEC SHARE OF WORLD WINE TRADE </a:t>
            </a:r>
          </a:p>
        </p:txBody>
      </p:sp>
      <p:sp>
        <p:nvSpPr>
          <p:cNvPr id="3" name="Content Placeholder 2"/>
          <p:cNvSpPr>
            <a:spLocks noGrp="1"/>
          </p:cNvSpPr>
          <p:nvPr>
            <p:ph idx="1"/>
          </p:nvPr>
        </p:nvSpPr>
        <p:spPr>
          <a:xfrm>
            <a:off x="547556" y="981072"/>
            <a:ext cx="8043995" cy="4962529"/>
          </a:xfrm>
        </p:spPr>
        <p:txBody>
          <a:bodyPr/>
          <a:lstStyle/>
          <a:p>
            <a:pPr>
              <a:buFont typeface="Wingdings" charset="2"/>
              <a:buChar char="u"/>
            </a:pPr>
            <a:endParaRPr lang="en-US" sz="1400" b="1" dirty="0">
              <a:latin typeface="Arial"/>
              <a:cs typeface="Arial"/>
            </a:endParaRPr>
          </a:p>
          <a:p>
            <a:pPr>
              <a:buFont typeface="Wingdings" charset="2"/>
              <a:buChar char="u"/>
            </a:pPr>
            <a:endParaRPr lang="en-US" sz="1400" b="1" dirty="0">
              <a:latin typeface="Arial"/>
              <a:cs typeface="Arial"/>
            </a:endParaRPr>
          </a:p>
          <a:p>
            <a:pPr>
              <a:buFont typeface="Wingdings" charset="2"/>
              <a:buChar char="u"/>
            </a:pPr>
            <a:r>
              <a:rPr lang="en-US" sz="1400" b="1" dirty="0">
                <a:latin typeface="Arial"/>
                <a:cs typeface="Arial"/>
              </a:rPr>
              <a:t>THE APEC share of the world wine trade increased from 23.7% in 2006 to 27.7% in 2017.  </a:t>
            </a:r>
          </a:p>
          <a:p>
            <a:pPr>
              <a:buFont typeface="Wingdings" charset="2"/>
              <a:buChar char="u"/>
            </a:pPr>
            <a:r>
              <a:rPr lang="en-US" sz="1400" b="1" dirty="0">
                <a:latin typeface="Arial"/>
                <a:cs typeface="Arial"/>
              </a:rPr>
              <a:t>APEC share of the world wine market increased by 2.8 billion liters from 2006 to 2017,an increase of 65.6%.</a:t>
            </a:r>
          </a:p>
          <a:p>
            <a:pPr>
              <a:buFont typeface="Wingdings" charset="2"/>
              <a:buChar char="u"/>
            </a:pPr>
            <a:r>
              <a:rPr lang="en-US" sz="1400" b="1" dirty="0">
                <a:latin typeface="Arial"/>
                <a:cs typeface="Arial"/>
              </a:rPr>
              <a:t>Russia was the only APEC country where the quantity of wine trade declined from 2006 to 2017.</a:t>
            </a:r>
          </a:p>
          <a:p>
            <a:pPr>
              <a:buFont typeface="Wingdings" charset="2"/>
              <a:buChar char="u"/>
            </a:pPr>
            <a:r>
              <a:rPr lang="en-US" sz="1400" b="1" dirty="0">
                <a:latin typeface="Arial"/>
                <a:cs typeface="Arial"/>
              </a:rPr>
              <a:t>The largest percentage gains in wine trade from 2006 to 2017 were People’s Republic of China (+400%); Republic of Korea (+472%); Hong Kong (+274%) and the  Philippines (+271%). </a:t>
            </a:r>
          </a:p>
          <a:p>
            <a:pPr>
              <a:buFont typeface="Wingdings" charset="2"/>
              <a:buChar char="u"/>
            </a:pPr>
            <a:r>
              <a:rPr lang="en-US" sz="1400" b="1" dirty="0">
                <a:latin typeface="Arial"/>
                <a:cs typeface="Arial"/>
              </a:rPr>
              <a:t>World wine trade increased by 7.2 billion liters from 2006 to 2017 (+40.6%). </a:t>
            </a:r>
          </a:p>
          <a:p>
            <a:pPr>
              <a:buFont typeface="Wingdings" charset="2"/>
              <a:buChar char="u"/>
            </a:pPr>
            <a:endParaRPr lang="en-US" sz="1400" b="1" dirty="0">
              <a:latin typeface="Arial"/>
              <a:cs typeface="Arial"/>
            </a:endParaRPr>
          </a:p>
        </p:txBody>
      </p:sp>
      <p:sp>
        <p:nvSpPr>
          <p:cNvPr id="4" name="Date Placeholder 3"/>
          <p:cNvSpPr>
            <a:spLocks noGrp="1"/>
          </p:cNvSpPr>
          <p:nvPr>
            <p:ph type="dt" sz="half" idx="10"/>
          </p:nvPr>
        </p:nvSpPr>
        <p:spPr/>
        <p:txBody>
          <a:bodyPr/>
          <a:lstStyle/>
          <a:p>
            <a:r>
              <a:rPr lang="en-US" dirty="0"/>
              <a:t>Honolulu, Hawaii, USA</a:t>
            </a:r>
          </a:p>
        </p:txBody>
      </p:sp>
      <p:sp>
        <p:nvSpPr>
          <p:cNvPr id="5" name="Footer Placeholder 4"/>
          <p:cNvSpPr>
            <a:spLocks noGrp="1"/>
          </p:cNvSpPr>
          <p:nvPr>
            <p:ph type="ftr" sz="quarter" idx="11"/>
          </p:nvPr>
        </p:nvSpPr>
        <p:spPr/>
        <p:txBody>
          <a:bodyPr/>
          <a:lstStyle/>
          <a:p>
            <a:r>
              <a:rPr lang="en-US" dirty="0"/>
              <a:t>FIVS|  October 9-10, 2018</a:t>
            </a:r>
          </a:p>
        </p:txBody>
      </p:sp>
      <p:sp>
        <p:nvSpPr>
          <p:cNvPr id="6" name="Slide Number Placeholder 5"/>
          <p:cNvSpPr>
            <a:spLocks noGrp="1"/>
          </p:cNvSpPr>
          <p:nvPr>
            <p:ph type="sldNum" sz="quarter" idx="12"/>
          </p:nvPr>
        </p:nvSpPr>
        <p:spPr/>
        <p:txBody>
          <a:bodyPr/>
          <a:lstStyle/>
          <a:p>
            <a:fld id="{E31375A4-56A4-47D6-9801-1991572033F7}" type="slidenum">
              <a:rPr lang="en-US" smtClean="0"/>
              <a:t>13</a:t>
            </a:fld>
            <a:endParaRPr lang="en-US" dirty="0"/>
          </a:p>
        </p:txBody>
      </p:sp>
    </p:spTree>
    <p:extLst>
      <p:ext uri="{BB962C8B-B14F-4D97-AF65-F5344CB8AC3E}">
        <p14:creationId xmlns:p14="http://schemas.microsoft.com/office/powerpoint/2010/main" val="328432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71" y="107576"/>
            <a:ext cx="8021180" cy="1459098"/>
          </a:xfrm>
        </p:spPr>
        <p:txBody>
          <a:bodyPr/>
          <a:lstStyle/>
          <a:p>
            <a:r>
              <a:rPr lang="en-US" sz="2400" b="1" dirty="0"/>
              <a:t>2006-2017 WINE OBSERVATION</a:t>
            </a:r>
            <a:br>
              <a:rPr lang="en-US" sz="2400" b="1" dirty="0"/>
            </a:br>
            <a:r>
              <a:rPr lang="en-US" sz="2400" b="1" dirty="0"/>
              <a:t/>
            </a:r>
            <a:br>
              <a:rPr lang="en-US" sz="2400" b="1" dirty="0"/>
            </a:br>
            <a:r>
              <a:rPr lang="en-US" sz="2400" b="1" dirty="0"/>
              <a:t>POPULATON, WINE CONSUMPTIOIN AND PER CAPITA WINE CONSUMPTION</a:t>
            </a:r>
          </a:p>
        </p:txBody>
      </p:sp>
      <p:sp>
        <p:nvSpPr>
          <p:cNvPr id="3" name="Content Placeholder 2"/>
          <p:cNvSpPr>
            <a:spLocks noGrp="1"/>
          </p:cNvSpPr>
          <p:nvPr>
            <p:ph idx="1"/>
          </p:nvPr>
        </p:nvSpPr>
        <p:spPr/>
        <p:txBody>
          <a:bodyPr>
            <a:normAutofit lnSpcReduction="10000"/>
          </a:bodyPr>
          <a:lstStyle/>
          <a:p>
            <a:pPr>
              <a:buFont typeface="Wingdings" charset="2"/>
              <a:buChar char="u"/>
            </a:pPr>
            <a:r>
              <a:rPr lang="en-US" sz="1400" b="1" dirty="0"/>
              <a:t>World population has increased by 16% during 2006-2017 to 7.57 billion in 2017.</a:t>
            </a:r>
          </a:p>
          <a:p>
            <a:pPr>
              <a:buFont typeface="Wingdings" charset="2"/>
              <a:buChar char="u"/>
            </a:pPr>
            <a:r>
              <a:rPr lang="en-US" sz="1400" b="1" dirty="0"/>
              <a:t>APEC population has increased by 9% during 2006-2017 to 2.93 billion in 2017.</a:t>
            </a:r>
          </a:p>
          <a:p>
            <a:pPr>
              <a:buFont typeface="Wingdings" charset="2"/>
              <a:buChar char="u"/>
            </a:pPr>
            <a:r>
              <a:rPr lang="en-US" sz="1400" b="1" dirty="0"/>
              <a:t>World wine consumption increased by 3% from 2006-2017; however, the world’s increase was the result of a 49% increase in APEC countries and decline of 11% in “other countries”.</a:t>
            </a:r>
          </a:p>
          <a:p>
            <a:pPr>
              <a:buFont typeface="Wingdings" charset="2"/>
              <a:buChar char="u"/>
            </a:pPr>
            <a:r>
              <a:rPr lang="en-US" sz="1400" b="1" dirty="0"/>
              <a:t>From 2006-2017 annual per capita wine consumption in APEC countries increased from 2.18 liters to 2.73 liter (+25.2%) but decreased from 4.84 liters to 3.79 liters (-21.7%) in “other countries”.</a:t>
            </a:r>
          </a:p>
          <a:p>
            <a:pPr>
              <a:buFont typeface="Wingdings" charset="2"/>
              <a:buChar char="u"/>
            </a:pPr>
            <a:r>
              <a:rPr lang="en-US" sz="1400" b="1" dirty="0"/>
              <a:t>World per capita wine consumption declined from 3.76 liters in 2006 to 3.34 liter in 2017 (-11.1%)</a:t>
            </a:r>
          </a:p>
          <a:p>
            <a:pPr>
              <a:buFont typeface="Wingdings" charset="2"/>
              <a:buChar char="u"/>
            </a:pPr>
            <a:r>
              <a:rPr lang="en-US" sz="1400" b="1" dirty="0"/>
              <a:t>The US was the world and APEC leader in wine consumption in both 2006 and 2017 and reached 3.79 billion liters in 2017.  Among APEC countries People’s Republic of China was second in wine consumption in 2017 at 1.79 billion liters followed by Russia at 890 million liters, Canada at 490 million liters, Japan at 361 million liters and Chile at 231 million liters. </a:t>
            </a:r>
          </a:p>
        </p:txBody>
      </p:sp>
      <p:sp>
        <p:nvSpPr>
          <p:cNvPr id="4" name="Date Placeholder 3"/>
          <p:cNvSpPr>
            <a:spLocks noGrp="1"/>
          </p:cNvSpPr>
          <p:nvPr>
            <p:ph type="dt" sz="half" idx="10"/>
          </p:nvPr>
        </p:nvSpPr>
        <p:spPr/>
        <p:txBody>
          <a:bodyPr/>
          <a:lstStyle/>
          <a:p>
            <a:r>
              <a:rPr lang="en-US" dirty="0"/>
              <a:t>Honolulu, Hawaii, USA</a:t>
            </a:r>
          </a:p>
        </p:txBody>
      </p:sp>
      <p:sp>
        <p:nvSpPr>
          <p:cNvPr id="5" name="Footer Placeholder 4"/>
          <p:cNvSpPr>
            <a:spLocks noGrp="1"/>
          </p:cNvSpPr>
          <p:nvPr>
            <p:ph type="ftr" sz="quarter" idx="11"/>
          </p:nvPr>
        </p:nvSpPr>
        <p:spPr/>
        <p:txBody>
          <a:bodyPr/>
          <a:lstStyle/>
          <a:p>
            <a:r>
              <a:rPr lang="en-US" dirty="0"/>
              <a:t>FIVS|  October 9-10, 2018</a:t>
            </a:r>
          </a:p>
        </p:txBody>
      </p:sp>
      <p:sp>
        <p:nvSpPr>
          <p:cNvPr id="6" name="Slide Number Placeholder 5"/>
          <p:cNvSpPr>
            <a:spLocks noGrp="1"/>
          </p:cNvSpPr>
          <p:nvPr>
            <p:ph type="sldNum" sz="quarter" idx="12"/>
          </p:nvPr>
        </p:nvSpPr>
        <p:spPr/>
        <p:txBody>
          <a:bodyPr/>
          <a:lstStyle/>
          <a:p>
            <a:fld id="{E31375A4-56A4-47D6-9801-1991572033F7}" type="slidenum">
              <a:rPr lang="en-US" smtClean="0"/>
              <a:t>14</a:t>
            </a:fld>
            <a:endParaRPr lang="en-US" dirty="0"/>
          </a:p>
        </p:txBody>
      </p:sp>
    </p:spTree>
    <p:extLst>
      <p:ext uri="{BB962C8B-B14F-4D97-AF65-F5344CB8AC3E}">
        <p14:creationId xmlns:p14="http://schemas.microsoft.com/office/powerpoint/2010/main" val="13393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E31375A4-56A4-47D6-9801-1991572033F7}" type="slidenum">
              <a:rPr lang="en-US" smtClean="0"/>
              <a:t>15</a:t>
            </a:fld>
            <a:endParaRPr lang="en-US" dirty="0"/>
          </a:p>
        </p:txBody>
      </p:sp>
      <p:sp>
        <p:nvSpPr>
          <p:cNvPr id="10" name="Rectángulo 9"/>
          <p:cNvSpPr/>
          <p:nvPr/>
        </p:nvSpPr>
        <p:spPr>
          <a:xfrm>
            <a:off x="199043" y="1305342"/>
            <a:ext cx="8847261" cy="3170099"/>
          </a:xfrm>
          <a:prstGeom prst="rect">
            <a:avLst/>
          </a:prstGeom>
        </p:spPr>
        <p:txBody>
          <a:bodyPr wrap="square">
            <a:spAutoFit/>
          </a:bodyPr>
          <a:lstStyle/>
          <a:p>
            <a:r>
              <a:rPr lang="es-ES" sz="2000" i="1" dirty="0" err="1"/>
              <a:t>While</a:t>
            </a:r>
            <a:r>
              <a:rPr lang="es-ES" sz="2000" i="1" dirty="0"/>
              <a:t> APEC </a:t>
            </a:r>
            <a:r>
              <a:rPr lang="es-ES" sz="2000" i="1" dirty="0" err="1"/>
              <a:t>cannot</a:t>
            </a:r>
            <a:r>
              <a:rPr lang="es-ES" sz="2000" i="1" dirty="0"/>
              <a:t> </a:t>
            </a:r>
            <a:r>
              <a:rPr lang="es-ES" sz="2000" i="1" dirty="0" err="1"/>
              <a:t>claim</a:t>
            </a:r>
            <a:r>
              <a:rPr lang="es-ES" sz="2000" i="1" dirty="0"/>
              <a:t> </a:t>
            </a:r>
            <a:r>
              <a:rPr lang="es-ES" sz="2000" i="1" dirty="0" err="1"/>
              <a:t>sole</a:t>
            </a:r>
            <a:r>
              <a:rPr lang="es-ES" sz="2000" i="1" dirty="0"/>
              <a:t> </a:t>
            </a:r>
            <a:r>
              <a:rPr lang="es-ES" sz="2000" i="1" dirty="0" err="1"/>
              <a:t>credit</a:t>
            </a:r>
            <a:r>
              <a:rPr lang="es-ES" sz="2000" i="1" dirty="0"/>
              <a:t> </a:t>
            </a:r>
            <a:r>
              <a:rPr lang="es-ES" sz="2000" i="1" dirty="0" err="1"/>
              <a:t>for</a:t>
            </a:r>
            <a:r>
              <a:rPr lang="es-ES" sz="2000" i="1" dirty="0"/>
              <a:t> </a:t>
            </a:r>
            <a:r>
              <a:rPr lang="es-ES" sz="2000" i="1" dirty="0" err="1"/>
              <a:t>the</a:t>
            </a:r>
            <a:r>
              <a:rPr lang="es-ES" sz="2000" i="1" dirty="0"/>
              <a:t> </a:t>
            </a:r>
            <a:r>
              <a:rPr lang="es-ES" sz="2000" i="1" dirty="0" err="1"/>
              <a:t>vibrancy</a:t>
            </a:r>
            <a:r>
              <a:rPr lang="es-ES" sz="2000" i="1" dirty="0"/>
              <a:t> and </a:t>
            </a:r>
            <a:r>
              <a:rPr lang="es-ES" sz="2000" i="1" dirty="0" err="1"/>
              <a:t>dynamism</a:t>
            </a:r>
            <a:r>
              <a:rPr lang="es-ES" sz="2000" i="1" dirty="0"/>
              <a:t> of </a:t>
            </a:r>
            <a:r>
              <a:rPr lang="es-ES" sz="2000" i="1" dirty="0" err="1"/>
              <a:t>the</a:t>
            </a:r>
            <a:r>
              <a:rPr lang="es-ES" sz="2000" i="1" dirty="0"/>
              <a:t> </a:t>
            </a:r>
            <a:r>
              <a:rPr lang="es-ES" sz="2000" i="1" dirty="0" err="1"/>
              <a:t>region</a:t>
            </a:r>
            <a:r>
              <a:rPr lang="es-ES" sz="2000" i="1" dirty="0"/>
              <a:t> in </a:t>
            </a:r>
            <a:r>
              <a:rPr lang="es-ES" sz="2000" i="1" dirty="0" err="1"/>
              <a:t>the</a:t>
            </a:r>
            <a:r>
              <a:rPr lang="es-ES" sz="2000" i="1" dirty="0"/>
              <a:t> </a:t>
            </a:r>
            <a:r>
              <a:rPr lang="es-ES" sz="2000" i="1" dirty="0" err="1"/>
              <a:t>past</a:t>
            </a:r>
            <a:r>
              <a:rPr lang="es-ES" sz="2000" i="1" dirty="0"/>
              <a:t> 25 </a:t>
            </a:r>
            <a:r>
              <a:rPr lang="es-ES" sz="2000" i="1" dirty="0" err="1"/>
              <a:t>years</a:t>
            </a:r>
            <a:r>
              <a:rPr lang="es-ES" sz="2000" i="1" dirty="0"/>
              <a:t>, </a:t>
            </a:r>
            <a:r>
              <a:rPr lang="es-ES" sz="2000" i="1" dirty="0" err="1"/>
              <a:t>it</a:t>
            </a:r>
            <a:r>
              <a:rPr lang="es-ES" sz="2000" i="1" dirty="0"/>
              <a:t> can </a:t>
            </a:r>
            <a:r>
              <a:rPr lang="es-ES" sz="2000" i="1" dirty="0" err="1"/>
              <a:t>gain</a:t>
            </a:r>
            <a:r>
              <a:rPr lang="es-ES" sz="2000" i="1" dirty="0"/>
              <a:t> </a:t>
            </a:r>
            <a:r>
              <a:rPr lang="es-ES" sz="2000" i="1" dirty="0" err="1"/>
              <a:t>satisfaction</a:t>
            </a:r>
            <a:r>
              <a:rPr lang="es-ES" sz="2000" i="1" dirty="0"/>
              <a:t> </a:t>
            </a:r>
            <a:r>
              <a:rPr lang="es-ES" sz="2000" i="1" dirty="0" err="1"/>
              <a:t>from</a:t>
            </a:r>
            <a:r>
              <a:rPr lang="es-ES" sz="2000" i="1" dirty="0"/>
              <a:t> </a:t>
            </a:r>
            <a:r>
              <a:rPr lang="es-ES" sz="2000" i="1" dirty="0" err="1"/>
              <a:t>the</a:t>
            </a:r>
            <a:r>
              <a:rPr lang="es-ES" sz="2000" i="1" dirty="0"/>
              <a:t> </a:t>
            </a:r>
            <a:r>
              <a:rPr lang="es-ES" sz="2000" i="1" dirty="0" err="1"/>
              <a:t>fact</a:t>
            </a:r>
            <a:r>
              <a:rPr lang="es-ES" sz="2000" i="1" dirty="0"/>
              <a:t> </a:t>
            </a:r>
            <a:r>
              <a:rPr lang="es-ES" sz="2000" i="1" dirty="0" err="1"/>
              <a:t>that</a:t>
            </a:r>
            <a:r>
              <a:rPr lang="es-ES" sz="2000" i="1" dirty="0"/>
              <a:t> </a:t>
            </a:r>
            <a:r>
              <a:rPr lang="es-ES" sz="2000" b="1" i="1" u="sng" dirty="0" err="1" smtClean="0"/>
              <a:t>it</a:t>
            </a:r>
            <a:r>
              <a:rPr lang="es-ES" sz="2400" b="1" i="1" u="sng" dirty="0" smtClean="0"/>
              <a:t> HAS SERVED AS AN INSPIRATION TO PROMOTE AND IMPLEMENT OPEN TRADE AND INVESTMENT POLICIES. AFTER 25 YEARS, APEC WILL CONTINUE TO BE AN IMPORTANT INCUBATOR OF IDEAS</a:t>
            </a:r>
            <a:r>
              <a:rPr lang="es-ES" sz="2000" b="1" i="1" dirty="0" smtClean="0"/>
              <a:t>. </a:t>
            </a:r>
            <a:r>
              <a:rPr lang="es-ES" sz="2000" i="1" dirty="0" err="1"/>
              <a:t>This</a:t>
            </a:r>
            <a:r>
              <a:rPr lang="es-ES" sz="2000" i="1" dirty="0"/>
              <a:t> </a:t>
            </a:r>
            <a:r>
              <a:rPr lang="es-ES" sz="2000" i="1" dirty="0" err="1"/>
              <a:t>is</a:t>
            </a:r>
            <a:r>
              <a:rPr lang="es-ES" sz="2000" i="1" dirty="0"/>
              <a:t> </a:t>
            </a:r>
            <a:r>
              <a:rPr lang="es-ES" sz="2000" i="1" dirty="0" err="1"/>
              <a:t>evident</a:t>
            </a:r>
            <a:r>
              <a:rPr lang="es-ES" sz="2000" i="1" dirty="0"/>
              <a:t> </a:t>
            </a:r>
            <a:r>
              <a:rPr lang="es-ES" sz="2000" i="1" dirty="0" err="1"/>
              <a:t>by</a:t>
            </a:r>
            <a:r>
              <a:rPr lang="es-ES" sz="2000" i="1" dirty="0"/>
              <a:t> </a:t>
            </a:r>
            <a:r>
              <a:rPr lang="es-ES" sz="2000" i="1" dirty="0" err="1"/>
              <a:t>looking</a:t>
            </a:r>
            <a:r>
              <a:rPr lang="es-ES" sz="2000" i="1" dirty="0"/>
              <a:t> at </a:t>
            </a:r>
            <a:r>
              <a:rPr lang="es-ES" sz="2000" i="1" dirty="0" err="1"/>
              <a:t>the</a:t>
            </a:r>
            <a:r>
              <a:rPr lang="es-ES" sz="2000" i="1" dirty="0"/>
              <a:t> </a:t>
            </a:r>
            <a:r>
              <a:rPr lang="es-ES" sz="2000" i="1" dirty="0" err="1"/>
              <a:t>discussion</a:t>
            </a:r>
            <a:r>
              <a:rPr lang="es-ES" sz="2000" i="1" dirty="0"/>
              <a:t> </a:t>
            </a:r>
            <a:r>
              <a:rPr lang="es-ES" sz="2000" i="1" dirty="0" err="1"/>
              <a:t>topics</a:t>
            </a:r>
            <a:r>
              <a:rPr lang="es-ES" sz="2000" i="1" dirty="0"/>
              <a:t> </a:t>
            </a:r>
            <a:r>
              <a:rPr lang="es-ES" sz="2000" i="1" dirty="0" err="1"/>
              <a:t>which</a:t>
            </a:r>
            <a:r>
              <a:rPr lang="es-ES" sz="2000" i="1" dirty="0"/>
              <a:t> </a:t>
            </a:r>
            <a:r>
              <a:rPr lang="es-ES" sz="2000" i="1" dirty="0" err="1"/>
              <a:t>have</a:t>
            </a:r>
            <a:r>
              <a:rPr lang="es-ES" sz="2000" i="1" dirty="0"/>
              <a:t> </a:t>
            </a:r>
            <a:r>
              <a:rPr lang="es-ES" sz="2000" i="1" dirty="0" err="1"/>
              <a:t>gained</a:t>
            </a:r>
            <a:r>
              <a:rPr lang="es-ES" sz="2000" i="1" dirty="0"/>
              <a:t> </a:t>
            </a:r>
            <a:r>
              <a:rPr lang="es-ES" sz="2000" i="1" dirty="0" err="1"/>
              <a:t>relevance</a:t>
            </a:r>
            <a:r>
              <a:rPr lang="es-ES" sz="2000" i="1" dirty="0"/>
              <a:t> in </a:t>
            </a:r>
            <a:r>
              <a:rPr lang="es-ES" sz="2000" i="1" dirty="0" err="1"/>
              <a:t>the</a:t>
            </a:r>
            <a:r>
              <a:rPr lang="es-ES" sz="2000" i="1" dirty="0"/>
              <a:t> APEC agenda in </a:t>
            </a:r>
            <a:r>
              <a:rPr lang="es-ES" sz="2000" i="1" dirty="0" err="1"/>
              <a:t>recent</a:t>
            </a:r>
            <a:r>
              <a:rPr lang="es-ES" sz="2000" i="1" dirty="0"/>
              <a:t> </a:t>
            </a:r>
            <a:r>
              <a:rPr lang="es-ES" sz="2000" i="1" dirty="0" err="1"/>
              <a:t>years</a:t>
            </a:r>
            <a:r>
              <a:rPr lang="es-ES" sz="2000" i="1" dirty="0"/>
              <a:t>, </a:t>
            </a:r>
            <a:r>
              <a:rPr lang="es-ES" sz="2000" i="1" dirty="0" err="1"/>
              <a:t>such</a:t>
            </a:r>
            <a:r>
              <a:rPr lang="es-ES" sz="2000" i="1" dirty="0"/>
              <a:t> as global </a:t>
            </a:r>
            <a:r>
              <a:rPr lang="es-ES" sz="2000" i="1" dirty="0" err="1"/>
              <a:t>value</a:t>
            </a:r>
            <a:r>
              <a:rPr lang="es-ES" sz="2000" i="1" dirty="0"/>
              <a:t> </a:t>
            </a:r>
            <a:r>
              <a:rPr lang="es-ES" sz="2000" i="1" dirty="0" err="1"/>
              <a:t>chains</a:t>
            </a:r>
            <a:r>
              <a:rPr lang="es-ES" sz="2000" i="1" dirty="0"/>
              <a:t> </a:t>
            </a:r>
            <a:r>
              <a:rPr lang="es-ES" sz="2000" i="1" dirty="0" err="1"/>
              <a:t>connectivity</a:t>
            </a:r>
            <a:r>
              <a:rPr lang="es-ES" sz="2000" i="1" dirty="0"/>
              <a:t> (</a:t>
            </a:r>
            <a:r>
              <a:rPr lang="es-ES" sz="2000" i="1" dirty="0" err="1"/>
              <a:t>physical</a:t>
            </a:r>
            <a:r>
              <a:rPr lang="es-ES" sz="2000" i="1" dirty="0"/>
              <a:t>, </a:t>
            </a:r>
            <a:r>
              <a:rPr lang="es-ES" sz="2000" i="1" dirty="0" err="1"/>
              <a:t>institutional</a:t>
            </a:r>
            <a:r>
              <a:rPr lang="es-ES" sz="2000" i="1" dirty="0"/>
              <a:t> and </a:t>
            </a:r>
            <a:r>
              <a:rPr lang="es-ES" sz="2000" i="1" dirty="0" err="1"/>
              <a:t>people-to-people</a:t>
            </a:r>
            <a:r>
              <a:rPr lang="es-ES" sz="2000" i="1" dirty="0"/>
              <a:t>), and </a:t>
            </a:r>
            <a:r>
              <a:rPr lang="es-ES" sz="2000" i="1" dirty="0" err="1"/>
              <a:t>strengthening</a:t>
            </a:r>
            <a:r>
              <a:rPr lang="es-ES" sz="2000" i="1" dirty="0"/>
              <a:t> regional </a:t>
            </a:r>
            <a:r>
              <a:rPr lang="es-ES" sz="2000" i="1" dirty="0" err="1"/>
              <a:t>economic</a:t>
            </a:r>
            <a:r>
              <a:rPr lang="es-ES" sz="2000" i="1" dirty="0"/>
              <a:t> </a:t>
            </a:r>
            <a:r>
              <a:rPr lang="es-ES" sz="2000" i="1" dirty="0" err="1"/>
              <a:t>integration</a:t>
            </a:r>
            <a:r>
              <a:rPr lang="es-ES" sz="2000" i="1" dirty="0"/>
              <a:t>. </a:t>
            </a:r>
            <a:endParaRPr lang="es-MX" sz="2000" dirty="0"/>
          </a:p>
        </p:txBody>
      </p:sp>
      <p:sp>
        <p:nvSpPr>
          <p:cNvPr id="11" name="Date Placeholder 3"/>
          <p:cNvSpPr>
            <a:spLocks noGrp="1"/>
          </p:cNvSpPr>
          <p:nvPr>
            <p:ph type="dt" sz="half" idx="10"/>
          </p:nvPr>
        </p:nvSpPr>
        <p:spPr>
          <a:xfrm>
            <a:off x="5629835" y="6275668"/>
            <a:ext cx="2133600" cy="365125"/>
          </a:xfrm>
        </p:spPr>
        <p:txBody>
          <a:bodyPr/>
          <a:lstStyle/>
          <a:p>
            <a:r>
              <a:rPr lang="en-US" dirty="0"/>
              <a:t>Honolulu, Hawaii, USA</a:t>
            </a:r>
          </a:p>
        </p:txBody>
      </p:sp>
      <p:sp>
        <p:nvSpPr>
          <p:cNvPr id="12" name="Footer Placeholder 4"/>
          <p:cNvSpPr>
            <a:spLocks noGrp="1"/>
          </p:cNvSpPr>
          <p:nvPr>
            <p:ph type="ftr" sz="quarter" idx="11"/>
          </p:nvPr>
        </p:nvSpPr>
        <p:spPr>
          <a:xfrm>
            <a:off x="264458" y="6275668"/>
            <a:ext cx="4840941" cy="365125"/>
          </a:xfrm>
        </p:spPr>
        <p:txBody>
          <a:bodyPr/>
          <a:lstStyle/>
          <a:p>
            <a:r>
              <a:rPr lang="en-US" dirty="0"/>
              <a:t>FIVS|  October 9-10, 2018</a:t>
            </a:r>
          </a:p>
        </p:txBody>
      </p:sp>
      <p:sp>
        <p:nvSpPr>
          <p:cNvPr id="2" name="Rectángulo 1"/>
          <p:cNvSpPr/>
          <p:nvPr/>
        </p:nvSpPr>
        <p:spPr>
          <a:xfrm>
            <a:off x="346858" y="5909282"/>
            <a:ext cx="2960178" cy="246221"/>
          </a:xfrm>
          <a:prstGeom prst="rect">
            <a:avLst/>
          </a:prstGeom>
        </p:spPr>
        <p:txBody>
          <a:bodyPr wrap="none">
            <a:spAutoFit/>
          </a:bodyPr>
          <a:lstStyle/>
          <a:p>
            <a:r>
              <a:rPr lang="es-ES" sz="1000" dirty="0" smtClean="0"/>
              <a:t>SOURCE: 2017 </a:t>
            </a:r>
            <a:r>
              <a:rPr lang="es-ES" sz="1000" dirty="0"/>
              <a:t>APEC </a:t>
            </a:r>
            <a:r>
              <a:rPr lang="es-ES" sz="1000" dirty="0" err="1"/>
              <a:t>Economic</a:t>
            </a:r>
            <a:r>
              <a:rPr lang="es-ES" sz="1000" dirty="0"/>
              <a:t> </a:t>
            </a:r>
            <a:r>
              <a:rPr lang="es-ES" sz="1000" dirty="0" err="1"/>
              <a:t>Policy</a:t>
            </a:r>
            <a:r>
              <a:rPr lang="es-ES" sz="1000" dirty="0"/>
              <a:t> </a:t>
            </a:r>
            <a:r>
              <a:rPr lang="es-ES" sz="1000" dirty="0" err="1"/>
              <a:t>Report</a:t>
            </a:r>
            <a:endParaRPr lang="es-ES" sz="1000" dirty="0"/>
          </a:p>
        </p:txBody>
      </p:sp>
    </p:spTree>
    <p:extLst>
      <p:ext uri="{BB962C8B-B14F-4D97-AF65-F5344CB8AC3E}">
        <p14:creationId xmlns:p14="http://schemas.microsoft.com/office/powerpoint/2010/main" val="9567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E31375A4-56A4-47D6-9801-1991572033F7}" type="slidenum">
              <a:rPr lang="en-US" smtClean="0"/>
              <a:t>2</a:t>
            </a:fld>
            <a:endParaRPr lang="en-US" dirty="0"/>
          </a:p>
        </p:txBody>
      </p:sp>
      <p:grpSp>
        <p:nvGrpSpPr>
          <p:cNvPr id="10" name="Agrupar 9"/>
          <p:cNvGrpSpPr/>
          <p:nvPr/>
        </p:nvGrpSpPr>
        <p:grpSpPr>
          <a:xfrm>
            <a:off x="-403007" y="1503958"/>
            <a:ext cx="4982640" cy="4088678"/>
            <a:chOff x="146549" y="1162050"/>
            <a:chExt cx="4958215" cy="3844458"/>
          </a:xfrm>
        </p:grpSpPr>
        <p:graphicFrame>
          <p:nvGraphicFramePr>
            <p:cNvPr id="8" name="Gráfico 7"/>
            <p:cNvGraphicFramePr>
              <a:graphicFrameLocks/>
            </p:cNvGraphicFramePr>
            <p:nvPr>
              <p:extLst>
                <p:ext uri="{D42A27DB-BD31-4B8C-83A1-F6EECF244321}">
                  <p14:modId xmlns:p14="http://schemas.microsoft.com/office/powerpoint/2010/main" val="1170063521"/>
                </p:ext>
              </p:extLst>
            </p:nvPr>
          </p:nvGraphicFramePr>
          <p:xfrm>
            <a:off x="146549" y="1162050"/>
            <a:ext cx="4958215" cy="3844458"/>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1746375" y="2649786"/>
              <a:ext cx="1648668" cy="830997"/>
            </a:xfrm>
            <a:prstGeom prst="rect">
              <a:avLst/>
            </a:prstGeom>
            <a:noFill/>
          </p:spPr>
          <p:txBody>
            <a:bodyPr wrap="square" rtlCol="0">
              <a:spAutoFit/>
            </a:bodyPr>
            <a:lstStyle/>
            <a:p>
              <a:pPr algn="ctr"/>
              <a:r>
                <a:rPr lang="es-ES" sz="1600" b="1" dirty="0" smtClean="0">
                  <a:latin typeface="Arial"/>
                  <a:cs typeface="Arial"/>
                </a:rPr>
                <a:t>39%</a:t>
              </a:r>
            </a:p>
            <a:p>
              <a:pPr algn="ctr"/>
              <a:r>
                <a:rPr lang="es-ES" sz="1600" b="1" dirty="0" err="1" smtClean="0">
                  <a:latin typeface="Arial"/>
                  <a:cs typeface="Arial"/>
                </a:rPr>
                <a:t>World</a:t>
              </a:r>
              <a:r>
                <a:rPr lang="es-ES" sz="1600" b="1" dirty="0" smtClean="0">
                  <a:latin typeface="Arial"/>
                  <a:cs typeface="Arial"/>
                </a:rPr>
                <a:t> </a:t>
              </a:r>
              <a:r>
                <a:rPr lang="es-ES" sz="1600" b="1" dirty="0" err="1" smtClean="0">
                  <a:latin typeface="Arial"/>
                  <a:cs typeface="Arial"/>
                </a:rPr>
                <a:t>Population</a:t>
              </a:r>
              <a:endParaRPr lang="es-ES" sz="1600" b="1" dirty="0">
                <a:latin typeface="Arial"/>
                <a:cs typeface="Arial"/>
              </a:endParaRPr>
            </a:p>
          </p:txBody>
        </p:sp>
      </p:grpSp>
      <p:sp>
        <p:nvSpPr>
          <p:cNvPr id="11" name="Título 1"/>
          <p:cNvSpPr>
            <a:spLocks noGrp="1"/>
          </p:cNvSpPr>
          <p:nvPr>
            <p:ph type="title"/>
          </p:nvPr>
        </p:nvSpPr>
        <p:spPr>
          <a:xfrm>
            <a:off x="549275" y="107576"/>
            <a:ext cx="8042276" cy="687726"/>
          </a:xfrm>
        </p:spPr>
        <p:txBody>
          <a:bodyPr/>
          <a:lstStyle/>
          <a:p>
            <a:r>
              <a:rPr lang="es-ES" sz="2400" b="1" dirty="0" err="1">
                <a:latin typeface="Arial"/>
                <a:cs typeface="Arial"/>
              </a:rPr>
              <a:t>Why</a:t>
            </a:r>
            <a:r>
              <a:rPr lang="es-ES" sz="2400" b="1" dirty="0">
                <a:latin typeface="Arial"/>
                <a:cs typeface="Arial"/>
              </a:rPr>
              <a:t> </a:t>
            </a:r>
            <a:r>
              <a:rPr lang="es-ES" sz="2400" b="1" dirty="0" err="1">
                <a:latin typeface="Arial"/>
                <a:cs typeface="Arial"/>
              </a:rPr>
              <a:t>is</a:t>
            </a:r>
            <a:r>
              <a:rPr lang="es-ES" sz="2400" b="1" dirty="0">
                <a:latin typeface="Arial"/>
                <a:cs typeface="Arial"/>
              </a:rPr>
              <a:t> APEC so </a:t>
            </a:r>
            <a:r>
              <a:rPr lang="es-ES" sz="2400" b="1" dirty="0" err="1">
                <a:latin typeface="Arial"/>
                <a:cs typeface="Arial"/>
              </a:rPr>
              <a:t>relevant</a:t>
            </a:r>
            <a:r>
              <a:rPr lang="es-ES" sz="2400" b="1" dirty="0">
                <a:latin typeface="Arial"/>
                <a:cs typeface="Arial"/>
              </a:rPr>
              <a:t> </a:t>
            </a:r>
            <a:endParaRPr lang="es-ES" dirty="0"/>
          </a:p>
        </p:txBody>
      </p:sp>
      <p:grpSp>
        <p:nvGrpSpPr>
          <p:cNvPr id="14" name="Agrupar 13"/>
          <p:cNvGrpSpPr/>
          <p:nvPr/>
        </p:nvGrpSpPr>
        <p:grpSpPr>
          <a:xfrm>
            <a:off x="4662069" y="1721750"/>
            <a:ext cx="4396447" cy="3541189"/>
            <a:chOff x="4747553" y="1404264"/>
            <a:chExt cx="4396447" cy="3541189"/>
          </a:xfrm>
        </p:grpSpPr>
        <p:graphicFrame>
          <p:nvGraphicFramePr>
            <p:cNvPr id="12" name="Gráfico 11"/>
            <p:cNvGraphicFramePr>
              <a:graphicFrameLocks/>
            </p:cNvGraphicFramePr>
            <p:nvPr>
              <p:extLst>
                <p:ext uri="{D42A27DB-BD31-4B8C-83A1-F6EECF244321}">
                  <p14:modId xmlns:p14="http://schemas.microsoft.com/office/powerpoint/2010/main" val="1791951450"/>
                </p:ext>
              </p:extLst>
            </p:nvPr>
          </p:nvGraphicFramePr>
          <p:xfrm>
            <a:off x="4747553" y="1404264"/>
            <a:ext cx="4396447" cy="3541189"/>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6240515" y="2723052"/>
              <a:ext cx="1416633" cy="830997"/>
            </a:xfrm>
            <a:prstGeom prst="rect">
              <a:avLst/>
            </a:prstGeom>
            <a:noFill/>
          </p:spPr>
          <p:txBody>
            <a:bodyPr wrap="square" rtlCol="0">
              <a:spAutoFit/>
            </a:bodyPr>
            <a:lstStyle/>
            <a:p>
              <a:pPr algn="ctr"/>
              <a:r>
                <a:rPr lang="es-ES" sz="1600" b="1" dirty="0" smtClean="0">
                  <a:latin typeface="Arial"/>
                  <a:cs typeface="Arial"/>
                </a:rPr>
                <a:t>60% </a:t>
              </a:r>
            </a:p>
            <a:p>
              <a:pPr algn="ctr"/>
              <a:r>
                <a:rPr lang="es-ES" sz="1600" b="1" dirty="0" smtClean="0">
                  <a:latin typeface="Arial"/>
                  <a:cs typeface="Arial"/>
                </a:rPr>
                <a:t>of </a:t>
              </a:r>
              <a:r>
                <a:rPr lang="es-ES" sz="1600" b="1" dirty="0" err="1" smtClean="0">
                  <a:latin typeface="Arial"/>
                  <a:cs typeface="Arial"/>
                </a:rPr>
                <a:t>the</a:t>
              </a:r>
              <a:r>
                <a:rPr lang="es-ES" sz="1600" b="1" dirty="0" smtClean="0">
                  <a:latin typeface="Arial"/>
                  <a:cs typeface="Arial"/>
                </a:rPr>
                <a:t> </a:t>
              </a:r>
              <a:r>
                <a:rPr lang="es-ES" sz="1600" b="1" dirty="0" err="1" smtClean="0">
                  <a:latin typeface="Arial"/>
                  <a:cs typeface="Arial"/>
                </a:rPr>
                <a:t>World</a:t>
              </a:r>
              <a:r>
                <a:rPr lang="es-ES" sz="1600" b="1" dirty="0" smtClean="0">
                  <a:latin typeface="Arial"/>
                  <a:cs typeface="Arial"/>
                </a:rPr>
                <a:t> GDP</a:t>
              </a:r>
              <a:endParaRPr lang="es-ES" sz="1600" b="1" dirty="0">
                <a:latin typeface="Arial"/>
                <a:cs typeface="Arial"/>
              </a:endParaRPr>
            </a:p>
          </p:txBody>
        </p:sp>
      </p:grpSp>
      <p:sp>
        <p:nvSpPr>
          <p:cNvPr id="15" name="CuadroTexto 14"/>
          <p:cNvSpPr txBox="1"/>
          <p:nvPr/>
        </p:nvSpPr>
        <p:spPr>
          <a:xfrm>
            <a:off x="622830" y="1147834"/>
            <a:ext cx="2845479" cy="369332"/>
          </a:xfrm>
          <a:prstGeom prst="rect">
            <a:avLst/>
          </a:prstGeom>
          <a:noFill/>
        </p:spPr>
        <p:txBody>
          <a:bodyPr wrap="square" rtlCol="0">
            <a:spAutoFit/>
          </a:bodyPr>
          <a:lstStyle/>
          <a:p>
            <a:pPr algn="ctr"/>
            <a:r>
              <a:rPr lang="es-ES" b="1" dirty="0" smtClean="0">
                <a:latin typeface="Arial"/>
                <a:cs typeface="Arial"/>
              </a:rPr>
              <a:t>GLOBAL POPULATION</a:t>
            </a:r>
            <a:endParaRPr lang="es-ES" b="1" dirty="0">
              <a:latin typeface="Arial"/>
              <a:cs typeface="Arial"/>
            </a:endParaRPr>
          </a:p>
        </p:txBody>
      </p:sp>
      <p:sp>
        <p:nvSpPr>
          <p:cNvPr id="16" name="CuadroTexto 15"/>
          <p:cNvSpPr txBox="1"/>
          <p:nvPr/>
        </p:nvSpPr>
        <p:spPr>
          <a:xfrm>
            <a:off x="5104764" y="1160045"/>
            <a:ext cx="3358397" cy="369332"/>
          </a:xfrm>
          <a:prstGeom prst="rect">
            <a:avLst/>
          </a:prstGeom>
          <a:noFill/>
        </p:spPr>
        <p:txBody>
          <a:bodyPr wrap="square" rtlCol="0">
            <a:spAutoFit/>
          </a:bodyPr>
          <a:lstStyle/>
          <a:p>
            <a:pPr algn="ctr"/>
            <a:r>
              <a:rPr lang="es-ES" b="1" dirty="0" smtClean="0">
                <a:latin typeface="Arial"/>
                <a:cs typeface="Arial"/>
              </a:rPr>
              <a:t>GLOBAL GDP</a:t>
            </a:r>
            <a:endParaRPr lang="es-ES" b="1" dirty="0">
              <a:latin typeface="Arial"/>
              <a:cs typeface="Arial"/>
            </a:endParaRPr>
          </a:p>
        </p:txBody>
      </p:sp>
      <p:sp>
        <p:nvSpPr>
          <p:cNvPr id="17" name="Date Placeholder 3"/>
          <p:cNvSpPr>
            <a:spLocks noGrp="1"/>
          </p:cNvSpPr>
          <p:nvPr>
            <p:ph type="dt" sz="half" idx="10"/>
          </p:nvPr>
        </p:nvSpPr>
        <p:spPr>
          <a:xfrm>
            <a:off x="5629835" y="6275668"/>
            <a:ext cx="2133600" cy="365125"/>
          </a:xfrm>
        </p:spPr>
        <p:txBody>
          <a:bodyPr/>
          <a:lstStyle/>
          <a:p>
            <a:r>
              <a:rPr lang="en-US" dirty="0"/>
              <a:t>Honolulu, Hawaii, USA</a:t>
            </a:r>
          </a:p>
        </p:txBody>
      </p:sp>
      <p:sp>
        <p:nvSpPr>
          <p:cNvPr id="18" name="Footer Placeholder 4"/>
          <p:cNvSpPr>
            <a:spLocks noGrp="1"/>
          </p:cNvSpPr>
          <p:nvPr>
            <p:ph type="ftr" sz="quarter" idx="11"/>
          </p:nvPr>
        </p:nvSpPr>
        <p:spPr>
          <a:xfrm>
            <a:off x="264458" y="6275668"/>
            <a:ext cx="4840941" cy="365125"/>
          </a:xfrm>
        </p:spPr>
        <p:txBody>
          <a:bodyPr/>
          <a:lstStyle/>
          <a:p>
            <a:r>
              <a:rPr lang="en-US" dirty="0"/>
              <a:t>FIVS|  October 9-10, 2018</a:t>
            </a:r>
          </a:p>
        </p:txBody>
      </p:sp>
      <p:sp>
        <p:nvSpPr>
          <p:cNvPr id="3" name="Rectángulo 2"/>
          <p:cNvSpPr/>
          <p:nvPr/>
        </p:nvSpPr>
        <p:spPr>
          <a:xfrm>
            <a:off x="448559" y="5784544"/>
            <a:ext cx="1715985" cy="261610"/>
          </a:xfrm>
          <a:prstGeom prst="rect">
            <a:avLst/>
          </a:prstGeom>
        </p:spPr>
        <p:txBody>
          <a:bodyPr wrap="none">
            <a:spAutoFit/>
          </a:bodyPr>
          <a:lstStyle/>
          <a:p>
            <a:r>
              <a:rPr lang="es-ES" sz="1100" dirty="0" err="1"/>
              <a:t>https</a:t>
            </a:r>
            <a:r>
              <a:rPr lang="es-ES" sz="1100" dirty="0"/>
              <a:t>://</a:t>
            </a:r>
            <a:r>
              <a:rPr lang="es-ES" sz="1100" dirty="0" err="1"/>
              <a:t>www.apec.org</a:t>
            </a:r>
            <a:r>
              <a:rPr lang="es-ES" sz="1100" dirty="0"/>
              <a:t>/</a:t>
            </a:r>
          </a:p>
        </p:txBody>
      </p:sp>
    </p:spTree>
    <p:extLst>
      <p:ext uri="{BB962C8B-B14F-4D97-AF65-F5344CB8AC3E}">
        <p14:creationId xmlns:p14="http://schemas.microsoft.com/office/powerpoint/2010/main" val="28405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8-09-28 a la(s) 10.47.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023" y="1731586"/>
            <a:ext cx="4771977" cy="3505846"/>
          </a:xfrm>
          <a:prstGeom prst="rect">
            <a:avLst/>
          </a:prstGeom>
        </p:spPr>
      </p:pic>
      <p:sp>
        <p:nvSpPr>
          <p:cNvPr id="9" name="Título 1"/>
          <p:cNvSpPr>
            <a:spLocks noGrp="1"/>
          </p:cNvSpPr>
          <p:nvPr>
            <p:ph type="title"/>
          </p:nvPr>
        </p:nvSpPr>
        <p:spPr>
          <a:xfrm>
            <a:off x="549275" y="107576"/>
            <a:ext cx="8042276" cy="687726"/>
          </a:xfrm>
        </p:spPr>
        <p:txBody>
          <a:bodyPr/>
          <a:lstStyle/>
          <a:p>
            <a:r>
              <a:rPr lang="es-ES" sz="2400" b="1" dirty="0" err="1">
                <a:latin typeface="Arial"/>
                <a:cs typeface="Arial"/>
              </a:rPr>
              <a:t>Why</a:t>
            </a:r>
            <a:r>
              <a:rPr lang="es-ES" sz="2400" b="1" dirty="0">
                <a:latin typeface="Arial"/>
                <a:cs typeface="Arial"/>
              </a:rPr>
              <a:t> </a:t>
            </a:r>
            <a:r>
              <a:rPr lang="es-ES" sz="2400" b="1" dirty="0" err="1">
                <a:latin typeface="Arial"/>
                <a:cs typeface="Arial"/>
              </a:rPr>
              <a:t>is</a:t>
            </a:r>
            <a:r>
              <a:rPr lang="es-ES" sz="2400" b="1" dirty="0">
                <a:latin typeface="Arial"/>
                <a:cs typeface="Arial"/>
              </a:rPr>
              <a:t> APEC so </a:t>
            </a:r>
            <a:r>
              <a:rPr lang="es-ES" sz="2400" b="1" dirty="0" err="1">
                <a:latin typeface="Arial"/>
                <a:cs typeface="Arial"/>
              </a:rPr>
              <a:t>relevant</a:t>
            </a:r>
            <a:r>
              <a:rPr lang="es-ES" sz="2400" b="1" dirty="0">
                <a:latin typeface="Arial"/>
                <a:cs typeface="Arial"/>
              </a:rPr>
              <a:t> </a:t>
            </a:r>
            <a:endParaRPr lang="es-ES" dirty="0"/>
          </a:p>
        </p:txBody>
      </p:sp>
      <p:graphicFrame>
        <p:nvGraphicFramePr>
          <p:cNvPr id="10" name="Gráfico 9"/>
          <p:cNvGraphicFramePr>
            <a:graphicFrameLocks/>
          </p:cNvGraphicFramePr>
          <p:nvPr>
            <p:extLst>
              <p:ext uri="{D42A27DB-BD31-4B8C-83A1-F6EECF244321}">
                <p14:modId xmlns:p14="http://schemas.microsoft.com/office/powerpoint/2010/main" val="6400975"/>
              </p:ext>
            </p:extLst>
          </p:nvPr>
        </p:nvGraphicFramePr>
        <p:xfrm>
          <a:off x="0" y="1062357"/>
          <a:ext cx="4442244" cy="4957663"/>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1697517" y="2930639"/>
            <a:ext cx="1184599" cy="923330"/>
          </a:xfrm>
          <a:prstGeom prst="rect">
            <a:avLst/>
          </a:prstGeom>
          <a:noFill/>
        </p:spPr>
        <p:txBody>
          <a:bodyPr wrap="square" rtlCol="0">
            <a:spAutoFit/>
          </a:bodyPr>
          <a:lstStyle/>
          <a:p>
            <a:pPr algn="ctr"/>
            <a:r>
              <a:rPr lang="es-ES" b="1" dirty="0" smtClean="0">
                <a:latin typeface="Arial"/>
                <a:cs typeface="Arial"/>
              </a:rPr>
              <a:t>APEC SHARE</a:t>
            </a:r>
          </a:p>
          <a:p>
            <a:pPr algn="ctr"/>
            <a:r>
              <a:rPr lang="es-ES" b="1" dirty="0" smtClean="0">
                <a:latin typeface="Arial"/>
                <a:cs typeface="Arial"/>
              </a:rPr>
              <a:t>47%</a:t>
            </a:r>
            <a:endParaRPr lang="es-ES" b="1" dirty="0">
              <a:latin typeface="Arial"/>
              <a:cs typeface="Arial"/>
            </a:endParaRPr>
          </a:p>
        </p:txBody>
      </p:sp>
      <p:sp>
        <p:nvSpPr>
          <p:cNvPr id="12" name="Date Placeholder 3"/>
          <p:cNvSpPr>
            <a:spLocks noGrp="1"/>
          </p:cNvSpPr>
          <p:nvPr>
            <p:ph type="dt" sz="half" idx="10"/>
          </p:nvPr>
        </p:nvSpPr>
        <p:spPr>
          <a:xfrm>
            <a:off x="5629835" y="6275668"/>
            <a:ext cx="2133600" cy="365125"/>
          </a:xfrm>
        </p:spPr>
        <p:txBody>
          <a:bodyPr/>
          <a:lstStyle/>
          <a:p>
            <a:r>
              <a:rPr lang="en-US" dirty="0"/>
              <a:t>Honolulu, Hawaii, USA</a:t>
            </a:r>
          </a:p>
        </p:txBody>
      </p:sp>
      <p:sp>
        <p:nvSpPr>
          <p:cNvPr id="13" name="Footer Placeholder 4"/>
          <p:cNvSpPr>
            <a:spLocks noGrp="1"/>
          </p:cNvSpPr>
          <p:nvPr>
            <p:ph type="ftr" sz="quarter" idx="11"/>
          </p:nvPr>
        </p:nvSpPr>
        <p:spPr>
          <a:xfrm>
            <a:off x="264458" y="6275668"/>
            <a:ext cx="4840941" cy="365125"/>
          </a:xfrm>
        </p:spPr>
        <p:txBody>
          <a:bodyPr/>
          <a:lstStyle/>
          <a:p>
            <a:r>
              <a:rPr lang="en-US" dirty="0"/>
              <a:t>FIVS|  October 9-10, 2018</a:t>
            </a:r>
          </a:p>
        </p:txBody>
      </p:sp>
      <p:sp>
        <p:nvSpPr>
          <p:cNvPr id="14" name="Rectángulo 13"/>
          <p:cNvSpPr/>
          <p:nvPr/>
        </p:nvSpPr>
        <p:spPr>
          <a:xfrm>
            <a:off x="448559" y="5784544"/>
            <a:ext cx="1715985" cy="261610"/>
          </a:xfrm>
          <a:prstGeom prst="rect">
            <a:avLst/>
          </a:prstGeom>
        </p:spPr>
        <p:txBody>
          <a:bodyPr wrap="none">
            <a:spAutoFit/>
          </a:bodyPr>
          <a:lstStyle/>
          <a:p>
            <a:r>
              <a:rPr lang="es-ES" sz="1100" dirty="0" err="1"/>
              <a:t>https</a:t>
            </a:r>
            <a:r>
              <a:rPr lang="es-ES" sz="1100" dirty="0"/>
              <a:t>://</a:t>
            </a:r>
            <a:r>
              <a:rPr lang="es-ES" sz="1100" dirty="0" err="1"/>
              <a:t>www.apec.org</a:t>
            </a:r>
            <a:r>
              <a:rPr lang="es-ES" sz="1100" dirty="0"/>
              <a:t>/</a:t>
            </a:r>
          </a:p>
        </p:txBody>
      </p:sp>
    </p:spTree>
    <p:extLst>
      <p:ext uri="{BB962C8B-B14F-4D97-AF65-F5344CB8AC3E}">
        <p14:creationId xmlns:p14="http://schemas.microsoft.com/office/powerpoint/2010/main" val="227699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5251"/>
          </a:xfrm>
        </p:spPr>
        <p:txBody>
          <a:bodyPr>
            <a:normAutofit/>
          </a:bodyPr>
          <a:lstStyle/>
          <a:p>
            <a:r>
              <a:rPr lang="en-US" sz="2400" b="1" dirty="0">
                <a:latin typeface="Arial"/>
                <a:cs typeface="Arial"/>
              </a:rPr>
              <a:t>APEC AND WORLD WINE PRODUCTION </a:t>
            </a:r>
            <a:br>
              <a:rPr lang="en-US" sz="2400" b="1" dirty="0">
                <a:latin typeface="Arial"/>
                <a:cs typeface="Arial"/>
              </a:rPr>
            </a:br>
            <a:r>
              <a:rPr lang="en-US" sz="2400" b="1" dirty="0">
                <a:latin typeface="Arial"/>
                <a:cs typeface="Arial"/>
              </a:rPr>
              <a:t>2006 &amp; 2017</a:t>
            </a:r>
          </a:p>
        </p:txBody>
      </p:sp>
      <p:sp>
        <p:nvSpPr>
          <p:cNvPr id="4" name="Date Placeholder 3"/>
          <p:cNvSpPr>
            <a:spLocks noGrp="1"/>
          </p:cNvSpPr>
          <p:nvPr>
            <p:ph type="dt" sz="half" idx="10"/>
          </p:nvPr>
        </p:nvSpPr>
        <p:spPr/>
        <p:txBody>
          <a:bodyPr/>
          <a:lstStyle/>
          <a:p>
            <a:r>
              <a:rPr lang="en-US" dirty="0"/>
              <a:t>Honolulu, Hawaii, USA </a:t>
            </a:r>
          </a:p>
        </p:txBody>
      </p:sp>
      <p:sp>
        <p:nvSpPr>
          <p:cNvPr id="6" name="Footer Placeholder 5"/>
          <p:cNvSpPr>
            <a:spLocks noGrp="1"/>
          </p:cNvSpPr>
          <p:nvPr>
            <p:ph type="ftr" sz="quarter" idx="11"/>
          </p:nvPr>
        </p:nvSpPr>
        <p:spPr/>
        <p:txBody>
          <a:bodyPr/>
          <a:lstStyle/>
          <a:p>
            <a:r>
              <a:rPr lang="en-US" dirty="0"/>
              <a:t>FIVS|  October 9-10, 2018</a:t>
            </a:r>
          </a:p>
        </p:txBody>
      </p:sp>
      <p:sp>
        <p:nvSpPr>
          <p:cNvPr id="7" name="Slide Number Placeholder 6"/>
          <p:cNvSpPr>
            <a:spLocks noGrp="1"/>
          </p:cNvSpPr>
          <p:nvPr>
            <p:ph type="sldNum" sz="quarter" idx="12"/>
          </p:nvPr>
        </p:nvSpPr>
        <p:spPr/>
        <p:txBody>
          <a:bodyPr/>
          <a:lstStyle/>
          <a:p>
            <a:fld id="{E31375A4-56A4-47D6-9801-1991572033F7}" type="slidenum">
              <a:rPr lang="en-US" smtClean="0"/>
              <a:t>4</a:t>
            </a:fld>
            <a:endParaRPr lang="en-US" dirty="0"/>
          </a:p>
        </p:txBody>
      </p:sp>
      <p:sp>
        <p:nvSpPr>
          <p:cNvPr id="8" name="Content Placeholder 7"/>
          <p:cNvSpPr>
            <a:spLocks noGrp="1"/>
          </p:cNvSpPr>
          <p:nvPr>
            <p:ph sz="half" idx="2"/>
          </p:nvPr>
        </p:nvSpPr>
        <p:spPr/>
        <p:txBody>
          <a:bodyPr>
            <a:normAutofit/>
          </a:bodyPr>
          <a:lstStyle/>
          <a:p>
            <a:r>
              <a:rPr lang="en-US" sz="1300" b="1" dirty="0">
                <a:latin typeface="Arial"/>
                <a:cs typeface="Arial"/>
              </a:rPr>
              <a:t>APEC 7.9 BILLION LITERS</a:t>
            </a:r>
          </a:p>
          <a:p>
            <a:r>
              <a:rPr lang="en-US" sz="1300" b="1" dirty="0">
                <a:latin typeface="Arial"/>
                <a:cs typeface="Arial"/>
              </a:rPr>
              <a:t>OTHER COUNTRIES 18.8 BILLION LITERS</a:t>
            </a:r>
          </a:p>
          <a:p>
            <a:r>
              <a:rPr lang="en-US" sz="1300" b="1" dirty="0">
                <a:latin typeface="Arial"/>
                <a:cs typeface="Arial"/>
              </a:rPr>
              <a:t>WORLD TOTAL 26.7 BILLION LITERS</a:t>
            </a:r>
          </a:p>
          <a:p>
            <a:endParaRPr lang="en-US" sz="1200" b="1" dirty="0"/>
          </a:p>
        </p:txBody>
      </p:sp>
      <p:graphicFrame>
        <p:nvGraphicFramePr>
          <p:cNvPr id="11" name="Chart 10"/>
          <p:cNvGraphicFramePr>
            <a:graphicFrameLocks/>
          </p:cNvGraphicFramePr>
          <p:nvPr>
            <p:extLst>
              <p:ext uri="{D42A27DB-BD31-4B8C-83A1-F6EECF244321}">
                <p14:modId xmlns:p14="http://schemas.microsoft.com/office/powerpoint/2010/main" val="127602172"/>
              </p:ext>
            </p:extLst>
          </p:nvPr>
        </p:nvGraphicFramePr>
        <p:xfrm>
          <a:off x="4754253" y="2840962"/>
          <a:ext cx="4052396" cy="2515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351213573"/>
              </p:ext>
            </p:extLst>
          </p:nvPr>
        </p:nvGraphicFramePr>
        <p:xfrm>
          <a:off x="4520422" y="3074925"/>
          <a:ext cx="4436625" cy="2596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13"/>
          <p:cNvSpPr>
            <a:spLocks noGrp="1"/>
          </p:cNvSpPr>
          <p:nvPr>
            <p:ph sz="half" idx="1"/>
          </p:nvPr>
        </p:nvSpPr>
        <p:spPr/>
        <p:txBody>
          <a:bodyPr>
            <a:normAutofit/>
          </a:bodyPr>
          <a:lstStyle/>
          <a:p>
            <a:r>
              <a:rPr lang="en-US" sz="1300" b="1" dirty="0">
                <a:latin typeface="Arial"/>
                <a:cs typeface="Arial"/>
              </a:rPr>
              <a:t>APEC 5.9 BILLION LITERS</a:t>
            </a:r>
          </a:p>
          <a:p>
            <a:r>
              <a:rPr lang="en-US" sz="1300" b="1" dirty="0">
                <a:latin typeface="Arial"/>
                <a:cs typeface="Arial"/>
              </a:rPr>
              <a:t>OTHER COUNTRIES 22.3 BILLION LITERS</a:t>
            </a:r>
          </a:p>
          <a:p>
            <a:r>
              <a:rPr lang="en-US" sz="1300" b="1" dirty="0">
                <a:latin typeface="Arial"/>
                <a:cs typeface="Arial"/>
              </a:rPr>
              <a:t>WORLD TOTAL 28.2 BILLION LITERS</a:t>
            </a:r>
          </a:p>
          <a:p>
            <a:pPr marL="0" indent="0">
              <a:buNone/>
            </a:pPr>
            <a:endParaRPr lang="en-US" sz="1400" b="1" dirty="0">
              <a:latin typeface="Arial"/>
              <a:cs typeface="Arial"/>
            </a:endParaRPr>
          </a:p>
        </p:txBody>
      </p:sp>
      <p:graphicFrame>
        <p:nvGraphicFramePr>
          <p:cNvPr id="16" name="Chart 15"/>
          <p:cNvGraphicFramePr/>
          <p:nvPr>
            <p:extLst>
              <p:ext uri="{D42A27DB-BD31-4B8C-83A1-F6EECF244321}">
                <p14:modId xmlns:p14="http://schemas.microsoft.com/office/powerpoint/2010/main" val="1784370274"/>
              </p:ext>
            </p:extLst>
          </p:nvPr>
        </p:nvGraphicFramePr>
        <p:xfrm>
          <a:off x="651725" y="2852490"/>
          <a:ext cx="3526001" cy="3188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753508933"/>
              </p:ext>
            </p:extLst>
          </p:nvPr>
        </p:nvGraphicFramePr>
        <p:xfrm>
          <a:off x="497933" y="2901332"/>
          <a:ext cx="3805126" cy="28892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Honolulu, Hawaii, USA</a:t>
            </a:r>
          </a:p>
        </p:txBody>
      </p:sp>
      <p:sp>
        <p:nvSpPr>
          <p:cNvPr id="3" name="Footer Placeholder 2"/>
          <p:cNvSpPr>
            <a:spLocks noGrp="1"/>
          </p:cNvSpPr>
          <p:nvPr>
            <p:ph type="ftr" sz="quarter" idx="11"/>
          </p:nvPr>
        </p:nvSpPr>
        <p:spPr>
          <a:xfrm>
            <a:off x="252246" y="6492875"/>
            <a:ext cx="4840941" cy="365125"/>
          </a:xfrm>
        </p:spPr>
        <p:txBody>
          <a:bodyPr/>
          <a:lstStyle/>
          <a:p>
            <a:r>
              <a:rPr lang="en-US" dirty="0"/>
              <a:t>FIVS|  October 9-10, 2018</a:t>
            </a:r>
          </a:p>
        </p:txBody>
      </p:sp>
      <p:sp>
        <p:nvSpPr>
          <p:cNvPr id="4" name="Slide Number Placeholder 3"/>
          <p:cNvSpPr>
            <a:spLocks noGrp="1"/>
          </p:cNvSpPr>
          <p:nvPr>
            <p:ph type="sldNum" sz="quarter" idx="12"/>
          </p:nvPr>
        </p:nvSpPr>
        <p:spPr/>
        <p:txBody>
          <a:bodyPr/>
          <a:lstStyle/>
          <a:p>
            <a:fld id="{E31375A4-56A4-47D6-9801-1991572033F7}"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98377065"/>
              </p:ext>
            </p:extLst>
          </p:nvPr>
        </p:nvGraphicFramePr>
        <p:xfrm>
          <a:off x="83087" y="165490"/>
          <a:ext cx="9002904" cy="6071633"/>
        </p:xfrm>
        <a:graphic>
          <a:graphicData uri="http://schemas.openxmlformats.org/drawingml/2006/table">
            <a:tbl>
              <a:tblPr/>
              <a:tblGrid>
                <a:gridCol w="2017438">
                  <a:extLst>
                    <a:ext uri="{9D8B030D-6E8A-4147-A177-3AD203B41FA5}">
                      <a16:colId xmlns:a16="http://schemas.microsoft.com/office/drawing/2014/main" xmlns="" val="20000"/>
                    </a:ext>
                  </a:extLst>
                </a:gridCol>
                <a:gridCol w="123367">
                  <a:extLst>
                    <a:ext uri="{9D8B030D-6E8A-4147-A177-3AD203B41FA5}">
                      <a16:colId xmlns:a16="http://schemas.microsoft.com/office/drawing/2014/main" xmlns="" val="20001"/>
                    </a:ext>
                  </a:extLst>
                </a:gridCol>
                <a:gridCol w="951469">
                  <a:extLst>
                    <a:ext uri="{9D8B030D-6E8A-4147-A177-3AD203B41FA5}">
                      <a16:colId xmlns:a16="http://schemas.microsoft.com/office/drawing/2014/main" xmlns="" val="20002"/>
                    </a:ext>
                  </a:extLst>
                </a:gridCol>
                <a:gridCol w="277512">
                  <a:extLst>
                    <a:ext uri="{9D8B030D-6E8A-4147-A177-3AD203B41FA5}">
                      <a16:colId xmlns:a16="http://schemas.microsoft.com/office/drawing/2014/main" xmlns="" val="20003"/>
                    </a:ext>
                  </a:extLst>
                </a:gridCol>
                <a:gridCol w="882091">
                  <a:extLst>
                    <a:ext uri="{9D8B030D-6E8A-4147-A177-3AD203B41FA5}">
                      <a16:colId xmlns:a16="http://schemas.microsoft.com/office/drawing/2014/main" xmlns="" val="20004"/>
                    </a:ext>
                  </a:extLst>
                </a:gridCol>
                <a:gridCol w="218045">
                  <a:extLst>
                    <a:ext uri="{9D8B030D-6E8A-4147-A177-3AD203B41FA5}">
                      <a16:colId xmlns:a16="http://schemas.microsoft.com/office/drawing/2014/main" xmlns="" val="20005"/>
                    </a:ext>
                  </a:extLst>
                </a:gridCol>
                <a:gridCol w="792891">
                  <a:extLst>
                    <a:ext uri="{9D8B030D-6E8A-4147-A177-3AD203B41FA5}">
                      <a16:colId xmlns:a16="http://schemas.microsoft.com/office/drawing/2014/main" xmlns="" val="20006"/>
                    </a:ext>
                  </a:extLst>
                </a:gridCol>
                <a:gridCol w="218045">
                  <a:extLst>
                    <a:ext uri="{9D8B030D-6E8A-4147-A177-3AD203B41FA5}">
                      <a16:colId xmlns:a16="http://schemas.microsoft.com/office/drawing/2014/main" xmlns="" val="20007"/>
                    </a:ext>
                  </a:extLst>
                </a:gridCol>
                <a:gridCol w="743335">
                  <a:extLst>
                    <a:ext uri="{9D8B030D-6E8A-4147-A177-3AD203B41FA5}">
                      <a16:colId xmlns:a16="http://schemas.microsoft.com/office/drawing/2014/main" xmlns="" val="20008"/>
                    </a:ext>
                  </a:extLst>
                </a:gridCol>
                <a:gridCol w="198223">
                  <a:extLst>
                    <a:ext uri="{9D8B030D-6E8A-4147-A177-3AD203B41FA5}">
                      <a16:colId xmlns:a16="http://schemas.microsoft.com/office/drawing/2014/main" xmlns="" val="20009"/>
                    </a:ext>
                  </a:extLst>
                </a:gridCol>
                <a:gridCol w="654135">
                  <a:extLst>
                    <a:ext uri="{9D8B030D-6E8A-4147-A177-3AD203B41FA5}">
                      <a16:colId xmlns:a16="http://schemas.microsoft.com/office/drawing/2014/main" xmlns="" val="20010"/>
                    </a:ext>
                  </a:extLst>
                </a:gridCol>
                <a:gridCol w="237867">
                  <a:extLst>
                    <a:ext uri="{9D8B030D-6E8A-4147-A177-3AD203B41FA5}">
                      <a16:colId xmlns:a16="http://schemas.microsoft.com/office/drawing/2014/main" xmlns="" val="20011"/>
                    </a:ext>
                  </a:extLst>
                </a:gridCol>
                <a:gridCol w="673956">
                  <a:extLst>
                    <a:ext uri="{9D8B030D-6E8A-4147-A177-3AD203B41FA5}">
                      <a16:colId xmlns:a16="http://schemas.microsoft.com/office/drawing/2014/main" xmlns="" val="20012"/>
                    </a:ext>
                  </a:extLst>
                </a:gridCol>
                <a:gridCol w="158578">
                  <a:extLst>
                    <a:ext uri="{9D8B030D-6E8A-4147-A177-3AD203B41FA5}">
                      <a16:colId xmlns:a16="http://schemas.microsoft.com/office/drawing/2014/main" xmlns="" val="20013"/>
                    </a:ext>
                  </a:extLst>
                </a:gridCol>
                <a:gridCol w="855952">
                  <a:extLst>
                    <a:ext uri="{9D8B030D-6E8A-4147-A177-3AD203B41FA5}">
                      <a16:colId xmlns:a16="http://schemas.microsoft.com/office/drawing/2014/main" xmlns="" val="20014"/>
                    </a:ext>
                  </a:extLst>
                </a:gridCol>
              </a:tblGrid>
              <a:tr h="157992">
                <a:tc>
                  <a:txBody>
                    <a:bodyPr/>
                    <a:lstStyle/>
                    <a:p>
                      <a:pPr algn="ctr" fontAlgn="b"/>
                      <a:endParaRPr lang="en-US" sz="90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a:endParaRPr>
                    </a:p>
                  </a:txBody>
                  <a:tcPr marL="8267" marR="8267" marT="8267" marB="0" anchor="b">
                    <a:lnL>
                      <a:noFill/>
                    </a:lnL>
                    <a:lnR>
                      <a:noFill/>
                    </a:lnR>
                    <a:lnT>
                      <a:noFill/>
                    </a:lnT>
                    <a:lnB>
                      <a:noFill/>
                    </a:lnB>
                  </a:tcPr>
                </a:tc>
                <a:tc gridSpan="3">
                  <a:txBody>
                    <a:bodyPr/>
                    <a:lstStyle/>
                    <a:p>
                      <a:pPr algn="ctr" fontAlgn="b"/>
                      <a:r>
                        <a:rPr lang="en-US" sz="1100" b="1" i="0" u="none" strike="noStrike" dirty="0">
                          <a:solidFill>
                            <a:srgbClr val="000000"/>
                          </a:solidFill>
                          <a:effectLst/>
                          <a:latin typeface="Arial"/>
                        </a:rPr>
                        <a:t>WINE PRODUCTION</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Arial"/>
                      </a:endParaRPr>
                    </a:p>
                  </a:txBody>
                  <a:tcPr marL="8267" marR="8267" marT="8267" marB="0" anchor="b">
                    <a:lnL>
                      <a:noFill/>
                    </a:lnL>
                    <a:lnR>
                      <a:noFill/>
                    </a:lnR>
                    <a:lnT>
                      <a:noFill/>
                    </a:lnT>
                    <a:lnB>
                      <a:noFill/>
                    </a:lnB>
                    <a:solidFill>
                      <a:schemeClr val="bg1">
                        <a:lumMod val="85000"/>
                      </a:schemeClr>
                    </a:solidFill>
                  </a:tcPr>
                </a:tc>
                <a:tc gridSpan="3">
                  <a:txBody>
                    <a:bodyPr/>
                    <a:lstStyle/>
                    <a:p>
                      <a:pPr algn="ctr" fontAlgn="b"/>
                      <a:r>
                        <a:rPr lang="de-DE" sz="1100" b="1" i="0" u="none" strike="noStrike">
                          <a:solidFill>
                            <a:srgbClr val="000000"/>
                          </a:solidFill>
                          <a:effectLst/>
                          <a:latin typeface="Arial"/>
                        </a:rPr>
                        <a:t>CHANGE 2017/2006</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Arial"/>
                      </a:endParaRPr>
                    </a:p>
                  </a:txBody>
                  <a:tcPr marL="8267" marR="8267" marT="8267" marB="0" anchor="b">
                    <a:lnL>
                      <a:noFill/>
                    </a:lnL>
                    <a:lnR>
                      <a:noFill/>
                    </a:lnR>
                    <a:lnT>
                      <a:noFill/>
                    </a:lnT>
                    <a:lnB>
                      <a:noFill/>
                    </a:lnB>
                    <a:solidFill>
                      <a:schemeClr val="bg1">
                        <a:lumMod val="85000"/>
                      </a:schemeClr>
                    </a:solidFill>
                  </a:tcPr>
                </a:tc>
                <a:tc gridSpan="5">
                  <a:txBody>
                    <a:bodyPr/>
                    <a:lstStyle/>
                    <a:p>
                      <a:pPr algn="ctr" fontAlgn="b"/>
                      <a:r>
                        <a:rPr lang="en-US" sz="1100" b="1" i="0" u="none" strike="noStrike" dirty="0">
                          <a:solidFill>
                            <a:srgbClr val="000000"/>
                          </a:solidFill>
                          <a:effectLst/>
                          <a:latin typeface="Arial"/>
                        </a:rPr>
                        <a:t>SHARE OF WORLD PRODUCTION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57992">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w="6350" cap="flat" cmpd="sng" algn="ctr">
                      <a:noFill/>
                      <a:prstDash val="solid"/>
                      <a:round/>
                      <a:headEnd type="none" w="med" len="med"/>
                      <a:tailEnd type="none" w="med" len="med"/>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is-IS" sz="1050" b="1" i="0" u="none" strike="noStrike" dirty="0">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is-IS" sz="1050" b="1" i="0" u="none" strike="noStrike" dirty="0">
                        <a:solidFill>
                          <a:srgbClr val="000000"/>
                        </a:solidFill>
                        <a:effectLst/>
                        <a:latin typeface="Arial"/>
                      </a:endParaRPr>
                    </a:p>
                  </a:txBody>
                  <a:tcPr marL="8267" marR="8267" marT="8267" marB="0" anchor="b">
                    <a:lnL>
                      <a:noFill/>
                    </a:lnL>
                    <a:lnR>
                      <a:noFill/>
                    </a:lnR>
                    <a:lnT>
                      <a:noFill/>
                    </a:lnT>
                    <a:lnB w="6350" cap="flat" cmpd="sng" algn="ctr">
                      <a:no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de-DE" sz="1050" b="1" i="0" u="none" strike="noStrike" dirty="0">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mr-IN" sz="1050" b="1" i="0" u="none" strike="noStrike" dirty="0">
                        <a:solidFill>
                          <a:srgbClr val="000000"/>
                        </a:solidFill>
                        <a:effectLst/>
                        <a:latin typeface="Arial"/>
                      </a:endParaRPr>
                    </a:p>
                  </a:txBody>
                  <a:tcPr marL="8267" marR="8267" marT="8267" marB="0" anchor="b">
                    <a:lnL>
                      <a:noFill/>
                    </a:lnL>
                    <a:lnR>
                      <a:noFill/>
                    </a:lnR>
                    <a:lnT>
                      <a:noFill/>
                    </a:lnT>
                    <a:lnB w="6350" cap="flat" cmpd="sng" algn="ctr">
                      <a:no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is-IS" sz="1050" b="1" i="0" u="none" strike="noStrike" dirty="0">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is-IS" sz="1050" b="1" i="0" u="none" strike="noStrike" dirty="0">
                        <a:solidFill>
                          <a:srgbClr val="000000"/>
                        </a:solidFill>
                        <a:effectLst/>
                        <a:latin typeface="Arial"/>
                      </a:endParaRPr>
                    </a:p>
                  </a:txBody>
                  <a:tcPr marL="8267" marR="8267" marT="8267" marB="0" anchor="b">
                    <a:lnL>
                      <a:noFill/>
                    </a:lnL>
                    <a:lnR>
                      <a:noFill/>
                    </a:lnR>
                    <a:lnT>
                      <a:noFill/>
                    </a:lnT>
                    <a:lnB w="6350" cap="flat" cmpd="sng" algn="ctr">
                      <a:no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is-IS" sz="1050" b="1" i="0" u="none" strike="noStrike" dirty="0">
                        <a:solidFill>
                          <a:srgbClr val="000000"/>
                        </a:solidFill>
                        <a:effectLst/>
                        <a:latin typeface="Arial"/>
                      </a:endParaRPr>
                    </a:p>
                  </a:txBody>
                  <a:tcPr marL="8267" marR="8267" marT="8267" marB="0" anchor="b">
                    <a:lnL>
                      <a:noFill/>
                    </a:lnL>
                    <a:lnR>
                      <a:noFill/>
                    </a:lnR>
                    <a:lnT>
                      <a:noFill/>
                    </a:lnT>
                    <a:lnB w="6350" cap="flat" cmpd="sng" algn="ctr">
                      <a:noFill/>
                      <a:prstDash val="solid"/>
                      <a:round/>
                      <a:headEnd type="none" w="med" len="med"/>
                      <a:tailEnd type="none" w="med" len="med"/>
                    </a:lnB>
                  </a:tcPr>
                </a:tc>
              </a:tr>
              <a:tr h="157992">
                <a:tc>
                  <a:txBody>
                    <a:bodyPr/>
                    <a:lstStyle/>
                    <a:p>
                      <a:pPr algn="ctr" fontAlgn="b"/>
                      <a:r>
                        <a:rPr lang="en-US" sz="1050" b="1" i="0" u="none" strike="noStrike" dirty="0">
                          <a:solidFill>
                            <a:srgbClr val="000000"/>
                          </a:solidFill>
                          <a:effectLst/>
                          <a:latin typeface="Arial"/>
                        </a:rPr>
                        <a:t>COUNTRY</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is-IS" sz="1050" b="1" i="0" u="none" strike="noStrike" dirty="0">
                          <a:solidFill>
                            <a:srgbClr val="000000"/>
                          </a:solidFill>
                          <a:effectLst/>
                          <a:latin typeface="Arial"/>
                        </a:rPr>
                        <a:t>2006</a:t>
                      </a:r>
                    </a:p>
                  </a:txBody>
                  <a:tcPr marL="8267" marR="8267" marT="82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is-IS" sz="1050" b="1" i="0" u="none" strike="noStrike" dirty="0">
                          <a:solidFill>
                            <a:srgbClr val="000000"/>
                          </a:solidFill>
                          <a:effectLst/>
                          <a:latin typeface="Arial"/>
                        </a:rPr>
                        <a:t>2017</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de-DE" sz="1050" b="1" i="0" u="none" strike="noStrike" dirty="0">
                          <a:solidFill>
                            <a:srgbClr val="000000"/>
                          </a:solidFill>
                          <a:effectLst/>
                          <a:latin typeface="Arial"/>
                        </a:rPr>
                        <a:t>LITERS (000)</a:t>
                      </a:r>
                    </a:p>
                  </a:txBody>
                  <a:tcPr marL="8267" marR="8267" marT="82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dirty="0">
                          <a:solidFill>
                            <a:srgbClr val="000000"/>
                          </a:solidFill>
                          <a:effectLst/>
                          <a:latin typeface="Arial"/>
                        </a:rPr>
                        <a:t>%</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is-IS" sz="1050" b="1" i="0" u="none" strike="noStrike" dirty="0">
                          <a:solidFill>
                            <a:srgbClr val="000000"/>
                          </a:solidFill>
                          <a:effectLst/>
                          <a:latin typeface="Arial"/>
                        </a:rPr>
                        <a:t>2006</a:t>
                      </a:r>
                    </a:p>
                  </a:txBody>
                  <a:tcPr marL="8267" marR="8267" marT="82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is-IS" sz="1050" b="1" i="0" u="none" strike="noStrike" dirty="0">
                          <a:solidFill>
                            <a:srgbClr val="000000"/>
                          </a:solidFill>
                          <a:effectLst/>
                          <a:latin typeface="Arial"/>
                        </a:rPr>
                        <a:t>2017</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b="1" i="0" u="none" strike="noStrike" dirty="0" smtClean="0">
                          <a:solidFill>
                            <a:srgbClr val="000000"/>
                          </a:solidFill>
                          <a:effectLst/>
                          <a:latin typeface="Arial"/>
                        </a:rPr>
                        <a:t>% CHANGE</a:t>
                      </a:r>
                    </a:p>
                    <a:p>
                      <a:pPr algn="ctr" fontAlgn="b"/>
                      <a:r>
                        <a:rPr lang="is-IS" sz="1050" b="1" i="0" u="none" strike="noStrike" dirty="0" smtClean="0">
                          <a:solidFill>
                            <a:srgbClr val="000000"/>
                          </a:solidFill>
                          <a:effectLst/>
                          <a:latin typeface="Arial"/>
                        </a:rPr>
                        <a:t> </a:t>
                      </a:r>
                      <a:r>
                        <a:rPr lang="is-IS" sz="1050" b="1" i="0" u="none" strike="noStrike" dirty="0">
                          <a:solidFill>
                            <a:srgbClr val="000000"/>
                          </a:solidFill>
                          <a:effectLst/>
                          <a:latin typeface="Arial"/>
                        </a:rPr>
                        <a:t>2017/2006</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7992">
                <a:tc>
                  <a:txBody>
                    <a:bodyPr/>
                    <a:lstStyle/>
                    <a:p>
                      <a:pPr algn="l"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157992">
                <a:tc>
                  <a:txBody>
                    <a:bodyPr/>
                    <a:lstStyle/>
                    <a:p>
                      <a:pPr algn="l" fontAlgn="b"/>
                      <a:r>
                        <a:rPr lang="en-US" sz="1100" b="0" i="0" u="none" strike="noStrike" dirty="0">
                          <a:solidFill>
                            <a:srgbClr val="000000"/>
                          </a:solidFill>
                          <a:effectLst/>
                          <a:latin typeface="Arial"/>
                        </a:rPr>
                        <a:t>AUSTRALIA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1,426,000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1,370,000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(56,000)</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(3.93%)</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5.06%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5.13%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1.45% </a:t>
                      </a:r>
                    </a:p>
                  </a:txBody>
                  <a:tcPr marL="8267" marR="8267" marT="8267" marB="0" anchor="b">
                    <a:lnL>
                      <a:noFill/>
                    </a:lnL>
                    <a:lnR>
                      <a:noFill/>
                    </a:lnR>
                    <a:lnT>
                      <a:noFill/>
                    </a:lnT>
                    <a:lnB>
                      <a:noFill/>
                    </a:lnB>
                  </a:tcPr>
                </a:tc>
                <a:extLst>
                  <a:ext uri="{0D108BD9-81ED-4DB2-BD59-A6C34878D82A}">
                    <a16:rowId xmlns:a16="http://schemas.microsoft.com/office/drawing/2014/main" xmlns="" val="10008"/>
                  </a:ext>
                </a:extLst>
              </a:tr>
              <a:tr h="157992">
                <a:tc>
                  <a:txBody>
                    <a:bodyPr/>
                    <a:lstStyle/>
                    <a:p>
                      <a:pPr algn="l" fontAlgn="b"/>
                      <a:r>
                        <a:rPr lang="en-US" sz="1100" b="0" i="0" u="none" strike="noStrike">
                          <a:solidFill>
                            <a:srgbClr val="000000"/>
                          </a:solidFill>
                          <a:effectLst/>
                          <a:latin typeface="Arial"/>
                        </a:rPr>
                        <a:t>BRUNEI DARUSSALAM</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09"/>
                  </a:ext>
                </a:extLst>
              </a:tr>
              <a:tr h="157992">
                <a:tc>
                  <a:txBody>
                    <a:bodyPr/>
                    <a:lstStyle/>
                    <a:p>
                      <a:pPr algn="l" fontAlgn="b"/>
                      <a:r>
                        <a:rPr lang="en-US" sz="1100" b="0" i="0" u="none" strike="noStrike" dirty="0">
                          <a:solidFill>
                            <a:srgbClr val="000000"/>
                          </a:solidFill>
                          <a:effectLst/>
                          <a:latin typeface="Arial"/>
                        </a:rPr>
                        <a:t>CANADA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47,000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126,000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79,000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is-IS" sz="1100" b="0" i="0" u="none" strike="noStrike">
                          <a:solidFill>
                            <a:srgbClr val="000000"/>
                          </a:solidFill>
                          <a:effectLst/>
                          <a:latin typeface="Arial"/>
                        </a:rPr>
                        <a:t>168.09%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0.17%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0.47%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hr-HR" sz="1100" b="0" i="0" u="none" strike="noStrike">
                          <a:solidFill>
                            <a:srgbClr val="000000"/>
                          </a:solidFill>
                          <a:effectLst/>
                          <a:latin typeface="Arial"/>
                        </a:rPr>
                        <a:t>183.08% </a:t>
                      </a:r>
                    </a:p>
                  </a:txBody>
                  <a:tcPr marL="8267" marR="8267" marT="8267" marB="0" anchor="b">
                    <a:lnL>
                      <a:noFill/>
                    </a:lnL>
                    <a:lnR>
                      <a:noFill/>
                    </a:lnR>
                    <a:lnT>
                      <a:noFill/>
                    </a:lnT>
                    <a:lnB>
                      <a:noFill/>
                    </a:lnB>
                  </a:tcPr>
                </a:tc>
                <a:extLst>
                  <a:ext uri="{0D108BD9-81ED-4DB2-BD59-A6C34878D82A}">
                    <a16:rowId xmlns:a16="http://schemas.microsoft.com/office/drawing/2014/main" xmlns="" val="10010"/>
                  </a:ext>
                </a:extLst>
              </a:tr>
              <a:tr h="157992">
                <a:tc>
                  <a:txBody>
                    <a:bodyPr/>
                    <a:lstStyle/>
                    <a:p>
                      <a:pPr algn="l" fontAlgn="b"/>
                      <a:r>
                        <a:rPr lang="en-US" sz="1100" b="0" i="0" u="none" strike="noStrike">
                          <a:solidFill>
                            <a:srgbClr val="000000"/>
                          </a:solidFill>
                          <a:effectLst/>
                          <a:latin typeface="Arial"/>
                        </a:rPr>
                        <a:t>CHILE</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845,000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950,000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105,000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12.43%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3.00%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3.56%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18.71% </a:t>
                      </a:r>
                    </a:p>
                  </a:txBody>
                  <a:tcPr marL="8267" marR="8267" marT="8267" marB="0" anchor="b">
                    <a:lnL>
                      <a:noFill/>
                    </a:lnL>
                    <a:lnR>
                      <a:noFill/>
                    </a:lnR>
                    <a:lnT>
                      <a:noFill/>
                    </a:lnT>
                    <a:lnB>
                      <a:noFill/>
                    </a:lnB>
                  </a:tcPr>
                </a:tc>
                <a:extLst>
                  <a:ext uri="{0D108BD9-81ED-4DB2-BD59-A6C34878D82A}">
                    <a16:rowId xmlns:a16="http://schemas.microsoft.com/office/drawing/2014/main" xmlns="" val="10011"/>
                  </a:ext>
                </a:extLst>
              </a:tr>
              <a:tr h="157992">
                <a:tc>
                  <a:txBody>
                    <a:bodyPr/>
                    <a:lstStyle/>
                    <a:p>
                      <a:pPr algn="l" fontAlgn="b"/>
                      <a:r>
                        <a:rPr lang="en-US" sz="1100" b="0" i="0" u="none" strike="noStrike" dirty="0" smtClean="0">
                          <a:solidFill>
                            <a:srgbClr val="000000"/>
                          </a:solidFill>
                          <a:effectLst/>
                          <a:latin typeface="Arial"/>
                        </a:rPr>
                        <a:t>PR</a:t>
                      </a:r>
                      <a:r>
                        <a:rPr lang="en-US" sz="1100" b="0" i="0" u="none" strike="noStrike" baseline="0" dirty="0" smtClean="0">
                          <a:solidFill>
                            <a:srgbClr val="000000"/>
                          </a:solidFill>
                          <a:effectLst/>
                          <a:latin typeface="Arial"/>
                        </a:rPr>
                        <a:t> OF CHINA</a:t>
                      </a:r>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466,000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1,080,000 </a:t>
                      </a: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614,000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131.76%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1.65%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4.05%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144.72% </a:t>
                      </a:r>
                    </a:p>
                  </a:txBody>
                  <a:tcPr marL="8267" marR="8267" marT="8267" marB="0" anchor="b">
                    <a:lnL>
                      <a:noFill/>
                    </a:lnL>
                    <a:lnR>
                      <a:noFill/>
                    </a:lnR>
                    <a:lnT>
                      <a:noFill/>
                    </a:lnT>
                    <a:lnB>
                      <a:noFill/>
                    </a:lnB>
                  </a:tcPr>
                </a:tc>
                <a:extLst>
                  <a:ext uri="{0D108BD9-81ED-4DB2-BD59-A6C34878D82A}">
                    <a16:rowId xmlns:a16="http://schemas.microsoft.com/office/drawing/2014/main" xmlns="" val="10012"/>
                  </a:ext>
                </a:extLst>
              </a:tr>
              <a:tr h="157992">
                <a:tc>
                  <a:txBody>
                    <a:bodyPr/>
                    <a:lstStyle/>
                    <a:p>
                      <a:pPr algn="l" fontAlgn="b"/>
                      <a:r>
                        <a:rPr lang="en-US" sz="1100" b="0" i="0" u="none" strike="noStrike" dirty="0">
                          <a:solidFill>
                            <a:srgbClr val="000000"/>
                          </a:solidFill>
                          <a:effectLst/>
                          <a:latin typeface="Arial"/>
                        </a:rPr>
                        <a:t>HONG KONG, CHINA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13"/>
                  </a:ext>
                </a:extLst>
              </a:tr>
              <a:tr h="157992">
                <a:tc>
                  <a:txBody>
                    <a:bodyPr/>
                    <a:lstStyle/>
                    <a:p>
                      <a:pPr algn="l" fontAlgn="b"/>
                      <a:r>
                        <a:rPr lang="en-US" sz="1100" b="0" i="0" u="none" strike="noStrike">
                          <a:solidFill>
                            <a:srgbClr val="000000"/>
                          </a:solidFill>
                          <a:effectLst/>
                          <a:latin typeface="Arial"/>
                        </a:rPr>
                        <a:t>INDONESIA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14"/>
                  </a:ext>
                </a:extLst>
              </a:tr>
              <a:tr h="157992">
                <a:tc>
                  <a:txBody>
                    <a:bodyPr/>
                    <a:lstStyle/>
                    <a:p>
                      <a:pPr algn="l" fontAlgn="b"/>
                      <a:r>
                        <a:rPr lang="en-US" sz="1100" b="0" i="0" u="none" strike="noStrike">
                          <a:solidFill>
                            <a:srgbClr val="000000"/>
                          </a:solidFill>
                          <a:effectLst/>
                          <a:latin typeface="Arial"/>
                        </a:rPr>
                        <a:t>JAPAN</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72,000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84,000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12,000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16.67%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0.26%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0.31%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23.19% </a:t>
                      </a:r>
                    </a:p>
                  </a:txBody>
                  <a:tcPr marL="8267" marR="8267" marT="8267" marB="0" anchor="b">
                    <a:lnL>
                      <a:noFill/>
                    </a:lnL>
                    <a:lnR>
                      <a:noFill/>
                    </a:lnR>
                    <a:lnT>
                      <a:noFill/>
                    </a:lnT>
                    <a:lnB>
                      <a:noFill/>
                    </a:lnB>
                  </a:tcPr>
                </a:tc>
                <a:extLst>
                  <a:ext uri="{0D108BD9-81ED-4DB2-BD59-A6C34878D82A}">
                    <a16:rowId xmlns:a16="http://schemas.microsoft.com/office/drawing/2014/main" xmlns="" val="10015"/>
                  </a:ext>
                </a:extLst>
              </a:tr>
              <a:tr h="157992">
                <a:tc>
                  <a:txBody>
                    <a:bodyPr/>
                    <a:lstStyle/>
                    <a:p>
                      <a:pPr algn="l" fontAlgn="b"/>
                      <a:r>
                        <a:rPr lang="en-US" sz="1100" b="0" i="0" u="none" strike="noStrike" dirty="0">
                          <a:solidFill>
                            <a:srgbClr val="000000"/>
                          </a:solidFill>
                          <a:effectLst/>
                          <a:latin typeface="Arial"/>
                        </a:rPr>
                        <a:t>REPUBLIC OF KOREA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6,000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11,000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5,000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83.33%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0.02%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0.04%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93.59% </a:t>
                      </a:r>
                    </a:p>
                  </a:txBody>
                  <a:tcPr marL="8267" marR="8267" marT="8267" marB="0" anchor="b">
                    <a:lnL>
                      <a:noFill/>
                    </a:lnL>
                    <a:lnR>
                      <a:noFill/>
                    </a:lnR>
                    <a:lnT>
                      <a:noFill/>
                    </a:lnT>
                    <a:lnB>
                      <a:noFill/>
                    </a:lnB>
                  </a:tcPr>
                </a:tc>
                <a:extLst>
                  <a:ext uri="{0D108BD9-81ED-4DB2-BD59-A6C34878D82A}">
                    <a16:rowId xmlns:a16="http://schemas.microsoft.com/office/drawing/2014/main" xmlns="" val="10016"/>
                  </a:ext>
                </a:extLst>
              </a:tr>
              <a:tr h="157992">
                <a:tc>
                  <a:txBody>
                    <a:bodyPr/>
                    <a:lstStyle/>
                    <a:p>
                      <a:pPr algn="l" fontAlgn="b"/>
                      <a:r>
                        <a:rPr lang="en-US" sz="1100" b="0" i="0" u="none" strike="noStrike">
                          <a:solidFill>
                            <a:srgbClr val="000000"/>
                          </a:solidFill>
                          <a:effectLst/>
                          <a:latin typeface="Arial"/>
                        </a:rPr>
                        <a:t>MALAYSIA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17"/>
                  </a:ext>
                </a:extLst>
              </a:tr>
              <a:tr h="168469">
                <a:tc>
                  <a:txBody>
                    <a:bodyPr/>
                    <a:lstStyle/>
                    <a:p>
                      <a:pPr algn="l" fontAlgn="b"/>
                      <a:r>
                        <a:rPr lang="en-US" sz="1100" b="0" i="0" u="none" strike="noStrike">
                          <a:solidFill>
                            <a:srgbClr val="000000"/>
                          </a:solidFill>
                          <a:effectLst/>
                          <a:latin typeface="Arial"/>
                        </a:rPr>
                        <a:t>MEXICO</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4,000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25,000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21,000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525.00%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0.01%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0.09%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559.95% </a:t>
                      </a:r>
                    </a:p>
                  </a:txBody>
                  <a:tcPr marL="8267" marR="8267" marT="8267" marB="0" anchor="b">
                    <a:lnL>
                      <a:noFill/>
                    </a:lnL>
                    <a:lnR>
                      <a:noFill/>
                    </a:lnR>
                    <a:lnT>
                      <a:noFill/>
                    </a:lnT>
                    <a:lnB>
                      <a:noFill/>
                    </a:lnB>
                  </a:tcPr>
                </a:tc>
                <a:extLst>
                  <a:ext uri="{0D108BD9-81ED-4DB2-BD59-A6C34878D82A}">
                    <a16:rowId xmlns:a16="http://schemas.microsoft.com/office/drawing/2014/main" xmlns="" val="10018"/>
                  </a:ext>
                </a:extLst>
              </a:tr>
              <a:tr h="157992">
                <a:tc>
                  <a:txBody>
                    <a:bodyPr/>
                    <a:lstStyle/>
                    <a:p>
                      <a:pPr algn="l" fontAlgn="b"/>
                      <a:r>
                        <a:rPr lang="en-US" sz="1100" b="0" i="0" u="none" strike="noStrike">
                          <a:solidFill>
                            <a:srgbClr val="000000"/>
                          </a:solidFill>
                          <a:effectLst/>
                          <a:latin typeface="Arial"/>
                        </a:rPr>
                        <a:t>NEW ZEALAND</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148,000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290,000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142,000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95.95%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0.53% </a:t>
                      </a: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1.09%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106.90% </a:t>
                      </a:r>
                    </a:p>
                  </a:txBody>
                  <a:tcPr marL="8267" marR="8267" marT="8267" marB="0" anchor="b">
                    <a:lnL>
                      <a:noFill/>
                    </a:lnL>
                    <a:lnR>
                      <a:noFill/>
                    </a:lnR>
                    <a:lnT>
                      <a:noFill/>
                    </a:lnT>
                    <a:lnB>
                      <a:noFill/>
                    </a:lnB>
                  </a:tcPr>
                </a:tc>
                <a:extLst>
                  <a:ext uri="{0D108BD9-81ED-4DB2-BD59-A6C34878D82A}">
                    <a16:rowId xmlns:a16="http://schemas.microsoft.com/office/drawing/2014/main" xmlns="" val="10019"/>
                  </a:ext>
                </a:extLst>
              </a:tr>
              <a:tr h="157992">
                <a:tc>
                  <a:txBody>
                    <a:bodyPr/>
                    <a:lstStyle/>
                    <a:p>
                      <a:pPr algn="l" fontAlgn="b"/>
                      <a:r>
                        <a:rPr lang="en-US" sz="1100" b="0" i="0" u="none" strike="noStrike">
                          <a:solidFill>
                            <a:srgbClr val="000000"/>
                          </a:solidFill>
                          <a:effectLst/>
                          <a:latin typeface="Arial"/>
                        </a:rPr>
                        <a:t>PAPUA NEW GUINEA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20"/>
                  </a:ext>
                </a:extLst>
              </a:tr>
              <a:tr h="157992">
                <a:tc>
                  <a:txBody>
                    <a:bodyPr/>
                    <a:lstStyle/>
                    <a:p>
                      <a:pPr algn="l" fontAlgn="b"/>
                      <a:r>
                        <a:rPr lang="en-US" sz="1100" b="0" i="0" u="none" strike="noStrike">
                          <a:solidFill>
                            <a:srgbClr val="000000"/>
                          </a:solidFill>
                          <a:effectLst/>
                          <a:latin typeface="Arial"/>
                        </a:rPr>
                        <a:t>PERU</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13,000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82,000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69,000 </a:t>
                      </a: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530.77%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0.05%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0.31%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566.04% </a:t>
                      </a:r>
                    </a:p>
                  </a:txBody>
                  <a:tcPr marL="8267" marR="8267" marT="8267" marB="0" anchor="b">
                    <a:lnL>
                      <a:noFill/>
                    </a:lnL>
                    <a:lnR>
                      <a:noFill/>
                    </a:lnR>
                    <a:lnT>
                      <a:noFill/>
                    </a:lnT>
                    <a:lnB>
                      <a:noFill/>
                    </a:lnB>
                  </a:tcPr>
                </a:tc>
                <a:extLst>
                  <a:ext uri="{0D108BD9-81ED-4DB2-BD59-A6C34878D82A}">
                    <a16:rowId xmlns:a16="http://schemas.microsoft.com/office/drawing/2014/main" xmlns="" val="10021"/>
                  </a:ext>
                </a:extLst>
              </a:tr>
              <a:tr h="157992">
                <a:tc>
                  <a:txBody>
                    <a:bodyPr/>
                    <a:lstStyle/>
                    <a:p>
                      <a:pPr algn="l" fontAlgn="b"/>
                      <a:r>
                        <a:rPr lang="en-US" sz="1100" b="0" i="0" u="none" strike="noStrike">
                          <a:solidFill>
                            <a:srgbClr val="000000"/>
                          </a:solidFill>
                          <a:effectLst/>
                          <a:latin typeface="Arial"/>
                        </a:rPr>
                        <a:t>THE PHILIPPINES</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22"/>
                  </a:ext>
                </a:extLst>
              </a:tr>
              <a:tr h="157992">
                <a:tc>
                  <a:txBody>
                    <a:bodyPr/>
                    <a:lstStyle/>
                    <a:p>
                      <a:pPr algn="l" fontAlgn="b"/>
                      <a:r>
                        <a:rPr lang="en-US" sz="1100" b="0" i="0" u="none" strike="noStrike">
                          <a:solidFill>
                            <a:srgbClr val="000000"/>
                          </a:solidFill>
                          <a:effectLst/>
                          <a:latin typeface="Arial"/>
                        </a:rPr>
                        <a:t>RUSSIA</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450,000 </a:t>
                      </a: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470,000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dirty="0">
                          <a:solidFill>
                            <a:srgbClr val="000000"/>
                          </a:solidFill>
                          <a:effectLst/>
                          <a:latin typeface="Arial"/>
                        </a:rPr>
                        <a:t>20,000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4.44%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1.60%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1.76%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10.29% </a:t>
                      </a:r>
                    </a:p>
                  </a:txBody>
                  <a:tcPr marL="8267" marR="8267" marT="8267" marB="0" anchor="b">
                    <a:lnL>
                      <a:noFill/>
                    </a:lnL>
                    <a:lnR>
                      <a:noFill/>
                    </a:lnR>
                    <a:lnT>
                      <a:noFill/>
                    </a:lnT>
                    <a:lnB>
                      <a:noFill/>
                    </a:lnB>
                  </a:tcPr>
                </a:tc>
                <a:extLst>
                  <a:ext uri="{0D108BD9-81ED-4DB2-BD59-A6C34878D82A}">
                    <a16:rowId xmlns:a16="http://schemas.microsoft.com/office/drawing/2014/main" xmlns="" val="10023"/>
                  </a:ext>
                </a:extLst>
              </a:tr>
              <a:tr h="157992">
                <a:tc>
                  <a:txBody>
                    <a:bodyPr/>
                    <a:lstStyle/>
                    <a:p>
                      <a:pPr algn="l" fontAlgn="b"/>
                      <a:r>
                        <a:rPr lang="en-US" sz="1100" b="0" i="0" u="none" strike="noStrike">
                          <a:solidFill>
                            <a:srgbClr val="000000"/>
                          </a:solidFill>
                          <a:effectLst/>
                          <a:latin typeface="Arial"/>
                        </a:rPr>
                        <a:t>SINGAPORE</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24"/>
                  </a:ext>
                </a:extLst>
              </a:tr>
              <a:tr h="157992">
                <a:tc>
                  <a:txBody>
                    <a:bodyPr/>
                    <a:lstStyle/>
                    <a:p>
                      <a:pPr algn="l" fontAlgn="b"/>
                      <a:r>
                        <a:rPr lang="en-US" sz="1100" b="0" i="0" u="none" strike="noStrike">
                          <a:solidFill>
                            <a:srgbClr val="000000"/>
                          </a:solidFill>
                          <a:effectLst/>
                          <a:latin typeface="Arial"/>
                        </a:rPr>
                        <a:t>CHINESE TAIPEI</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26,000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16,000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(10,000)</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(38.46%)</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0.09% </a:t>
                      </a: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0.06%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0.00% </a:t>
                      </a:r>
                    </a:p>
                  </a:txBody>
                  <a:tcPr marL="8267" marR="8267" marT="8267" marB="0" anchor="b">
                    <a:lnL>
                      <a:noFill/>
                    </a:lnL>
                    <a:lnR>
                      <a:noFill/>
                    </a:lnR>
                    <a:lnT>
                      <a:noFill/>
                    </a:lnT>
                    <a:lnB>
                      <a:noFill/>
                    </a:lnB>
                  </a:tcPr>
                </a:tc>
                <a:extLst>
                  <a:ext uri="{0D108BD9-81ED-4DB2-BD59-A6C34878D82A}">
                    <a16:rowId xmlns:a16="http://schemas.microsoft.com/office/drawing/2014/main" xmlns="" val="10025"/>
                  </a:ext>
                </a:extLst>
              </a:tr>
              <a:tr h="157992">
                <a:tc>
                  <a:txBody>
                    <a:bodyPr/>
                    <a:lstStyle/>
                    <a:p>
                      <a:pPr algn="l" fontAlgn="b"/>
                      <a:r>
                        <a:rPr lang="en-US" sz="1100" b="0" i="0" u="none" strike="noStrike">
                          <a:solidFill>
                            <a:srgbClr val="000000"/>
                          </a:solidFill>
                          <a:effectLst/>
                          <a:latin typeface="Arial"/>
                        </a:rPr>
                        <a:t>THAILAND</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32,000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40,000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8,000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25.00%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0.11%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0.15%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31.99% </a:t>
                      </a:r>
                    </a:p>
                  </a:txBody>
                  <a:tcPr marL="8267" marR="8267" marT="8267" marB="0" anchor="b">
                    <a:lnL>
                      <a:noFill/>
                    </a:lnL>
                    <a:lnR>
                      <a:noFill/>
                    </a:lnR>
                    <a:lnT>
                      <a:noFill/>
                    </a:lnT>
                    <a:lnB>
                      <a:noFill/>
                    </a:lnB>
                  </a:tcPr>
                </a:tc>
                <a:extLst>
                  <a:ext uri="{0D108BD9-81ED-4DB2-BD59-A6C34878D82A}">
                    <a16:rowId xmlns:a16="http://schemas.microsoft.com/office/drawing/2014/main" xmlns="" val="10026"/>
                  </a:ext>
                </a:extLst>
              </a:tr>
              <a:tr h="157992">
                <a:tc>
                  <a:txBody>
                    <a:bodyPr/>
                    <a:lstStyle/>
                    <a:p>
                      <a:pPr algn="l" fontAlgn="b"/>
                      <a:r>
                        <a:rPr lang="en-US" sz="1100" b="0" i="0" u="none" strike="noStrike">
                          <a:solidFill>
                            <a:srgbClr val="000000"/>
                          </a:solidFill>
                          <a:effectLst/>
                          <a:latin typeface="Arial"/>
                        </a:rPr>
                        <a:t>UNITED STATES</a:t>
                      </a:r>
                    </a:p>
                  </a:txBody>
                  <a:tcPr marL="8267" marR="8267" marT="8267" marB="0" anchor="b">
                    <a:lnL>
                      <a:noFill/>
                    </a:lnL>
                    <a:lnR>
                      <a:noFill/>
                    </a:lnR>
                    <a:lnT>
                      <a:noFill/>
                    </a:lnT>
                    <a:lnB>
                      <a:noFill/>
                    </a:lnB>
                  </a:tcPr>
                </a:tc>
                <a:tc>
                  <a:txBody>
                    <a:bodyPr/>
                    <a:lstStyle/>
                    <a:p>
                      <a:pPr algn="l"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2,358,000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3,313,000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100" b="0" i="0" u="none" strike="noStrike">
                          <a:solidFill>
                            <a:srgbClr val="000000"/>
                          </a:solidFill>
                          <a:effectLst/>
                          <a:latin typeface="Arial"/>
                        </a:rPr>
                        <a:t>955,000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40.50%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a:solidFill>
                            <a:srgbClr val="000000"/>
                          </a:solidFill>
                          <a:effectLst/>
                          <a:latin typeface="Arial"/>
                        </a:rPr>
                        <a:t>8.36% </a:t>
                      </a:r>
                    </a:p>
                  </a:txBody>
                  <a:tcPr marL="8267" marR="8267" marT="8267"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12.41% </a:t>
                      </a:r>
                    </a:p>
                  </a:txBody>
                  <a:tcPr marL="8267" marR="8267" marT="826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100" b="0" i="0" u="none" strike="noStrike" dirty="0">
                          <a:solidFill>
                            <a:srgbClr val="000000"/>
                          </a:solidFill>
                          <a:effectLst/>
                          <a:latin typeface="Arial"/>
                        </a:rPr>
                        <a:t>48.36% </a:t>
                      </a:r>
                    </a:p>
                  </a:txBody>
                  <a:tcPr marL="8267" marR="8267" marT="8267" marB="0" anchor="b">
                    <a:lnL>
                      <a:noFill/>
                    </a:lnL>
                    <a:lnR>
                      <a:noFill/>
                    </a:lnR>
                    <a:lnT>
                      <a:noFill/>
                    </a:lnT>
                    <a:lnB>
                      <a:noFill/>
                    </a:lnB>
                  </a:tcPr>
                </a:tc>
                <a:extLst>
                  <a:ext uri="{0D108BD9-81ED-4DB2-BD59-A6C34878D82A}">
                    <a16:rowId xmlns:a16="http://schemas.microsoft.com/office/drawing/2014/main" xmlns="" val="10027"/>
                  </a:ext>
                </a:extLst>
              </a:tr>
              <a:tr h="157992">
                <a:tc>
                  <a:txBody>
                    <a:bodyPr/>
                    <a:lstStyle/>
                    <a:p>
                      <a:pPr algn="l" fontAlgn="b"/>
                      <a:r>
                        <a:rPr lang="en-US" sz="1050" b="0" i="0" u="none" strike="noStrike">
                          <a:solidFill>
                            <a:srgbClr val="000000"/>
                          </a:solidFill>
                          <a:effectLst/>
                          <a:latin typeface="Arial"/>
                        </a:rPr>
                        <a:t>VIET NAM</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dirty="0">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k-SK" sz="1050" b="0" i="0" u="none" strike="noStrike" dirty="0">
                          <a:solidFill>
                            <a:srgbClr val="000000"/>
                          </a:solidFill>
                          <a:effectLst/>
                          <a:latin typeface="Arial"/>
                        </a:rPr>
                        <a:t> </a:t>
                      </a:r>
                    </a:p>
                  </a:txBody>
                  <a:tcPr marL="8267" marR="8267" marT="82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57992">
                <a:tc>
                  <a:txBody>
                    <a:bodyPr/>
                    <a:lstStyle/>
                    <a:p>
                      <a:pPr algn="l"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dirty="0">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dirty="0">
                        <a:solidFill>
                          <a:srgbClr val="000000"/>
                        </a:solidFill>
                        <a:effectLst/>
                        <a:latin typeface="Arial"/>
                      </a:endParaRPr>
                    </a:p>
                  </a:txBody>
                  <a:tcPr marL="8267" marR="8267" marT="82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9"/>
                  </a:ext>
                </a:extLst>
              </a:tr>
              <a:tr h="182227">
                <a:tc>
                  <a:txBody>
                    <a:bodyPr/>
                    <a:lstStyle/>
                    <a:p>
                      <a:pPr algn="l" fontAlgn="b"/>
                      <a:r>
                        <a:rPr lang="en-US" sz="1050" b="1" i="0" u="none" strike="noStrike" dirty="0">
                          <a:solidFill>
                            <a:srgbClr val="000000"/>
                          </a:solidFill>
                          <a:effectLst/>
                          <a:latin typeface="Arial"/>
                        </a:rPr>
                        <a:t>APEC TOTAL </a:t>
                      </a:r>
                    </a:p>
                  </a:txBody>
                  <a:tcPr marL="8267" marR="8267" marT="8267" marB="0" anchor="b">
                    <a:lnL>
                      <a:noFill/>
                    </a:lnL>
                    <a:lnR>
                      <a:noFill/>
                    </a:lnR>
                    <a:lnT>
                      <a:noFill/>
                    </a:lnT>
                    <a:lnB>
                      <a:noFill/>
                    </a:lnB>
                  </a:tcPr>
                </a:tc>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5,893,000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7,857,000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1,964,000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33.33%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20.90%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29.43%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40.78% </a:t>
                      </a:r>
                    </a:p>
                  </a:txBody>
                  <a:tcPr marL="8267" marR="8267" marT="8267" marB="0" anchor="b">
                    <a:lnL>
                      <a:noFill/>
                    </a:lnL>
                    <a:lnR>
                      <a:noFill/>
                    </a:lnR>
                    <a:lnT>
                      <a:noFill/>
                    </a:lnT>
                    <a:lnB>
                      <a:noFill/>
                    </a:lnB>
                  </a:tcPr>
                </a:tc>
                <a:extLst>
                  <a:ext uri="{0D108BD9-81ED-4DB2-BD59-A6C34878D82A}">
                    <a16:rowId xmlns:a16="http://schemas.microsoft.com/office/drawing/2014/main" xmlns="" val="10030"/>
                  </a:ext>
                </a:extLst>
              </a:tr>
              <a:tr h="182227">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31"/>
                  </a:ext>
                </a:extLst>
              </a:tr>
              <a:tr h="182227">
                <a:tc>
                  <a:txBody>
                    <a:bodyPr/>
                    <a:lstStyle/>
                    <a:p>
                      <a:pPr algn="l" fontAlgn="b"/>
                      <a:r>
                        <a:rPr lang="en-US" sz="1050" b="1" i="0" u="none" strike="noStrike">
                          <a:solidFill>
                            <a:srgbClr val="000000"/>
                          </a:solidFill>
                          <a:effectLst/>
                          <a:latin typeface="Arial"/>
                        </a:rPr>
                        <a:t>OTHER COUNTRIES</a:t>
                      </a:r>
                    </a:p>
                  </a:txBody>
                  <a:tcPr marL="8267" marR="8267" marT="8267" marB="0" anchor="b">
                    <a:lnL>
                      <a:noFill/>
                    </a:lnL>
                    <a:lnR>
                      <a:noFill/>
                    </a:lnR>
                    <a:lnT>
                      <a:noFill/>
                    </a:lnT>
                    <a:lnB>
                      <a:noFill/>
                    </a:lnB>
                  </a:tcPr>
                </a:tc>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22,297,000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18,840,000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(3,457,000)</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(15.50%)</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79.10%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70.57%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(10.78%)</a:t>
                      </a:r>
                    </a:p>
                  </a:txBody>
                  <a:tcPr marL="8267" marR="8267" marT="8267" marB="0" anchor="b">
                    <a:lnL>
                      <a:noFill/>
                    </a:lnL>
                    <a:lnR>
                      <a:noFill/>
                    </a:lnR>
                    <a:lnT>
                      <a:noFill/>
                    </a:lnT>
                    <a:lnB>
                      <a:noFill/>
                    </a:lnB>
                  </a:tcPr>
                </a:tc>
                <a:extLst>
                  <a:ext uri="{0D108BD9-81ED-4DB2-BD59-A6C34878D82A}">
                    <a16:rowId xmlns:a16="http://schemas.microsoft.com/office/drawing/2014/main" xmlns="" val="10032"/>
                  </a:ext>
                </a:extLst>
              </a:tr>
              <a:tr h="182227">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endParaRPr lang="en-US" sz="1050" b="1" i="0" u="none" strike="noStrike" dirty="0">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33"/>
                  </a:ext>
                </a:extLst>
              </a:tr>
              <a:tr h="182227">
                <a:tc>
                  <a:txBody>
                    <a:bodyPr/>
                    <a:lstStyle/>
                    <a:p>
                      <a:pPr algn="l" fontAlgn="b"/>
                      <a:r>
                        <a:rPr lang="en-US" sz="1050" b="1" i="0" u="none" strike="noStrike">
                          <a:solidFill>
                            <a:srgbClr val="000000"/>
                          </a:solidFill>
                          <a:effectLst/>
                          <a:latin typeface="Arial"/>
                        </a:rPr>
                        <a:t>WORLD TOTAL</a:t>
                      </a:r>
                    </a:p>
                  </a:txBody>
                  <a:tcPr marL="8267" marR="8267" marT="8267" marB="0" anchor="b">
                    <a:lnL>
                      <a:noFill/>
                    </a:lnL>
                    <a:lnR>
                      <a:noFill/>
                    </a:lnR>
                    <a:lnT>
                      <a:noFill/>
                    </a:lnT>
                    <a:lnB>
                      <a:noFill/>
                    </a:lnB>
                  </a:tcPr>
                </a:tc>
                <a:tc>
                  <a:txBody>
                    <a:bodyPr/>
                    <a:lstStyle/>
                    <a:p>
                      <a:pPr algn="l"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28,190,000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26,697,000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en-US" sz="1050" b="1" i="0" u="none" strike="noStrike">
                          <a:solidFill>
                            <a:srgbClr val="000000"/>
                          </a:solidFill>
                          <a:effectLst/>
                          <a:latin typeface="Arial"/>
                        </a:rPr>
                        <a:t>(1,493,000)</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dirty="0">
                          <a:solidFill>
                            <a:srgbClr val="000000"/>
                          </a:solidFill>
                          <a:effectLst/>
                          <a:latin typeface="Arial"/>
                        </a:rPr>
                        <a:t>(5.30%)</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100.00%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a:solidFill>
                            <a:srgbClr val="000000"/>
                          </a:solidFill>
                          <a:effectLst/>
                          <a:latin typeface="Arial"/>
                        </a:rPr>
                        <a:t>100.00% </a:t>
                      </a:r>
                    </a:p>
                  </a:txBody>
                  <a:tcPr marL="8267" marR="8267" marT="8267" marB="0" anchor="b">
                    <a:lnL>
                      <a:noFill/>
                    </a:lnL>
                    <a:lnR>
                      <a:noFill/>
                    </a:lnR>
                    <a:lnT>
                      <a:noFill/>
                    </a:lnT>
                    <a:lnB>
                      <a:noFill/>
                    </a:lnB>
                  </a:tcPr>
                </a:tc>
                <a:tc>
                  <a:txBody>
                    <a:bodyPr/>
                    <a:lstStyle/>
                    <a:p>
                      <a:pPr algn="ctr" fontAlgn="b"/>
                      <a:endParaRPr lang="en-US" sz="105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ctr" fontAlgn="b"/>
                      <a:r>
                        <a:rPr lang="mr-IN" sz="1050" b="1" i="0" u="none" strike="noStrike" dirty="0">
                          <a:solidFill>
                            <a:srgbClr val="000000"/>
                          </a:solidFill>
                          <a:effectLst/>
                          <a:latin typeface="Arial"/>
                        </a:rPr>
                        <a:t>0.00% </a:t>
                      </a:r>
                    </a:p>
                  </a:txBody>
                  <a:tcPr marL="8267" marR="8267" marT="8267" marB="0" anchor="b">
                    <a:lnL>
                      <a:noFill/>
                    </a:lnL>
                    <a:lnR>
                      <a:noFill/>
                    </a:lnR>
                    <a:lnT>
                      <a:noFill/>
                    </a:lnT>
                    <a:lnB>
                      <a:noFill/>
                    </a:lnB>
                  </a:tcPr>
                </a:tc>
                <a:extLst>
                  <a:ext uri="{0D108BD9-81ED-4DB2-BD59-A6C34878D82A}">
                    <a16:rowId xmlns:a16="http://schemas.microsoft.com/office/drawing/2014/main" xmlns="" val="10034"/>
                  </a:ext>
                </a:extLst>
              </a:tr>
              <a:tr h="157992">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r"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r"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r"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1"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r" fontAlgn="b"/>
                      <a:endParaRPr lang="en-US" sz="700" b="1" i="0" u="none" strike="noStrike" dirty="0">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35"/>
                  </a:ext>
                </a:extLst>
              </a:tr>
              <a:tr h="327594">
                <a:tc gridSpan="13">
                  <a:txBody>
                    <a:bodyPr/>
                    <a:lstStyle/>
                    <a:p>
                      <a:pPr algn="l" fontAlgn="b"/>
                      <a:r>
                        <a:rPr lang="en-US" sz="1000" b="0" i="0" u="none" strike="noStrike" dirty="0">
                          <a:solidFill>
                            <a:srgbClr val="000000"/>
                          </a:solidFill>
                          <a:effectLst/>
                          <a:latin typeface="Arial"/>
                        </a:rPr>
                        <a:t>(1) "0" indicates production of less than one million liters. "0%" indicates less than .1% of change in wine production and share of world wine production.</a:t>
                      </a:r>
                    </a:p>
                  </a:txBody>
                  <a:tcPr marL="8267" marR="8267" marT="82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Arial"/>
                      </a:endParaRPr>
                    </a:p>
                  </a:txBody>
                  <a:tcPr marL="8267" marR="8267" marT="826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Arial"/>
                      </a:endParaRPr>
                    </a:p>
                  </a:txBody>
                  <a:tcPr marL="8267" marR="8267" marT="8267" marB="0" anchor="b">
                    <a:lnL>
                      <a:noFill/>
                    </a:lnL>
                    <a:lnR>
                      <a:noFill/>
                    </a:lnR>
                    <a:lnT>
                      <a:noFill/>
                    </a:lnT>
                    <a:lnB>
                      <a:noFill/>
                    </a:lnB>
                  </a:tcPr>
                </a:tc>
                <a:extLst>
                  <a:ext uri="{0D108BD9-81ED-4DB2-BD59-A6C34878D82A}">
                    <a16:rowId xmlns:a16="http://schemas.microsoft.com/office/drawing/2014/main" xmlns="" val="10036"/>
                  </a:ext>
                </a:extLst>
              </a:tr>
            </a:tbl>
          </a:graphicData>
        </a:graphic>
      </p:graphicFrame>
      <p:sp>
        <p:nvSpPr>
          <p:cNvPr id="6" name="Rectángulo 5"/>
          <p:cNvSpPr/>
          <p:nvPr/>
        </p:nvSpPr>
        <p:spPr>
          <a:xfrm>
            <a:off x="6455319" y="4816228"/>
            <a:ext cx="1685475" cy="25817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ángulo 6"/>
          <p:cNvSpPr/>
          <p:nvPr/>
        </p:nvSpPr>
        <p:spPr>
          <a:xfrm>
            <a:off x="0" y="1709589"/>
            <a:ext cx="9144000" cy="18311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p:cNvSpPr/>
          <p:nvPr/>
        </p:nvSpPr>
        <p:spPr>
          <a:xfrm>
            <a:off x="0" y="4338145"/>
            <a:ext cx="9144000" cy="17992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12215" y="2921503"/>
            <a:ext cx="9144000" cy="2167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0" name="Rectángulo 9"/>
          <p:cNvSpPr/>
          <p:nvPr/>
        </p:nvSpPr>
        <p:spPr>
          <a:xfrm>
            <a:off x="0" y="2747474"/>
            <a:ext cx="806015" cy="196847"/>
          </a:xfrm>
          <a:prstGeom prst="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0" y="3290626"/>
            <a:ext cx="806015" cy="196847"/>
          </a:xfrm>
          <a:prstGeom prst="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p:nvSpPr>
        <p:spPr>
          <a:xfrm>
            <a:off x="36636" y="982747"/>
            <a:ext cx="952565" cy="238352"/>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a:off x="0" y="5554757"/>
            <a:ext cx="9144000" cy="283394"/>
          </a:xfrm>
          <a:prstGeom prst="rect">
            <a:avLst/>
          </a:prstGeom>
          <a:noFill/>
          <a:ln w="38100" cap="rnd">
            <a:solidFill>
              <a:srgbClr val="FF0000"/>
            </a:solidFill>
            <a:prstDash val="sysDash"/>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889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5251"/>
          </a:xfrm>
        </p:spPr>
        <p:txBody>
          <a:bodyPr>
            <a:normAutofit/>
          </a:bodyPr>
          <a:lstStyle/>
          <a:p>
            <a:r>
              <a:rPr lang="en-US" sz="2400" b="1" dirty="0">
                <a:latin typeface="Arial"/>
                <a:cs typeface="Arial"/>
              </a:rPr>
              <a:t>APEC AND WORLD WINE PRODUCTION </a:t>
            </a:r>
            <a:br>
              <a:rPr lang="en-US" sz="2400" b="1" dirty="0">
                <a:latin typeface="Arial"/>
                <a:cs typeface="Arial"/>
              </a:rPr>
            </a:br>
            <a:r>
              <a:rPr lang="en-US" sz="2400" b="1" dirty="0">
                <a:latin typeface="Arial"/>
                <a:cs typeface="Arial"/>
              </a:rPr>
              <a:t>2006 &amp; </a:t>
            </a:r>
            <a:r>
              <a:rPr lang="en-US" sz="2400" b="1" dirty="0" smtClean="0">
                <a:latin typeface="Arial"/>
                <a:cs typeface="Arial"/>
              </a:rPr>
              <a:t>2017</a:t>
            </a:r>
            <a:r>
              <a:rPr lang="mr-IN" sz="2400" b="1" dirty="0" smtClean="0">
                <a:latin typeface="Arial"/>
                <a:cs typeface="Arial"/>
              </a:rPr>
              <a:t>…</a:t>
            </a:r>
            <a:r>
              <a:rPr lang="es-ES_tradnl" sz="2400" b="1" dirty="0" smtClean="0">
                <a:latin typeface="Arial"/>
                <a:cs typeface="Arial"/>
              </a:rPr>
              <a:t>.  2033</a:t>
            </a:r>
            <a:endParaRPr lang="en-US" sz="2400" b="1" dirty="0">
              <a:latin typeface="Arial"/>
              <a:cs typeface="Arial"/>
            </a:endParaRPr>
          </a:p>
        </p:txBody>
      </p:sp>
      <p:sp>
        <p:nvSpPr>
          <p:cNvPr id="4" name="Date Placeholder 3"/>
          <p:cNvSpPr>
            <a:spLocks noGrp="1"/>
          </p:cNvSpPr>
          <p:nvPr>
            <p:ph type="dt" sz="half" idx="10"/>
          </p:nvPr>
        </p:nvSpPr>
        <p:spPr/>
        <p:txBody>
          <a:bodyPr/>
          <a:lstStyle/>
          <a:p>
            <a:r>
              <a:rPr lang="en-US" dirty="0"/>
              <a:t>Honolulu, Hawaii, USA </a:t>
            </a:r>
          </a:p>
        </p:txBody>
      </p:sp>
      <p:sp>
        <p:nvSpPr>
          <p:cNvPr id="6" name="Footer Placeholder 5"/>
          <p:cNvSpPr>
            <a:spLocks noGrp="1"/>
          </p:cNvSpPr>
          <p:nvPr>
            <p:ph type="ftr" sz="quarter" idx="11"/>
          </p:nvPr>
        </p:nvSpPr>
        <p:spPr/>
        <p:txBody>
          <a:bodyPr/>
          <a:lstStyle/>
          <a:p>
            <a:r>
              <a:rPr lang="en-US" dirty="0"/>
              <a:t>FIVS|  October 9-10, 2018</a:t>
            </a:r>
          </a:p>
        </p:txBody>
      </p:sp>
      <p:sp>
        <p:nvSpPr>
          <p:cNvPr id="7" name="Slide Number Placeholder 6"/>
          <p:cNvSpPr>
            <a:spLocks noGrp="1"/>
          </p:cNvSpPr>
          <p:nvPr>
            <p:ph type="sldNum" sz="quarter" idx="12"/>
          </p:nvPr>
        </p:nvSpPr>
        <p:spPr/>
        <p:txBody>
          <a:bodyPr/>
          <a:lstStyle/>
          <a:p>
            <a:fld id="{E31375A4-56A4-47D6-9801-1991572033F7}" type="slidenum">
              <a:rPr lang="en-US" smtClean="0"/>
              <a:t>6</a:t>
            </a:fld>
            <a:endParaRPr lang="en-US" dirty="0"/>
          </a:p>
        </p:txBody>
      </p:sp>
      <p:graphicFrame>
        <p:nvGraphicFramePr>
          <p:cNvPr id="15" name="Chart 12"/>
          <p:cNvGraphicFramePr>
            <a:graphicFrameLocks/>
          </p:cNvGraphicFramePr>
          <p:nvPr>
            <p:extLst>
              <p:ext uri="{D42A27DB-BD31-4B8C-83A1-F6EECF244321}">
                <p14:modId xmlns:p14="http://schemas.microsoft.com/office/powerpoint/2010/main" val="2609674024"/>
              </p:ext>
            </p:extLst>
          </p:nvPr>
        </p:nvGraphicFramePr>
        <p:xfrm>
          <a:off x="4119370" y="2259451"/>
          <a:ext cx="4095544" cy="25961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áfico 19"/>
          <p:cNvGraphicFramePr>
            <a:graphicFrameLocks/>
          </p:cNvGraphicFramePr>
          <p:nvPr>
            <p:extLst>
              <p:ext uri="{D42A27DB-BD31-4B8C-83A1-F6EECF244321}">
                <p14:modId xmlns:p14="http://schemas.microsoft.com/office/powerpoint/2010/main" val="120295867"/>
              </p:ext>
            </p:extLst>
          </p:nvPr>
        </p:nvGraphicFramePr>
        <p:xfrm>
          <a:off x="118386" y="1184467"/>
          <a:ext cx="9025614" cy="4395958"/>
        </p:xfrm>
        <a:graphic>
          <a:graphicData uri="http://schemas.openxmlformats.org/drawingml/2006/chart">
            <c:chart xmlns:c="http://schemas.openxmlformats.org/drawingml/2006/chart" xmlns:r="http://schemas.openxmlformats.org/officeDocument/2006/relationships" r:id="rId3"/>
          </a:graphicData>
        </a:graphic>
      </p:graphicFrame>
      <p:sp>
        <p:nvSpPr>
          <p:cNvPr id="12" name="Flecha derecha 11"/>
          <p:cNvSpPr/>
          <p:nvPr/>
        </p:nvSpPr>
        <p:spPr>
          <a:xfrm>
            <a:off x="2747780" y="2564309"/>
            <a:ext cx="1343359" cy="1697328"/>
          </a:xfrm>
          <a:prstGeom prst="rightArrow">
            <a:avLst>
              <a:gd name="adj1" fmla="val 64388"/>
              <a:gd name="adj2" fmla="val 50000"/>
            </a:avLst>
          </a:prstGeom>
          <a:solidFill>
            <a:schemeClr val="accent6">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chemeClr val="tx1"/>
                </a:solidFill>
              </a:rPr>
              <a:t>3.5 %</a:t>
            </a:r>
          </a:p>
          <a:p>
            <a:pPr algn="ctr"/>
            <a:endParaRPr lang="es-ES" sz="1400" b="1" dirty="0" smtClean="0">
              <a:solidFill>
                <a:schemeClr val="tx1"/>
              </a:solidFill>
            </a:endParaRPr>
          </a:p>
          <a:p>
            <a:pPr algn="ctr"/>
            <a:r>
              <a:rPr lang="es-ES" sz="1400" b="1" dirty="0" err="1" smtClean="0">
                <a:solidFill>
                  <a:schemeClr val="tx1"/>
                </a:solidFill>
              </a:rPr>
              <a:t>Annual</a:t>
            </a:r>
            <a:r>
              <a:rPr lang="es-ES" sz="1400" b="1" dirty="0" smtClean="0">
                <a:solidFill>
                  <a:schemeClr val="tx1"/>
                </a:solidFill>
              </a:rPr>
              <a:t> </a:t>
            </a:r>
            <a:r>
              <a:rPr lang="es-ES" sz="1400" b="1" dirty="0" err="1" smtClean="0">
                <a:solidFill>
                  <a:schemeClr val="tx1"/>
                </a:solidFill>
              </a:rPr>
              <a:t>growht</a:t>
            </a:r>
            <a:endParaRPr lang="es-ES" sz="1400" b="1" dirty="0">
              <a:solidFill>
                <a:schemeClr val="tx1"/>
              </a:solidFill>
            </a:endParaRPr>
          </a:p>
        </p:txBody>
      </p:sp>
      <p:sp>
        <p:nvSpPr>
          <p:cNvPr id="21" name="Rectángulo 20"/>
          <p:cNvSpPr/>
          <p:nvPr/>
        </p:nvSpPr>
        <p:spPr>
          <a:xfrm>
            <a:off x="6155026" y="5177462"/>
            <a:ext cx="1257873" cy="35411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6100724" y="5137121"/>
            <a:ext cx="1417456" cy="487630"/>
          </a:xfrm>
          <a:prstGeom prst="rect">
            <a:avLst/>
          </a:prstGeom>
          <a:solidFill>
            <a:srgbClr val="FF0000"/>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3895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549274" y="107576"/>
            <a:ext cx="8042276" cy="619376"/>
          </a:xfrm>
        </p:spPr>
        <p:txBody>
          <a:bodyPr/>
          <a:lstStyle/>
          <a:p>
            <a:r>
              <a:rPr lang="en-US" sz="2000" b="1" dirty="0">
                <a:latin typeface="Arial"/>
                <a:cs typeface="Arial"/>
              </a:rPr>
              <a:t>SUMMARY OF APEC AND WORLD WINE TRADE</a:t>
            </a:r>
          </a:p>
        </p:txBody>
      </p:sp>
      <p:sp>
        <p:nvSpPr>
          <p:cNvPr id="27" name="Text Placeholder 26"/>
          <p:cNvSpPr>
            <a:spLocks noGrp="1"/>
          </p:cNvSpPr>
          <p:nvPr>
            <p:ph type="body" idx="1"/>
          </p:nvPr>
        </p:nvSpPr>
        <p:spPr>
          <a:xfrm>
            <a:off x="573771" y="872193"/>
            <a:ext cx="4080217" cy="979303"/>
          </a:xfrm>
        </p:spPr>
        <p:txBody>
          <a:bodyPr/>
          <a:lstStyle/>
          <a:p>
            <a:pPr marL="171450" indent="-171450" algn="l">
              <a:buFont typeface="Arial"/>
              <a:buChar char="•"/>
            </a:pPr>
            <a:r>
              <a:rPr lang="en-US" sz="1200" b="1" dirty="0">
                <a:solidFill>
                  <a:srgbClr val="000000"/>
                </a:solidFill>
                <a:latin typeface="Arial"/>
                <a:cs typeface="Arial"/>
              </a:rPr>
              <a:t>APEC 4.2 BILLION LITERS</a:t>
            </a:r>
          </a:p>
          <a:p>
            <a:pPr marL="171450" indent="-171450" algn="l">
              <a:buFont typeface="Arial"/>
              <a:buChar char="•"/>
            </a:pPr>
            <a:endParaRPr lang="en-US" sz="1200" b="1" dirty="0">
              <a:solidFill>
                <a:srgbClr val="000000"/>
              </a:solidFill>
              <a:latin typeface="Arial"/>
              <a:cs typeface="Arial"/>
            </a:endParaRPr>
          </a:p>
          <a:p>
            <a:pPr marL="171450" indent="-171450" algn="l">
              <a:buFont typeface="Arial"/>
              <a:buChar char="•"/>
            </a:pPr>
            <a:r>
              <a:rPr lang="en-US" sz="1200" b="1" dirty="0">
                <a:solidFill>
                  <a:srgbClr val="000000"/>
                </a:solidFill>
                <a:latin typeface="Arial"/>
                <a:cs typeface="Arial"/>
              </a:rPr>
              <a:t>OTHER COUNTRIES 13.5 BILLION LITERS</a:t>
            </a:r>
          </a:p>
          <a:p>
            <a:pPr marL="171450" indent="-171450" algn="l">
              <a:buFont typeface="Arial"/>
              <a:buChar char="•"/>
            </a:pPr>
            <a:endParaRPr lang="en-US" sz="1200" b="1" dirty="0">
              <a:solidFill>
                <a:srgbClr val="000000"/>
              </a:solidFill>
              <a:latin typeface="Arial"/>
              <a:cs typeface="Arial"/>
            </a:endParaRPr>
          </a:p>
          <a:p>
            <a:pPr marL="171450" indent="-171450" algn="l">
              <a:buFont typeface="Arial"/>
              <a:buChar char="•"/>
            </a:pPr>
            <a:r>
              <a:rPr lang="en-US" sz="1200" b="1" dirty="0">
                <a:solidFill>
                  <a:srgbClr val="000000"/>
                </a:solidFill>
                <a:latin typeface="Arial"/>
                <a:cs typeface="Arial"/>
              </a:rPr>
              <a:t>WORLD 17.7 BILLION LITERS</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952944064"/>
              </p:ext>
            </p:extLst>
          </p:nvPr>
        </p:nvGraphicFramePr>
        <p:xfrm>
          <a:off x="549275" y="2347913"/>
          <a:ext cx="3840163" cy="3595687"/>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 Placeholder 28"/>
          <p:cNvSpPr>
            <a:spLocks noGrp="1"/>
          </p:cNvSpPr>
          <p:nvPr>
            <p:ph type="body" sz="quarter" idx="3"/>
          </p:nvPr>
        </p:nvSpPr>
        <p:spPr>
          <a:xfrm>
            <a:off x="4751070" y="872194"/>
            <a:ext cx="3840480" cy="964002"/>
          </a:xfrm>
        </p:spPr>
        <p:txBody>
          <a:bodyPr/>
          <a:lstStyle/>
          <a:p>
            <a:pPr marL="342900" indent="-342900" algn="l">
              <a:buFont typeface="Arial"/>
              <a:buChar char="•"/>
            </a:pPr>
            <a:r>
              <a:rPr lang="en-US" sz="1200" b="1" dirty="0">
                <a:solidFill>
                  <a:srgbClr val="000000"/>
                </a:solidFill>
                <a:latin typeface="Arial"/>
                <a:cs typeface="Arial"/>
              </a:rPr>
              <a:t>APEC 6.9 BILLION LITERS</a:t>
            </a:r>
          </a:p>
          <a:p>
            <a:pPr marL="342900" indent="-342900" algn="l">
              <a:buFont typeface="Arial"/>
              <a:buChar char="•"/>
            </a:pPr>
            <a:endParaRPr lang="en-US" sz="1200" b="1" dirty="0">
              <a:solidFill>
                <a:srgbClr val="000000"/>
              </a:solidFill>
              <a:latin typeface="Arial"/>
              <a:cs typeface="Arial"/>
            </a:endParaRPr>
          </a:p>
          <a:p>
            <a:pPr marL="342900" indent="-342900" algn="l">
              <a:buFont typeface="Arial"/>
              <a:buChar char="•"/>
            </a:pPr>
            <a:r>
              <a:rPr lang="en-US" sz="1200" b="1" dirty="0">
                <a:solidFill>
                  <a:srgbClr val="000000"/>
                </a:solidFill>
                <a:latin typeface="Arial"/>
                <a:cs typeface="Arial"/>
              </a:rPr>
              <a:t>OTHER COUNTRIES 18.0 BILLION LITERS</a:t>
            </a:r>
          </a:p>
          <a:p>
            <a:pPr marL="342900" indent="-342900" algn="l">
              <a:buFont typeface="Arial"/>
              <a:buChar char="•"/>
            </a:pPr>
            <a:endParaRPr lang="en-US" sz="1200" b="1" dirty="0">
              <a:solidFill>
                <a:srgbClr val="000000"/>
              </a:solidFill>
              <a:latin typeface="Arial"/>
              <a:cs typeface="Arial"/>
            </a:endParaRPr>
          </a:p>
          <a:p>
            <a:pPr marL="342900" indent="-342900" algn="l">
              <a:buFont typeface="Arial"/>
              <a:buChar char="•"/>
            </a:pPr>
            <a:r>
              <a:rPr lang="en-US" sz="1200" b="1" dirty="0">
                <a:solidFill>
                  <a:srgbClr val="000000"/>
                </a:solidFill>
                <a:latin typeface="Arial"/>
                <a:cs typeface="Arial"/>
              </a:rPr>
              <a:t>WORLD 24.9 BILLION LITERS</a:t>
            </a:r>
          </a:p>
        </p:txBody>
      </p:sp>
      <p:sp>
        <p:nvSpPr>
          <p:cNvPr id="7" name="Date Placeholder 6"/>
          <p:cNvSpPr>
            <a:spLocks noGrp="1"/>
          </p:cNvSpPr>
          <p:nvPr>
            <p:ph type="dt" sz="half" idx="10"/>
          </p:nvPr>
        </p:nvSpPr>
        <p:spPr/>
        <p:txBody>
          <a:bodyPr/>
          <a:lstStyle/>
          <a:p>
            <a:r>
              <a:rPr lang="en-US" dirty="0"/>
              <a:t>Honolulu, Hawaii, USA</a:t>
            </a:r>
          </a:p>
        </p:txBody>
      </p:sp>
      <p:sp>
        <p:nvSpPr>
          <p:cNvPr id="8" name="Footer Placeholder 7"/>
          <p:cNvSpPr>
            <a:spLocks noGrp="1"/>
          </p:cNvSpPr>
          <p:nvPr>
            <p:ph type="ftr" sz="quarter" idx="11"/>
          </p:nvPr>
        </p:nvSpPr>
        <p:spPr/>
        <p:txBody>
          <a:bodyPr/>
          <a:lstStyle/>
          <a:p>
            <a:r>
              <a:rPr lang="en-US" dirty="0"/>
              <a:t>FIVS|  October 9-10, 2018</a:t>
            </a:r>
          </a:p>
        </p:txBody>
      </p:sp>
      <p:sp>
        <p:nvSpPr>
          <p:cNvPr id="9" name="Slide Number Placeholder 8"/>
          <p:cNvSpPr>
            <a:spLocks noGrp="1"/>
          </p:cNvSpPr>
          <p:nvPr>
            <p:ph type="sldNum" sz="quarter" idx="12"/>
          </p:nvPr>
        </p:nvSpPr>
        <p:spPr/>
        <p:txBody>
          <a:bodyPr/>
          <a:lstStyle/>
          <a:p>
            <a:fld id="{E31375A4-56A4-47D6-9801-1991572033F7}" type="slidenum">
              <a:rPr lang="en-US" smtClean="0"/>
              <a:t>7</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4071712907"/>
              </p:ext>
            </p:extLst>
          </p:nvPr>
        </p:nvGraphicFramePr>
        <p:xfrm>
          <a:off x="643371" y="2299717"/>
          <a:ext cx="3642978" cy="3357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3932099338"/>
              </p:ext>
            </p:extLst>
          </p:nvPr>
        </p:nvGraphicFramePr>
        <p:xfrm>
          <a:off x="4751388" y="2347913"/>
          <a:ext cx="3840162" cy="3595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91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Honolulu, Hawaii, USA</a:t>
            </a:r>
          </a:p>
        </p:txBody>
      </p:sp>
      <p:sp>
        <p:nvSpPr>
          <p:cNvPr id="3" name="Footer Placeholder 2"/>
          <p:cNvSpPr>
            <a:spLocks noGrp="1"/>
          </p:cNvSpPr>
          <p:nvPr>
            <p:ph type="ftr" sz="quarter" idx="11"/>
          </p:nvPr>
        </p:nvSpPr>
        <p:spPr>
          <a:xfrm>
            <a:off x="264458" y="6346699"/>
            <a:ext cx="4840941" cy="365125"/>
          </a:xfrm>
        </p:spPr>
        <p:txBody>
          <a:bodyPr/>
          <a:lstStyle/>
          <a:p>
            <a:r>
              <a:rPr lang="en-US" dirty="0"/>
              <a:t>FIVS|  October 9-10, 2018</a:t>
            </a:r>
          </a:p>
        </p:txBody>
      </p:sp>
      <p:sp>
        <p:nvSpPr>
          <p:cNvPr id="4" name="Slide Number Placeholder 3"/>
          <p:cNvSpPr>
            <a:spLocks noGrp="1"/>
          </p:cNvSpPr>
          <p:nvPr>
            <p:ph type="sldNum" sz="quarter" idx="12"/>
          </p:nvPr>
        </p:nvSpPr>
        <p:spPr/>
        <p:txBody>
          <a:bodyPr/>
          <a:lstStyle/>
          <a:p>
            <a:fld id="{E31375A4-56A4-47D6-9801-1991572033F7}" type="slidenum">
              <a:rPr lang="en-US" smtClean="0"/>
              <a:pPr/>
              <a:t>8</a:t>
            </a:fld>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366538354"/>
              </p:ext>
            </p:extLst>
          </p:nvPr>
        </p:nvGraphicFramePr>
        <p:xfrm>
          <a:off x="134330" y="210427"/>
          <a:ext cx="8881707" cy="6120591"/>
        </p:xfrm>
        <a:graphic>
          <a:graphicData uri="http://schemas.openxmlformats.org/drawingml/2006/table">
            <a:tbl>
              <a:tblPr/>
              <a:tblGrid>
                <a:gridCol w="1819646"/>
                <a:gridCol w="219822"/>
                <a:gridCol w="964776"/>
                <a:gridCol w="122124"/>
                <a:gridCol w="879289"/>
                <a:gridCol w="280884"/>
                <a:gridCol w="807017"/>
                <a:gridCol w="183185"/>
                <a:gridCol w="572356"/>
                <a:gridCol w="268672"/>
                <a:gridCol w="838745"/>
                <a:gridCol w="207610"/>
                <a:gridCol w="682644"/>
                <a:gridCol w="311088"/>
                <a:gridCol w="723849"/>
              </a:tblGrid>
              <a:tr h="140150">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gridSpan="3">
                  <a:txBody>
                    <a:bodyPr/>
                    <a:lstStyle/>
                    <a:p>
                      <a:pPr algn="ctr" fontAlgn="b"/>
                      <a:endParaRPr lang="es-ES" sz="1200" b="1" i="0" u="none" strike="noStrike" dirty="0">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a:noFill/>
                    </a:lnT>
                    <a:lnB>
                      <a:noFill/>
                    </a:lnB>
                    <a:solidFill>
                      <a:srgbClr val="D9D9D9"/>
                    </a:solidFill>
                  </a:tcPr>
                </a:tc>
                <a:tc gridSpan="3">
                  <a:txBody>
                    <a:bodyPr/>
                    <a:lstStyle/>
                    <a:p>
                      <a:pPr algn="ctr" fontAlgn="b"/>
                      <a:r>
                        <a:rPr lang="de-DE" sz="1200" b="1" i="0" u="none" strike="noStrike">
                          <a:solidFill>
                            <a:srgbClr val="000000"/>
                          </a:solidFill>
                          <a:effectLst/>
                          <a:latin typeface="Arial"/>
                          <a:cs typeface="Arial"/>
                        </a:rPr>
                        <a:t>CHANGE 2017/2006</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a:noFill/>
                    </a:lnT>
                    <a:lnB>
                      <a:noFill/>
                    </a:lnB>
                    <a:solidFill>
                      <a:srgbClr val="D9D9D9"/>
                    </a:solidFill>
                  </a:tcPr>
                </a:tc>
                <a:tc gridSpan="5">
                  <a:txBody>
                    <a:bodyPr/>
                    <a:lstStyle/>
                    <a:p>
                      <a:pPr algn="ctr" fontAlgn="b"/>
                      <a:r>
                        <a:rPr lang="es-ES" sz="1200" b="1" i="0" u="none" strike="noStrike" dirty="0">
                          <a:solidFill>
                            <a:srgbClr val="000000"/>
                          </a:solidFill>
                          <a:effectLst/>
                          <a:latin typeface="Arial"/>
                          <a:cs typeface="Arial"/>
                        </a:rPr>
                        <a:t>SHARE OF WORLD </a:t>
                      </a:r>
                      <a:r>
                        <a:rPr lang="es-ES" sz="1200" b="1" i="0" u="none" strike="noStrike" dirty="0" smtClean="0">
                          <a:solidFill>
                            <a:srgbClr val="000000"/>
                          </a:solidFill>
                          <a:effectLst/>
                          <a:latin typeface="Arial"/>
                          <a:cs typeface="Arial"/>
                        </a:rPr>
                        <a:t>TRADE </a:t>
                      </a:r>
                      <a:r>
                        <a:rPr lang="es-ES" sz="1200" b="1" i="0" u="none" strike="noStrike" dirty="0">
                          <a:solidFill>
                            <a:srgbClr val="000000"/>
                          </a:solidFill>
                          <a:effectLst/>
                          <a:latin typeface="Arial"/>
                          <a:cs typeface="Arial"/>
                        </a:rPr>
                        <a:t>(%)</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0150">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dirty="0">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r>
              <a:tr h="170689">
                <a:tc>
                  <a:txBody>
                    <a:bodyPr/>
                    <a:lstStyle/>
                    <a:p>
                      <a:pPr algn="ctr" fontAlgn="b"/>
                      <a:r>
                        <a:rPr lang="es-ES" sz="1200" b="1" i="0" u="none" strike="noStrike">
                          <a:solidFill>
                            <a:srgbClr val="000000"/>
                          </a:solidFill>
                          <a:effectLst/>
                          <a:latin typeface="Arial"/>
                          <a:cs typeface="Arial"/>
                        </a:rPr>
                        <a:t>COUNTRY</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1" i="0" u="none" strike="noStrike" dirty="0">
                          <a:solidFill>
                            <a:srgbClr val="000000"/>
                          </a:solidFill>
                          <a:effectLst/>
                          <a:latin typeface="Arial"/>
                          <a:cs typeface="Arial"/>
                        </a:rPr>
                        <a:t>2006</a:t>
                      </a:r>
                    </a:p>
                  </a:txBody>
                  <a:tcPr marL="6201" marR="6201" marT="62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1" i="0" u="none" strike="noStrike" dirty="0">
                          <a:solidFill>
                            <a:srgbClr val="000000"/>
                          </a:solidFill>
                          <a:effectLst/>
                          <a:latin typeface="Arial"/>
                          <a:cs typeface="Arial"/>
                        </a:rPr>
                        <a:t>2017</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de-DE" sz="1200" b="1" i="0" u="none" strike="noStrike">
                          <a:solidFill>
                            <a:srgbClr val="000000"/>
                          </a:solidFill>
                          <a:effectLst/>
                          <a:latin typeface="Arial"/>
                          <a:cs typeface="Arial"/>
                        </a:rPr>
                        <a:t>LITERS (000)</a:t>
                      </a:r>
                    </a:p>
                  </a:txBody>
                  <a:tcPr marL="6201" marR="6201" marT="62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1" i="0" u="none" strike="noStrike" dirty="0">
                          <a:solidFill>
                            <a:srgbClr val="000000"/>
                          </a:solidFill>
                          <a:effectLst/>
                          <a:latin typeface="Arial"/>
                          <a:cs typeface="Arial"/>
                        </a:rPr>
                        <a:t>%</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1" i="0" u="none" strike="noStrike">
                          <a:solidFill>
                            <a:srgbClr val="000000"/>
                          </a:solidFill>
                          <a:effectLst/>
                          <a:latin typeface="Arial"/>
                          <a:cs typeface="Arial"/>
                        </a:rPr>
                        <a:t>2006</a:t>
                      </a:r>
                    </a:p>
                  </a:txBody>
                  <a:tcPr marL="6201" marR="6201" marT="62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1" i="0" u="none" strike="noStrike">
                          <a:solidFill>
                            <a:srgbClr val="000000"/>
                          </a:solidFill>
                          <a:effectLst/>
                          <a:latin typeface="Arial"/>
                          <a:cs typeface="Arial"/>
                        </a:rPr>
                        <a:t>2017</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es-ES" sz="1200" b="1" i="0" u="none" strike="noStrike" dirty="0">
                          <a:solidFill>
                            <a:srgbClr val="000000"/>
                          </a:solidFill>
                          <a:effectLst/>
                          <a:latin typeface="Arial"/>
                          <a:cs typeface="Arial"/>
                        </a:rPr>
                        <a:t>% CHANGE</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r>
              <a:tr h="140150">
                <a:tc>
                  <a:txBody>
                    <a:bodyPr/>
                    <a:lstStyle/>
                    <a:p>
                      <a:pPr algn="l"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dirty="0">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r>
              <a:tr h="140150">
                <a:tc>
                  <a:txBody>
                    <a:bodyPr/>
                    <a:lstStyle/>
                    <a:p>
                      <a:pPr algn="l" fontAlgn="b"/>
                      <a:r>
                        <a:rPr lang="es-ES" sz="1200" b="0" i="0" u="none" strike="noStrike" dirty="0">
                          <a:solidFill>
                            <a:srgbClr val="000000"/>
                          </a:solidFill>
                          <a:effectLst/>
                          <a:latin typeface="Arial"/>
                          <a:cs typeface="Arial"/>
                        </a:rPr>
                        <a:t>AUSTRALIA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800,842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940,662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139,820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17%</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4.52%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3.78%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-16%</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BRUNEI DARUSSALAM</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es-ES" sz="1200" b="0" i="0" u="none" strike="noStrike" dirty="0">
                          <a:solidFill>
                            <a:srgbClr val="000000"/>
                          </a:solidFill>
                          <a:effectLst/>
                          <a:latin typeface="Arial"/>
                          <a:cs typeface="Arial"/>
                        </a:rPr>
                        <a:t>64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CANADA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326,029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562,664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236,635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73%</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1.84%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2.26%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23%</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CHILE</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dirty="0">
                          <a:solidFill>
                            <a:srgbClr val="000000"/>
                          </a:solidFill>
                          <a:effectLst/>
                          <a:latin typeface="Arial"/>
                          <a:cs typeface="Arial"/>
                        </a:rPr>
                        <a:t>549,186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en-US" sz="1200" b="0" i="0" u="none" strike="noStrike">
                          <a:solidFill>
                            <a:srgbClr val="000000"/>
                          </a:solidFill>
                          <a:effectLst/>
                          <a:latin typeface="Arial"/>
                          <a:cs typeface="Arial"/>
                        </a:rPr>
                        <a:t>949,000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uk-UA" sz="1200" b="0" i="0" u="none" strike="noStrike">
                          <a:solidFill>
                            <a:srgbClr val="000000"/>
                          </a:solidFill>
                          <a:effectLst/>
                          <a:latin typeface="Arial"/>
                          <a:cs typeface="Arial"/>
                        </a:rPr>
                        <a:t>399,814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73%</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3.10%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3.81%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23%</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PR OF CHINA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158,210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790,424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632,214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400%</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0.89%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3.17%</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256%</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HONG KONG, CHINA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25,354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94,933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69,579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274%</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0.14%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0.38%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171%</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INDONESIA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dirty="0">
                          <a:solidFill>
                            <a:srgbClr val="000000"/>
                          </a:solidFill>
                          <a:effectLst/>
                          <a:latin typeface="Arial"/>
                          <a:cs typeface="Arial"/>
                        </a:rPr>
                        <a:t>4,029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dirty="0">
                          <a:solidFill>
                            <a:srgbClr val="000000"/>
                          </a:solidFill>
                          <a:effectLst/>
                          <a:latin typeface="Arial"/>
                          <a:cs typeface="Arial"/>
                        </a:rPr>
                        <a:t>31,706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dirty="0">
                          <a:solidFill>
                            <a:srgbClr val="000000"/>
                          </a:solidFill>
                          <a:effectLst/>
                          <a:latin typeface="Arial"/>
                          <a:cs typeface="Arial"/>
                        </a:rPr>
                        <a:t>27,677</a:t>
                      </a:r>
                    </a:p>
                  </a:txBody>
                  <a:tcPr marL="6201"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687%</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0.02%</a:t>
                      </a:r>
                    </a:p>
                  </a:txBody>
                  <a:tcPr marL="6201"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0.13%</a:t>
                      </a:r>
                    </a:p>
                  </a:txBody>
                  <a:tcPr marL="6201"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550%</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JAPAN</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229,053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518,218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dirty="0">
                          <a:solidFill>
                            <a:srgbClr val="000000"/>
                          </a:solidFill>
                          <a:effectLst/>
                          <a:latin typeface="Arial"/>
                          <a:cs typeface="Arial"/>
                        </a:rPr>
                        <a:t>289,165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126%</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1.29%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2.08%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61%</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REPUBLIC OF KOREA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39,556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226,195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186,639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472%</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0.22%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0.91%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314%</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MALAYSIA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8,052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20,207</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12,155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151%</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0.05%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0.08%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60%</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MEXICO</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t-IT" sz="1200" b="0" i="0" u="none" strike="noStrike">
                          <a:solidFill>
                            <a:srgbClr val="000000"/>
                          </a:solidFill>
                          <a:effectLst/>
                          <a:latin typeface="Arial"/>
                          <a:cs typeface="Arial"/>
                        </a:rPr>
                        <a:t>43,303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82,670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dirty="0">
                          <a:solidFill>
                            <a:srgbClr val="000000"/>
                          </a:solidFill>
                          <a:effectLst/>
                          <a:latin typeface="Arial"/>
                          <a:cs typeface="Arial"/>
                        </a:rPr>
                        <a:t>39,367</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91%</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0.24%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0.33%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38%</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NEW ZEALAND</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104,594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298,207</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193,613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185%</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0.59%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1.20%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103%</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PAPUA NEW GUINEA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7,101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PERU</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7,128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10,108</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2,980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42%</a:t>
                      </a:r>
                    </a:p>
                  </a:txBody>
                  <a:tcPr marL="148832"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0.04%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0.04%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THE PHILIPPINES</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6,211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23,027</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uk-UA" sz="1200" b="0" i="0" u="none" strike="noStrike">
                          <a:solidFill>
                            <a:srgbClr val="000000"/>
                          </a:solidFill>
                          <a:effectLst/>
                          <a:latin typeface="Arial"/>
                          <a:cs typeface="Arial"/>
                        </a:rPr>
                        <a:t>16,816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271%</a:t>
                      </a:r>
                    </a:p>
                  </a:txBody>
                  <a:tcPr marL="148832"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0.04%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0.09%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125%</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RUSSIA</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592,696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509,050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-83,646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-14%</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3.35%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2.04%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-39%</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SINGAPORE</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29,442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uk-UA" sz="1200" b="0" i="0" u="none" strike="noStrike">
                          <a:solidFill>
                            <a:srgbClr val="000000"/>
                          </a:solidFill>
                          <a:effectLst/>
                          <a:latin typeface="Arial"/>
                          <a:cs typeface="Arial"/>
                        </a:rPr>
                        <a:t>50,356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20,914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71%</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0.17%</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0.20%</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18%</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CHINESE TAIPEI</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19,954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27,715</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200" b="0" i="0" u="none" strike="noStrike">
                          <a:solidFill>
                            <a:srgbClr val="000000"/>
                          </a:solidFill>
                          <a:effectLst/>
                          <a:latin typeface="Arial"/>
                          <a:cs typeface="Arial"/>
                        </a:rPr>
                        <a:t>7,761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39%</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0.11%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0.11%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0%</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THAILAND</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23,319</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200" b="0" i="0" u="none" strike="noStrike">
                          <a:solidFill>
                            <a:srgbClr val="000000"/>
                          </a:solidFill>
                          <a:effectLst/>
                          <a:latin typeface="Arial"/>
                          <a:cs typeface="Arial"/>
                        </a:rPr>
                        <a:t>34,122</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uk-UA" sz="1200" b="0" i="0" u="none" strike="noStrike">
                          <a:solidFill>
                            <a:srgbClr val="000000"/>
                          </a:solidFill>
                          <a:effectLst/>
                          <a:latin typeface="Arial"/>
                          <a:cs typeface="Arial"/>
                        </a:rPr>
                        <a:t>10,803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46%</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0.13%</a:t>
                      </a:r>
                    </a:p>
                  </a:txBody>
                  <a:tcPr marL="6201"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0.14%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8%</a:t>
                      </a:r>
                    </a:p>
                  </a:txBody>
                  <a:tcPr marL="6201" marR="6201" marT="6201" marB="0" anchor="b">
                    <a:lnL>
                      <a:noFill/>
                    </a:lnL>
                    <a:lnR>
                      <a:noFill/>
                    </a:lnR>
                    <a:lnT>
                      <a:noFill/>
                    </a:lnT>
                    <a:lnB>
                      <a:noFill/>
                    </a:lnB>
                  </a:tcPr>
                </a:tc>
              </a:tr>
              <a:tr h="140150">
                <a:tc>
                  <a:txBody>
                    <a:bodyPr/>
                    <a:lstStyle/>
                    <a:p>
                      <a:pPr algn="l" fontAlgn="b"/>
                      <a:r>
                        <a:rPr lang="es-ES" sz="1200" b="0" i="0" u="none" strike="noStrike">
                          <a:solidFill>
                            <a:srgbClr val="000000"/>
                          </a:solidFill>
                          <a:effectLst/>
                          <a:latin typeface="Arial"/>
                          <a:cs typeface="Arial"/>
                        </a:rPr>
                        <a:t>UNITED STATES</a:t>
                      </a:r>
                    </a:p>
                  </a:txBody>
                  <a:tcPr marL="6201" marR="6201" marT="6201" marB="0" anchor="b">
                    <a:lnL>
                      <a:noFill/>
                    </a:lnL>
                    <a:lnR>
                      <a:noFill/>
                    </a:lnR>
                    <a:lnT>
                      <a:noFill/>
                    </a:lnT>
                    <a:lnB>
                      <a:noFill/>
                    </a:lnB>
                  </a:tcPr>
                </a:tc>
                <a:tc>
                  <a:txBody>
                    <a:bodyPr/>
                    <a:lstStyle/>
                    <a:p>
                      <a:pPr algn="l"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1,222,553</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200" b="0" i="0" u="none" strike="noStrike">
                          <a:solidFill>
                            <a:srgbClr val="000000"/>
                          </a:solidFill>
                          <a:effectLst/>
                          <a:latin typeface="Arial"/>
                          <a:cs typeface="Arial"/>
                        </a:rPr>
                        <a:t>1,683,894</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uk-UA" sz="1200" b="0" i="0" u="none" strike="noStrike">
                          <a:solidFill>
                            <a:srgbClr val="000000"/>
                          </a:solidFill>
                          <a:effectLst/>
                          <a:latin typeface="Arial"/>
                          <a:cs typeface="Arial"/>
                        </a:rPr>
                        <a:t>461,341</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38%</a:t>
                      </a:r>
                    </a:p>
                  </a:txBody>
                  <a:tcPr marL="148832"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6.90%</a:t>
                      </a:r>
                    </a:p>
                  </a:txBody>
                  <a:tcPr marL="6201" marR="6201" marT="6201" marB="0" anchor="b">
                    <a:lnL>
                      <a:noFill/>
                    </a:lnL>
                    <a:lnR>
                      <a:noFill/>
                    </a:lnR>
                    <a:lnT>
                      <a:noFill/>
                    </a:lnT>
                    <a:lnB>
                      <a:noFill/>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dirty="0">
                          <a:solidFill>
                            <a:srgbClr val="000000"/>
                          </a:solidFill>
                          <a:effectLst/>
                          <a:latin typeface="Arial"/>
                          <a:cs typeface="Arial"/>
                        </a:rPr>
                        <a:t>6.76%</a:t>
                      </a:r>
                    </a:p>
                  </a:txBody>
                  <a:tcPr marL="6201" marR="6201" marT="6201" marB="0" anchor="b">
                    <a:lnL>
                      <a:noFill/>
                    </a:lnL>
                    <a:lnR>
                      <a:noFill/>
                    </a:lnR>
                    <a:lnT>
                      <a:noFill/>
                    </a:lnT>
                    <a:lnB>
                      <a:noFill/>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200" b="0" i="0" u="none" strike="noStrike">
                          <a:solidFill>
                            <a:srgbClr val="000000"/>
                          </a:solidFill>
                          <a:effectLst/>
                          <a:latin typeface="Arial"/>
                          <a:cs typeface="Arial"/>
                        </a:rPr>
                        <a:t>-2%</a:t>
                      </a:r>
                    </a:p>
                  </a:txBody>
                  <a:tcPr marL="6201" marR="6201" marT="6201" marB="0" anchor="b">
                    <a:lnL>
                      <a:noFill/>
                    </a:lnL>
                    <a:lnR>
                      <a:noFill/>
                    </a:lnR>
                    <a:lnT>
                      <a:noFill/>
                    </a:lnT>
                    <a:lnB>
                      <a:noFill/>
                    </a:lnB>
                  </a:tcPr>
                </a:tc>
              </a:tr>
              <a:tr h="93020">
                <a:tc>
                  <a:txBody>
                    <a:bodyPr/>
                    <a:lstStyle/>
                    <a:p>
                      <a:pPr algn="l" fontAlgn="b"/>
                      <a:r>
                        <a:rPr lang="es-ES" sz="1200" b="0" i="0" u="none" strike="noStrike">
                          <a:solidFill>
                            <a:srgbClr val="000000"/>
                          </a:solidFill>
                          <a:effectLst/>
                          <a:latin typeface="Arial"/>
                          <a:cs typeface="Arial"/>
                        </a:rPr>
                        <a:t>VIET NAM</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Arial"/>
                          <a:cs typeface="Arial"/>
                        </a:rPr>
                        <a:t> </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Arial"/>
                          <a:cs typeface="Arial"/>
                        </a:rPr>
                        <a:t>86,205</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Arial"/>
                          <a:cs typeface="Arial"/>
                        </a:rPr>
                        <a:t>86,205</a:t>
                      </a: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148832"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dirty="0">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200" b="0" i="0" u="none" strike="noStrike">
                        <a:solidFill>
                          <a:srgbClr val="000000"/>
                        </a:solidFill>
                        <a:effectLst/>
                        <a:latin typeface="Arial"/>
                        <a:cs typeface="Arial"/>
                      </a:endParaRPr>
                    </a:p>
                  </a:txBody>
                  <a:tcPr marL="6201" marR="6201" marT="6201" marB="0" anchor="b">
                    <a:lnL>
                      <a:noFill/>
                    </a:lnL>
                    <a:lnR>
                      <a:noFill/>
                    </a:lnR>
                    <a:lnT>
                      <a:noFill/>
                    </a:lnT>
                    <a:lnB w="6350" cap="flat" cmpd="sng" algn="ctr">
                      <a:solidFill>
                        <a:srgbClr val="000000"/>
                      </a:solidFill>
                      <a:prstDash val="solid"/>
                      <a:round/>
                      <a:headEnd type="none" w="med" len="med"/>
                      <a:tailEnd type="none" w="med" len="med"/>
                    </a:lnB>
                  </a:tcPr>
                </a:tc>
              </a:tr>
              <a:tr h="140150">
                <a:tc>
                  <a:txBody>
                    <a:bodyPr/>
                    <a:lstStyle/>
                    <a:p>
                      <a:pPr algn="l"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dirty="0">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k-SK" sz="1200" b="0" i="0" u="none" strike="noStrike">
                          <a:solidFill>
                            <a:srgbClr val="000000"/>
                          </a:solidFill>
                          <a:effectLst/>
                          <a:latin typeface="Arial"/>
                          <a:cs typeface="Arial"/>
                        </a:rPr>
                        <a:t> </a:t>
                      </a:r>
                    </a:p>
                  </a:txBody>
                  <a:tcPr marL="6201" marR="6201" marT="6201" marB="0" anchor="b">
                    <a:lnL>
                      <a:noFill/>
                    </a:lnL>
                    <a:lnR>
                      <a:noFill/>
                    </a:lnR>
                    <a:lnT w="6350" cap="flat" cmpd="sng" algn="ctr">
                      <a:solidFill>
                        <a:srgbClr val="000000"/>
                      </a:solidFill>
                      <a:prstDash val="solid"/>
                      <a:round/>
                      <a:headEnd type="none" w="med" len="med"/>
                      <a:tailEnd type="none" w="med" len="med"/>
                    </a:lnT>
                    <a:lnB>
                      <a:noFill/>
                    </a:lnB>
                  </a:tcPr>
                </a:tc>
              </a:tr>
              <a:tr h="140150">
                <a:tc>
                  <a:txBody>
                    <a:bodyPr/>
                    <a:lstStyle/>
                    <a:p>
                      <a:pPr algn="l" fontAlgn="b"/>
                      <a:r>
                        <a:rPr lang="es-ES" sz="1300" b="1" i="0" u="none" strike="noStrike" dirty="0">
                          <a:solidFill>
                            <a:srgbClr val="000000"/>
                          </a:solidFill>
                          <a:effectLst/>
                          <a:latin typeface="Arial"/>
                          <a:cs typeface="Arial"/>
                        </a:rPr>
                        <a:t>APEC TOTAL </a:t>
                      </a:r>
                    </a:p>
                  </a:txBody>
                  <a:tcPr marL="6201" marR="6201" marT="6201" marB="0" anchor="b">
                    <a:lnL>
                      <a:noFill/>
                    </a:lnL>
                    <a:lnR>
                      <a:noFill/>
                    </a:lnR>
                    <a:lnT>
                      <a:noFill/>
                    </a:lnT>
                    <a:lnB>
                      <a:noFill/>
                    </a:lnB>
                  </a:tcPr>
                </a:tc>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300" b="1" i="0" u="none" strike="noStrike">
                          <a:solidFill>
                            <a:srgbClr val="000000"/>
                          </a:solidFill>
                          <a:effectLst/>
                          <a:latin typeface="Arial"/>
                          <a:cs typeface="Arial"/>
                        </a:rPr>
                        <a:t>4,195,321</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300" b="1" i="0" u="none" strike="noStrike">
                          <a:solidFill>
                            <a:srgbClr val="000000"/>
                          </a:solidFill>
                          <a:effectLst/>
                          <a:latin typeface="Arial"/>
                          <a:cs typeface="Arial"/>
                        </a:rPr>
                        <a:t>6,946,428</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300" b="1" i="0" u="none" strike="noStrike">
                          <a:solidFill>
                            <a:srgbClr val="000000"/>
                          </a:solidFill>
                          <a:effectLst/>
                          <a:latin typeface="Arial"/>
                          <a:cs typeface="Arial"/>
                        </a:rPr>
                        <a:t>2,751,107</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65.58%</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23.68%</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27.89%</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17.80%</a:t>
                      </a:r>
                    </a:p>
                  </a:txBody>
                  <a:tcPr marL="6201" marR="6201" marT="6201" marB="0" anchor="b">
                    <a:lnL>
                      <a:noFill/>
                    </a:lnL>
                    <a:lnR>
                      <a:noFill/>
                    </a:lnR>
                    <a:lnT>
                      <a:noFill/>
                    </a:lnT>
                    <a:lnB>
                      <a:noFill/>
                    </a:lnB>
                  </a:tcPr>
                </a:tc>
              </a:tr>
              <a:tr h="140150">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r>
              <a:tr h="140150">
                <a:tc>
                  <a:txBody>
                    <a:bodyPr/>
                    <a:lstStyle/>
                    <a:p>
                      <a:pPr algn="l" fontAlgn="b"/>
                      <a:r>
                        <a:rPr lang="es-ES" sz="1300" b="1" i="0" u="none" strike="noStrike">
                          <a:solidFill>
                            <a:srgbClr val="000000"/>
                          </a:solidFill>
                          <a:effectLst/>
                          <a:latin typeface="Arial"/>
                          <a:cs typeface="Arial"/>
                        </a:rPr>
                        <a:t>OTHER COUNTRIES</a:t>
                      </a:r>
                    </a:p>
                  </a:txBody>
                  <a:tcPr marL="6201" marR="6201" marT="6201" marB="0" anchor="b">
                    <a:lnL>
                      <a:noFill/>
                    </a:lnL>
                    <a:lnR>
                      <a:noFill/>
                    </a:lnR>
                    <a:lnT>
                      <a:noFill/>
                    </a:lnT>
                    <a:lnB>
                      <a:noFill/>
                    </a:lnB>
                  </a:tcPr>
                </a:tc>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300" b="1" i="0" u="none" strike="noStrike">
                          <a:solidFill>
                            <a:srgbClr val="000000"/>
                          </a:solidFill>
                          <a:effectLst/>
                          <a:latin typeface="Arial"/>
                          <a:cs typeface="Arial"/>
                        </a:rPr>
                        <a:t>13,520,878</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300" b="1" i="0" u="none" strike="noStrike">
                          <a:solidFill>
                            <a:srgbClr val="000000"/>
                          </a:solidFill>
                          <a:effectLst/>
                          <a:latin typeface="Arial"/>
                          <a:cs typeface="Arial"/>
                        </a:rPr>
                        <a:t>17,956,253</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uk-UA" sz="1300" b="1" i="0" u="none" strike="noStrike">
                          <a:solidFill>
                            <a:srgbClr val="000000"/>
                          </a:solidFill>
                          <a:effectLst/>
                          <a:latin typeface="Arial"/>
                          <a:cs typeface="Arial"/>
                        </a:rPr>
                        <a:t>4,435,375</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32.80%</a:t>
                      </a: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dirty="0">
                          <a:solidFill>
                            <a:srgbClr val="000000"/>
                          </a:solidFill>
                          <a:effectLst/>
                          <a:latin typeface="Arial"/>
                          <a:cs typeface="Arial"/>
                        </a:rPr>
                        <a:t>76.32%</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72.11%</a:t>
                      </a: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-5.50%</a:t>
                      </a:r>
                    </a:p>
                  </a:txBody>
                  <a:tcPr marL="6201" marR="6201" marT="6201" marB="0" anchor="b">
                    <a:lnL>
                      <a:noFill/>
                    </a:lnL>
                    <a:lnR>
                      <a:noFill/>
                    </a:lnR>
                    <a:lnT>
                      <a:noFill/>
                    </a:lnT>
                    <a:lnB>
                      <a:noFill/>
                    </a:lnB>
                  </a:tcPr>
                </a:tc>
              </a:tr>
              <a:tr h="140150">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r>
              <a:tr h="140150">
                <a:tc>
                  <a:txBody>
                    <a:bodyPr/>
                    <a:lstStyle/>
                    <a:p>
                      <a:pPr algn="l" fontAlgn="b"/>
                      <a:r>
                        <a:rPr lang="es-ES" sz="1300" b="1" i="0" u="none" strike="noStrike">
                          <a:solidFill>
                            <a:srgbClr val="000000"/>
                          </a:solidFill>
                          <a:effectLst/>
                          <a:latin typeface="Arial"/>
                          <a:cs typeface="Arial"/>
                        </a:rPr>
                        <a:t>WORLD TOTAL</a:t>
                      </a:r>
                    </a:p>
                  </a:txBody>
                  <a:tcPr marL="6201" marR="6201" marT="6201" marB="0" anchor="b">
                    <a:lnL>
                      <a:noFill/>
                    </a:lnL>
                    <a:lnR>
                      <a:noFill/>
                    </a:lnR>
                    <a:lnT>
                      <a:noFill/>
                    </a:lnT>
                    <a:lnB>
                      <a:noFill/>
                    </a:lnB>
                  </a:tcPr>
                </a:tc>
                <a:tc>
                  <a:txBody>
                    <a:bodyPr/>
                    <a:lstStyle/>
                    <a:p>
                      <a:pPr algn="l"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is-IS" sz="1300" b="1" i="0" u="none" strike="noStrike">
                          <a:solidFill>
                            <a:srgbClr val="000000"/>
                          </a:solidFill>
                          <a:effectLst/>
                          <a:latin typeface="Arial"/>
                          <a:cs typeface="Arial"/>
                        </a:rPr>
                        <a:t>17,716,200</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fi-FI" sz="1300" b="1" i="0" u="none" strike="noStrike">
                          <a:solidFill>
                            <a:srgbClr val="000000"/>
                          </a:solidFill>
                          <a:effectLst/>
                          <a:latin typeface="Arial"/>
                          <a:cs typeface="Arial"/>
                        </a:rPr>
                        <a:t>24,902,681</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cs-CZ" sz="1300" b="1" i="0" u="none" strike="noStrike">
                          <a:solidFill>
                            <a:srgbClr val="000000"/>
                          </a:solidFill>
                          <a:effectLst/>
                          <a:latin typeface="Arial"/>
                          <a:cs typeface="Arial"/>
                        </a:rPr>
                        <a:t>7,186,481</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40.56%</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100.00%</a:t>
                      </a:r>
                    </a:p>
                  </a:txBody>
                  <a:tcPr marL="6201" marR="6201" marT="6201" marB="0" anchor="b">
                    <a:lnL>
                      <a:noFill/>
                    </a:lnL>
                    <a:lnR>
                      <a:noFill/>
                    </a:lnR>
                    <a:lnT>
                      <a:noFill/>
                    </a:lnT>
                    <a:lnB>
                      <a:noFill/>
                    </a:lnB>
                  </a:tcPr>
                </a:tc>
                <a:tc>
                  <a:txBody>
                    <a:bodyPr/>
                    <a:lstStyle/>
                    <a:p>
                      <a:pPr algn="ctr" fontAlgn="b"/>
                      <a:endParaRPr lang="es-ES" sz="1300" b="0" i="0" u="none" strike="noStrike">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r>
                        <a:rPr lang="mr-IN" sz="1300" b="1" i="0" u="none" strike="noStrike">
                          <a:solidFill>
                            <a:srgbClr val="000000"/>
                          </a:solidFill>
                          <a:effectLst/>
                          <a:latin typeface="Arial"/>
                          <a:cs typeface="Arial"/>
                        </a:rPr>
                        <a:t>100.00%</a:t>
                      </a:r>
                    </a:p>
                  </a:txBody>
                  <a:tcPr marL="6201" marR="6201" marT="6201" marB="0" anchor="b">
                    <a:lnL>
                      <a:noFill/>
                    </a:lnL>
                    <a:lnR>
                      <a:noFill/>
                    </a:lnR>
                    <a:lnT>
                      <a:noFill/>
                    </a:lnT>
                    <a:lnB>
                      <a:noFill/>
                    </a:lnB>
                  </a:tcPr>
                </a:tc>
                <a:tc>
                  <a:txBody>
                    <a:bodyPr/>
                    <a:lstStyle/>
                    <a:p>
                      <a:pPr algn="ctr" fontAlgn="b"/>
                      <a:endParaRPr lang="es-ES" sz="1300" b="0" i="0" u="none" strike="noStrike" dirty="0">
                        <a:solidFill>
                          <a:srgbClr val="000000"/>
                        </a:solidFill>
                        <a:effectLst/>
                        <a:latin typeface="Arial"/>
                        <a:cs typeface="Arial"/>
                      </a:endParaRPr>
                    </a:p>
                  </a:txBody>
                  <a:tcPr marL="6201" marR="6201" marT="6201" marB="0" anchor="b">
                    <a:lnL>
                      <a:noFill/>
                    </a:lnL>
                    <a:lnR>
                      <a:noFill/>
                    </a:lnR>
                    <a:lnT>
                      <a:noFill/>
                    </a:lnT>
                    <a:lnB>
                      <a:noFill/>
                    </a:lnB>
                  </a:tcPr>
                </a:tc>
                <a:tc>
                  <a:txBody>
                    <a:bodyPr/>
                    <a:lstStyle/>
                    <a:p>
                      <a:pPr algn="ctr" fontAlgn="b"/>
                      <a:endParaRPr lang="es-ES" sz="1300" b="1" i="0" u="none" strike="noStrike" dirty="0">
                        <a:solidFill>
                          <a:srgbClr val="000000"/>
                        </a:solidFill>
                        <a:effectLst/>
                        <a:latin typeface="Arial"/>
                        <a:cs typeface="Arial"/>
                      </a:endParaRPr>
                    </a:p>
                  </a:txBody>
                  <a:tcPr marL="6201" marR="6201" marT="6201" marB="0" anchor="b">
                    <a:lnL>
                      <a:noFill/>
                    </a:lnL>
                    <a:lnR>
                      <a:noFill/>
                    </a:lnR>
                    <a:lnT>
                      <a:noFill/>
                    </a:lnT>
                    <a:lnB>
                      <a:noFill/>
                    </a:lnB>
                  </a:tcPr>
                </a:tc>
              </a:tr>
            </a:tbl>
          </a:graphicData>
        </a:graphic>
      </p:graphicFrame>
      <p:sp>
        <p:nvSpPr>
          <p:cNvPr id="7" name="Rectángulo 6"/>
          <p:cNvSpPr/>
          <p:nvPr/>
        </p:nvSpPr>
        <p:spPr>
          <a:xfrm>
            <a:off x="0" y="3993045"/>
            <a:ext cx="9144000" cy="1831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0" y="1935255"/>
            <a:ext cx="9144000" cy="1831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0" y="2698205"/>
            <a:ext cx="9144000" cy="1831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0" y="4743309"/>
            <a:ext cx="9144000" cy="1831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p:nvSpPr>
        <p:spPr>
          <a:xfrm>
            <a:off x="5336799" y="5262039"/>
            <a:ext cx="696104" cy="11365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a:off x="3221272" y="5244335"/>
            <a:ext cx="974394" cy="118557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6282973" y="5289696"/>
            <a:ext cx="1677451" cy="2670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p:nvSpPr>
        <p:spPr>
          <a:xfrm>
            <a:off x="0" y="2521739"/>
            <a:ext cx="9144000" cy="1831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Rectángulo 15"/>
          <p:cNvSpPr/>
          <p:nvPr/>
        </p:nvSpPr>
        <p:spPr>
          <a:xfrm>
            <a:off x="8204358" y="5306014"/>
            <a:ext cx="844674" cy="72698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8125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549274" y="107576"/>
            <a:ext cx="8042276" cy="619376"/>
          </a:xfrm>
        </p:spPr>
        <p:txBody>
          <a:bodyPr/>
          <a:lstStyle/>
          <a:p>
            <a:r>
              <a:rPr lang="en-US" sz="2000" b="1" dirty="0">
                <a:latin typeface="Arial"/>
                <a:cs typeface="Arial"/>
              </a:rPr>
              <a:t>APEC SHARE OF WORLD WINE CONSUMPTION</a:t>
            </a:r>
          </a:p>
        </p:txBody>
      </p:sp>
      <p:sp>
        <p:nvSpPr>
          <p:cNvPr id="27" name="Text Placeholder 26"/>
          <p:cNvSpPr>
            <a:spLocks noGrp="1"/>
          </p:cNvSpPr>
          <p:nvPr>
            <p:ph type="body" idx="1"/>
          </p:nvPr>
        </p:nvSpPr>
        <p:spPr>
          <a:xfrm>
            <a:off x="573771" y="872193"/>
            <a:ext cx="4080217" cy="979303"/>
          </a:xfrm>
        </p:spPr>
        <p:txBody>
          <a:bodyPr/>
          <a:lstStyle/>
          <a:p>
            <a:pPr marL="171450" indent="-171450" algn="l">
              <a:buFont typeface="Arial"/>
              <a:buChar char="•"/>
            </a:pPr>
            <a:r>
              <a:rPr lang="en-US" sz="1200" b="1" dirty="0">
                <a:solidFill>
                  <a:srgbClr val="000000"/>
                </a:solidFill>
                <a:latin typeface="Arial"/>
                <a:cs typeface="Arial"/>
              </a:rPr>
              <a:t>APEC 5.8 BILLION LITERS</a:t>
            </a:r>
          </a:p>
          <a:p>
            <a:pPr marL="171450" indent="-171450" algn="l">
              <a:buFont typeface="Arial"/>
              <a:buChar char="•"/>
            </a:pPr>
            <a:endParaRPr lang="en-US" sz="1200" b="1" dirty="0">
              <a:solidFill>
                <a:srgbClr val="000000"/>
              </a:solidFill>
              <a:latin typeface="Arial"/>
              <a:cs typeface="Arial"/>
            </a:endParaRPr>
          </a:p>
          <a:p>
            <a:pPr marL="171450" indent="-171450" algn="l">
              <a:buFont typeface="Arial"/>
              <a:buChar char="•"/>
            </a:pPr>
            <a:r>
              <a:rPr lang="en-US" sz="1200" b="1" dirty="0">
                <a:solidFill>
                  <a:srgbClr val="000000"/>
                </a:solidFill>
                <a:latin typeface="Arial"/>
                <a:cs typeface="Arial"/>
              </a:rPr>
              <a:t>OTHER COUNTRIES 18.7 BILLION LITERS</a:t>
            </a:r>
          </a:p>
          <a:p>
            <a:pPr marL="171450" indent="-171450" algn="l">
              <a:buFont typeface="Arial"/>
              <a:buChar char="•"/>
            </a:pPr>
            <a:endParaRPr lang="en-US" sz="1200" b="1" dirty="0">
              <a:solidFill>
                <a:srgbClr val="000000"/>
              </a:solidFill>
              <a:latin typeface="Arial"/>
              <a:cs typeface="Arial"/>
            </a:endParaRPr>
          </a:p>
          <a:p>
            <a:pPr marL="171450" indent="-171450" algn="l">
              <a:buFont typeface="Arial"/>
              <a:buChar char="•"/>
            </a:pPr>
            <a:r>
              <a:rPr lang="en-US" sz="1200" b="1" dirty="0">
                <a:solidFill>
                  <a:srgbClr val="000000"/>
                </a:solidFill>
                <a:latin typeface="Arial"/>
                <a:cs typeface="Arial"/>
              </a:rPr>
              <a:t>WORLD 24.5 BILLION LITERS</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3629154643"/>
              </p:ext>
            </p:extLst>
          </p:nvPr>
        </p:nvGraphicFramePr>
        <p:xfrm>
          <a:off x="549275" y="2347913"/>
          <a:ext cx="3840163" cy="3595687"/>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 Placeholder 28"/>
          <p:cNvSpPr>
            <a:spLocks noGrp="1"/>
          </p:cNvSpPr>
          <p:nvPr>
            <p:ph type="body" sz="quarter" idx="3"/>
          </p:nvPr>
        </p:nvSpPr>
        <p:spPr>
          <a:xfrm>
            <a:off x="4751070" y="872194"/>
            <a:ext cx="3840480" cy="964002"/>
          </a:xfrm>
        </p:spPr>
        <p:txBody>
          <a:bodyPr/>
          <a:lstStyle/>
          <a:p>
            <a:pPr marL="342900" indent="-342900" algn="l">
              <a:buFont typeface="Arial"/>
              <a:buChar char="•"/>
            </a:pPr>
            <a:r>
              <a:rPr lang="en-US" sz="1200" b="1" dirty="0">
                <a:solidFill>
                  <a:srgbClr val="000000"/>
                </a:solidFill>
                <a:latin typeface="Arial"/>
                <a:cs typeface="Arial"/>
              </a:rPr>
              <a:t>APEC 8.7 BILLION LITERS</a:t>
            </a:r>
          </a:p>
          <a:p>
            <a:pPr marL="342900" indent="-342900" algn="l">
              <a:buFont typeface="Arial"/>
              <a:buChar char="•"/>
            </a:pPr>
            <a:endParaRPr lang="en-US" sz="1200" b="1" dirty="0">
              <a:solidFill>
                <a:srgbClr val="000000"/>
              </a:solidFill>
              <a:latin typeface="Arial"/>
              <a:cs typeface="Arial"/>
            </a:endParaRPr>
          </a:p>
          <a:p>
            <a:pPr marL="342900" indent="-342900" algn="l">
              <a:buFont typeface="Arial"/>
              <a:buChar char="•"/>
            </a:pPr>
            <a:r>
              <a:rPr lang="en-US" sz="1200" b="1" dirty="0">
                <a:solidFill>
                  <a:srgbClr val="000000"/>
                </a:solidFill>
                <a:latin typeface="Arial"/>
                <a:cs typeface="Arial"/>
              </a:rPr>
              <a:t>OTHER COUNTRIES 16.6 BILLION LIERS </a:t>
            </a:r>
          </a:p>
          <a:p>
            <a:pPr marL="342900" indent="-342900" algn="l">
              <a:buFont typeface="Arial"/>
              <a:buChar char="•"/>
            </a:pPr>
            <a:endParaRPr lang="en-US" sz="1200" b="1" dirty="0">
              <a:solidFill>
                <a:srgbClr val="000000"/>
              </a:solidFill>
              <a:latin typeface="Arial"/>
              <a:cs typeface="Arial"/>
            </a:endParaRPr>
          </a:p>
          <a:p>
            <a:pPr marL="342900" indent="-342900" algn="l">
              <a:buFont typeface="Arial"/>
              <a:buChar char="•"/>
            </a:pPr>
            <a:r>
              <a:rPr lang="en-US" sz="1200" b="1" dirty="0">
                <a:solidFill>
                  <a:srgbClr val="000000"/>
                </a:solidFill>
                <a:latin typeface="Arial"/>
                <a:cs typeface="Arial"/>
              </a:rPr>
              <a:t>WORLD 25.3 BILLION LITERS</a:t>
            </a:r>
          </a:p>
        </p:txBody>
      </p:sp>
      <p:sp>
        <p:nvSpPr>
          <p:cNvPr id="7" name="Date Placeholder 6"/>
          <p:cNvSpPr>
            <a:spLocks noGrp="1"/>
          </p:cNvSpPr>
          <p:nvPr>
            <p:ph type="dt" sz="half" idx="10"/>
          </p:nvPr>
        </p:nvSpPr>
        <p:spPr/>
        <p:txBody>
          <a:bodyPr/>
          <a:lstStyle/>
          <a:p>
            <a:endParaRPr lang="en-US" dirty="0"/>
          </a:p>
          <a:p>
            <a:r>
              <a:rPr lang="en-US" dirty="0"/>
              <a:t>Honolulu, Hawaii, USA</a:t>
            </a:r>
          </a:p>
          <a:p>
            <a:endParaRPr lang="en-US" dirty="0"/>
          </a:p>
        </p:txBody>
      </p:sp>
      <p:sp>
        <p:nvSpPr>
          <p:cNvPr id="8" name="Footer Placeholder 7"/>
          <p:cNvSpPr>
            <a:spLocks noGrp="1"/>
          </p:cNvSpPr>
          <p:nvPr>
            <p:ph type="ftr" sz="quarter" idx="11"/>
          </p:nvPr>
        </p:nvSpPr>
        <p:spPr/>
        <p:txBody>
          <a:bodyPr/>
          <a:lstStyle/>
          <a:p>
            <a:r>
              <a:rPr lang="en-US" dirty="0"/>
              <a:t>FIVS|  October 9-10, 2018</a:t>
            </a:r>
          </a:p>
        </p:txBody>
      </p:sp>
      <p:sp>
        <p:nvSpPr>
          <p:cNvPr id="9" name="Slide Number Placeholder 8"/>
          <p:cNvSpPr>
            <a:spLocks noGrp="1"/>
          </p:cNvSpPr>
          <p:nvPr>
            <p:ph type="sldNum" sz="quarter" idx="12"/>
          </p:nvPr>
        </p:nvSpPr>
        <p:spPr/>
        <p:txBody>
          <a:bodyPr/>
          <a:lstStyle/>
          <a:p>
            <a:fld id="{E31375A4-56A4-47D6-9801-1991572033F7}" type="slidenum">
              <a:rPr lang="en-US" smtClean="0"/>
              <a:t>9</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386872220"/>
              </p:ext>
            </p:extLst>
          </p:nvPr>
        </p:nvGraphicFramePr>
        <p:xfrm>
          <a:off x="509885" y="2328177"/>
          <a:ext cx="3640517" cy="3469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extLst>
              <p:ext uri="{D42A27DB-BD31-4B8C-83A1-F6EECF244321}">
                <p14:modId xmlns:p14="http://schemas.microsoft.com/office/powerpoint/2010/main" val="3666692203"/>
              </p:ext>
            </p:extLst>
          </p:nvPr>
        </p:nvGraphicFramePr>
        <p:xfrm>
          <a:off x="4751388" y="2347913"/>
          <a:ext cx="3840162" cy="3595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95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0</TotalTime>
  <Words>2079</Words>
  <Application>Microsoft Macintosh PowerPoint</Application>
  <PresentationFormat>Presentación en pantalla (4:3)</PresentationFormat>
  <Paragraphs>826</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Breeze</vt:lpstr>
      <vt:lpstr>FIVS OCTOBER 9-10, 2018 HONOLULU, HAWAII, USA</vt:lpstr>
      <vt:lpstr>Why is APEC so relevant </vt:lpstr>
      <vt:lpstr>Why is APEC so relevant </vt:lpstr>
      <vt:lpstr>APEC AND WORLD WINE PRODUCTION  2006 &amp; 2017</vt:lpstr>
      <vt:lpstr>Presentación de PowerPoint</vt:lpstr>
      <vt:lpstr>APEC AND WORLD WINE PRODUCTION  2006 &amp; 2017….  2033</vt:lpstr>
      <vt:lpstr>SUMMARY OF APEC AND WORLD WINE TRADE</vt:lpstr>
      <vt:lpstr>Presentación de PowerPoint</vt:lpstr>
      <vt:lpstr>APEC SHARE OF WORLD WINE CONSUMPTION</vt:lpstr>
      <vt:lpstr>Presentación de PowerPoint</vt:lpstr>
      <vt:lpstr>POPULATION AND CONSUMPTION</vt:lpstr>
      <vt:lpstr> 2006 &amp; 2017 WINE PRODUCTION OBSERVATIONS  </vt:lpstr>
      <vt:lpstr>2006 – 2017 WINE OBSERVATIONS APEC SHARE OF WORLD WINE TRADE </vt:lpstr>
      <vt:lpstr>2006-2017 WINE OBSERVATION  POPULATON, WINE CONSUMPTIOIN AND PER CAPITA WINE CONSUMPTION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2016-08-31T23:08:32Z</dcterms:created>
  <dcterms:modified xsi:type="dcterms:W3CDTF">2018-10-02T14:45:52Z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