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4" r:id="rId4"/>
    <p:sldId id="258" r:id="rId5"/>
    <p:sldId id="272" r:id="rId6"/>
    <p:sldId id="271" r:id="rId7"/>
    <p:sldId id="260" r:id="rId8"/>
    <p:sldId id="267" r:id="rId9"/>
    <p:sldId id="268" r:id="rId10"/>
    <p:sldId id="262" r:id="rId11"/>
    <p:sldId id="273" r:id="rId12"/>
    <p:sldId id="269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4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00F68-B5BC-4A76-BE8C-BE7773E9C4A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D58E2-21D2-4552-87E5-B2D6A3E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7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1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0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2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7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0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58E2-21D2-4552-87E5-B2D6A3E302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fivs-abridg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q=http://fivs-abridge.com&amp;sa=D&amp;sntz=1&amp;usg=AFQjCNF3fgy7exe3XMFoHWmUW5Vatoqgk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vs-apac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90" y="334214"/>
            <a:ext cx="2753347" cy="159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3521" y="2248862"/>
            <a:ext cx="9144000" cy="1641490"/>
          </a:xfrm>
        </p:spPr>
        <p:txBody>
          <a:bodyPr/>
          <a:lstStyle/>
          <a:p>
            <a:r>
              <a:rPr lang="en-US" sz="8800" dirty="0"/>
              <a:t>FIVS- A</a:t>
            </a:r>
            <a:r>
              <a:rPr lang="en-US" sz="3600" dirty="0"/>
              <a:t>dditives</a:t>
            </a:r>
            <a:r>
              <a:rPr lang="en-US" dirty="0"/>
              <a:t> </a:t>
            </a:r>
            <a:r>
              <a:rPr lang="en-US" sz="8800" dirty="0"/>
              <a:t>P</a:t>
            </a:r>
            <a:r>
              <a:rPr lang="en-US" sz="3600" dirty="0"/>
              <a:t>rocessing</a:t>
            </a:r>
            <a:r>
              <a:rPr lang="en-US" dirty="0"/>
              <a:t> </a:t>
            </a:r>
            <a:r>
              <a:rPr lang="en-US" sz="8800" dirty="0"/>
              <a:t>A</a:t>
            </a:r>
            <a:r>
              <a:rPr lang="en-US" sz="3600" dirty="0"/>
              <a:t>ids</a:t>
            </a:r>
            <a:r>
              <a:rPr lang="en-US" dirty="0"/>
              <a:t> </a:t>
            </a:r>
            <a:r>
              <a:rPr lang="en-US" sz="8800" dirty="0"/>
              <a:t>C</a:t>
            </a:r>
            <a:r>
              <a:rPr lang="en-US" sz="3600" dirty="0"/>
              <a:t>odex</a:t>
            </a:r>
            <a:r>
              <a:rPr lang="en-US" dirty="0"/>
              <a:t> </a:t>
            </a:r>
            <a:r>
              <a:rPr lang="en-US" sz="8800" dirty="0"/>
              <a:t>E</a:t>
            </a:r>
            <a:r>
              <a:rPr lang="en-US" sz="3600" dirty="0"/>
              <a:t>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072" y="4312561"/>
            <a:ext cx="9144000" cy="1727631"/>
          </a:xfrm>
        </p:spPr>
        <p:txBody>
          <a:bodyPr>
            <a:normAutofit/>
          </a:bodyPr>
          <a:lstStyle/>
          <a:p>
            <a:r>
              <a:rPr lang="en-US" dirty="0"/>
              <a:t>APEC Wine Regulatory Forum </a:t>
            </a:r>
          </a:p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  <a:p>
            <a:r>
              <a:rPr lang="en-US" dirty="0"/>
              <a:t> 11-12 May 2017</a:t>
            </a:r>
          </a:p>
        </p:txBody>
      </p:sp>
    </p:spTree>
    <p:extLst>
      <p:ext uri="{BB962C8B-B14F-4D97-AF65-F5344CB8AC3E}">
        <p14:creationId xmlns:p14="http://schemas.microsoft.com/office/powerpoint/2010/main" val="204694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1" y="3064118"/>
            <a:ext cx="12146739" cy="2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9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80" y="270194"/>
            <a:ext cx="2753347" cy="159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67" y="365125"/>
            <a:ext cx="10515600" cy="1325563"/>
          </a:xfrm>
        </p:spPr>
        <p:txBody>
          <a:bodyPr/>
          <a:lstStyle/>
          <a:p>
            <a:r>
              <a:rPr lang="en-US" dirty="0"/>
              <a:t>FIVS-Abridge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85" y="2057836"/>
            <a:ext cx="11139898" cy="4608007"/>
          </a:xfrm>
        </p:spPr>
        <p:txBody>
          <a:bodyPr>
            <a:noAutofit/>
          </a:bodyPr>
          <a:lstStyle/>
          <a:p>
            <a:r>
              <a:rPr lang="en-US" sz="3000" dirty="0"/>
              <a:t>APEC Economies each </a:t>
            </a:r>
            <a:r>
              <a:rPr lang="en-US" sz="3000"/>
              <a:t>have three, no-cost, </a:t>
            </a:r>
            <a:r>
              <a:rPr lang="en-US" sz="3000" dirty="0"/>
              <a:t>FIVS-Abridge log-ins!</a:t>
            </a:r>
          </a:p>
          <a:p>
            <a:r>
              <a:rPr lang="en-US" sz="3000" dirty="0"/>
              <a:t>If you’ve forgotten your log-in; need to assign additional log-ins; or for general assistance please reach out to:</a:t>
            </a:r>
          </a:p>
          <a:p>
            <a:pPr lvl="3"/>
            <a:r>
              <a:rPr lang="en-US" sz="2800" dirty="0"/>
              <a:t>Laurel Parker, Manager</a:t>
            </a:r>
          </a:p>
          <a:p>
            <a:pPr lvl="3"/>
            <a:r>
              <a:rPr lang="en-US" sz="2800" dirty="0"/>
              <a:t>lparker@fivs-abridge.com </a:t>
            </a:r>
          </a:p>
          <a:p>
            <a:pPr lvl="3"/>
            <a:r>
              <a:rPr lang="en-US" sz="2800" dirty="0"/>
              <a:t>Tel: +1 843-324-7612 </a:t>
            </a:r>
          </a:p>
          <a:p>
            <a:pPr lvl="3"/>
            <a:r>
              <a:rPr lang="en-US" sz="2800" dirty="0">
                <a:hlinkClick r:id="rId4"/>
              </a:rPr>
              <a:t>www.fivs-abridge.com</a:t>
            </a:r>
            <a:r>
              <a:rPr lang="en-US" sz="2800" dirty="0"/>
              <a:t> </a:t>
            </a:r>
          </a:p>
          <a:p>
            <a:pPr lvl="3"/>
            <a:r>
              <a:rPr lang="en-US" sz="2800" dirty="0"/>
              <a:t>Skype: </a:t>
            </a:r>
            <a:r>
              <a:rPr lang="en-US" sz="2800" dirty="0" err="1"/>
              <a:t>laurel_parker</a:t>
            </a:r>
            <a:r>
              <a:rPr lang="en-US" sz="2800" dirty="0"/>
              <a:t>  (Washington, DC)</a:t>
            </a:r>
          </a:p>
          <a:p>
            <a:pPr lvl="1"/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05" y="3522447"/>
            <a:ext cx="12573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7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9" y="1431576"/>
            <a:ext cx="10859402" cy="44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88642" y="4516065"/>
            <a:ext cx="2949262" cy="12279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983412"/>
            <a:ext cx="9835971" cy="519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23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58986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24" y="283446"/>
            <a:ext cx="2753347" cy="159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691" y="365125"/>
            <a:ext cx="10515600" cy="1325563"/>
          </a:xfrm>
        </p:spPr>
        <p:txBody>
          <a:bodyPr/>
          <a:lstStyle/>
          <a:p>
            <a:r>
              <a:rPr lang="en-US" dirty="0"/>
              <a:t>What is FIVS-APACE?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057836"/>
            <a:ext cx="10671219" cy="4407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FIVS-APACE is a comprehensive online information source for additives and processing aids approved for winemaking use around the world. For each, you will find the following: </a:t>
            </a:r>
          </a:p>
          <a:p>
            <a:pPr lvl="1"/>
            <a:r>
              <a:rPr lang="en-US" dirty="0"/>
              <a:t>Synonyms</a:t>
            </a:r>
          </a:p>
          <a:p>
            <a:pPr lvl="1"/>
            <a:r>
              <a:rPr lang="en-US" dirty="0"/>
              <a:t>INS number, </a:t>
            </a:r>
          </a:p>
          <a:p>
            <a:pPr lvl="1"/>
            <a:r>
              <a:rPr lang="en-US" dirty="0"/>
              <a:t>CAS number, </a:t>
            </a:r>
          </a:p>
          <a:p>
            <a:pPr lvl="1"/>
            <a:r>
              <a:rPr lang="en-US" dirty="0"/>
              <a:t>Functional Class, </a:t>
            </a:r>
          </a:p>
          <a:p>
            <a:pPr lvl="1"/>
            <a:r>
              <a:rPr lang="en-US" dirty="0"/>
              <a:t>Technological justification,</a:t>
            </a:r>
          </a:p>
          <a:p>
            <a:pPr lvl="1"/>
            <a:r>
              <a:rPr lang="en-US" dirty="0"/>
              <a:t>Links to scientific evaluations by Joint FAO/WHO Expert Committee on Food Additives (JECFA) and other expert bodies, </a:t>
            </a:r>
          </a:p>
          <a:p>
            <a:pPr lvl="1"/>
            <a:r>
              <a:rPr lang="en-US" dirty="0"/>
              <a:t>Recommended usage level and </a:t>
            </a:r>
          </a:p>
          <a:p>
            <a:pPr lvl="1"/>
            <a:r>
              <a:rPr lang="en-US" dirty="0"/>
              <a:t>Status of regulatory approval in various markets around the world, including a link to search </a:t>
            </a:r>
            <a:r>
              <a:rPr lang="en-US" u="sng" dirty="0">
                <a:hlinkClick r:id="rId4"/>
              </a:rPr>
              <a:t>FIVS-Abridge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9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72" y="283446"/>
            <a:ext cx="2753347" cy="159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691" y="365125"/>
            <a:ext cx="10515600" cy="1325563"/>
          </a:xfrm>
        </p:spPr>
        <p:txBody>
          <a:bodyPr/>
          <a:lstStyle/>
          <a:p>
            <a:r>
              <a:rPr lang="en-US" dirty="0"/>
              <a:t>What is FIVS-APACE?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624507"/>
            <a:ext cx="10671219" cy="4407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  <a:hlinkClick r:id="rId4"/>
              </a:rPr>
              <a:t>www.fivs-apace.org</a:t>
            </a:r>
            <a:endParaRPr lang="en-US" sz="5400" b="1" i="1" dirty="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  <a:tileRect/>
              </a:gra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pPr lvl="1"/>
            <a:r>
              <a:rPr lang="en-US" sz="2800" dirty="0"/>
              <a:t>Currently has  30 Additives and 74 Processing Aids</a:t>
            </a:r>
          </a:p>
          <a:p>
            <a:pPr lvl="1"/>
            <a:r>
              <a:rPr lang="en-US" sz="2800" dirty="0"/>
              <a:t>104 total substances!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8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7" y="25758"/>
            <a:ext cx="10058400" cy="67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28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1" y="92765"/>
            <a:ext cx="10058400" cy="66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7" y="0"/>
            <a:ext cx="9036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3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9" y="1431576"/>
            <a:ext cx="10859402" cy="44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88642" y="1367399"/>
            <a:ext cx="2343955" cy="10092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80" y="270194"/>
            <a:ext cx="2753347" cy="159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67" y="365125"/>
            <a:ext cx="10515600" cy="1325563"/>
          </a:xfrm>
        </p:spPr>
        <p:txBody>
          <a:bodyPr/>
          <a:lstStyle/>
          <a:p>
            <a:r>
              <a:rPr lang="en-US" dirty="0"/>
              <a:t>Recommended Usage: GMP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85" y="2057836"/>
            <a:ext cx="11139898" cy="4608007"/>
          </a:xfrm>
        </p:spPr>
        <p:txBody>
          <a:bodyPr>
            <a:noAutofit/>
          </a:bodyPr>
          <a:lstStyle/>
          <a:p>
            <a:r>
              <a:rPr lang="en-US" sz="3000" dirty="0"/>
              <a:t>When a JECFA evaluation results in an ADI of "not specified" the level of usage is set as "According to GMP“.</a:t>
            </a:r>
          </a:p>
          <a:p>
            <a:r>
              <a:rPr lang="en-US" sz="3000" dirty="0"/>
              <a:t>What is Good Manufacturing Practice (GMP)? </a:t>
            </a:r>
          </a:p>
          <a:p>
            <a:pPr lvl="1"/>
            <a:r>
              <a:rPr lang="en-US" dirty="0"/>
              <a:t>Codex:</a:t>
            </a:r>
          </a:p>
          <a:p>
            <a:pPr lvl="2"/>
            <a:r>
              <a:rPr lang="en-US" sz="2400" dirty="0"/>
              <a:t>the quantity of the additive added to food shall be </a:t>
            </a:r>
            <a:r>
              <a:rPr lang="en-US" sz="2400" u="sng" dirty="0"/>
              <a:t>limited to the lowest possible level necessary </a:t>
            </a:r>
            <a:r>
              <a:rPr lang="en-US" sz="2400" dirty="0"/>
              <a:t>to accomplish its desired effect;</a:t>
            </a:r>
          </a:p>
          <a:p>
            <a:pPr lvl="2"/>
            <a:r>
              <a:rPr lang="en-US" sz="2400" dirty="0"/>
              <a:t>the quantity of the additive that becomes a component of food as a result of its use in the manufacturing, processing or packaging of a food and which is not intended to accomplish any physical, or other technical effect in the food itself, </a:t>
            </a:r>
            <a:r>
              <a:rPr lang="en-US" sz="2400" u="sng" dirty="0"/>
              <a:t>is reduced to the extent reasonably possible</a:t>
            </a:r>
            <a:r>
              <a:rPr lang="en-US" sz="2400" dirty="0"/>
              <a:t>; and,</a:t>
            </a:r>
          </a:p>
          <a:p>
            <a:pPr lvl="2"/>
            <a:r>
              <a:rPr lang="en-US" sz="2400" dirty="0"/>
              <a:t>the additive is prepared and handled in the same way as a food ingredient.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9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9" y="1431576"/>
            <a:ext cx="10859402" cy="44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88642" y="3150904"/>
            <a:ext cx="2343955" cy="10092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5839</TotalTime>
  <Words>343</Words>
  <Application>Microsoft Office PowerPoint</Application>
  <PresentationFormat>Widescreen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Depth</vt:lpstr>
      <vt:lpstr>FIVS- Additives Processing Aids Codex Enology</vt:lpstr>
      <vt:lpstr>What is FIVS-APACE?</vt:lpstr>
      <vt:lpstr>What is FIVS-APACE?</vt:lpstr>
      <vt:lpstr>PowerPoint Presentation</vt:lpstr>
      <vt:lpstr>PowerPoint Presentation</vt:lpstr>
      <vt:lpstr>PowerPoint Presentation</vt:lpstr>
      <vt:lpstr>PowerPoint Presentation</vt:lpstr>
      <vt:lpstr>Recommended Usage: GMP</vt:lpstr>
      <vt:lpstr>PowerPoint Presentation</vt:lpstr>
      <vt:lpstr>PowerPoint Presentation</vt:lpstr>
      <vt:lpstr>FIVS-Abridge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Laurel Parker</dc:creator>
  <cp:lastModifiedBy>Shin C. Kao</cp:lastModifiedBy>
  <cp:revision>37</cp:revision>
  <dcterms:created xsi:type="dcterms:W3CDTF">2016-09-18T22:26:03Z</dcterms:created>
  <dcterms:modified xsi:type="dcterms:W3CDTF">2024-10-23T18:06:27Z</dcterms:modified>
</cp:coreProperties>
</file>