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8"/>
  </p:notesMasterIdLst>
  <p:sldIdLst>
    <p:sldId id="256" r:id="rId2"/>
    <p:sldId id="260" r:id="rId3"/>
    <p:sldId id="278" r:id="rId4"/>
    <p:sldId id="285" r:id="rId5"/>
    <p:sldId id="277" r:id="rId6"/>
    <p:sldId id="261" r:id="rId7"/>
    <p:sldId id="279" r:id="rId8"/>
    <p:sldId id="257" r:id="rId9"/>
    <p:sldId id="263" r:id="rId10"/>
    <p:sldId id="281" r:id="rId11"/>
    <p:sldId id="264" r:id="rId12"/>
    <p:sldId id="262" r:id="rId13"/>
    <p:sldId id="280" r:id="rId14"/>
    <p:sldId id="265" r:id="rId15"/>
    <p:sldId id="282" r:id="rId16"/>
    <p:sldId id="283" r:id="rId1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950" y="-10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D596F84-71D0-F394-77E8-975D6B04DD3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AB0DEB-4C0C-054E-E6CD-6FACA777069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fld id="{F291CC47-9B50-41FB-B0DD-B64C897C0278}" type="datetimeFigureOut">
              <a:rPr lang="en-US" altLang="en-US"/>
              <a:pPr/>
              <a:t>10/23/2024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5C82653-F027-A8D4-448D-A157D1005DA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CBBA054-516A-B97A-4A28-EFD5E25878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0330CD-E64F-F199-7BD8-42CEC0AF569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A8EC00-D1C0-8F58-5D01-F7DB4FBC58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fld id="{F8DB26A6-9715-4FA4-9463-F3378958571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>
            <a:extLst>
              <a:ext uri="{FF2B5EF4-FFF2-40B4-BE49-F238E27FC236}">
                <a16:creationId xmlns:a16="http://schemas.microsoft.com/office/drawing/2014/main" id="{B5E4D4B2-CDBE-311D-2E7A-4E4BC1DD74E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Notes Placeholder 2">
            <a:extLst>
              <a:ext uri="{FF2B5EF4-FFF2-40B4-BE49-F238E27FC236}">
                <a16:creationId xmlns:a16="http://schemas.microsoft.com/office/drawing/2014/main" id="{16689BA3-FE5F-1F42-E25B-993BA80990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5363" name="Slide Number Placeholder 3">
            <a:extLst>
              <a:ext uri="{FF2B5EF4-FFF2-40B4-BE49-F238E27FC236}">
                <a16:creationId xmlns:a16="http://schemas.microsoft.com/office/drawing/2014/main" id="{017B2F12-B687-2BFD-EB7A-DCCF18D63F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36F0CED-F1F1-4FEE-958B-65A9CB587CCD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>
            <a:extLst>
              <a:ext uri="{FF2B5EF4-FFF2-40B4-BE49-F238E27FC236}">
                <a16:creationId xmlns:a16="http://schemas.microsoft.com/office/drawing/2014/main" id="{80261F19-0303-CE08-5B45-94514A3C448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4" name="Rectangle 3">
            <a:extLst>
              <a:ext uri="{FF2B5EF4-FFF2-40B4-BE49-F238E27FC236}">
                <a16:creationId xmlns:a16="http://schemas.microsoft.com/office/drawing/2014/main" id="{EFDD1C28-3F30-A710-3677-F0DE714B274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>
            <a:extLst>
              <a:ext uri="{FF2B5EF4-FFF2-40B4-BE49-F238E27FC236}">
                <a16:creationId xmlns:a16="http://schemas.microsoft.com/office/drawing/2014/main" id="{C68579C7-FD4D-3FC4-90FD-970D30FB313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2" name="Rectangle 3">
            <a:extLst>
              <a:ext uri="{FF2B5EF4-FFF2-40B4-BE49-F238E27FC236}">
                <a16:creationId xmlns:a16="http://schemas.microsoft.com/office/drawing/2014/main" id="{0FAA53B4-2241-5C17-BD0C-48F6462998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E1074641-FA83-41AF-920A-965436C2119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0" name="Rectangle 3">
            <a:extLst>
              <a:ext uri="{FF2B5EF4-FFF2-40B4-BE49-F238E27FC236}">
                <a16:creationId xmlns:a16="http://schemas.microsoft.com/office/drawing/2014/main" id="{B344C8E4-30D7-20D2-2738-7F36A77E2E2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>
            <a:extLst>
              <a:ext uri="{FF2B5EF4-FFF2-40B4-BE49-F238E27FC236}">
                <a16:creationId xmlns:a16="http://schemas.microsoft.com/office/drawing/2014/main" id="{AD4E5B45-4B9D-AEAB-78B7-5BB35A4B806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8" name="Rectangle 3">
            <a:extLst>
              <a:ext uri="{FF2B5EF4-FFF2-40B4-BE49-F238E27FC236}">
                <a16:creationId xmlns:a16="http://schemas.microsoft.com/office/drawing/2014/main" id="{5363DDEA-7762-BF9E-3DEB-5C9082E4C88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>
            <a:extLst>
              <a:ext uri="{FF2B5EF4-FFF2-40B4-BE49-F238E27FC236}">
                <a16:creationId xmlns:a16="http://schemas.microsoft.com/office/drawing/2014/main" id="{8C0C442D-A5ED-E522-5BB4-4615CAFCC1F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6" name="Rectangle 3">
            <a:extLst>
              <a:ext uri="{FF2B5EF4-FFF2-40B4-BE49-F238E27FC236}">
                <a16:creationId xmlns:a16="http://schemas.microsoft.com/office/drawing/2014/main" id="{0CE1150E-314C-FB8F-FF4C-4CEDB75C876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>
            <a:extLst>
              <a:ext uri="{FF2B5EF4-FFF2-40B4-BE49-F238E27FC236}">
                <a16:creationId xmlns:a16="http://schemas.microsoft.com/office/drawing/2014/main" id="{E497426C-DA20-0487-CC6A-2AEAD024E8B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4" name="Rectangle 3">
            <a:extLst>
              <a:ext uri="{FF2B5EF4-FFF2-40B4-BE49-F238E27FC236}">
                <a16:creationId xmlns:a16="http://schemas.microsoft.com/office/drawing/2014/main" id="{62F9F596-5887-0988-80B8-10B6A69AB2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>
            <a:extLst>
              <a:ext uri="{FF2B5EF4-FFF2-40B4-BE49-F238E27FC236}">
                <a16:creationId xmlns:a16="http://schemas.microsoft.com/office/drawing/2014/main" id="{B3833FF4-02BE-3573-1A5A-EE9CC74A50C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2" name="Rectangle 3">
            <a:extLst>
              <a:ext uri="{FF2B5EF4-FFF2-40B4-BE49-F238E27FC236}">
                <a16:creationId xmlns:a16="http://schemas.microsoft.com/office/drawing/2014/main" id="{6510FD85-CA7C-86D8-FCD5-66A341D4C6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B83FFD4D-CBC4-5D5D-5324-C9454585EAE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1518F4EF-7E15-EB82-155B-4BFE7F01FC6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D01A11FC-F117-C15D-4C42-CE100538CE1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C16DE44D-7B54-6CF0-286B-B7AA526CC86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DD487ADE-BFAB-BA39-2CC3-36CCEED9F33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F94CE0D3-B220-15A4-40E6-A5AD18BFC6C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441856D0-F6E1-2448-09F7-C88AF2A79E2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E0FF946D-7CF5-B647-8F6A-D5FC3BB67AC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079F6E1E-B4C4-C80F-DE4E-3E61A1BD15B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3508BEE8-F86A-D562-D1E9-85A9C6284BD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F80EC49D-697C-F2AA-2F05-4F7099B6586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0" name="Rectangle 3">
            <a:extLst>
              <a:ext uri="{FF2B5EF4-FFF2-40B4-BE49-F238E27FC236}">
                <a16:creationId xmlns:a16="http://schemas.microsoft.com/office/drawing/2014/main" id="{CD00F078-3463-C4F5-AE56-3AA3E3EBB5F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216F8A2F-4F86-56E5-07EF-403290277D0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C69D8D61-DAF4-C7D6-FEF8-C95B1946F29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5F9B660A-D9F4-5796-5AA3-176EA39618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6" name="Rectangle 3">
            <a:extLst>
              <a:ext uri="{FF2B5EF4-FFF2-40B4-BE49-F238E27FC236}">
                <a16:creationId xmlns:a16="http://schemas.microsoft.com/office/drawing/2014/main" id="{B0D7602B-83BD-6B1A-06C1-05802EA920F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075A0433-FD9E-5E10-C4D8-7E9FF93C4EAE}"/>
              </a:ext>
            </a:extLst>
          </p:cNvPr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C6178BB-1007-8B1F-A62E-0D9D27B4E737}"/>
              </a:ext>
            </a:extLst>
          </p:cNvPr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950D60FE-E1C0-1F49-B7C0-A17786EC8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CB53AF-D685-44FD-AF54-40C2C76222C5}" type="datetime1">
              <a:rPr lang="en-US" altLang="en-US"/>
              <a:pPr/>
              <a:t>10/23/2024</a:t>
            </a:fld>
            <a:endParaRPr lang="en-US" altLang="en-US"/>
          </a:p>
        </p:txBody>
      </p:sp>
      <p:sp>
        <p:nvSpPr>
          <p:cNvPr id="5" name="Footer Placeholder 19">
            <a:extLst>
              <a:ext uri="{FF2B5EF4-FFF2-40B4-BE49-F238E27FC236}">
                <a16:creationId xmlns:a16="http://schemas.microsoft.com/office/drawing/2014/main" id="{6CC3F904-3240-5F1A-E61A-7C6E7229D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9">
            <a:extLst>
              <a:ext uri="{FF2B5EF4-FFF2-40B4-BE49-F238E27FC236}">
                <a16:creationId xmlns:a16="http://schemas.microsoft.com/office/drawing/2014/main" id="{A6FBE58C-2BF8-64EC-D20F-B31B208C0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1B430-59B6-4F0E-B6D6-7E7EABEE7F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805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7E3C38C7-1D48-BB49-C483-DE9AF5085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6887FD-214E-4EDB-9471-A5DB5858ACFF}" type="datetime1">
              <a:rPr lang="en-US" altLang="en-US"/>
              <a:pPr/>
              <a:t>10/23/2024</a:t>
            </a:fld>
            <a:endParaRPr lang="en-US" altLang="en-US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3DB73A30-559F-8130-6DC7-F12F8B8C6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2058B423-4B29-5EA0-115D-44BCF1BD1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7B7FC6-1F2B-4E8B-9E9D-BC92C91217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6088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246D55E5-00ED-C0AD-1FD9-D9CEEA8BF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E42A03-508C-4421-917F-8968505EDDDD}" type="datetime1">
              <a:rPr lang="en-US" altLang="en-US"/>
              <a:pPr/>
              <a:t>10/23/2024</a:t>
            </a:fld>
            <a:endParaRPr lang="en-US" altLang="en-US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D08FD7C6-BBFC-2BAB-B1FF-0AA8A2738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68BC67A6-AE87-A003-F5D6-2973C05A2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3F4BB-C356-4A38-B4E8-8A558AEAB4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760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CFE1989E-AFEE-7AF3-A715-AF1ADF665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55620A-D6A8-443D-8B43-BC5E4DC4A8F1}" type="datetime1">
              <a:rPr lang="en-US" altLang="en-US"/>
              <a:pPr/>
              <a:t>10/23/2024</a:t>
            </a:fld>
            <a:endParaRPr lang="en-US" altLang="en-US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377140AD-6A1F-A0FC-8C58-01D181C28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A4BB682A-8786-427B-8357-E56D1328C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129EBD-9D5B-4D4F-96B2-6BD55205C7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8107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BFD813-C80A-8482-1473-BDEF01774FEC}"/>
              </a:ext>
            </a:extLst>
          </p:cNvPr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726ECA2B-E52A-C02D-C004-D169B9665600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254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B9DECEA-6FF8-2D3B-38D6-D6A6A4611DE3}"/>
              </a:ext>
            </a:extLst>
          </p:cNvPr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AD56EC0-94F9-D160-D1EC-4CD70CE83ADD}"/>
              </a:ext>
            </a:extLst>
          </p:cNvPr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A57CDF5-153E-35FD-D516-D1B04B925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E8781D-A325-45B2-8EB7-250B79F333E0}" type="datetime1">
              <a:rPr lang="en-US" altLang="en-US"/>
              <a:pPr/>
              <a:t>10/23/2024</a:t>
            </a:fld>
            <a:endParaRPr lang="en-US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017C9080-216C-FDF9-9BD8-76C995F17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974FE0F-1C07-1705-0FF7-C98CF8DF7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578A56-B7EA-4CA5-BD63-395099F4EE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9162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3">
            <a:extLst>
              <a:ext uri="{FF2B5EF4-FFF2-40B4-BE49-F238E27FC236}">
                <a16:creationId xmlns:a16="http://schemas.microsoft.com/office/drawing/2014/main" id="{19591804-8361-6E89-B8E5-37457C0CE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54E0C3-D375-442C-A40F-F881F10C13BB}" type="datetime1">
              <a:rPr lang="en-US" altLang="en-US"/>
              <a:pPr/>
              <a:t>10/23/2024</a:t>
            </a:fld>
            <a:endParaRPr lang="en-US" altLang="en-US"/>
          </a:p>
        </p:txBody>
      </p:sp>
      <p:sp>
        <p:nvSpPr>
          <p:cNvPr id="6" name="Footer Placeholder 9">
            <a:extLst>
              <a:ext uri="{FF2B5EF4-FFF2-40B4-BE49-F238E27FC236}">
                <a16:creationId xmlns:a16="http://schemas.microsoft.com/office/drawing/2014/main" id="{BCF5A80B-2FCF-13B3-3D1E-F3EE43DB5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>
            <a:extLst>
              <a:ext uri="{FF2B5EF4-FFF2-40B4-BE49-F238E27FC236}">
                <a16:creationId xmlns:a16="http://schemas.microsoft.com/office/drawing/2014/main" id="{4F7F56D9-B11D-0FA3-662F-9D250D473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362B82-77C5-4461-B053-021AAD78CA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8676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3DD15C-B3B9-4CDD-F085-1C2604CB7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FC3947-CA78-4250-8CED-372C74E7146F}" type="datetime1">
              <a:rPr lang="en-US" altLang="en-US"/>
              <a:pPr/>
              <a:t>10/23/2024</a:t>
            </a:fld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58E95D-D94C-A92C-B2D5-64BF7F07B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3E8859-A562-3A01-7BB3-B62B8EA35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A147CF-14EA-4CC4-A2F7-703D568371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6781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3">
            <a:extLst>
              <a:ext uri="{FF2B5EF4-FFF2-40B4-BE49-F238E27FC236}">
                <a16:creationId xmlns:a16="http://schemas.microsoft.com/office/drawing/2014/main" id="{0C036093-F7F3-256F-1657-1A697EA60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2E404E-0E27-4D4E-B1D4-0C5B13B4992E}" type="datetime1">
              <a:rPr lang="en-US" altLang="en-US"/>
              <a:pPr/>
              <a:t>10/23/2024</a:t>
            </a:fld>
            <a:endParaRPr lang="en-US" altLang="en-US"/>
          </a:p>
        </p:txBody>
      </p:sp>
      <p:sp>
        <p:nvSpPr>
          <p:cNvPr id="4" name="Footer Placeholder 9">
            <a:extLst>
              <a:ext uri="{FF2B5EF4-FFF2-40B4-BE49-F238E27FC236}">
                <a16:creationId xmlns:a16="http://schemas.microsoft.com/office/drawing/2014/main" id="{7808CDC1-0DBD-8649-9D3E-4C9EA7C64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>
            <a:extLst>
              <a:ext uri="{FF2B5EF4-FFF2-40B4-BE49-F238E27FC236}">
                <a16:creationId xmlns:a16="http://schemas.microsoft.com/office/drawing/2014/main" id="{23F6B136-AC62-FA42-C0CF-1149AC891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CA8C4-D7AC-4CF0-B462-D76231599D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6157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88A602-9303-71D1-4EA1-462487234773}"/>
              </a:ext>
            </a:extLst>
          </p:cNvPr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1CA767B8-869D-0894-2BB8-5C0FA1AAAA7B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254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378124D4-4B6E-384A-A68D-FA6A00062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C51EC6-2CF3-4AD7-B988-A0BE7AFD29E8}" type="datetime1">
              <a:rPr lang="en-US" altLang="en-US"/>
              <a:pPr/>
              <a:t>10/23/2024</a:t>
            </a:fld>
            <a:endParaRPr lang="en-US" alt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352C849C-B01D-84A1-CA0E-CC3AF3E23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53D54F8D-CDBD-BF0A-7989-CA2A0259A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8752CF-F415-4EBB-87B6-27FA827CED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461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511A0D-40FC-4C6E-5FD0-DE7A91603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00D5CB-944B-47A5-88CA-8C5A00061D23}" type="datetime1">
              <a:rPr lang="en-US" altLang="en-US"/>
              <a:pPr/>
              <a:t>10/23/2024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01F5BC-55AE-6CD6-6373-D69A1E6E2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660D97-2BCC-0EED-F413-5E9614835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38BB96-736F-4C9E-B67C-7F99BD0C04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3649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09D052A-36D7-F617-5757-3F31A9EF5967}"/>
              </a:ext>
            </a:extLst>
          </p:cNvPr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2575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charset="2"/>
              <a:buNone/>
              <a:defRPr/>
            </a:pPr>
            <a:endParaRPr lang="en-US" sz="3200" dirty="0">
              <a:latin typeface="Gill Sans MT" charset="0"/>
              <a:ea typeface="+mn-ea"/>
              <a:cs typeface="Arial" charset="0"/>
            </a:endParaRPr>
          </a:p>
        </p:txBody>
      </p:sp>
      <p:sp>
        <p:nvSpPr>
          <p:cNvPr id="6" name="Flowchart: Process 13">
            <a:extLst>
              <a:ext uri="{FF2B5EF4-FFF2-40B4-BE49-F238E27FC236}">
                <a16:creationId xmlns:a16="http://schemas.microsoft.com/office/drawing/2014/main" id="{717A973C-F821-D497-964C-4AB6D4F221EB}"/>
              </a:ext>
            </a:extLst>
          </p:cNvPr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>
            <a:solidFill>
              <a:srgbClr val="FFFFFF"/>
            </a:solidFill>
            <a:miter lim="800000"/>
            <a:headEnd/>
            <a:tailEnd/>
          </a:ln>
          <a:effectLst>
            <a:outerShdw dist="25400" dir="3299947" sx="96001" sy="96001" algn="tl" rotWithShape="0">
              <a:srgbClr val="EBDAB1">
                <a:alpha val="39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Flowchart: Process 15">
            <a:extLst>
              <a:ext uri="{FF2B5EF4-FFF2-40B4-BE49-F238E27FC236}">
                <a16:creationId xmlns:a16="http://schemas.microsoft.com/office/drawing/2014/main" id="{4C1BF2BA-F9B0-A3ED-33BB-4E2F30D36DA3}"/>
              </a:ext>
            </a:extLst>
          </p:cNvPr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>
            <a:solidFill>
              <a:srgbClr val="FFFFFF"/>
            </a:solidFill>
            <a:miter lim="800000"/>
            <a:headEnd/>
            <a:tailEnd/>
          </a:ln>
          <a:effectLst>
            <a:outerShdw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ECC21A7A-0082-2BCE-2EA2-97BE57880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6AA2BB-B0CE-4260-A09D-03C4DA24933B}" type="datetime1">
              <a:rPr lang="en-US" altLang="en-US"/>
              <a:pPr/>
              <a:t>10/23/2024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EA189420-4EE3-5913-16FF-868E84278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C7001AD3-0AA6-22E6-90A6-7952C0EB1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17298E-1F0D-4F40-8938-68E1BAA616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8068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>
            <a:extLst>
              <a:ext uri="{FF2B5EF4-FFF2-40B4-BE49-F238E27FC236}">
                <a16:creationId xmlns:a16="http://schemas.microsoft.com/office/drawing/2014/main" id="{A3934903-874B-BD8D-4F33-0A48E18E8CF2}"/>
              </a:ext>
            </a:extLst>
          </p:cNvPr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Oval 7">
            <a:extLst>
              <a:ext uri="{FF2B5EF4-FFF2-40B4-BE49-F238E27FC236}">
                <a16:creationId xmlns:a16="http://schemas.microsoft.com/office/drawing/2014/main" id="{75F89DE8-5A8A-471B-DA28-66B08E11A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>
            <a:solidFill>
              <a:srgbClr val="FFF6DB"/>
            </a:solidFill>
            <a:round/>
            <a:headEnd/>
            <a:tailEnd/>
          </a:ln>
          <a:effectLst>
            <a:outerShdw dist="25400" dir="5400000" algn="tl" rotWithShape="0">
              <a:srgbClr val="AFA58D">
                <a:alpha val="8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11" name="Donut 10">
            <a:extLst>
              <a:ext uri="{FF2B5EF4-FFF2-40B4-BE49-F238E27FC236}">
                <a16:creationId xmlns:a16="http://schemas.microsoft.com/office/drawing/2014/main" id="{0A03D9D9-A27E-DD3F-1D2B-85EB32658CAD}"/>
              </a:ext>
            </a:extLst>
          </p:cNvPr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F8D2951-51D1-9A8C-328C-9D4D7C77F35A}"/>
              </a:ext>
            </a:extLst>
          </p:cNvPr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C83EEB42-34DA-765B-3E38-3FCFA1A0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8">
            <a:extLst>
              <a:ext uri="{FF2B5EF4-FFF2-40B4-BE49-F238E27FC236}">
                <a16:creationId xmlns:a16="http://schemas.microsoft.com/office/drawing/2014/main" id="{81254542-69A0-D2F8-F9A5-BDECAD25EBE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4" name="Date Placeholder 23">
            <a:extLst>
              <a:ext uri="{FF2B5EF4-FFF2-40B4-BE49-F238E27FC236}">
                <a16:creationId xmlns:a16="http://schemas.microsoft.com/office/drawing/2014/main" id="{C5D33D13-7BF0-9934-DAF5-012A277E42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B5A788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fld id="{4ADB2944-DBA1-4403-B8C8-510B0A19753F}" type="datetime1">
              <a:rPr lang="en-US" altLang="en-US"/>
              <a:pPr/>
              <a:t>10/23/2024</a:t>
            </a:fld>
            <a:endParaRPr lang="en-US" alt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859B0D04-918C-821A-701B-68978ED3E4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ED8F0E0F-8C40-147A-860F-3B3715911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fld id="{C5156447-B7BF-401E-AE12-9D9D29DD619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7" name="Rectangle 14">
            <a:extLst>
              <a:ext uri="{FF2B5EF4-FFF2-40B4-BE49-F238E27FC236}">
                <a16:creationId xmlns:a16="http://schemas.microsoft.com/office/drawing/2014/main" id="{25342A29-2D34-B06E-292E-E3F9DBF608C7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254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6" r:id="rId2"/>
    <p:sldLayoutId id="2147484098" r:id="rId3"/>
    <p:sldLayoutId id="2147484095" r:id="rId4"/>
    <p:sldLayoutId id="2147484099" r:id="rId5"/>
    <p:sldLayoutId id="2147484094" r:id="rId6"/>
    <p:sldLayoutId id="2147484100" r:id="rId7"/>
    <p:sldLayoutId id="2147484101" r:id="rId8"/>
    <p:sldLayoutId id="2147484102" r:id="rId9"/>
    <p:sldLayoutId id="2147484093" r:id="rId10"/>
    <p:sldLayoutId id="214748409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ＭＳ Ｐゴシック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ＭＳ Ｐゴシック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ＭＳ Ｐゴシック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ＭＳ Ｐゴシック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ＭＳ Ｐゴシック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9">
            <a:extLst>
              <a:ext uri="{FF2B5EF4-FFF2-40B4-BE49-F238E27FC236}">
                <a16:creationId xmlns:a16="http://schemas.microsoft.com/office/drawing/2014/main" id="{1EC9D17A-3767-4293-186C-195F5C0434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514600"/>
            <a:ext cx="2895600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3279188-C3B6-B208-38FE-65F859C27A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7800" y="762000"/>
            <a:ext cx="7026275" cy="1471613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80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Overview of</a:t>
            </a:r>
            <a:b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</a:b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APEC Region Wine Trade</a:t>
            </a:r>
          </a:p>
        </p:txBody>
      </p:sp>
      <p:sp>
        <p:nvSpPr>
          <p:cNvPr id="14339" name="Slide Number Placeholder 7">
            <a:extLst>
              <a:ext uri="{FF2B5EF4-FFF2-40B4-BE49-F238E27FC236}">
                <a16:creationId xmlns:a16="http://schemas.microsoft.com/office/drawing/2014/main" id="{84F0539F-DCD1-B1DA-FF48-30A433F1C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2982654-2024-4380-99C2-8E6735534F9C}" type="slidenum">
              <a:rPr lang="en-US" altLang="en-US" sz="1200">
                <a:solidFill>
                  <a:srgbClr val="0D0D0D"/>
                </a:solidFill>
                <a:latin typeface="Gill Sans MT" panose="020B0502020104020203" pitchFamily="34" charset="0"/>
              </a:rPr>
              <a:pPr eaLnBrk="1" hangingPunct="1"/>
              <a:t>1</a:t>
            </a:fld>
            <a:endParaRPr lang="en-US" altLang="en-US" sz="1200">
              <a:solidFill>
                <a:srgbClr val="0D0D0D"/>
              </a:solidFill>
              <a:latin typeface="Gill Sans MT" panose="020B0502020104020203" pitchFamily="34" charset="0"/>
            </a:endParaRPr>
          </a:p>
        </p:txBody>
      </p:sp>
      <p:pic>
        <p:nvPicPr>
          <p:cNvPr id="14340" name="Picture 5">
            <a:extLst>
              <a:ext uri="{FF2B5EF4-FFF2-40B4-BE49-F238E27FC236}">
                <a16:creationId xmlns:a16="http://schemas.microsoft.com/office/drawing/2014/main" id="{415E7AB9-4D18-CB6A-C285-93B0603B35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8600"/>
            <a:ext cx="28194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58E6427-2B90-6482-46FB-BFEF5FAB2F67}"/>
              </a:ext>
            </a:extLst>
          </p:cNvPr>
          <p:cNvSpPr txBox="1"/>
          <p:nvPr/>
        </p:nvSpPr>
        <p:spPr>
          <a:xfrm>
            <a:off x="2362200" y="5257800"/>
            <a:ext cx="48768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i="1" dirty="0">
                <a:latin typeface="+mj-lt"/>
                <a:ea typeface="ＭＳ Ｐゴシック" charset="0"/>
                <a:cs typeface="Arial" charset="0"/>
              </a:rPr>
              <a:t>2013 Technical Workshop</a:t>
            </a:r>
          </a:p>
          <a:p>
            <a:pPr algn="ctr">
              <a:defRPr/>
            </a:pPr>
            <a:r>
              <a:rPr lang="en-US" sz="2000" i="1" dirty="0">
                <a:latin typeface="+mj-lt"/>
                <a:ea typeface="ＭＳ Ｐゴシック" charset="0"/>
                <a:cs typeface="Arial" charset="0"/>
              </a:rPr>
              <a:t>November 4, 2013 </a:t>
            </a:r>
            <a:r>
              <a:rPr lang="en-US" sz="2000" i="1" dirty="0">
                <a:latin typeface="+mj-lt"/>
                <a:ea typeface="Wingdings"/>
                <a:cs typeface="Wingdings"/>
                <a:sym typeface="Wingdings"/>
              </a:rPr>
              <a:t>  </a:t>
            </a:r>
            <a:r>
              <a:rPr lang="en-US" sz="2000" i="1" dirty="0">
                <a:latin typeface="+mj-lt"/>
                <a:ea typeface="ＭＳ Ｐゴシック" charset="0"/>
                <a:cs typeface="Arial" charset="0"/>
              </a:rPr>
              <a:t>Washington, D.C.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7" name="Group 41">
            <a:extLst>
              <a:ext uri="{FF2B5EF4-FFF2-40B4-BE49-F238E27FC236}">
                <a16:creationId xmlns:a16="http://schemas.microsoft.com/office/drawing/2014/main" id="{92D03879-85E7-877F-57A7-2B83B715D2C7}"/>
              </a:ext>
            </a:extLst>
          </p:cNvPr>
          <p:cNvGraphicFramePr>
            <a:graphicFrameLocks noGrp="1"/>
          </p:cNvGraphicFramePr>
          <p:nvPr/>
        </p:nvGraphicFramePr>
        <p:xfrm>
          <a:off x="2133600" y="2514600"/>
          <a:ext cx="6096000" cy="2587625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Arial" charset="0"/>
                        </a:rPr>
                        <a:t>Exported To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Arial" charset="0"/>
                        </a:rPr>
                        <a:t>2000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Arial" charset="0"/>
                        </a:rPr>
                        <a:t>2012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Arial" charset="0"/>
                        </a:rPr>
                        <a:t>% Change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Arial" charset="0"/>
                        </a:rPr>
                        <a:t>Americas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 US$   708.8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 US$1,947.0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175%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Arial" charset="0"/>
                        </a:rPr>
                        <a:t>Asia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    352.5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 2,221.7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530%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Arial" charset="0"/>
                        </a:rPr>
                        <a:t>Oceania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      62.4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    507.8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714%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Arial" charset="0"/>
                        </a:rPr>
                        <a:t>Total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 US$1,123.7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 US$4,676.5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316%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2801" name="TextBox 9">
            <a:extLst>
              <a:ext uri="{FF2B5EF4-FFF2-40B4-BE49-F238E27FC236}">
                <a16:creationId xmlns:a16="http://schemas.microsoft.com/office/drawing/2014/main" id="{939BF47E-A5F3-E36E-44AA-54955C4DF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3300" y="1447800"/>
            <a:ext cx="81534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latin typeface="Gill Sans MT" panose="020B0502020104020203" pitchFamily="34" charset="0"/>
              </a:rPr>
              <a:t>Value of Wine Exports from APEC Economies in All Regions</a:t>
            </a:r>
          </a:p>
          <a:p>
            <a:pPr algn="ctr" eaLnBrk="1" hangingPunct="1"/>
            <a:r>
              <a:rPr lang="en-US" altLang="en-US" sz="1800">
                <a:latin typeface="Gill Sans MT" panose="020B0502020104020203" pitchFamily="34" charset="0"/>
              </a:rPr>
              <a:t>In Millions of US $ </a:t>
            </a:r>
          </a:p>
        </p:txBody>
      </p:sp>
      <p:sp>
        <p:nvSpPr>
          <p:cNvPr id="32802" name="TextBox 10">
            <a:extLst>
              <a:ext uri="{FF2B5EF4-FFF2-40B4-BE49-F238E27FC236}">
                <a16:creationId xmlns:a16="http://schemas.microsoft.com/office/drawing/2014/main" id="{C84EB71A-4B2D-B02F-6E0D-A132EA268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257800"/>
            <a:ext cx="4953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Source: Global Trade Information Services</a:t>
            </a:r>
          </a:p>
        </p:txBody>
      </p:sp>
      <p:sp>
        <p:nvSpPr>
          <p:cNvPr id="32803" name="Slide Number Placeholder 8">
            <a:extLst>
              <a:ext uri="{FF2B5EF4-FFF2-40B4-BE49-F238E27FC236}">
                <a16:creationId xmlns:a16="http://schemas.microsoft.com/office/drawing/2014/main" id="{D09E3E83-A0DD-A46D-A250-A76CD928B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9EEA45B-2098-41AE-A70B-6B9F2EAD2B6A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10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  <p:pic>
        <p:nvPicPr>
          <p:cNvPr id="32804" name="Picture 6">
            <a:extLst>
              <a:ext uri="{FF2B5EF4-FFF2-40B4-BE49-F238E27FC236}">
                <a16:creationId xmlns:a16="http://schemas.microsoft.com/office/drawing/2014/main" id="{D97F43AE-90FB-A0F9-6CB6-68BEF72630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8600"/>
            <a:ext cx="28194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6">
            <a:extLst>
              <a:ext uri="{FF2B5EF4-FFF2-40B4-BE49-F238E27FC236}">
                <a16:creationId xmlns:a16="http://schemas.microsoft.com/office/drawing/2014/main" id="{7F217C62-3AEC-90E9-9350-53F55145AC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219200"/>
            <a:ext cx="6400800" cy="546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8" name="Slide Number Placeholder 5">
            <a:extLst>
              <a:ext uri="{FF2B5EF4-FFF2-40B4-BE49-F238E27FC236}">
                <a16:creationId xmlns:a16="http://schemas.microsoft.com/office/drawing/2014/main" id="{45532958-0E39-88DB-1390-725C7F04A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A1EB9B2-0024-4F2F-8598-1C3E64FB31C3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11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  <p:pic>
        <p:nvPicPr>
          <p:cNvPr id="34819" name="Picture 4">
            <a:extLst>
              <a:ext uri="{FF2B5EF4-FFF2-40B4-BE49-F238E27FC236}">
                <a16:creationId xmlns:a16="http://schemas.microsoft.com/office/drawing/2014/main" id="{46802CD1-6086-53E1-8172-62946C2466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8600"/>
            <a:ext cx="28194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Number Placeholder 5">
            <a:extLst>
              <a:ext uri="{FF2B5EF4-FFF2-40B4-BE49-F238E27FC236}">
                <a16:creationId xmlns:a16="http://schemas.microsoft.com/office/drawing/2014/main" id="{4630CD44-AFE7-C4AE-F100-3ACDAC302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CA63AFA-1BCA-487A-84FA-708044C48248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12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  <p:pic>
        <p:nvPicPr>
          <p:cNvPr id="11272" name="Picture 8">
            <a:extLst>
              <a:ext uri="{FF2B5EF4-FFF2-40B4-BE49-F238E27FC236}">
                <a16:creationId xmlns:a16="http://schemas.microsoft.com/office/drawing/2014/main" id="{543054EC-C691-EA4C-BD05-A7B1A0EA4E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938213"/>
            <a:ext cx="7848600" cy="591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36867" name="Picture 4">
            <a:extLst>
              <a:ext uri="{FF2B5EF4-FFF2-40B4-BE49-F238E27FC236}">
                <a16:creationId xmlns:a16="http://schemas.microsoft.com/office/drawing/2014/main" id="{A5E953B5-A301-271B-879B-63AA7744EE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8600"/>
            <a:ext cx="28194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29" name="Group 41">
            <a:extLst>
              <a:ext uri="{FF2B5EF4-FFF2-40B4-BE49-F238E27FC236}">
                <a16:creationId xmlns:a16="http://schemas.microsoft.com/office/drawing/2014/main" id="{CB312174-2BD6-DC65-9538-DA313761C4C3}"/>
              </a:ext>
            </a:extLst>
          </p:cNvPr>
          <p:cNvGraphicFramePr>
            <a:graphicFrameLocks noGrp="1"/>
          </p:cNvGraphicFramePr>
          <p:nvPr/>
        </p:nvGraphicFramePr>
        <p:xfrm>
          <a:off x="1828800" y="2438400"/>
          <a:ext cx="6629400" cy="3048000"/>
        </p:xfrm>
        <a:graphic>
          <a:graphicData uri="http://schemas.openxmlformats.org/drawingml/2006/table">
            <a:tbl>
              <a:tblPr/>
              <a:tblGrid>
                <a:gridCol w="1657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7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7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655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Arial" charset="0"/>
                        </a:rPr>
                        <a:t>Exported To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Arial" charset="0"/>
                        </a:rPr>
                        <a:t>2000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Arial" charset="0"/>
                        </a:rPr>
                        <a:t>2012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Arial" charset="0"/>
                        </a:rPr>
                        <a:t>% Change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536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Arial" charset="0"/>
                        </a:rPr>
                        <a:t>Americas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 US$     19.0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 US$      62.4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229%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536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Arial" charset="0"/>
                        </a:rPr>
                        <a:t>Asia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    143.4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    848.2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492%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36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Arial" charset="0"/>
                        </a:rPr>
                        <a:t>Oceania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        2.3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      95.0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4072%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36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Arial" charset="0"/>
                        </a:rPr>
                        <a:t>Total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 US$   164.6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 US$ 1,005.6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511%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87806D8C-DA07-A5E8-7786-9444BB4A8F3C}"/>
              </a:ext>
            </a:extLst>
          </p:cNvPr>
          <p:cNvSpPr txBox="1"/>
          <p:nvPr/>
        </p:nvSpPr>
        <p:spPr>
          <a:xfrm>
            <a:off x="1295400" y="1600200"/>
            <a:ext cx="7467600" cy="7381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latin typeface="Gill Sans MT" pitchFamily="34" charset="0"/>
                <a:ea typeface="+mn-ea"/>
                <a:cs typeface="Arial" charset="0"/>
              </a:rPr>
              <a:t>Value of Wine Exports from APEC Economies in Asia</a:t>
            </a:r>
          </a:p>
          <a:p>
            <a:pPr algn="ctr">
              <a:defRPr/>
            </a:pPr>
            <a:r>
              <a:rPr lang="en-US" dirty="0">
                <a:latin typeface="Gill Sans MT" pitchFamily="34" charset="0"/>
                <a:ea typeface="+mn-ea"/>
                <a:cs typeface="Arial" charset="0"/>
              </a:rPr>
              <a:t>In Millions of US $ </a:t>
            </a:r>
          </a:p>
        </p:txBody>
      </p:sp>
      <p:sp>
        <p:nvSpPr>
          <p:cNvPr id="38946" name="TextBox 10">
            <a:extLst>
              <a:ext uri="{FF2B5EF4-FFF2-40B4-BE49-F238E27FC236}">
                <a16:creationId xmlns:a16="http://schemas.microsoft.com/office/drawing/2014/main" id="{9BE10D09-4D68-BF29-3FEA-EAE69A276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562600"/>
            <a:ext cx="4953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Source: Global Trade Information Services</a:t>
            </a:r>
          </a:p>
        </p:txBody>
      </p:sp>
      <p:sp>
        <p:nvSpPr>
          <p:cNvPr id="38947" name="Slide Number Placeholder 8">
            <a:extLst>
              <a:ext uri="{FF2B5EF4-FFF2-40B4-BE49-F238E27FC236}">
                <a16:creationId xmlns:a16="http://schemas.microsoft.com/office/drawing/2014/main" id="{10C36FC0-E32F-8120-6863-4FAB5A916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E1DADC9-9D3E-4C5E-9D8A-B29212ADA229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13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  <p:pic>
        <p:nvPicPr>
          <p:cNvPr id="38948" name="Picture 6">
            <a:extLst>
              <a:ext uri="{FF2B5EF4-FFF2-40B4-BE49-F238E27FC236}">
                <a16:creationId xmlns:a16="http://schemas.microsoft.com/office/drawing/2014/main" id="{507F9A65-CE1B-D08A-CD98-434D64466B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8600"/>
            <a:ext cx="28194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53" name="Group 41">
            <a:extLst>
              <a:ext uri="{FF2B5EF4-FFF2-40B4-BE49-F238E27FC236}">
                <a16:creationId xmlns:a16="http://schemas.microsoft.com/office/drawing/2014/main" id="{527E2684-51AF-38D2-C54A-B7D90A2248AE}"/>
              </a:ext>
            </a:extLst>
          </p:cNvPr>
          <p:cNvGraphicFramePr>
            <a:graphicFrameLocks noGrp="1"/>
          </p:cNvGraphicFramePr>
          <p:nvPr/>
        </p:nvGraphicFramePr>
        <p:xfrm>
          <a:off x="1905000" y="2362200"/>
          <a:ext cx="6324600" cy="2971800"/>
        </p:xfrm>
        <a:graphic>
          <a:graphicData uri="http://schemas.openxmlformats.org/drawingml/2006/table">
            <a:tbl>
              <a:tblPr/>
              <a:tblGrid>
                <a:gridCol w="1581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1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1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1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734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Arial" charset="0"/>
                        </a:rPr>
                        <a:t>Exported To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Arial" charset="0"/>
                        </a:rPr>
                        <a:t>2000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Arial" charset="0"/>
                        </a:rPr>
                        <a:t>2012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Arial" charset="0"/>
                        </a:rPr>
                        <a:t>% Change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11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Arial" charset="0"/>
                        </a:rPr>
                        <a:t>Americas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 US$ 376.7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 US$   927.8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146%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11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Arial" charset="0"/>
                        </a:rPr>
                        <a:t>Asia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 141.5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 807.5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471%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11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Arial" charset="0"/>
                        </a:rPr>
                        <a:t>Oceania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 3.9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 11.1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183%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611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Arial" charset="0"/>
                        </a:rPr>
                        <a:t>Total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 US$ 522.1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 US$ 1,746.5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234%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86897A94-D181-521F-6CD5-7DAD1632E7B1}"/>
              </a:ext>
            </a:extLst>
          </p:cNvPr>
          <p:cNvSpPr txBox="1"/>
          <p:nvPr/>
        </p:nvSpPr>
        <p:spPr>
          <a:xfrm>
            <a:off x="1371600" y="1524000"/>
            <a:ext cx="7543800" cy="7381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latin typeface="Gill Sans MT" pitchFamily="34" charset="0"/>
                <a:ea typeface="+mn-ea"/>
                <a:cs typeface="Arial" charset="0"/>
              </a:rPr>
              <a:t>Value of Wine Exports from APEC Economies in Americas</a:t>
            </a:r>
          </a:p>
          <a:p>
            <a:pPr algn="ctr">
              <a:defRPr/>
            </a:pPr>
            <a:r>
              <a:rPr lang="en-US" dirty="0">
                <a:latin typeface="Gill Sans MT" pitchFamily="34" charset="0"/>
                <a:ea typeface="+mn-ea"/>
                <a:cs typeface="Arial" charset="0"/>
              </a:rPr>
              <a:t>In Millions of US $ </a:t>
            </a:r>
          </a:p>
        </p:txBody>
      </p:sp>
      <p:sp>
        <p:nvSpPr>
          <p:cNvPr id="40994" name="TextBox 10">
            <a:extLst>
              <a:ext uri="{FF2B5EF4-FFF2-40B4-BE49-F238E27FC236}">
                <a16:creationId xmlns:a16="http://schemas.microsoft.com/office/drawing/2014/main" id="{CFC00C15-10AB-362D-17BD-F9B35D666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334000"/>
            <a:ext cx="4953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Source: Global Trade Information Services</a:t>
            </a:r>
          </a:p>
        </p:txBody>
      </p:sp>
      <p:sp>
        <p:nvSpPr>
          <p:cNvPr id="40995" name="Slide Number Placeholder 8">
            <a:extLst>
              <a:ext uri="{FF2B5EF4-FFF2-40B4-BE49-F238E27FC236}">
                <a16:creationId xmlns:a16="http://schemas.microsoft.com/office/drawing/2014/main" id="{3448699C-7160-FD27-F929-09F87B7ED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B7A6D59-78DE-40CA-81DA-9C2E5CD94283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14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  <p:pic>
        <p:nvPicPr>
          <p:cNvPr id="40996" name="Picture 6">
            <a:extLst>
              <a:ext uri="{FF2B5EF4-FFF2-40B4-BE49-F238E27FC236}">
                <a16:creationId xmlns:a16="http://schemas.microsoft.com/office/drawing/2014/main" id="{44A89006-DD9D-D555-9487-C247C737FD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8600"/>
            <a:ext cx="28194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77" name="Group 41">
            <a:extLst>
              <a:ext uri="{FF2B5EF4-FFF2-40B4-BE49-F238E27FC236}">
                <a16:creationId xmlns:a16="http://schemas.microsoft.com/office/drawing/2014/main" id="{7C2E034F-D252-B62A-5EE2-51BCF0AFB7FA}"/>
              </a:ext>
            </a:extLst>
          </p:cNvPr>
          <p:cNvGraphicFramePr>
            <a:graphicFrameLocks noGrp="1"/>
          </p:cNvGraphicFramePr>
          <p:nvPr/>
        </p:nvGraphicFramePr>
        <p:xfrm>
          <a:off x="1676400" y="2438400"/>
          <a:ext cx="6705600" cy="3124200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633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Arial" charset="0"/>
                        </a:rPr>
                        <a:t>Exported To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Arial" charset="0"/>
                        </a:rPr>
                        <a:t>2000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Arial" charset="0"/>
                        </a:rPr>
                        <a:t>2012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Arial" charset="0"/>
                        </a:rPr>
                        <a:t>% Change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696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Arial" charset="0"/>
                        </a:rPr>
                        <a:t>Americas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 US$   313.2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 US$    956.8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206%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96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Arial" charset="0"/>
                        </a:rPr>
                        <a:t>Asia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      67.6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    566.0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737%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696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Arial" charset="0"/>
                        </a:rPr>
                        <a:t>Oceania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      56.2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    401.7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615%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696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Arial" charset="0"/>
                        </a:rPr>
                        <a:t>Total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 US$   436.9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 US$ 1,924.4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  <a:cs typeface="ＭＳ Ｐゴシック" charset="0"/>
                        </a:rPr>
                        <a:t>340%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6BCB538-1FC4-86C1-071A-1B2740E02163}"/>
              </a:ext>
            </a:extLst>
          </p:cNvPr>
          <p:cNvSpPr txBox="1"/>
          <p:nvPr/>
        </p:nvSpPr>
        <p:spPr>
          <a:xfrm>
            <a:off x="1371600" y="1524000"/>
            <a:ext cx="7467600" cy="7381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latin typeface="Gill Sans MT" pitchFamily="34" charset="0"/>
                <a:ea typeface="+mn-ea"/>
                <a:cs typeface="Arial" charset="0"/>
              </a:rPr>
              <a:t>Value of Wine Exports from APEC Economies in Oceania</a:t>
            </a:r>
          </a:p>
          <a:p>
            <a:pPr algn="ctr">
              <a:defRPr/>
            </a:pPr>
            <a:r>
              <a:rPr lang="en-US" dirty="0">
                <a:latin typeface="Gill Sans MT" pitchFamily="34" charset="0"/>
                <a:ea typeface="+mn-ea"/>
                <a:cs typeface="Arial" charset="0"/>
              </a:rPr>
              <a:t>In Millions of US $ </a:t>
            </a:r>
          </a:p>
        </p:txBody>
      </p:sp>
      <p:sp>
        <p:nvSpPr>
          <p:cNvPr id="43042" name="TextBox 10">
            <a:extLst>
              <a:ext uri="{FF2B5EF4-FFF2-40B4-BE49-F238E27FC236}">
                <a16:creationId xmlns:a16="http://schemas.microsoft.com/office/drawing/2014/main" id="{A2E4D3A0-2C28-4D85-6251-45C7F45A6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638800"/>
            <a:ext cx="4953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Source: Global Trade Information Services</a:t>
            </a:r>
          </a:p>
        </p:txBody>
      </p:sp>
      <p:sp>
        <p:nvSpPr>
          <p:cNvPr id="43043" name="Slide Number Placeholder 8">
            <a:extLst>
              <a:ext uri="{FF2B5EF4-FFF2-40B4-BE49-F238E27FC236}">
                <a16:creationId xmlns:a16="http://schemas.microsoft.com/office/drawing/2014/main" id="{D9B31C47-81A0-8A5E-6A3C-D6740CCA3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69A9DCB-B746-4C9E-8B9A-F3F629C28B98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15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  <p:pic>
        <p:nvPicPr>
          <p:cNvPr id="43044" name="Picture 6">
            <a:extLst>
              <a:ext uri="{FF2B5EF4-FFF2-40B4-BE49-F238E27FC236}">
                <a16:creationId xmlns:a16="http://schemas.microsoft.com/office/drawing/2014/main" id="{DD104053-FE7D-57E8-64AA-C4D6594F7B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8600"/>
            <a:ext cx="28194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A3E4A-E49D-B93A-AA86-FC4B161C04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381000"/>
            <a:ext cx="7407275" cy="633413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50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Outlook &amp; Conclusions</a:t>
            </a:r>
          </a:p>
        </p:txBody>
      </p:sp>
      <p:sp>
        <p:nvSpPr>
          <p:cNvPr id="8197" name="Subtitle 2">
            <a:extLst>
              <a:ext uri="{FF2B5EF4-FFF2-40B4-BE49-F238E27FC236}">
                <a16:creationId xmlns:a16="http://schemas.microsoft.com/office/drawing/2014/main" id="{C6DAACF4-2195-328E-49BE-CAA22DABFF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200" y="1143000"/>
            <a:ext cx="7407275" cy="3810000"/>
          </a:xfrm>
        </p:spPr>
        <p:txBody>
          <a:bodyPr/>
          <a:lstStyle/>
          <a:p>
            <a:pPr marL="292100" indent="-265113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CN" sz="2400">
                <a:solidFill>
                  <a:srgbClr val="320E04"/>
                </a:solidFill>
                <a:ea typeface="ＭＳ Ｐゴシック" panose="020B0600070205080204" pitchFamily="34" charset="-128"/>
              </a:rPr>
              <a:t>The outlook for continued wine trade growth among the APEC economies is promising.</a:t>
            </a:r>
            <a:endParaRPr lang="zh-CN" altLang="en-US" sz="2400">
              <a:solidFill>
                <a:srgbClr val="320E04"/>
              </a:solidFill>
              <a:ea typeface="ＭＳ Ｐゴシック" panose="020B0600070205080204" pitchFamily="34" charset="-128"/>
            </a:endParaRPr>
          </a:p>
          <a:p>
            <a:pPr marL="292100" indent="-265113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CN" sz="2400">
                <a:solidFill>
                  <a:srgbClr val="320E04"/>
                </a:solidFill>
                <a:ea typeface="ＭＳ Ｐゴシック" panose="020B0600070205080204" pitchFamily="34" charset="-128"/>
              </a:rPr>
              <a:t>However, future trade expansion will be obstructed by</a:t>
            </a:r>
            <a:r>
              <a:rPr lang="zh-CN" altLang="en-US" sz="2400">
                <a:solidFill>
                  <a:srgbClr val="320E04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zh-CN" sz="2400">
                <a:solidFill>
                  <a:srgbClr val="320E04"/>
                </a:solidFill>
                <a:ea typeface="ＭＳ Ｐゴシック" panose="020B0600070205080204" pitchFamily="34" charset="-128"/>
              </a:rPr>
              <a:t>a wide variety of costly Non-Tariff Barriers (NTBs) affecting APEC member economies and private industry. </a:t>
            </a:r>
            <a:endParaRPr lang="zh-CN" altLang="en-US" sz="2400">
              <a:solidFill>
                <a:srgbClr val="320E04"/>
              </a:solidFill>
              <a:ea typeface="ＭＳ Ｐゴシック" panose="020B0600070205080204" pitchFamily="34" charset="-128"/>
            </a:endParaRPr>
          </a:p>
          <a:p>
            <a:pPr marL="292100" indent="-265113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CN" sz="2400">
                <a:solidFill>
                  <a:srgbClr val="320E04"/>
                </a:solidFill>
                <a:ea typeface="ＭＳ Ｐゴシック" panose="020B0600070205080204" pitchFamily="34" charset="-128"/>
              </a:rPr>
              <a:t>Eliminating these burdensome</a:t>
            </a:r>
            <a:r>
              <a:rPr lang="zh-CN" altLang="en-US" sz="2400">
                <a:solidFill>
                  <a:srgbClr val="320E04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zh-CN" sz="2400">
                <a:solidFill>
                  <a:srgbClr val="320E04"/>
                </a:solidFill>
                <a:ea typeface="ＭＳ Ｐゴシック" panose="020B0600070205080204" pitchFamily="34" charset="-128"/>
              </a:rPr>
              <a:t>NTBs will reduce the costs of cross-border wine trade, stimulate demand, and increase sales. </a:t>
            </a:r>
            <a:endParaRPr lang="zh-CN" altLang="en-US" sz="2400">
              <a:solidFill>
                <a:srgbClr val="320E04"/>
              </a:solidFill>
              <a:ea typeface="ＭＳ Ｐゴシック" panose="020B0600070205080204" pitchFamily="34" charset="-128"/>
            </a:endParaRPr>
          </a:p>
          <a:p>
            <a:pPr marL="292100" indent="-265113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CN" sz="2400">
                <a:solidFill>
                  <a:srgbClr val="320E04"/>
                </a:solidFill>
                <a:ea typeface="ＭＳ Ｐゴシック" panose="020B0600070205080204" pitchFamily="34" charset="-128"/>
              </a:rPr>
              <a:t>More coherent regulations throughout the region will assist small and midsize enterprises by saving them the time and expense of dealing with differing compliance regulations throughout the region.</a:t>
            </a:r>
            <a:r>
              <a:rPr lang="zh-CN" altLang="en-US" sz="2400">
                <a:solidFill>
                  <a:srgbClr val="320E04"/>
                </a:solidFill>
                <a:ea typeface="ＭＳ Ｐゴシック" panose="020B0600070205080204" pitchFamily="34" charset="-128"/>
              </a:rPr>
              <a:t> </a:t>
            </a:r>
            <a:endParaRPr lang="en-US" altLang="en-US" sz="2400">
              <a:solidFill>
                <a:srgbClr val="320E04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5059" name="Slide Number Placeholder 6">
            <a:extLst>
              <a:ext uri="{FF2B5EF4-FFF2-40B4-BE49-F238E27FC236}">
                <a16:creationId xmlns:a16="http://schemas.microsoft.com/office/drawing/2014/main" id="{76DAA40E-D393-6702-A66E-7C4A604B9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E126ACC-1193-4155-93A8-EF57C1132EE4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16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  <p:pic>
        <p:nvPicPr>
          <p:cNvPr id="45060" name="Picture 5">
            <a:extLst>
              <a:ext uri="{FF2B5EF4-FFF2-40B4-BE49-F238E27FC236}">
                <a16:creationId xmlns:a16="http://schemas.microsoft.com/office/drawing/2014/main" id="{9F3FAD03-7860-F111-42B4-167AC73CF6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8600"/>
            <a:ext cx="28194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4A518-23F3-3F20-B65C-FF158AE54C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457200"/>
            <a:ext cx="7391400" cy="709613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90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APEC Wine Trade</a:t>
            </a:r>
          </a:p>
        </p:txBody>
      </p:sp>
      <p:sp>
        <p:nvSpPr>
          <p:cNvPr id="8197" name="Subtitle 2">
            <a:extLst>
              <a:ext uri="{FF2B5EF4-FFF2-40B4-BE49-F238E27FC236}">
                <a16:creationId xmlns:a16="http://schemas.microsoft.com/office/drawing/2014/main" id="{08E64CB1-7A91-4998-87C2-9CB42AF1FD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1676400"/>
            <a:ext cx="7407275" cy="4114800"/>
          </a:xfrm>
        </p:spPr>
        <p:txBody>
          <a:bodyPr/>
          <a:lstStyle/>
          <a:p>
            <a:pPr marL="292100" indent="-265113" eaLnBrk="1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dirty="0">
                <a:cs typeface="+mn-cs"/>
              </a:rPr>
              <a:t> APEC region trade in rice, grape and other fruit wine has grown dramatically in importance for both exporting and importing member economies.</a:t>
            </a:r>
          </a:p>
          <a:p>
            <a:pPr marL="292100" indent="-265113" eaLnBrk="1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dirty="0">
                <a:cs typeface="+mn-cs"/>
              </a:rPr>
              <a:t> Wine consumption is rising steadily in most APEC economies and the outlook is promising for continued wine consumption growth.</a:t>
            </a:r>
          </a:p>
          <a:p>
            <a:pPr marL="292100" indent="-265113" eaLnBrk="1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dirty="0">
                <a:cs typeface="+mn-cs"/>
              </a:rPr>
              <a:t> APEC economies have become significant factors both in the global wine trade and within the APEC Region.</a:t>
            </a:r>
          </a:p>
          <a:p>
            <a:pPr marL="26988" eaLnBrk="1" hangingPunct="1">
              <a:buFont typeface="Wingdings 2" charset="2"/>
              <a:buNone/>
              <a:defRPr/>
            </a:pPr>
            <a:endParaRPr lang="en-US" dirty="0">
              <a:solidFill>
                <a:srgbClr val="320E04"/>
              </a:solidFill>
              <a:cs typeface="+mn-cs"/>
            </a:endParaRPr>
          </a:p>
        </p:txBody>
      </p:sp>
      <p:sp>
        <p:nvSpPr>
          <p:cNvPr id="16387" name="Slide Number Placeholder 6">
            <a:extLst>
              <a:ext uri="{FF2B5EF4-FFF2-40B4-BE49-F238E27FC236}">
                <a16:creationId xmlns:a16="http://schemas.microsoft.com/office/drawing/2014/main" id="{74D76018-8CB1-3AFB-0CD6-9D773DE11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FC09CF7-EC6B-4E9D-9EB8-AF260C5F672F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  <p:pic>
        <p:nvPicPr>
          <p:cNvPr id="16388" name="Picture 5">
            <a:extLst>
              <a:ext uri="{FF2B5EF4-FFF2-40B4-BE49-F238E27FC236}">
                <a16:creationId xmlns:a16="http://schemas.microsoft.com/office/drawing/2014/main" id="{213F418E-DBFF-0D78-B1A5-D56DE3C290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8600"/>
            <a:ext cx="28194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5">
            <a:extLst>
              <a:ext uri="{FF2B5EF4-FFF2-40B4-BE49-F238E27FC236}">
                <a16:creationId xmlns:a16="http://schemas.microsoft.com/office/drawing/2014/main" id="{086C4E10-B29D-F304-FBEE-66CBEEE8B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CB9BC27-DB36-497C-82F5-9401F103CFFB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3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  <p:pic>
        <p:nvPicPr>
          <p:cNvPr id="3081" name="Picture 9">
            <a:extLst>
              <a:ext uri="{FF2B5EF4-FFF2-40B4-BE49-F238E27FC236}">
                <a16:creationId xmlns:a16="http://schemas.microsoft.com/office/drawing/2014/main" id="{D5473DE1-17CD-792A-2F39-5E4F57DDD4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838200"/>
            <a:ext cx="7877175" cy="601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8435" name="Picture 4">
            <a:extLst>
              <a:ext uri="{FF2B5EF4-FFF2-40B4-BE49-F238E27FC236}">
                <a16:creationId xmlns:a16="http://schemas.microsoft.com/office/drawing/2014/main" id="{B210D149-341E-01FF-E528-3CC5FED733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8600"/>
            <a:ext cx="28194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5">
            <a:extLst>
              <a:ext uri="{FF2B5EF4-FFF2-40B4-BE49-F238E27FC236}">
                <a16:creationId xmlns:a16="http://schemas.microsoft.com/office/drawing/2014/main" id="{32D7E2BC-8145-1D19-A7F4-5E30EC959259}"/>
              </a:ext>
            </a:extLst>
          </p:cNvPr>
          <p:cNvSpPr txBox="1">
            <a:spLocks noGrp="1"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fld id="{FDDF5880-A8A3-4B39-815F-06265AA496CB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 algn="ctr" eaLnBrk="1" hangingPunct="1"/>
              <a:t>4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  <p:pic>
        <p:nvPicPr>
          <p:cNvPr id="53252" name="Picture 4">
            <a:extLst>
              <a:ext uri="{FF2B5EF4-FFF2-40B4-BE49-F238E27FC236}">
                <a16:creationId xmlns:a16="http://schemas.microsoft.com/office/drawing/2014/main" id="{ED2D6046-E84C-E984-7F94-7E7BC18BD1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914400"/>
            <a:ext cx="7772400" cy="584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483" name="Picture 4">
            <a:extLst>
              <a:ext uri="{FF2B5EF4-FFF2-40B4-BE49-F238E27FC236}">
                <a16:creationId xmlns:a16="http://schemas.microsoft.com/office/drawing/2014/main" id="{D0B8FAD9-CD4E-14C9-F7B1-77B24E81B4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8600"/>
            <a:ext cx="28194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5">
            <a:extLst>
              <a:ext uri="{FF2B5EF4-FFF2-40B4-BE49-F238E27FC236}">
                <a16:creationId xmlns:a16="http://schemas.microsoft.com/office/drawing/2014/main" id="{B239EE9A-B6F6-A519-47C1-E0A51F5D0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F3A6A80-CF84-4D58-9310-1D47BFE82725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5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  <p:pic>
        <p:nvPicPr>
          <p:cNvPr id="4105" name="Picture 9">
            <a:extLst>
              <a:ext uri="{FF2B5EF4-FFF2-40B4-BE49-F238E27FC236}">
                <a16:creationId xmlns:a16="http://schemas.microsoft.com/office/drawing/2014/main" id="{67FDFA46-5B83-3998-EC0C-15CDFAA7E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084263"/>
            <a:ext cx="7696200" cy="578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2531" name="Picture 4">
            <a:extLst>
              <a:ext uri="{FF2B5EF4-FFF2-40B4-BE49-F238E27FC236}">
                <a16:creationId xmlns:a16="http://schemas.microsoft.com/office/drawing/2014/main" id="{4B03BFE7-8C19-45AA-0134-D33FAB2024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8600"/>
            <a:ext cx="28194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5">
            <a:extLst>
              <a:ext uri="{FF2B5EF4-FFF2-40B4-BE49-F238E27FC236}">
                <a16:creationId xmlns:a16="http://schemas.microsoft.com/office/drawing/2014/main" id="{417BE046-5CB3-C316-9987-17D8352F0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84CA153-4CAF-48D8-B1FB-73E69A05ECBB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6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  <p:pic>
        <p:nvPicPr>
          <p:cNvPr id="5130" name="Picture 10">
            <a:extLst>
              <a:ext uri="{FF2B5EF4-FFF2-40B4-BE49-F238E27FC236}">
                <a16:creationId xmlns:a16="http://schemas.microsoft.com/office/drawing/2014/main" id="{F6B34102-1279-62D2-95C4-1AAA3C170A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990600"/>
            <a:ext cx="7620000" cy="573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4579" name="Picture 4">
            <a:extLst>
              <a:ext uri="{FF2B5EF4-FFF2-40B4-BE49-F238E27FC236}">
                <a16:creationId xmlns:a16="http://schemas.microsoft.com/office/drawing/2014/main" id="{CD6EDA9C-97DA-975C-7299-179FC74803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8600"/>
            <a:ext cx="28194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5">
            <a:extLst>
              <a:ext uri="{FF2B5EF4-FFF2-40B4-BE49-F238E27FC236}">
                <a16:creationId xmlns:a16="http://schemas.microsoft.com/office/drawing/2014/main" id="{DEB3D253-BC1F-063D-3A93-F345D5267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0BECCBF-26C6-4B06-A79D-6886560F6F35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7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  <p:pic>
        <p:nvPicPr>
          <p:cNvPr id="6154" name="Picture 10">
            <a:extLst>
              <a:ext uri="{FF2B5EF4-FFF2-40B4-BE49-F238E27FC236}">
                <a16:creationId xmlns:a16="http://schemas.microsoft.com/office/drawing/2014/main" id="{32CD1C1E-7863-2673-66E8-0C8B22AD83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914400"/>
            <a:ext cx="7772400" cy="584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6627" name="Picture 4">
            <a:extLst>
              <a:ext uri="{FF2B5EF4-FFF2-40B4-BE49-F238E27FC236}">
                <a16:creationId xmlns:a16="http://schemas.microsoft.com/office/drawing/2014/main" id="{9F2AD28B-AEAA-4370-BCFE-3A424D6A1E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8600"/>
            <a:ext cx="28194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5">
            <a:extLst>
              <a:ext uri="{FF2B5EF4-FFF2-40B4-BE49-F238E27FC236}">
                <a16:creationId xmlns:a16="http://schemas.microsoft.com/office/drawing/2014/main" id="{F097E139-F88A-D10B-507D-669E7002D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77A2183-EE50-4307-A3FD-7DD621E2C08B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8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  <p:pic>
        <p:nvPicPr>
          <p:cNvPr id="7180" name="Picture 12">
            <a:extLst>
              <a:ext uri="{FF2B5EF4-FFF2-40B4-BE49-F238E27FC236}">
                <a16:creationId xmlns:a16="http://schemas.microsoft.com/office/drawing/2014/main" id="{B030DE2D-9E22-3E04-7ED4-D177D2B35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023938"/>
            <a:ext cx="7772400" cy="584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8675" name="Picture 4">
            <a:extLst>
              <a:ext uri="{FF2B5EF4-FFF2-40B4-BE49-F238E27FC236}">
                <a16:creationId xmlns:a16="http://schemas.microsoft.com/office/drawing/2014/main" id="{EB857ABA-EB0F-5082-603B-CF01E6C088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8600"/>
            <a:ext cx="28194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>
            <a:extLst>
              <a:ext uri="{FF2B5EF4-FFF2-40B4-BE49-F238E27FC236}">
                <a16:creationId xmlns:a16="http://schemas.microsoft.com/office/drawing/2014/main" id="{DA33ABD8-F3C7-4095-35F0-5C923BCCD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6739952-5AFF-492A-B480-FED694CC370F}" type="slidenum">
              <a:rPr lang="en-US" altLang="en-US" sz="1200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9</a:t>
            </a:fld>
            <a:endParaRPr lang="en-US" altLang="en-US" sz="1200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  <p:pic>
        <p:nvPicPr>
          <p:cNvPr id="8202" name="Picture 10">
            <a:extLst>
              <a:ext uri="{FF2B5EF4-FFF2-40B4-BE49-F238E27FC236}">
                <a16:creationId xmlns:a16="http://schemas.microsoft.com/office/drawing/2014/main" id="{9539647A-C007-AF91-89FC-D779C28064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069975"/>
            <a:ext cx="7696200" cy="578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30723" name="Picture 4">
            <a:extLst>
              <a:ext uri="{FF2B5EF4-FFF2-40B4-BE49-F238E27FC236}">
                <a16:creationId xmlns:a16="http://schemas.microsoft.com/office/drawing/2014/main" id="{6EF8C08B-B4E5-C70C-069F-84305AAFBE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8600"/>
            <a:ext cx="28194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1039</TotalTime>
  <Words>448</Words>
  <Application>Microsoft Office PowerPoint</Application>
  <PresentationFormat>On-screen Show (4:3)</PresentationFormat>
  <Paragraphs>121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ＭＳ Ｐゴシック</vt:lpstr>
      <vt:lpstr>Gill Sans MT</vt:lpstr>
      <vt:lpstr>Wingdings 2</vt:lpstr>
      <vt:lpstr>Verdana</vt:lpstr>
      <vt:lpstr>Calibri</vt:lpstr>
      <vt:lpstr>Wingdings</vt:lpstr>
      <vt:lpstr>Solstice</vt:lpstr>
      <vt:lpstr>Overview of APEC Region Wine Trade</vt:lpstr>
      <vt:lpstr>APEC Wine Trade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Outlook &amp; Conclusions</vt:lpstr>
    </vt:vector>
  </TitlesOfParts>
  <Company>DOC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Jamie Ferman</dc:creator>
  <cp:lastModifiedBy>Shin C. Kao</cp:lastModifiedBy>
  <cp:revision>90</cp:revision>
  <dcterms:created xsi:type="dcterms:W3CDTF">2011-07-13T19:15:32Z</dcterms:created>
  <dcterms:modified xsi:type="dcterms:W3CDTF">2024-10-23T18:09:53Z</dcterms:modified>
</cp:coreProperties>
</file>