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5" r:id="rId3"/>
    <p:sldId id="302" r:id="rId4"/>
    <p:sldId id="305" r:id="rId5"/>
    <p:sldId id="303" r:id="rId6"/>
    <p:sldId id="306" r:id="rId7"/>
    <p:sldId id="307" r:id="rId8"/>
    <p:sldId id="308" r:id="rId9"/>
    <p:sldId id="309" r:id="rId10"/>
    <p:sldId id="3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CB3C"/>
    <a:srgbClr val="FFD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Social Sustainability – Health Aspects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FF307C1A-BD3B-4558-8512-864CD9863BF7}" type="presOf" srcId="{27B28963-4BBF-498C-B70A-053DED8A518E}" destId="{82DBC222-ADC8-44E2-AF6B-1BC87866DC6C}" srcOrd="0" destOrd="0" presId="urn:microsoft.com/office/officeart/2005/8/layout/chevron1"/>
    <dgm:cxn modelId="{45991247-56C3-4504-A1A6-98D84A1E75D6}" type="presOf" srcId="{EAA4C008-6E34-452A-8871-975E9367409B}" destId="{B32ED6BB-2EBB-4807-A726-C2E751E4C976}" srcOrd="0" destOrd="0" presId="urn:microsoft.com/office/officeart/2005/8/layout/chevron1"/>
    <dgm:cxn modelId="{2C9A8700-439F-4409-9E5E-202470BA37BE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FIVS: Resources for Social Sustainability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76C8B25F-3744-491A-9315-CCB5BF211073}" type="presOf" srcId="{27B28963-4BBF-498C-B70A-053DED8A518E}" destId="{82DBC222-ADC8-44E2-AF6B-1BC87866DC6C}" srcOrd="0" destOrd="0" presId="urn:microsoft.com/office/officeart/2005/8/layout/chevron1"/>
    <dgm:cxn modelId="{774382D7-ADA7-4FBE-B813-CA346A280362}" type="presOf" srcId="{EAA4C008-6E34-452A-8871-975E9367409B}" destId="{B32ED6BB-2EBB-4807-A726-C2E751E4C976}" srcOrd="0" destOrd="0" presId="urn:microsoft.com/office/officeart/2005/8/layout/chevron1"/>
    <dgm:cxn modelId="{88FBB812-26D5-4044-B97C-EC6650EA8010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FIVS: Resources for Social Sustainability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4236C5D9-60CC-4435-AFA1-647A0C57E02A}" type="presOf" srcId="{27B28963-4BBF-498C-B70A-053DED8A518E}" destId="{82DBC222-ADC8-44E2-AF6B-1BC87866DC6C}" srcOrd="0" destOrd="0" presId="urn:microsoft.com/office/officeart/2005/8/layout/chevron1"/>
    <dgm:cxn modelId="{D75E68E7-82A8-4E11-AA14-7FE42688A002}" type="presOf" srcId="{EAA4C008-6E34-452A-8871-975E9367409B}" destId="{B32ED6BB-2EBB-4807-A726-C2E751E4C976}" srcOrd="0" destOrd="0" presId="urn:microsoft.com/office/officeart/2005/8/layout/chevron1"/>
    <dgm:cxn modelId="{759F742D-6C64-4061-9490-093AECA27736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FIVS: Advertising and Marketing Guidelines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6E5C5967-0DED-4F1D-A480-15A5C30BC0C8}" type="presOf" srcId="{27B28963-4BBF-498C-B70A-053DED8A518E}" destId="{82DBC222-ADC8-44E2-AF6B-1BC87866DC6C}" srcOrd="0" destOrd="0" presId="urn:microsoft.com/office/officeart/2005/8/layout/chevron1"/>
    <dgm:cxn modelId="{A0CD5DBA-E597-44D2-BC9C-E3816C302CF9}" type="presOf" srcId="{EAA4C008-6E34-452A-8871-975E9367409B}" destId="{B32ED6BB-2EBB-4807-A726-C2E751E4C976}" srcOrd="0" destOrd="0" presId="urn:microsoft.com/office/officeart/2005/8/layout/chevron1"/>
    <dgm:cxn modelId="{C97D9053-EC91-4A5F-80E8-23405D7D8232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FIVS: Loads more…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3F548E38-FD27-4580-A1E1-0A7DE3D9AD50}" type="presOf" srcId="{EAA4C008-6E34-452A-8871-975E9367409B}" destId="{B32ED6BB-2EBB-4807-A726-C2E751E4C976}" srcOrd="0" destOrd="0" presId="urn:microsoft.com/office/officeart/2005/8/layout/chevron1"/>
    <dgm:cxn modelId="{DF91414A-033D-4815-B247-F249197A0BE7}" type="presOf" srcId="{27B28963-4BBF-498C-B70A-053DED8A518E}" destId="{82DBC222-ADC8-44E2-AF6B-1BC87866DC6C}" srcOrd="0" destOrd="0" presId="urn:microsoft.com/office/officeart/2005/8/layout/chevron1"/>
    <dgm:cxn modelId="{768DBBB7-BA19-4DFE-A8F8-307F3F68FE0B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2.  FIVS Partnership - Wine in Moderation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8485F96B-69B3-42E0-978E-13FDC90445F3}" type="presOf" srcId="{EAA4C008-6E34-452A-8871-975E9367409B}" destId="{B32ED6BB-2EBB-4807-A726-C2E751E4C976}" srcOrd="0" destOrd="0" presId="urn:microsoft.com/office/officeart/2005/8/layout/chevron1"/>
    <dgm:cxn modelId="{EF819EBF-D78E-48E1-AAA3-2E16A00BF445}" type="presOf" srcId="{27B28963-4BBF-498C-B70A-053DED8A518E}" destId="{82DBC222-ADC8-44E2-AF6B-1BC87866DC6C}" srcOrd="0" destOrd="0" presId="urn:microsoft.com/office/officeart/2005/8/layout/chevron1"/>
    <dgm:cxn modelId="{253175DD-4224-4521-A320-2A19AF87C582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3.  Normalising Sociable Drinking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E7D09D0E-5383-4C3D-90DF-7D73FB31ABBB}" type="presOf" srcId="{EAA4C008-6E34-452A-8871-975E9367409B}" destId="{B32ED6BB-2EBB-4807-A726-C2E751E4C976}" srcOrd="0" destOrd="0" presId="urn:microsoft.com/office/officeart/2005/8/layout/chevron1"/>
    <dgm:cxn modelId="{325604EE-FF0D-4C4B-B714-626AF4382F10}" type="presOf" srcId="{27B28963-4BBF-498C-B70A-053DED8A518E}" destId="{82DBC222-ADC8-44E2-AF6B-1BC87866DC6C}" srcOrd="0" destOrd="0" presId="urn:microsoft.com/office/officeart/2005/8/layout/chevron1"/>
    <dgm:cxn modelId="{BD511388-A9D7-497B-BE27-03F2F1ED9BF2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A4C008-6E34-452A-8871-975E9367409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B28963-4BBF-498C-B70A-053DED8A518E}">
      <dgm:prSet phldrT="[Text]" custT="1"/>
      <dgm:spPr>
        <a:solidFill>
          <a:srgbClr val="9BBB59"/>
        </a:solidFill>
      </dgm:spPr>
      <dgm:t>
        <a:bodyPr/>
        <a:lstStyle/>
        <a:p>
          <a:pPr algn="l"/>
          <a:r>
            <a:rPr lang="en-NZ" sz="3200" dirty="0"/>
            <a:t>4.  DISCUSSION</a:t>
          </a:r>
          <a:endParaRPr lang="en-NZ" sz="3300" dirty="0"/>
        </a:p>
      </dgm:t>
    </dgm:pt>
    <dgm:pt modelId="{FC0FAAAC-F6B2-4D08-A38E-F96BB4618C33}" type="parTrans" cxnId="{0D01E600-39B5-4AAE-B31E-089D383FADD0}">
      <dgm:prSet/>
      <dgm:spPr/>
      <dgm:t>
        <a:bodyPr/>
        <a:lstStyle/>
        <a:p>
          <a:endParaRPr lang="en-NZ"/>
        </a:p>
      </dgm:t>
    </dgm:pt>
    <dgm:pt modelId="{612665AC-6854-4B17-A99A-6F7AAD1F68AC}" type="sibTrans" cxnId="{0D01E600-39B5-4AAE-B31E-089D383FADD0}">
      <dgm:prSet/>
      <dgm:spPr/>
      <dgm:t>
        <a:bodyPr/>
        <a:lstStyle/>
        <a:p>
          <a:endParaRPr lang="en-NZ"/>
        </a:p>
      </dgm:t>
    </dgm:pt>
    <dgm:pt modelId="{B32ED6BB-2EBB-4807-A726-C2E751E4C976}" type="pres">
      <dgm:prSet presAssocID="{EAA4C008-6E34-452A-8871-975E9367409B}" presName="Name0" presStyleCnt="0">
        <dgm:presLayoutVars>
          <dgm:dir/>
          <dgm:animLvl val="lvl"/>
          <dgm:resizeHandles val="exact"/>
        </dgm:presLayoutVars>
      </dgm:prSet>
      <dgm:spPr/>
    </dgm:pt>
    <dgm:pt modelId="{82DBC222-ADC8-44E2-AF6B-1BC87866DC6C}" type="pres">
      <dgm:prSet presAssocID="{27B28963-4BBF-498C-B70A-053DED8A518E}" presName="parTxOnly" presStyleLbl="node1" presStyleIdx="0" presStyleCnt="1" custLinFactNeighborX="-29875" custLinFactNeighborY="166">
        <dgm:presLayoutVars>
          <dgm:chMax val="0"/>
          <dgm:chPref val="0"/>
          <dgm:bulletEnabled val="1"/>
        </dgm:presLayoutVars>
      </dgm:prSet>
      <dgm:spPr/>
    </dgm:pt>
  </dgm:ptLst>
  <dgm:cxnLst>
    <dgm:cxn modelId="{0D01E600-39B5-4AAE-B31E-089D383FADD0}" srcId="{EAA4C008-6E34-452A-8871-975E9367409B}" destId="{27B28963-4BBF-498C-B70A-053DED8A518E}" srcOrd="0" destOrd="0" parTransId="{FC0FAAAC-F6B2-4D08-A38E-F96BB4618C33}" sibTransId="{612665AC-6854-4B17-A99A-6F7AAD1F68AC}"/>
    <dgm:cxn modelId="{F89D2C1B-B9B3-473C-AA04-2464B447C0F9}" type="presOf" srcId="{27B28963-4BBF-498C-B70A-053DED8A518E}" destId="{82DBC222-ADC8-44E2-AF6B-1BC87866DC6C}" srcOrd="0" destOrd="0" presId="urn:microsoft.com/office/officeart/2005/8/layout/chevron1"/>
    <dgm:cxn modelId="{EBF5B2A0-73EE-4D8B-A832-947FA667A1F5}" type="presOf" srcId="{EAA4C008-6E34-452A-8871-975E9367409B}" destId="{B32ED6BB-2EBB-4807-A726-C2E751E4C976}" srcOrd="0" destOrd="0" presId="urn:microsoft.com/office/officeart/2005/8/layout/chevron1"/>
    <dgm:cxn modelId="{8C1FEA74-47B6-4704-8A6E-635C66922038}" type="presParOf" srcId="{B32ED6BB-2EBB-4807-A726-C2E751E4C976}" destId="{82DBC222-ADC8-44E2-AF6B-1BC87866DC6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Social Sustainability – Health Aspects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FIVS: Resources for Social Sustainability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FIVS: Resources for Social Sustainability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FIVS: Advertising and Marketing Guidelines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FIVS: Loads more…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2.  FIVS Partnership - Wine in Moderation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3.  Normalising Sociable Drinking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BC222-ADC8-44E2-AF6B-1BC87866DC6C}">
      <dsp:nvSpPr>
        <dsp:cNvPr id="0" name=""/>
        <dsp:cNvSpPr/>
      </dsp:nvSpPr>
      <dsp:spPr>
        <a:xfrm>
          <a:off x="0" y="0"/>
          <a:ext cx="8154392" cy="810624"/>
        </a:xfrm>
        <a:prstGeom prst="chevron">
          <a:avLst/>
        </a:prstGeom>
        <a:solidFill>
          <a:srgbClr val="9BB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4.  DISCUSSION</a:t>
          </a:r>
          <a:endParaRPr lang="en-NZ" sz="3300" kern="1200" dirty="0"/>
        </a:p>
      </dsp:txBody>
      <dsp:txXfrm>
        <a:off x="405312" y="0"/>
        <a:ext cx="7343768" cy="810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CD5F-0A43-465E-8BB7-FBA569807105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80A3-39C4-4C4F-9E96-90C73FDEBB8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940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797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390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418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651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237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01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331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426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862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644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491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BEB9-2FF4-4A04-ACF1-CACE9F69E33E}" type="datetimeFigureOut">
              <a:rPr lang="en-NZ" smtClean="0"/>
              <a:t>9/10/2018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8AAC8-D5D7-41F6-B11B-93097B9C3FFE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615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hyperlink" Target="Pinat,%20Michel%20Laurent%20-%20Social%20Sustainability%20-%202018%2010%2006.pptx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hyperlink" Target="JC%20Social%20Sustainability%20Sober%20Self%20Bot.pptx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575434" y="629480"/>
            <a:ext cx="5485598" cy="1940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AU" sz="2800" b="1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Sustainability</a:t>
            </a:r>
          </a:p>
          <a:p>
            <a:pPr marL="0" lvl="0" indent="0">
              <a:buNone/>
            </a:pPr>
            <a:r>
              <a:rPr lang="en-AU" sz="28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industry up to??</a:t>
            </a:r>
          </a:p>
          <a:p>
            <a:pPr marL="0" lvl="0" indent="0" algn="r">
              <a:buNone/>
            </a:pPr>
            <a:r>
              <a:rPr lang="en-AU" sz="20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Jeffrey Clarke</a:t>
            </a:r>
          </a:p>
          <a:p>
            <a:pPr marL="0" lvl="0" indent="0" algn="r">
              <a:buNone/>
            </a:pPr>
            <a:r>
              <a:rPr lang="en-AU" sz="2000" dirty="0">
                <a:solidFill>
                  <a:srgbClr val="5959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October2018</a:t>
            </a:r>
          </a:p>
        </p:txBody>
      </p:sp>
    </p:spTree>
    <p:extLst>
      <p:ext uri="{BB962C8B-B14F-4D97-AF65-F5344CB8AC3E}">
        <p14:creationId xmlns:p14="http://schemas.microsoft.com/office/powerpoint/2010/main" val="139636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61705526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b="1" dirty="0"/>
              <a:t>Your turn…</a:t>
            </a:r>
          </a:p>
          <a:p>
            <a:pPr marL="0" indent="0">
              <a:buNone/>
            </a:pPr>
            <a:r>
              <a:rPr lang="en-NZ" dirty="0"/>
              <a:t>We’ve been at this a while.  How are we doing?</a:t>
            </a:r>
          </a:p>
          <a:p>
            <a:pPr marL="0" indent="0">
              <a:buNone/>
            </a:pPr>
            <a:r>
              <a:rPr lang="en-NZ" dirty="0"/>
              <a:t>What areas are we doing well in?</a:t>
            </a:r>
          </a:p>
          <a:p>
            <a:pPr marL="0" indent="0">
              <a:buNone/>
            </a:pPr>
            <a:r>
              <a:rPr lang="en-NZ" dirty="0"/>
              <a:t>What could we do better to show that we are a responsible industry?</a:t>
            </a:r>
          </a:p>
          <a:p>
            <a:pPr marL="0" indent="0">
              <a:buNone/>
            </a:pPr>
            <a:r>
              <a:rPr lang="en-NZ" dirty="0"/>
              <a:t>What are examples of industry and governments working well together in this space?</a:t>
            </a:r>
          </a:p>
          <a:p>
            <a:pPr marL="0" indent="0">
              <a:buNone/>
            </a:pPr>
            <a:r>
              <a:rPr lang="en-NZ" dirty="0"/>
              <a:t>What are the biggest challenges?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2915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039854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0" indent="0">
              <a:buNone/>
            </a:pPr>
            <a:r>
              <a:rPr lang="en-AU" b="1" dirty="0">
                <a:cs typeface="Gotham book light"/>
              </a:rPr>
              <a:t>Today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Overview of some key </a:t>
            </a:r>
            <a:r>
              <a:rPr lang="en-AU" b="1" dirty="0">
                <a:cs typeface="Gotham book light"/>
              </a:rPr>
              <a:t>FIVS resources </a:t>
            </a:r>
            <a:r>
              <a:rPr lang="en-AU" dirty="0">
                <a:cs typeface="Gotham book light"/>
              </a:rPr>
              <a:t>to support global industry in social sustainability re health &amp; moderation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FIVS’ Social Sustainability Partnership with </a:t>
            </a:r>
            <a:r>
              <a:rPr lang="en-AU" b="1" dirty="0">
                <a:cs typeface="Gotham book light"/>
              </a:rPr>
              <a:t>Wine in Moderation </a:t>
            </a:r>
            <a:r>
              <a:rPr lang="en-AU" dirty="0">
                <a:cs typeface="Gotham book light"/>
              </a:rPr>
              <a:t>(</a:t>
            </a:r>
            <a:r>
              <a:rPr lang="en-AU" dirty="0" err="1">
                <a:cs typeface="Gotham book light"/>
              </a:rPr>
              <a:t>WiM</a:t>
            </a:r>
            <a:r>
              <a:rPr lang="en-AU" dirty="0">
                <a:cs typeface="Gotham book light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>
                <a:cs typeface="Gotham book light"/>
              </a:rPr>
              <a:t>Normalising sociable drinking</a:t>
            </a:r>
            <a:r>
              <a:rPr lang="en-AU" dirty="0">
                <a:cs typeface="Gotham book light"/>
              </a:rPr>
              <a:t>: Measurable behaviour change in New Zealand through </a:t>
            </a:r>
            <a:r>
              <a:rPr lang="en-AU" i="1" dirty="0">
                <a:cs typeface="Gotham book light"/>
              </a:rPr>
              <a:t>Cheers!</a:t>
            </a:r>
          </a:p>
          <a:p>
            <a:pPr marL="457200" indent="-457200">
              <a:buFont typeface="+mj-lt"/>
              <a:buAutoNum type="arabicPeriod"/>
            </a:pPr>
            <a:r>
              <a:rPr lang="en-AU" b="1" dirty="0">
                <a:cs typeface="Gotham book light"/>
              </a:rPr>
              <a:t>Discussion</a:t>
            </a:r>
            <a:r>
              <a:rPr lang="en-AU" dirty="0">
                <a:cs typeface="Gotham book light"/>
              </a:rPr>
              <a:t>:  what should industry be doing?</a:t>
            </a:r>
          </a:p>
          <a:p>
            <a:endParaRPr lang="en-AU" dirty="0">
              <a:cs typeface="Gotham book light"/>
            </a:endParaRPr>
          </a:p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36966363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42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039854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0" indent="0">
              <a:buNone/>
            </a:pPr>
            <a:r>
              <a:rPr lang="en-AU" b="1" dirty="0">
                <a:cs typeface="Gotham book light"/>
              </a:rPr>
              <a:t>What is Social Sustainability</a:t>
            </a:r>
          </a:p>
          <a:p>
            <a:pPr marL="457200" lvl="1" indent="0">
              <a:buNone/>
            </a:pPr>
            <a:r>
              <a:rPr lang="en-AU" sz="2800" dirty="0">
                <a:cs typeface="Gotham book light"/>
              </a:rPr>
              <a:t>Moderate consumption, and responsible marketing and advertising of alcohol beverages</a:t>
            </a:r>
          </a:p>
          <a:p>
            <a:pPr marL="457200" lvl="1" indent="0">
              <a:buNone/>
            </a:pPr>
            <a:r>
              <a:rPr lang="en-US" sz="2800" dirty="0">
                <a:cs typeface="Gotham book light"/>
              </a:rPr>
              <a:t>Incorporation of broader concepts of social responsibility into industry business models to ensure:</a:t>
            </a:r>
          </a:p>
          <a:p>
            <a:pPr lvl="1"/>
            <a:r>
              <a:rPr lang="en-US" sz="2800" dirty="0">
                <a:cs typeface="Gotham book light"/>
              </a:rPr>
              <a:t>fair working conditions, </a:t>
            </a:r>
          </a:p>
          <a:p>
            <a:pPr lvl="1"/>
            <a:r>
              <a:rPr lang="en-US" sz="2800" dirty="0">
                <a:cs typeface="Gotham book light"/>
              </a:rPr>
              <a:t>respect for workers’ rights, and </a:t>
            </a:r>
          </a:p>
          <a:p>
            <a:pPr lvl="1"/>
            <a:r>
              <a:rPr lang="en-US" sz="2800" dirty="0">
                <a:cs typeface="Gotham book light"/>
              </a:rPr>
              <a:t>ethical </a:t>
            </a:r>
            <a:r>
              <a:rPr lang="en-US" sz="2800" dirty="0" err="1">
                <a:cs typeface="Gotham book light"/>
              </a:rPr>
              <a:t>behaviour</a:t>
            </a:r>
            <a:r>
              <a:rPr lang="en-US" sz="2800" dirty="0">
                <a:cs typeface="Gotham book light"/>
              </a:rPr>
              <a:t> in all operations.</a:t>
            </a:r>
            <a:endParaRPr lang="en-AU" sz="2800" dirty="0">
              <a:cs typeface="Gotham book light"/>
            </a:endParaRPr>
          </a:p>
          <a:p>
            <a:pPr marL="457200" indent="-457200">
              <a:buFont typeface="+mj-lt"/>
              <a:buAutoNum type="arabicPeriod"/>
            </a:pPr>
            <a:endParaRPr lang="en-AU" sz="3200" dirty="0">
              <a:cs typeface="Gotham book light"/>
            </a:endParaRPr>
          </a:p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84932855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69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039854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0" indent="0">
              <a:buNone/>
            </a:pPr>
            <a:r>
              <a:rPr lang="en-AU" b="1" dirty="0">
                <a:cs typeface="Gotham book light"/>
              </a:rPr>
              <a:t>FIVS resources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Working Group on Social Sustainability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Alerts – regular updates on developments of interest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FIVS-Assure…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Advertising and Marketing Guidelines…</a:t>
            </a:r>
          </a:p>
          <a:p>
            <a:pPr marL="457200" indent="-457200">
              <a:buFont typeface="+mj-lt"/>
              <a:buAutoNum type="arabicPeriod"/>
            </a:pPr>
            <a:endParaRPr lang="en-AU" dirty="0">
              <a:cs typeface="Gotham book light"/>
            </a:endParaRPr>
          </a:p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17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445499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Gotham book light"/>
              </a:rPr>
              <a:t>An online database gathering resources on social aspects programs in the alcohol beverage industry. </a:t>
            </a:r>
          </a:p>
          <a:p>
            <a:pPr marL="0" indent="0">
              <a:buNone/>
            </a:pPr>
            <a:endParaRPr lang="en-US" sz="1600" dirty="0">
              <a:cs typeface="Gotham book light"/>
            </a:endParaRPr>
          </a:p>
          <a:p>
            <a:pPr marL="0" indent="0">
              <a:buNone/>
            </a:pPr>
            <a:r>
              <a:rPr lang="en-US" dirty="0">
                <a:cs typeface="Gotham book light"/>
              </a:rPr>
              <a:t>Draws on best practices by companies, trade associations, and other entities from around the world. </a:t>
            </a:r>
          </a:p>
          <a:p>
            <a:pPr marL="0" indent="0">
              <a:buNone/>
            </a:pPr>
            <a:endParaRPr lang="en-US" sz="1600" dirty="0">
              <a:cs typeface="Gotham book light"/>
            </a:endParaRPr>
          </a:p>
          <a:p>
            <a:pPr marL="0" indent="0">
              <a:buNone/>
            </a:pPr>
            <a:r>
              <a:rPr lang="en-US" dirty="0">
                <a:cs typeface="Gotham book light"/>
              </a:rPr>
              <a:t>Presented under four topics: </a:t>
            </a:r>
          </a:p>
          <a:p>
            <a:r>
              <a:rPr lang="en-US" dirty="0">
                <a:cs typeface="Gotham book light"/>
              </a:rPr>
              <a:t>young people &amp; alcohol, </a:t>
            </a:r>
          </a:p>
          <a:p>
            <a:r>
              <a:rPr lang="en-US" dirty="0">
                <a:cs typeface="Gotham book light"/>
              </a:rPr>
              <a:t>drinking &amp; driving, </a:t>
            </a:r>
          </a:p>
          <a:p>
            <a:r>
              <a:rPr lang="en-US" dirty="0">
                <a:cs typeface="Gotham book light"/>
              </a:rPr>
              <a:t>responsible drinking, and </a:t>
            </a:r>
          </a:p>
          <a:p>
            <a:r>
              <a:rPr lang="en-US" dirty="0">
                <a:cs typeface="Gotham book light"/>
              </a:rPr>
              <a:t>marketing &amp; advertising</a:t>
            </a:r>
            <a:endParaRPr lang="en-AU" sz="2000" b="1" dirty="0">
              <a:latin typeface="Gotham book light"/>
              <a:cs typeface="Gotham book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036" y="78936"/>
            <a:ext cx="6071507" cy="12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7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039854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457200" indent="-457200">
              <a:buFont typeface="+mj-lt"/>
              <a:buAutoNum type="arabicPeriod"/>
            </a:pPr>
            <a:endParaRPr lang="en-AU" dirty="0">
              <a:cs typeface="Gotham book light"/>
            </a:endParaRPr>
          </a:p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84249169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654029">
            <a:off x="8648444" y="2497808"/>
            <a:ext cx="3035814" cy="38392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86971" y="1192254"/>
            <a:ext cx="9346382" cy="5397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AU" b="1" dirty="0">
                <a:cs typeface="Gotham book light"/>
              </a:rPr>
              <a:t>Coherence in Codes of advertising principles.  Includes…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cs typeface="Gotham book light"/>
              </a:rPr>
              <a:t>Consumption should only be represented at an </a:t>
            </a:r>
            <a:br>
              <a:rPr lang="en-US" dirty="0">
                <a:cs typeface="Gotham book light"/>
              </a:rPr>
            </a:br>
            <a:r>
              <a:rPr lang="en-US" dirty="0">
                <a:cs typeface="Gotham book light"/>
              </a:rPr>
              <a:t>appropriate 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cs typeface="Gotham book light"/>
              </a:rPr>
              <a:t>Only responsible and moderate consumption </a:t>
            </a:r>
            <a:br>
              <a:rPr lang="en-US" dirty="0">
                <a:cs typeface="Gotham book light"/>
              </a:rPr>
            </a:br>
            <a:r>
              <a:rPr lang="en-US" dirty="0">
                <a:cs typeface="Gotham book light"/>
              </a:rPr>
              <a:t>should be represented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cs typeface="Gotham book light"/>
              </a:rPr>
              <a:t>Not linked with therapeutic benefits or </a:t>
            </a:r>
            <a:br>
              <a:rPr lang="en-US" dirty="0">
                <a:cs typeface="Gotham book light"/>
              </a:rPr>
            </a:br>
            <a:r>
              <a:rPr lang="en-US" dirty="0">
                <a:cs typeface="Gotham book light"/>
              </a:rPr>
              <a:t>personal success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Vetting system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>
                <a:cs typeface="Gotham book light"/>
              </a:rPr>
              <a:t>Promotion at events; education</a:t>
            </a:r>
          </a:p>
          <a:p>
            <a:pPr marL="0" indent="0">
              <a:buNone/>
            </a:pPr>
            <a:endParaRPr lang="en-AU" dirty="0">
              <a:cs typeface="Gotham book light"/>
            </a:endParaRPr>
          </a:p>
          <a:p>
            <a:pPr marL="457200" indent="-457200">
              <a:buFont typeface="+mj-lt"/>
              <a:buAutoNum type="arabicPeriod"/>
            </a:pPr>
            <a:endParaRPr lang="en-AU" dirty="0">
              <a:cs typeface="Gotham book ligh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</p:spTree>
    <p:extLst>
      <p:ext uri="{BB962C8B-B14F-4D97-AF65-F5344CB8AC3E}">
        <p14:creationId xmlns:p14="http://schemas.microsoft.com/office/powerpoint/2010/main" val="226670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34571" y="1039854"/>
            <a:ext cx="9346382" cy="539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  <a:p>
            <a:pPr marL="0" indent="0">
              <a:buNone/>
            </a:pPr>
            <a:r>
              <a:rPr lang="en-AU" dirty="0">
                <a:cs typeface="Gotham book light"/>
              </a:rPr>
              <a:t>Contact FIVS Secretariat for more on all this…</a:t>
            </a:r>
          </a:p>
          <a:p>
            <a:pPr marL="0" indent="0">
              <a:buNone/>
            </a:pPr>
            <a:r>
              <a:rPr lang="en-AU" dirty="0">
                <a:cs typeface="Gotham book light"/>
              </a:rPr>
              <a:t>… including the newly re-</a:t>
            </a:r>
            <a:r>
              <a:rPr lang="en-AU" dirty="0" err="1">
                <a:cs typeface="Gotham book light"/>
              </a:rPr>
              <a:t>envigorated</a:t>
            </a:r>
            <a:r>
              <a:rPr lang="en-AU" dirty="0">
                <a:cs typeface="Gotham book light"/>
              </a:rPr>
              <a:t> Social Sustainability WG</a:t>
            </a:r>
          </a:p>
          <a:p>
            <a:pPr marL="0" indent="0">
              <a:buNone/>
            </a:pPr>
            <a:endParaRPr lang="en-AU" dirty="0">
              <a:cs typeface="Gotham book light"/>
            </a:endParaRPr>
          </a:p>
          <a:p>
            <a:pPr marL="0" indent="0">
              <a:buNone/>
            </a:pPr>
            <a:endParaRPr lang="en-AU" sz="2000" b="1" dirty="0">
              <a:latin typeface="Gotham book light"/>
              <a:cs typeface="Gotham book ligh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696584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63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6922209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Flèche : droite 3">
            <a:hlinkClick r:id="rId7" action="ppaction://hlinkpres?slideindex=1&amp;slidetitle="/>
            <a:extLst>
              <a:ext uri="{FF2B5EF4-FFF2-40B4-BE49-F238E27FC236}">
                <a16:creationId xmlns:a16="http://schemas.microsoft.com/office/drawing/2014/main" id="{D6A5C16D-AA3F-428F-81C2-C7F46359C9CD}"/>
              </a:ext>
            </a:extLst>
          </p:cNvPr>
          <p:cNvSpPr/>
          <p:nvPr/>
        </p:nvSpPr>
        <p:spPr>
          <a:xfrm>
            <a:off x="3474720" y="3179298"/>
            <a:ext cx="1167618" cy="53457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77221813"/>
              </p:ext>
            </p:extLst>
          </p:nvPr>
        </p:nvGraphicFramePr>
        <p:xfrm>
          <a:off x="934571" y="190041"/>
          <a:ext cx="8162364" cy="81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Flèche : droite 3">
            <a:hlinkClick r:id="rId7" action="ppaction://hlinkpres?slideindex=1&amp;slidetitle="/>
            <a:extLst>
              <a:ext uri="{FF2B5EF4-FFF2-40B4-BE49-F238E27FC236}">
                <a16:creationId xmlns:a16="http://schemas.microsoft.com/office/drawing/2014/main" id="{0F7C509D-6E06-4685-95A2-1ED14611B5AD}"/>
              </a:ext>
            </a:extLst>
          </p:cNvPr>
          <p:cNvSpPr/>
          <p:nvPr/>
        </p:nvSpPr>
        <p:spPr>
          <a:xfrm>
            <a:off x="3474720" y="3179298"/>
            <a:ext cx="1167618" cy="53457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1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BNZBA Lunch September 2017</Template>
  <TotalTime>1423</TotalTime>
  <Words>319</Words>
  <Application>Microsoft Office PowerPoint</Application>
  <PresentationFormat>Grand écran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Gotham book light</vt:lpstr>
      <vt:lpstr>Verdana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Clarke</dc:creator>
  <cp:lastModifiedBy>Clea Prieto Perosanz</cp:lastModifiedBy>
  <cp:revision>26</cp:revision>
  <dcterms:created xsi:type="dcterms:W3CDTF">2017-10-10T00:44:30Z</dcterms:created>
  <dcterms:modified xsi:type="dcterms:W3CDTF">2018-10-09T18:25:06Z</dcterms:modified>
</cp:coreProperties>
</file>