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82" r:id="rId4"/>
    <p:sldId id="283" r:id="rId5"/>
    <p:sldId id="285" r:id="rId6"/>
    <p:sldId id="281" r:id="rId7"/>
    <p:sldId id="279" r:id="rId8"/>
    <p:sldId id="272" r:id="rId9"/>
    <p:sldId id="274" r:id="rId10"/>
    <p:sldId id="275" r:id="rId11"/>
    <p:sldId id="286" r:id="rId12"/>
    <p:sldId id="287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DBB"/>
    <a:srgbClr val="1F9CBA"/>
    <a:srgbClr val="1C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5973" autoAdjust="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Bedard" userId="d82e34eb-533c-489a-8347-17f8e7495f99" providerId="ADAL" clId="{72C4C9E2-0B0D-407A-8FC1-57DAA321EF48}"/>
    <pc:docChg chg="delSld">
      <pc:chgData name="Katherine Bedard" userId="d82e34eb-533c-489a-8347-17f8e7495f99" providerId="ADAL" clId="{72C4C9E2-0B0D-407A-8FC1-57DAA321EF48}" dt="2018-10-16T19:47:39.208" v="1" actId="2696"/>
      <pc:docMkLst>
        <pc:docMk/>
      </pc:docMkLst>
      <pc:sldChg chg="del">
        <pc:chgData name="Katherine Bedard" userId="d82e34eb-533c-489a-8347-17f8e7495f99" providerId="ADAL" clId="{72C4C9E2-0B0D-407A-8FC1-57DAA321EF48}" dt="2018-10-16T19:47:37.884" v="0" actId="2696"/>
        <pc:sldMkLst>
          <pc:docMk/>
          <pc:sldMk cId="126776159" sldId="271"/>
        </pc:sldMkLst>
      </pc:sldChg>
      <pc:sldChg chg="del">
        <pc:chgData name="Katherine Bedard" userId="d82e34eb-533c-489a-8347-17f8e7495f99" providerId="ADAL" clId="{72C4C9E2-0B0D-407A-8FC1-57DAA321EF48}" dt="2018-10-16T19:47:39.208" v="1" actId="2696"/>
        <pc:sldMkLst>
          <pc:docMk/>
          <pc:sldMk cId="268926250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DA445-533C-4CA7-A576-C79A1C937A73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94AAC-818B-4CB2-9B6D-DB09CE52A5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287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79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390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18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651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237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01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331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426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862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644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491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5BEB9-2FF4-4A04-ACF1-CACE9F69E33E}" type="datetimeFigureOut">
              <a:rPr lang="en-NZ" smtClean="0"/>
              <a:t>16/10/2018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AAC8-D5D7-41F6-B11B-93097B9C3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615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tt@cheers.org.nz" TargetMode="External"/><Relationship Id="rId2" Type="http://schemas.openxmlformats.org/officeDocument/2006/relationships/hyperlink" Target="mailto:jeffrey@nzwin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75434" y="629480"/>
            <a:ext cx="5485598" cy="159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2800" b="1" i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Cheers!</a:t>
            </a:r>
            <a:r>
              <a:rPr lang="en-AU" sz="28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UBER</a:t>
            </a:r>
          </a:p>
          <a:p>
            <a:pPr marL="0" lvl="0" indent="0">
              <a:buNone/>
            </a:pPr>
            <a:r>
              <a:rPr lang="en-AU" sz="28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Sober-self Bot campaign</a:t>
            </a:r>
            <a:br>
              <a:rPr lang="en-AU" sz="28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AU" sz="2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 brief summary)</a:t>
            </a:r>
            <a:endParaRPr lang="en-AU" sz="28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Image result for cheers! logo cheers.org.n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15795" r="13966" b="15815"/>
          <a:stretch/>
        </p:blipFill>
        <p:spPr bwMode="auto">
          <a:xfrm>
            <a:off x="3876262" y="5814392"/>
            <a:ext cx="2057400" cy="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 r="80897"/>
          <a:stretch/>
        </p:blipFill>
        <p:spPr>
          <a:xfrm>
            <a:off x="6211942" y="6041292"/>
            <a:ext cx="2328985" cy="81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924" y="6036159"/>
            <a:ext cx="2382076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6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147762"/>
            <a:ext cx="12058650" cy="45624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 r="80897"/>
          <a:stretch/>
        </p:blipFill>
        <p:spPr>
          <a:xfrm>
            <a:off x="0" y="6041292"/>
            <a:ext cx="2328985" cy="816708"/>
          </a:xfrm>
          <a:prstGeom prst="rect">
            <a:avLst/>
          </a:prstGeom>
        </p:spPr>
      </p:pic>
      <p:pic>
        <p:nvPicPr>
          <p:cNvPr id="6" name="Picture 2" descr="Image result for cheers! logo cheers.org.n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15795" r="13966" b="15815"/>
          <a:stretch/>
        </p:blipFill>
        <p:spPr bwMode="auto">
          <a:xfrm>
            <a:off x="10134538" y="5892269"/>
            <a:ext cx="2057400" cy="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13387" y="571218"/>
            <a:ext cx="9306232" cy="498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2800" b="1" dirty="0">
                <a:solidFill>
                  <a:srgbClr val="1E9D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Results – measured behaviour change</a:t>
            </a:r>
          </a:p>
        </p:txBody>
      </p:sp>
    </p:spTree>
    <p:extLst>
      <p:ext uri="{BB962C8B-B14F-4D97-AF65-F5344CB8AC3E}">
        <p14:creationId xmlns:p14="http://schemas.microsoft.com/office/powerpoint/2010/main" val="416455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495" y="1410268"/>
            <a:ext cx="112600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/>
              <a:t>Sober Self Bot – relaunch for summer 2018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Research baseline project 2018</a:t>
            </a:r>
          </a:p>
          <a:p>
            <a:pPr marL="10287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Drinking </a:t>
            </a:r>
            <a:r>
              <a:rPr lang="en-US" sz="3600" dirty="0" err="1"/>
              <a:t>behaviours</a:t>
            </a:r>
            <a:r>
              <a:rPr lang="en-US" sz="3600" dirty="0"/>
              <a:t> in NZ</a:t>
            </a:r>
          </a:p>
          <a:p>
            <a:pPr marL="10287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2084 surveys; weighted to match 2013 Census data for people aged 18+ </a:t>
            </a:r>
            <a:r>
              <a:rPr lang="en-US" sz="2400" dirty="0"/>
              <a:t>(margin of error of +/- 2.19)</a:t>
            </a:r>
            <a:r>
              <a:rPr lang="en-US" sz="3600" dirty="0"/>
              <a:t>.</a:t>
            </a:r>
          </a:p>
          <a:p>
            <a:pPr marL="10287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Plus 36 qualitative interviews with pairs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6495" y="586849"/>
            <a:ext cx="9306232" cy="498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2800" b="1" dirty="0">
                <a:solidFill>
                  <a:srgbClr val="1E9D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407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3408">
            <a:off x="755122" y="1286411"/>
            <a:ext cx="4242917" cy="2277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2021">
            <a:off x="2497402" y="1993407"/>
            <a:ext cx="4182796" cy="2277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8880">
            <a:off x="4195732" y="2519863"/>
            <a:ext cx="4327745" cy="233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8720">
            <a:off x="5691567" y="3267779"/>
            <a:ext cx="4338242" cy="23678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96907" y="359075"/>
            <a:ext cx="11728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spcBef>
                <a:spcPts val="600"/>
              </a:spcBef>
            </a:pPr>
            <a:r>
              <a:rPr lang="en-US" sz="3600" dirty="0"/>
              <a:t>Fascinating, detailed snapshot of </a:t>
            </a:r>
            <a:r>
              <a:rPr lang="en-US" sz="3600" b="1" dirty="0">
                <a:solidFill>
                  <a:srgbClr val="1E9DBB"/>
                </a:solidFill>
              </a:rPr>
              <a:t>why</a:t>
            </a:r>
            <a:r>
              <a:rPr lang="en-US" sz="3600" dirty="0"/>
              <a:t> we drink, </a:t>
            </a:r>
            <a:br>
              <a:rPr lang="en-US" sz="3600" dirty="0"/>
            </a:br>
            <a:r>
              <a:rPr lang="en-US" sz="3600" b="1" dirty="0">
                <a:solidFill>
                  <a:srgbClr val="1E9DBB"/>
                </a:solidFill>
              </a:rPr>
              <a:t>how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1E9DBB"/>
                </a:solidFill>
              </a:rPr>
              <a:t>where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1E9DBB"/>
                </a:solidFill>
              </a:rPr>
              <a:t>with whom</a:t>
            </a:r>
            <a:r>
              <a:rPr lang="en-US" sz="3600" dirty="0"/>
              <a:t>, and </a:t>
            </a:r>
            <a:br>
              <a:rPr lang="en-US" sz="3600" dirty="0"/>
            </a:br>
            <a:r>
              <a:rPr lang="en-US" sz="3600" b="1" dirty="0">
                <a:solidFill>
                  <a:srgbClr val="1E9DBB"/>
                </a:solidFill>
              </a:rPr>
              <a:t>how we feel about 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81986">
            <a:off x="7545284" y="4033997"/>
            <a:ext cx="4238726" cy="23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6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3600" b="1" dirty="0"/>
              <a:t>For more information: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b="1" dirty="0"/>
              <a:t>Jeffrey Clarke</a:t>
            </a:r>
            <a:r>
              <a:rPr lang="en-NZ" dirty="0"/>
              <a:t>, General Manager Advocacy, New Zealand Winegrowers - </a:t>
            </a:r>
            <a:r>
              <a:rPr lang="en-NZ" dirty="0">
                <a:hlinkClick r:id="rId2"/>
              </a:rPr>
              <a:t>jeffrey@nzwine.com</a:t>
            </a:r>
            <a:endParaRPr lang="en-NZ" dirty="0"/>
          </a:p>
          <a:p>
            <a:endParaRPr lang="en-NZ" dirty="0"/>
          </a:p>
          <a:p>
            <a:r>
              <a:rPr lang="en-NZ" b="1" dirty="0"/>
              <a:t>Matt Claridge</a:t>
            </a:r>
            <a:r>
              <a:rPr lang="en-NZ" dirty="0"/>
              <a:t>, Executive Director, The Tomorrow Project / </a:t>
            </a:r>
            <a:r>
              <a:rPr lang="en-NZ" i="1" dirty="0"/>
              <a:t>Cheers!</a:t>
            </a:r>
            <a:br>
              <a:rPr lang="en-NZ" dirty="0"/>
            </a:br>
            <a:r>
              <a:rPr lang="en-NZ" dirty="0">
                <a:hlinkClick r:id="rId3"/>
              </a:rPr>
              <a:t>matt@cheers.org.nz</a:t>
            </a:r>
            <a:r>
              <a:rPr lang="en-NZ" dirty="0"/>
              <a:t> </a:t>
            </a:r>
          </a:p>
          <a:p>
            <a:endParaRPr lang="en-NZ" dirty="0"/>
          </a:p>
        </p:txBody>
      </p:sp>
      <p:pic>
        <p:nvPicPr>
          <p:cNvPr id="4" name="Picture 2" descr="Image result for cheers! logo cheers.org.n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15795" r="13966" b="15815"/>
          <a:stretch/>
        </p:blipFill>
        <p:spPr bwMode="auto">
          <a:xfrm>
            <a:off x="10134538" y="5892269"/>
            <a:ext cx="2057400" cy="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 r="80897"/>
          <a:stretch/>
        </p:blipFill>
        <p:spPr>
          <a:xfrm>
            <a:off x="0" y="6041292"/>
            <a:ext cx="2328985" cy="8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1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992" y="2113653"/>
            <a:ext cx="1126001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3600" dirty="0"/>
              <a:t>Social change initiative of NZ beverage alcohol industries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GOAL</a:t>
            </a:r>
            <a:r>
              <a:rPr lang="en-US" sz="3600" dirty="0"/>
              <a:t>: Create a healthier, safer and more responsible drinking culture in New Zealand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MISSION</a:t>
            </a:r>
            <a:r>
              <a:rPr lang="en-US" sz="3600" dirty="0"/>
              <a:t>: Strengthen safe &amp; sociable drinking </a:t>
            </a:r>
            <a:r>
              <a:rPr lang="en-US" sz="3600" dirty="0" err="1"/>
              <a:t>behaviours</a:t>
            </a:r>
            <a:endParaRPr lang="en-US" sz="3600" dirty="0"/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HOW:</a:t>
            </a:r>
            <a:r>
              <a:rPr lang="en-US" sz="3600" dirty="0"/>
              <a:t> </a:t>
            </a:r>
            <a:r>
              <a:rPr lang="en-US" sz="3600" b="1" i="1" dirty="0">
                <a:solidFill>
                  <a:srgbClr val="1F9CBA"/>
                </a:solidFill>
              </a:rPr>
              <a:t>Drinker’s friend </a:t>
            </a:r>
            <a:r>
              <a:rPr lang="en-US" sz="3600" dirty="0"/>
              <a:t>– a non-judgmental, factual friend to help drinkers make responsible choices</a:t>
            </a:r>
            <a:endParaRPr lang="en-NZ" sz="3600" dirty="0"/>
          </a:p>
        </p:txBody>
      </p:sp>
      <p:pic>
        <p:nvPicPr>
          <p:cNvPr id="1026" name="Picture 2" descr="Image result for cheers.org.nz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76" y="306199"/>
            <a:ext cx="3583048" cy="17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65992" y="2113653"/>
            <a:ext cx="112600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/>
              <a:t>Key value: be evidence based</a:t>
            </a:r>
          </a:p>
          <a:p>
            <a:pPr marL="10287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Rely on independent research and clinical advice to inform our approaches. </a:t>
            </a:r>
          </a:p>
          <a:p>
            <a:pPr marL="10287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i="1" dirty="0"/>
              <a:t>Measure everything</a:t>
            </a:r>
            <a:r>
              <a:rPr lang="en-US" sz="3600" dirty="0"/>
              <a:t>: </a:t>
            </a:r>
          </a:p>
          <a:p>
            <a:pPr marL="1485900" lvl="2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use external health/medical and social research to inform our direction</a:t>
            </a:r>
          </a:p>
          <a:p>
            <a:pPr marL="1485900" lvl="2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measure whether campaigns are reaching people</a:t>
            </a:r>
          </a:p>
        </p:txBody>
      </p:sp>
      <p:pic>
        <p:nvPicPr>
          <p:cNvPr id="1026" name="Picture 2" descr="Image result for cheers.org.nz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76" y="306199"/>
            <a:ext cx="3583048" cy="17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65992" y="2113653"/>
            <a:ext cx="1126001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/>
              <a:t>Discovery: we need partnerships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We can’t do it alone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Ensure that the resources, understanding and support of interested parties are brought to our work. 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Enhance reach and </a:t>
            </a:r>
            <a:r>
              <a:rPr lang="en-US" sz="3600" dirty="0" err="1"/>
              <a:t>minimise</a:t>
            </a:r>
            <a:r>
              <a:rPr lang="en-US" sz="3600" dirty="0"/>
              <a:t> risk of mixed messages</a:t>
            </a:r>
          </a:p>
        </p:txBody>
      </p:sp>
      <p:pic>
        <p:nvPicPr>
          <p:cNvPr id="1026" name="Picture 2" descr="Image result for cheers.org.nz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76" y="306199"/>
            <a:ext cx="3583048" cy="17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992" y="2113653"/>
            <a:ext cx="112600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/>
              <a:t>Current focus: 18-24 year olds</a:t>
            </a:r>
          </a:p>
          <a:p>
            <a:pPr marL="10287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Hard to reach – they know it all</a:t>
            </a:r>
          </a:p>
          <a:p>
            <a:pPr marL="1028700" lvl="1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Social media is key</a:t>
            </a:r>
          </a:p>
          <a:p>
            <a:pPr marL="1485900" lvl="2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i="1" dirty="0"/>
              <a:t>it’s how they communicate (up to 9 hours/day)</a:t>
            </a:r>
          </a:p>
          <a:p>
            <a:pPr marL="1485900" lvl="2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i="1" dirty="0"/>
              <a:t>as medium</a:t>
            </a:r>
          </a:p>
          <a:p>
            <a:pPr marL="1485900" lvl="2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i="1" dirty="0"/>
              <a:t>using SM personalities / influencers </a:t>
            </a:r>
          </a:p>
          <a:p>
            <a:pPr>
              <a:spcBef>
                <a:spcPts val="600"/>
              </a:spcBef>
            </a:pPr>
            <a:r>
              <a:rPr lang="en-US" sz="3600" dirty="0"/>
              <a:t>Example of how we work…</a:t>
            </a:r>
          </a:p>
        </p:txBody>
      </p:sp>
      <p:pic>
        <p:nvPicPr>
          <p:cNvPr id="1026" name="Picture 2" descr="Image result for cheers.org.nz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76" y="306199"/>
            <a:ext cx="3583048" cy="174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lways graze when you lia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38" y="2046530"/>
            <a:ext cx="3931627" cy="30863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 9"/>
          <p:cNvSpPr/>
          <p:nvPr/>
        </p:nvSpPr>
        <p:spPr>
          <a:xfrm rot="16797298">
            <a:off x="5307865" y="2335837"/>
            <a:ext cx="3480862" cy="5315607"/>
          </a:xfrm>
          <a:prstGeom prst="arc">
            <a:avLst/>
          </a:prstGeom>
          <a:ln w="130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42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 r="80897"/>
          <a:stretch/>
        </p:blipFill>
        <p:spPr>
          <a:xfrm>
            <a:off x="0" y="6041292"/>
            <a:ext cx="2328985" cy="816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7719" y="409388"/>
            <a:ext cx="10863512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1C9DBA"/>
                </a:solidFill>
              </a:rPr>
              <a:t>The Goal – measurable behaviour change</a:t>
            </a:r>
          </a:p>
          <a:p>
            <a:r>
              <a:rPr lang="en-NZ" sz="3600" dirty="0"/>
              <a:t>Show a positive change in 18-24 responsible drinking</a:t>
            </a:r>
          </a:p>
          <a:p>
            <a:endParaRPr lang="en-NZ" sz="2000" dirty="0"/>
          </a:p>
          <a:p>
            <a:r>
              <a:rPr lang="en-NZ" sz="3600" b="1" dirty="0">
                <a:solidFill>
                  <a:srgbClr val="1C9DBA"/>
                </a:solidFill>
              </a:rPr>
              <a:t>Some of the Challenges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3600" dirty="0"/>
              <a:t>18-24s know best; don’t want a wagging finger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NZ" sz="3600" dirty="0"/>
              <a:t>Even with the best intentions, change is hard</a:t>
            </a:r>
          </a:p>
          <a:p>
            <a:endParaRPr lang="en-NZ" sz="2800" dirty="0"/>
          </a:p>
          <a:p>
            <a:r>
              <a:rPr lang="en-US" sz="3600" b="1" dirty="0">
                <a:solidFill>
                  <a:srgbClr val="1F9CBA"/>
                </a:solidFill>
              </a:rPr>
              <a:t>The Campaign: Cheers!/UBER </a:t>
            </a:r>
            <a:r>
              <a:rPr lang="en-US" sz="3600" b="1" i="1" dirty="0">
                <a:solidFill>
                  <a:srgbClr val="1F9CBA"/>
                </a:solidFill>
              </a:rPr>
              <a:t>Sober Self Bot </a:t>
            </a:r>
            <a:r>
              <a:rPr lang="en-US" sz="3600" b="1" dirty="0">
                <a:solidFill>
                  <a:srgbClr val="1F9CBA"/>
                </a:solidFill>
              </a:rPr>
              <a:t>partnership</a:t>
            </a:r>
          </a:p>
          <a:p>
            <a:r>
              <a:rPr lang="en-US" sz="3600" dirty="0"/>
              <a:t>Use social media to help users: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NZ" sz="3600" dirty="0">
                <a:solidFill>
                  <a:srgbClr val="FF0000"/>
                </a:solidFill>
              </a:rPr>
              <a:t>PLAN</a:t>
            </a:r>
            <a:r>
              <a:rPr lang="en-NZ" sz="3600" dirty="0"/>
              <a:t> to end their night earlier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NZ" sz="3600" dirty="0">
                <a:solidFill>
                  <a:srgbClr val="FF0000"/>
                </a:solidFill>
              </a:rPr>
              <a:t>HELP</a:t>
            </a:r>
            <a:r>
              <a:rPr lang="en-NZ" sz="3600" dirty="0"/>
              <a:t> themselves to get home safely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NZ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NZ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NZ" sz="3600" dirty="0"/>
          </a:p>
        </p:txBody>
      </p:sp>
      <p:pic>
        <p:nvPicPr>
          <p:cNvPr id="6" name="Picture 2" descr="Image result for cheers! logo cheers.org.n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15795" r="13966" b="15815"/>
          <a:stretch/>
        </p:blipFill>
        <p:spPr bwMode="auto">
          <a:xfrm>
            <a:off x="10134538" y="5892269"/>
            <a:ext cx="2057400" cy="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015" y="2216036"/>
            <a:ext cx="12790594" cy="497645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535829"/>
            <a:ext cx="9856694" cy="498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2800" b="1" dirty="0">
                <a:solidFill>
                  <a:srgbClr val="1E9D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Sober Self Bot – what is it?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0271" y="1425388"/>
            <a:ext cx="106231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Facebook messenger “bot” for mobile phones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Talks the users’ language, and lets your “</a:t>
            </a:r>
            <a:r>
              <a:rPr lang="en-US" sz="3200" b="1" dirty="0">
                <a:solidFill>
                  <a:srgbClr val="1E9DBB"/>
                </a:solidFill>
              </a:rPr>
              <a:t>Sober self</a:t>
            </a:r>
            <a:r>
              <a:rPr lang="en-US" sz="3200" dirty="0"/>
              <a:t>” help steer the behavior of your future “</a:t>
            </a:r>
            <a:r>
              <a:rPr lang="en-US" sz="3200" b="1" dirty="0">
                <a:solidFill>
                  <a:srgbClr val="1E9DBB"/>
                </a:solidFill>
              </a:rPr>
              <a:t>Social self</a:t>
            </a:r>
            <a:r>
              <a:rPr lang="en-US" sz="3200" dirty="0"/>
              <a:t>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Set a curfew when they plan on going home (5 pm - 2 am)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/>
              <a:t>Personalise</a:t>
            </a:r>
            <a:r>
              <a:rPr lang="en-US" sz="3200" dirty="0"/>
              <a:t> a reminder message (or let the bot create one)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The “sober self” messages the user to remind to head home - with a </a:t>
            </a:r>
            <a:r>
              <a:rPr lang="en-US" sz="3200" b="1" dirty="0">
                <a:solidFill>
                  <a:srgbClr val="1E9DBB"/>
                </a:solidFill>
              </a:rPr>
              <a:t>25% Uber discount reward</a:t>
            </a:r>
            <a:r>
              <a:rPr lang="en-US" sz="3200" dirty="0">
                <a:solidFill>
                  <a:srgbClr val="1E9DBB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User accepts, delays or declines their departure and the bot checks in with them the following morning</a:t>
            </a:r>
          </a:p>
        </p:txBody>
      </p:sp>
    </p:spTree>
    <p:extLst>
      <p:ext uri="{BB962C8B-B14F-4D97-AF65-F5344CB8AC3E}">
        <p14:creationId xmlns:p14="http://schemas.microsoft.com/office/powerpoint/2010/main" val="328846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605" y="729736"/>
            <a:ext cx="3315964" cy="4774845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175" y="729736"/>
            <a:ext cx="3320145" cy="4774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28" y="729736"/>
            <a:ext cx="3328540" cy="477484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 r="80897"/>
          <a:stretch/>
        </p:blipFill>
        <p:spPr>
          <a:xfrm>
            <a:off x="0" y="6041292"/>
            <a:ext cx="2328985" cy="816708"/>
          </a:xfrm>
          <a:prstGeom prst="rect">
            <a:avLst/>
          </a:prstGeom>
        </p:spPr>
      </p:pic>
      <p:pic>
        <p:nvPicPr>
          <p:cNvPr id="6" name="Picture 2" descr="Image result for cheers! logo cheers.org.nz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15795" r="13966" b="15815"/>
          <a:stretch/>
        </p:blipFill>
        <p:spPr bwMode="auto">
          <a:xfrm>
            <a:off x="10134538" y="5892269"/>
            <a:ext cx="2057400" cy="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7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13387" y="571218"/>
            <a:ext cx="9306232" cy="498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2800" b="1" dirty="0">
                <a:solidFill>
                  <a:srgbClr val="1E9DB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Results – measured behaviour change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 r="80897"/>
          <a:stretch/>
        </p:blipFill>
        <p:spPr>
          <a:xfrm>
            <a:off x="0" y="6041292"/>
            <a:ext cx="2328985" cy="816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028" y="1426556"/>
            <a:ext cx="7600950" cy="4257675"/>
          </a:xfrm>
          <a:prstGeom prst="rect">
            <a:avLst/>
          </a:prstGeom>
        </p:spPr>
      </p:pic>
      <p:pic>
        <p:nvPicPr>
          <p:cNvPr id="6" name="Picture 2" descr="Image result for cheers! logo cheers.org.n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15795" r="13966" b="15815"/>
          <a:stretch/>
        </p:blipFill>
        <p:spPr bwMode="auto">
          <a:xfrm>
            <a:off x="10134538" y="5892269"/>
            <a:ext cx="2057400" cy="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7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442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Szegota</dc:creator>
  <cp:lastModifiedBy>Katherine Bedard</cp:lastModifiedBy>
  <cp:revision>48</cp:revision>
  <dcterms:created xsi:type="dcterms:W3CDTF">2017-08-01T21:01:48Z</dcterms:created>
  <dcterms:modified xsi:type="dcterms:W3CDTF">2018-10-16T19:47:43Z</dcterms:modified>
</cp:coreProperties>
</file>