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D454"/>
    <a:srgbClr val="F9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424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20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9529C-88D5-4A58-B889-C2113B372E87}" type="datetimeFigureOut">
              <a:rPr lang="en-AU" smtClean="0"/>
              <a:t>11/30/15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CFFD7-13DA-4329-857E-CA9D892595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27220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84630-0729-4149-A510-53C4F03B2551}" type="datetimeFigureOut">
              <a:rPr lang="en-AU" smtClean="0"/>
              <a:t>11/30/15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FF0BF-277E-4FDB-B390-A2E8DEB168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4433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FF0BF-277E-4FDB-B390-A2E8DEB168C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2861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FF0BF-277E-4FDB-B390-A2E8DEB168C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3850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FF0BF-277E-4FDB-B390-A2E8DEB168CF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1565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FF0BF-277E-4FDB-B390-A2E8DEB168C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764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smtClean="0"/>
              <a:t>APEC Wine Regulatory Forum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AU" dirty="0" smtClean="0"/>
              <a:t>Adelaide | Australia</a:t>
            </a:r>
            <a:endParaRPr lang="en-AU" dirty="0"/>
          </a:p>
        </p:txBody>
      </p:sp>
      <p:pic>
        <p:nvPicPr>
          <p:cNvPr id="5" name="Picture 2" descr="C:\Users\jessica.pater\AppData\Local\Microsoft\Windows\Temporary Internet Files\Content.Outlook\ADH3HQZ6\tyrells_vine_0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3" b="31448"/>
          <a:stretch/>
        </p:blipFill>
        <p:spPr bwMode="auto">
          <a:xfrm>
            <a:off x="0" y="2924944"/>
            <a:ext cx="9144000" cy="333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294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1166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591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974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39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257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973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008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5946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47936" y="6351165"/>
            <a:ext cx="21518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50" dirty="0" smtClean="0"/>
              <a:t>APEC Wine Regulatory Forum</a:t>
            </a:r>
            <a:endParaRPr lang="en-AU" sz="10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67544" y="692696"/>
            <a:ext cx="8208912" cy="554461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961" y="38539"/>
            <a:ext cx="2055495" cy="636905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668616" y="6359040"/>
            <a:ext cx="21518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050" dirty="0" smtClean="0"/>
              <a:t>Adelaide | Australia</a:t>
            </a:r>
            <a:endParaRPr lang="en-AU" sz="1050" dirty="0"/>
          </a:p>
        </p:txBody>
      </p:sp>
    </p:spTree>
    <p:extLst>
      <p:ext uri="{BB962C8B-B14F-4D97-AF65-F5344CB8AC3E}">
        <p14:creationId xmlns:p14="http://schemas.microsoft.com/office/powerpoint/2010/main" val="284672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37624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Gill Sans MT" panose="020B0502020104020203" pitchFamily="34" charset="0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52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37624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Gill Sans MT" panose="020B0502020104020203" pitchFamily="34" charset="0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2064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37624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Gill Sans MT" panose="020B0502020104020203" pitchFamily="34" charset="0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6355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37624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Gill Sans MT" panose="020B0502020104020203" pitchFamily="34" charset="0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4987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396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246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3249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smtClean="0"/>
              <a:t>APEC Wine Regulatory Forum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AU" dirty="0" smtClean="0"/>
              <a:t>Adelaide | Australia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573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967104" y="6384869"/>
            <a:ext cx="17813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dirty="0" smtClean="0"/>
              <a:t>Adelaide | Australia</a:t>
            </a:r>
            <a:endParaRPr lang="en-AU" dirty="0"/>
          </a:p>
        </p:txBody>
      </p:sp>
      <p:pic>
        <p:nvPicPr>
          <p:cNvPr id="2050" name="Picture 2" descr="C:\Users\jessica.pater\AppData\Local\Microsoft\Windows\Temporary Internet Files\Content.Outlook\ADH3HQZ6\tyrells_vine_02.jpg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3" b="31448"/>
          <a:stretch/>
        </p:blipFill>
        <p:spPr bwMode="auto">
          <a:xfrm>
            <a:off x="0" y="2924944"/>
            <a:ext cx="9144000" cy="333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Gill Sans MT" panose="020B0502020104020203" pitchFamily="34" charset="0"/>
              </a:defRPr>
            </a:lvl1pPr>
          </a:lstStyle>
          <a:p>
            <a:r>
              <a:rPr lang="en-US" smtClean="0"/>
              <a:t>APEC Wine Regulatory Forum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47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4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3" r:id="rId1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_mUnOzGOSdY" TargetMode="Externa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wo2DEGY0ns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ivs-abridge.com/fa/member/preferences.html?method=myAccountMen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lparker@fivs-abridge.com" TargetMode="External"/><Relationship Id="rId4" Type="http://schemas.openxmlformats.org/officeDocument/2006/relationships/hyperlink" Target="mailto:bcaplan@fivs-abridge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laporte@fivs-abridge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boxcn.com/s/w0i5767ull4rpmpze8iqcktn3zwo1ows" TargetMode="External"/><Relationship Id="rId4" Type="http://schemas.openxmlformats.org/officeDocument/2006/relationships/hyperlink" Target="mailto:mari.kirrane@ttb.gov" TargetMode="External"/><Relationship Id="rId5" Type="http://schemas.openxmlformats.org/officeDocument/2006/relationships/hyperlink" Target="mailto:saul.cruz@ttb.gov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fivs-abridge.com/fa/member/viewDocuments.html?method=documentsQuery&amp;docType=regulatio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youtu.be/IPHo373MbH8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ivs-abridge.com/fa/member/regulationView.htm" TargetMode="External"/><Relationship Id="rId4" Type="http://schemas.openxmlformats.org/officeDocument/2006/relationships/image" Target="../media/image5.png"/><Relationship Id="rId5" Type="http://schemas.openxmlformats.org/officeDocument/2006/relationships/hyperlink" Target="https://youtu.be/qvR2pY9ucN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s://youtu.be/iq_yzrvbehQ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ivs-abridge.com/fa/member/regulationCompareMarkets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s://youtu.be/OMOyGoz64uY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ivs-abridge.com/fa/member/agreementView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BLRMMvuSQY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ivs-abridge.com/fa/member/additionalResource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6349508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>
                <a:latin typeface="Gill Sans MT" panose="020B0502020104020203" pitchFamily="34" charset="0"/>
              </a:rPr>
              <a:t>APEC Wine Regulatory Forum</a:t>
            </a:r>
            <a:endParaRPr lang="en-AU" sz="1100" dirty="0"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6350492"/>
            <a:ext cx="2232248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latin typeface="Gill Sans MT" panose="020B0502020104020203" pitchFamily="34" charset="0"/>
              </a:rPr>
              <a:t>Adelaide | Australia</a:t>
            </a:r>
            <a:endParaRPr lang="en-AU" sz="1100" dirty="0">
              <a:latin typeface="Gill Sans MT" panose="020B050202010402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4213" y="188640"/>
            <a:ext cx="7772400" cy="180020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dirty="0" smtClean="0"/>
              <a:t>  </a:t>
            </a:r>
            <a:r>
              <a:rPr lang="en-AU" sz="3200" dirty="0" smtClean="0">
                <a:latin typeface="Gill Sans MT" panose="020B0502020104020203" pitchFamily="34" charset="0"/>
              </a:rPr>
              <a:t>FIVS-Abridge Database Demonstration</a:t>
            </a:r>
            <a:endParaRPr lang="en-AU" sz="3200" dirty="0" smtClean="0">
              <a:latin typeface="Gill Sans MT" panose="020B0502020104020203" pitchFamily="34" charset="0"/>
            </a:endParaRPr>
          </a:p>
          <a:p>
            <a:pPr>
              <a:defRPr/>
            </a:pPr>
            <a:endParaRPr lang="en-AU" sz="1600" dirty="0">
              <a:latin typeface="Gill Sans MT" panose="020B0502020104020203" pitchFamily="34" charset="0"/>
            </a:endParaRPr>
          </a:p>
          <a:p>
            <a:pPr>
              <a:defRPr/>
            </a:pPr>
            <a:r>
              <a:rPr lang="en-AU" sz="1800" dirty="0" smtClean="0">
                <a:latin typeface="Gill Sans MT" panose="020B0502020104020203" pitchFamily="34" charset="0"/>
              </a:rPr>
              <a:t>Jacqueline LaPorte </a:t>
            </a:r>
            <a:r>
              <a:rPr lang="en-AU" sz="1800" dirty="0" smtClean="0">
                <a:latin typeface="Gill Sans MT" panose="020B0502020104020203" pitchFamily="34" charset="0"/>
              </a:rPr>
              <a:t>– </a:t>
            </a:r>
            <a:r>
              <a:rPr lang="en-AU" sz="1800" dirty="0" smtClean="0">
                <a:latin typeface="Gill Sans MT" panose="020B0502020104020203" pitchFamily="34" charset="0"/>
              </a:rPr>
              <a:t>FIVS-Abridge</a:t>
            </a:r>
            <a:endParaRPr lang="en-AU" sz="1800" dirty="0" smtClean="0">
              <a:latin typeface="Gill Sans MT" panose="020B0502020104020203" pitchFamily="34" charset="0"/>
            </a:endParaRPr>
          </a:p>
          <a:p>
            <a:pPr>
              <a:defRPr/>
            </a:pPr>
            <a:r>
              <a:rPr lang="en-AU" sz="1800" dirty="0" smtClean="0">
                <a:latin typeface="Gill Sans MT" panose="020B0502020104020203" pitchFamily="34" charset="0"/>
              </a:rPr>
              <a:t>APEC WRF November 2015 | Adelaide Australia</a:t>
            </a:r>
            <a:r>
              <a:rPr lang="en-AU" sz="3200" dirty="0" smtClean="0">
                <a:latin typeface="Gill Sans MT" panose="020B0502020104020203" pitchFamily="34" charset="0"/>
              </a:rPr>
              <a:t/>
            </a:r>
            <a:br>
              <a:rPr lang="en-AU" sz="3200" dirty="0" smtClean="0">
                <a:latin typeface="Gill Sans MT" panose="020B0502020104020203" pitchFamily="34" charset="0"/>
              </a:rPr>
            </a:br>
            <a:endParaRPr lang="en-AU" sz="3200" dirty="0">
              <a:latin typeface="Gill Sans MT" panose="020B0502020104020203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102" y="1916832"/>
            <a:ext cx="3185795" cy="98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30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b="1" dirty="0">
                <a:latin typeface="+mj-lt"/>
              </a:rPr>
              <a:t>How to search </a:t>
            </a:r>
            <a:r>
              <a:rPr lang="en-AU" sz="3200" b="1" dirty="0" smtClean="0">
                <a:latin typeface="+mj-lt"/>
              </a:rPr>
              <a:t>keywords</a:t>
            </a:r>
            <a:endParaRPr lang="en-AU" sz="32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Enter keyword(s) in search box located in upper right corner of site.</a:t>
            </a:r>
            <a:endParaRPr lang="en-US" sz="2600" dirty="0"/>
          </a:p>
          <a:p>
            <a:r>
              <a:rPr lang="en-US" sz="2600" dirty="0" smtClean="0"/>
              <a:t>Filter results by </a:t>
            </a:r>
            <a:r>
              <a:rPr lang="en-US" sz="2600" b="1" dirty="0" smtClean="0"/>
              <a:t>topic, market, </a:t>
            </a:r>
            <a:r>
              <a:rPr lang="en-US" sz="2600" dirty="0" smtClean="0"/>
              <a:t>and/or </a:t>
            </a:r>
            <a:r>
              <a:rPr lang="en-US" sz="2600" b="1" dirty="0" smtClean="0"/>
              <a:t>location on the site</a:t>
            </a:r>
            <a:r>
              <a:rPr lang="en-US" sz="2600" dirty="0" smtClean="0"/>
              <a:t>. Select </a:t>
            </a:r>
            <a:r>
              <a:rPr lang="en-US" sz="2600" b="1" dirty="0" smtClean="0"/>
              <a:t>Compare subtopic</a:t>
            </a:r>
            <a:r>
              <a:rPr lang="en-US" sz="2600" dirty="0" smtClean="0"/>
              <a:t> to compare.</a:t>
            </a:r>
            <a:endParaRPr lang="en-US" sz="2600" b="1" dirty="0"/>
          </a:p>
          <a:p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467544" y="5877272"/>
            <a:ext cx="3618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Video Demonstration available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6992"/>
            <a:ext cx="914400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9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b="1" dirty="0">
                <a:latin typeface="+mj-lt"/>
              </a:rPr>
              <a:t>How to </a:t>
            </a:r>
            <a:r>
              <a:rPr lang="en-AU" sz="3200" b="1" dirty="0" smtClean="0">
                <a:latin typeface="+mj-lt"/>
              </a:rPr>
              <a:t>update user account details</a:t>
            </a:r>
            <a:endParaRPr lang="en-AU" sz="32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Select </a:t>
            </a:r>
            <a:r>
              <a:rPr lang="en-US" sz="2600" dirty="0" smtClean="0">
                <a:hlinkClick r:id="rId2"/>
              </a:rPr>
              <a:t>My Account</a:t>
            </a:r>
            <a:r>
              <a:rPr lang="en-US" sz="2600" dirty="0" smtClean="0"/>
              <a:t>, then </a:t>
            </a:r>
            <a:r>
              <a:rPr lang="en-US" sz="2600" b="1" dirty="0" smtClean="0"/>
              <a:t>Update Account Information</a:t>
            </a:r>
            <a:r>
              <a:rPr lang="en-US" sz="2600" dirty="0" smtClean="0"/>
              <a:t> or </a:t>
            </a:r>
            <a:r>
              <a:rPr lang="en-US" sz="2600" b="1" dirty="0" smtClean="0"/>
              <a:t>Change Password</a:t>
            </a:r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467544" y="5877272"/>
            <a:ext cx="3618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Video Demonstration available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64904"/>
            <a:ext cx="9144000" cy="306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Thank You!</a:t>
            </a:r>
            <a:endParaRPr lang="en-US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Questions? Comments?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Please contact the WG Co-Chairs or the following FIVS-Abridge Staff: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Jacqueline LaPorte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Laurel Parker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4"/>
              </a:rPr>
              <a:t>Bennett </a:t>
            </a:r>
            <a:r>
              <a:rPr lang="en-US" dirty="0" err="1" smtClean="0">
                <a:hlinkClick r:id="rId4"/>
              </a:rPr>
              <a:t>Caplan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2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b="1" dirty="0" smtClean="0">
                <a:latin typeface="+mj-lt"/>
              </a:rPr>
              <a:t>Demonstration </a:t>
            </a:r>
            <a:r>
              <a:rPr lang="en-AU" sz="3200" b="1" dirty="0" smtClean="0">
                <a:latin typeface="+mj-lt"/>
              </a:rPr>
              <a:t>Outline </a:t>
            </a:r>
            <a:endParaRPr lang="en-AU" sz="32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Overview of APEC user access.</a:t>
            </a:r>
          </a:p>
          <a:p>
            <a:r>
              <a:rPr lang="en-AU" sz="2400" dirty="0" smtClean="0"/>
              <a:t>How to access the </a:t>
            </a:r>
            <a:r>
              <a:rPr lang="en-AU" sz="2400" b="1" dirty="0" smtClean="0"/>
              <a:t>APEC WRF Compendia</a:t>
            </a:r>
            <a:r>
              <a:rPr lang="en-AU" sz="2400" dirty="0" smtClean="0"/>
              <a:t> on Export Certification, Food Safety and </a:t>
            </a:r>
            <a:r>
              <a:rPr lang="en-AU" sz="2400" dirty="0" err="1" smtClean="0"/>
              <a:t>Labeling</a:t>
            </a:r>
            <a:r>
              <a:rPr lang="en-AU" sz="2400" dirty="0" smtClean="0"/>
              <a:t> in FIVS-Abridge.</a:t>
            </a:r>
          </a:p>
          <a:p>
            <a:r>
              <a:rPr lang="en-AU" sz="2400" dirty="0" smtClean="0"/>
              <a:t>How to view individual economy </a:t>
            </a:r>
            <a:r>
              <a:rPr lang="en-AU" sz="2400" b="1" dirty="0" smtClean="0"/>
              <a:t>regulations</a:t>
            </a:r>
            <a:r>
              <a:rPr lang="en-AU" sz="2400" dirty="0" smtClean="0"/>
              <a:t>.</a:t>
            </a:r>
          </a:p>
          <a:p>
            <a:r>
              <a:rPr lang="en-AU" sz="2400" dirty="0" smtClean="0"/>
              <a:t>How to </a:t>
            </a:r>
            <a:r>
              <a:rPr lang="en-AU" sz="2400" b="1" dirty="0" smtClean="0"/>
              <a:t>compare</a:t>
            </a:r>
            <a:r>
              <a:rPr lang="en-AU" sz="2400" dirty="0" smtClean="0"/>
              <a:t> economy </a:t>
            </a:r>
            <a:r>
              <a:rPr lang="en-AU" sz="2400" b="1" dirty="0" smtClean="0"/>
              <a:t>regulations</a:t>
            </a:r>
            <a:r>
              <a:rPr lang="en-AU" sz="2400" dirty="0" smtClean="0"/>
              <a:t>.</a:t>
            </a:r>
          </a:p>
          <a:p>
            <a:r>
              <a:rPr lang="en-AU" sz="2400" dirty="0" smtClean="0"/>
              <a:t>How to view </a:t>
            </a:r>
            <a:r>
              <a:rPr lang="en-AU" sz="2400" b="1" dirty="0" smtClean="0"/>
              <a:t>international agreements </a:t>
            </a:r>
            <a:r>
              <a:rPr lang="en-AU" sz="2400" dirty="0" smtClean="0"/>
              <a:t>in FIVS-Abridge.</a:t>
            </a:r>
          </a:p>
          <a:p>
            <a:r>
              <a:rPr lang="en-AU" sz="2400" dirty="0" smtClean="0"/>
              <a:t>How to access </a:t>
            </a:r>
            <a:r>
              <a:rPr lang="en-AU" sz="2400" b="1" dirty="0" smtClean="0"/>
              <a:t>additional resources</a:t>
            </a:r>
            <a:r>
              <a:rPr lang="en-AU" sz="2400" dirty="0" smtClean="0"/>
              <a:t> in FIVS-Abridge.</a:t>
            </a:r>
          </a:p>
          <a:p>
            <a:r>
              <a:rPr lang="en-AU" sz="2400" dirty="0" smtClean="0"/>
              <a:t>How to </a:t>
            </a:r>
            <a:r>
              <a:rPr lang="en-AU" sz="2400" b="1" dirty="0" smtClean="0"/>
              <a:t>search keywords</a:t>
            </a:r>
            <a:r>
              <a:rPr lang="en-AU" sz="2400" dirty="0" smtClean="0"/>
              <a:t> in the FIVS-Abridge database.</a:t>
            </a:r>
          </a:p>
          <a:p>
            <a:r>
              <a:rPr lang="en-AU" sz="2400" dirty="0" smtClean="0"/>
              <a:t>How to update </a:t>
            </a:r>
            <a:r>
              <a:rPr lang="en-AU" sz="2400" b="1" dirty="0" smtClean="0"/>
              <a:t>user account </a:t>
            </a:r>
            <a:r>
              <a:rPr lang="en-AU" sz="2400" dirty="0" smtClean="0"/>
              <a:t>details.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1392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b="1" dirty="0" smtClean="0">
                <a:latin typeface="+mj-lt"/>
              </a:rPr>
              <a:t>Overview of APEC User Access</a:t>
            </a:r>
            <a:endParaRPr lang="en-AU" sz="32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Three</a:t>
            </a:r>
            <a:r>
              <a:rPr lang="en-US" dirty="0" smtClean="0"/>
              <a:t> </a:t>
            </a:r>
            <a:r>
              <a:rPr lang="en-US" b="1" dirty="0" smtClean="0"/>
              <a:t>(3)</a:t>
            </a:r>
            <a:r>
              <a:rPr lang="en-US" dirty="0" smtClean="0"/>
              <a:t> user licenses per economy for use by government regulators.</a:t>
            </a:r>
          </a:p>
          <a:p>
            <a:r>
              <a:rPr lang="en-US" dirty="0" smtClean="0"/>
              <a:t>Access available through </a:t>
            </a:r>
            <a:r>
              <a:rPr lang="en-US" b="1" dirty="0" smtClean="0"/>
              <a:t>December 2018 </a:t>
            </a:r>
            <a:r>
              <a:rPr lang="en-US" dirty="0" smtClean="0"/>
              <a:t>based on biannual updates provided by economy regulators. </a:t>
            </a:r>
          </a:p>
          <a:p>
            <a:pPr lvl="1"/>
            <a:r>
              <a:rPr lang="en-US" dirty="0" smtClean="0"/>
              <a:t>New or edited data to be provided by </a:t>
            </a:r>
            <a:r>
              <a:rPr lang="en-US" b="1" dirty="0" smtClean="0"/>
              <a:t>January 15</a:t>
            </a:r>
            <a:r>
              <a:rPr lang="en-US" dirty="0" smtClean="0"/>
              <a:t> and </a:t>
            </a:r>
            <a:r>
              <a:rPr lang="en-US" b="1" dirty="0" smtClean="0"/>
              <a:t>July 15</a:t>
            </a:r>
            <a:r>
              <a:rPr lang="en-US" dirty="0" smtClean="0"/>
              <a:t> of each calendar year.</a:t>
            </a:r>
          </a:p>
          <a:p>
            <a:r>
              <a:rPr lang="en-US" dirty="0" smtClean="0"/>
              <a:t>Additional details can be found in the WG on Compendia </a:t>
            </a:r>
            <a:r>
              <a:rPr lang="en-US" dirty="0" smtClean="0">
                <a:hlinkClick r:id="rId3"/>
              </a:rPr>
              <a:t>report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WG on Compendia Co-Chairs: </a:t>
            </a:r>
            <a:r>
              <a:rPr lang="en-US" dirty="0" smtClean="0">
                <a:hlinkClick r:id="rId4"/>
              </a:rPr>
              <a:t>Mari Kirrane</a:t>
            </a:r>
            <a:r>
              <a:rPr lang="en-US" dirty="0" smtClean="0"/>
              <a:t> and </a:t>
            </a:r>
            <a:r>
              <a:rPr lang="en-US" dirty="0" smtClean="0">
                <a:hlinkClick r:id="rId5"/>
              </a:rPr>
              <a:t>Saul Cruz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79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200" b="1" dirty="0">
                <a:latin typeface="+mj-lt"/>
              </a:rPr>
              <a:t>How to access the APEC WRF Compendia on Export Certification, Food Safety and </a:t>
            </a:r>
            <a:r>
              <a:rPr lang="en-AU" sz="3200" b="1" dirty="0" err="1" smtClean="0">
                <a:latin typeface="+mj-lt"/>
              </a:rPr>
              <a:t>Labeling</a:t>
            </a:r>
            <a:endParaRPr lang="en-AU" sz="3200" b="1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Select </a:t>
            </a:r>
            <a:r>
              <a:rPr lang="en-US" dirty="0" smtClean="0">
                <a:hlinkClick r:id="rId3"/>
              </a:rPr>
              <a:t>Source Documents</a:t>
            </a:r>
            <a:r>
              <a:rPr lang="en-US" dirty="0" smtClean="0"/>
              <a:t> from the Regulations menu.</a:t>
            </a:r>
          </a:p>
          <a:p>
            <a:r>
              <a:rPr lang="en-US" dirty="0" smtClean="0"/>
              <a:t>Select the appropriate </a:t>
            </a:r>
            <a:r>
              <a:rPr lang="en-US" b="1" dirty="0" smtClean="0"/>
              <a:t>Topic</a:t>
            </a:r>
            <a:r>
              <a:rPr lang="en-US" dirty="0" smtClean="0"/>
              <a:t> and </a:t>
            </a:r>
            <a:r>
              <a:rPr lang="en-US" b="1" dirty="0" smtClean="0"/>
              <a:t>Market</a:t>
            </a:r>
            <a:r>
              <a:rPr lang="en-US" dirty="0" smtClean="0"/>
              <a:t> for your query.</a:t>
            </a:r>
          </a:p>
          <a:p>
            <a:pPr lvl="1"/>
            <a:r>
              <a:rPr lang="en-US" dirty="0" smtClean="0"/>
              <a:t>Export Certification available under “Certification” topic.</a:t>
            </a:r>
          </a:p>
          <a:p>
            <a:pPr lvl="1"/>
            <a:r>
              <a:rPr lang="en-US" dirty="0" smtClean="0"/>
              <a:t>Food Safety available under “Composition” and “Production” topics.</a:t>
            </a:r>
          </a:p>
          <a:p>
            <a:pPr lvl="1"/>
            <a:r>
              <a:rPr lang="en-US" dirty="0" smtClean="0"/>
              <a:t>Labeling available under “Labeling” topic.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33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AU" sz="3200" b="1" dirty="0">
                <a:latin typeface="+mj-lt"/>
              </a:rPr>
              <a:t>How to access the APEC WRF Compendia on Export Certification, Food Safety and </a:t>
            </a:r>
            <a:r>
              <a:rPr lang="en-AU" sz="3200" b="1" dirty="0" err="1">
                <a:latin typeface="+mj-lt"/>
              </a:rPr>
              <a:t>Labeling</a:t>
            </a:r>
            <a:endParaRPr lang="en-AU" sz="3200" dirty="0">
              <a:latin typeface="+mj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" t="1" r="104" b="15058"/>
          <a:stretch/>
        </p:blipFill>
        <p:spPr>
          <a:xfrm>
            <a:off x="0" y="1772816"/>
            <a:ext cx="9165401" cy="3888432"/>
          </a:xfrm>
        </p:spPr>
      </p:pic>
      <p:sp>
        <p:nvSpPr>
          <p:cNvPr id="5" name="TextBox 4"/>
          <p:cNvSpPr txBox="1"/>
          <p:nvPr/>
        </p:nvSpPr>
        <p:spPr>
          <a:xfrm>
            <a:off x="611560" y="5805264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Video Demonstration available </a:t>
            </a:r>
            <a:r>
              <a:rPr lang="en-US" sz="2000" dirty="0" smtClean="0">
                <a:hlinkClick r:id="rId4"/>
              </a:rPr>
              <a:t>here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4314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b="1" dirty="0">
                <a:latin typeface="+mj-lt"/>
              </a:rPr>
              <a:t>How to view individual economy </a:t>
            </a:r>
            <a:r>
              <a:rPr lang="en-AU" sz="3200" b="1" dirty="0" smtClean="0">
                <a:latin typeface="+mj-lt"/>
              </a:rPr>
              <a:t>regulations</a:t>
            </a:r>
            <a:endParaRPr lang="en-AU" sz="32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r>
              <a:rPr lang="en-US" dirty="0"/>
              <a:t>Select </a:t>
            </a:r>
            <a:r>
              <a:rPr lang="en-US" dirty="0" smtClean="0">
                <a:hlinkClick r:id="rId3"/>
              </a:rPr>
              <a:t>View</a:t>
            </a:r>
            <a:r>
              <a:rPr lang="en-US" dirty="0" smtClean="0"/>
              <a:t> from </a:t>
            </a:r>
            <a:r>
              <a:rPr lang="en-US" dirty="0"/>
              <a:t>the Regulations menu</a:t>
            </a:r>
            <a:r>
              <a:rPr lang="en-US" dirty="0" smtClean="0"/>
              <a:t>.</a:t>
            </a:r>
          </a:p>
          <a:p>
            <a:r>
              <a:rPr lang="en-US" dirty="0"/>
              <a:t>Select the appropriate </a:t>
            </a:r>
            <a:r>
              <a:rPr lang="en-US" b="1" dirty="0"/>
              <a:t>Topic</a:t>
            </a:r>
            <a:r>
              <a:rPr lang="en-US" dirty="0"/>
              <a:t> and </a:t>
            </a:r>
            <a:r>
              <a:rPr lang="en-US" b="1" dirty="0"/>
              <a:t>Market</a:t>
            </a:r>
            <a:r>
              <a:rPr lang="en-US" dirty="0"/>
              <a:t> for your query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212976"/>
            <a:ext cx="6804248" cy="2592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805264"/>
            <a:ext cx="3999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Video Demonstration available </a:t>
            </a:r>
            <a:r>
              <a:rPr lang="en-US" sz="2000" dirty="0">
                <a:hlinkClick r:id="rId5"/>
              </a:rPr>
              <a:t>here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7483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b="1" dirty="0">
                <a:latin typeface="+mj-lt"/>
              </a:rPr>
              <a:t>How to </a:t>
            </a:r>
            <a:r>
              <a:rPr lang="en-AU" sz="3200" b="1" dirty="0" smtClean="0">
                <a:latin typeface="+mj-lt"/>
              </a:rPr>
              <a:t>compare </a:t>
            </a:r>
            <a:r>
              <a:rPr lang="en-AU" sz="3200" b="1" dirty="0">
                <a:latin typeface="+mj-lt"/>
              </a:rPr>
              <a:t>individual economy regulations</a:t>
            </a:r>
            <a:endParaRPr lang="en-US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Select </a:t>
            </a:r>
            <a:r>
              <a:rPr lang="en-US" sz="2400" dirty="0" smtClean="0">
                <a:hlinkClick r:id="rId2"/>
              </a:rPr>
              <a:t>Compare</a:t>
            </a:r>
            <a:r>
              <a:rPr lang="en-US" sz="2400" dirty="0" smtClean="0"/>
              <a:t> </a:t>
            </a:r>
            <a:r>
              <a:rPr lang="en-US" sz="2400" dirty="0"/>
              <a:t>from the Regulations menu.</a:t>
            </a:r>
          </a:p>
          <a:p>
            <a:r>
              <a:rPr lang="en-US" sz="2400" dirty="0"/>
              <a:t>Select the appropriate </a:t>
            </a:r>
            <a:r>
              <a:rPr lang="en-US" sz="2400" b="1" dirty="0"/>
              <a:t>Topic</a:t>
            </a:r>
            <a:r>
              <a:rPr lang="en-US" sz="2400" dirty="0"/>
              <a:t> and </a:t>
            </a:r>
            <a:r>
              <a:rPr lang="en-US" sz="2400" b="1" dirty="0" smtClean="0"/>
              <a:t>Markets</a:t>
            </a:r>
            <a:r>
              <a:rPr lang="en-US" sz="2400" dirty="0" smtClean="0"/>
              <a:t> </a:t>
            </a:r>
            <a:r>
              <a:rPr lang="en-US" sz="2400" dirty="0"/>
              <a:t>for your </a:t>
            </a:r>
            <a:r>
              <a:rPr lang="en-US" sz="2400" dirty="0" smtClean="0"/>
              <a:t>query OR select the appropriate </a:t>
            </a:r>
            <a:r>
              <a:rPr lang="en-US" sz="2400" b="1" dirty="0" smtClean="0"/>
              <a:t>Topic</a:t>
            </a:r>
            <a:r>
              <a:rPr lang="en-US" sz="2400" dirty="0" smtClean="0"/>
              <a:t> and </a:t>
            </a:r>
            <a:r>
              <a:rPr lang="en-US" sz="2400" b="1" dirty="0" smtClean="0"/>
              <a:t>Subtopic</a:t>
            </a:r>
            <a:r>
              <a:rPr lang="en-US" sz="2400" dirty="0" smtClean="0"/>
              <a:t>. </a:t>
            </a:r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852936"/>
            <a:ext cx="9144000" cy="30274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5805264"/>
            <a:ext cx="3999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Video Demonstration available </a:t>
            </a:r>
            <a:r>
              <a:rPr lang="en-US" sz="2000" dirty="0">
                <a:hlinkClick r:id="rId4"/>
              </a:rPr>
              <a:t>here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555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b="1" dirty="0">
                <a:latin typeface="+mj-lt"/>
              </a:rPr>
              <a:t>How to view international </a:t>
            </a:r>
            <a:r>
              <a:rPr lang="en-AU" sz="3200" b="1" dirty="0" smtClean="0">
                <a:latin typeface="+mj-lt"/>
              </a:rPr>
              <a:t>agreements</a:t>
            </a:r>
            <a:endParaRPr lang="en-US" sz="32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Select </a:t>
            </a:r>
            <a:r>
              <a:rPr lang="en-US" sz="2800" dirty="0">
                <a:hlinkClick r:id="rId2"/>
              </a:rPr>
              <a:t>View</a:t>
            </a:r>
            <a:r>
              <a:rPr lang="en-US" sz="2800" dirty="0"/>
              <a:t> from the </a:t>
            </a:r>
            <a:r>
              <a:rPr lang="en-US" sz="2800" dirty="0" smtClean="0"/>
              <a:t>Agreements </a:t>
            </a:r>
            <a:r>
              <a:rPr lang="en-US" sz="2800" dirty="0"/>
              <a:t>menu.</a:t>
            </a:r>
          </a:p>
          <a:p>
            <a:r>
              <a:rPr lang="en-US" sz="2800" dirty="0"/>
              <a:t>Select the appropriate </a:t>
            </a:r>
            <a:r>
              <a:rPr lang="en-US" sz="2800" b="1" dirty="0"/>
              <a:t>Topic</a:t>
            </a:r>
            <a:r>
              <a:rPr lang="en-US" sz="2800" dirty="0"/>
              <a:t> and </a:t>
            </a:r>
            <a:r>
              <a:rPr lang="en-US" sz="2800" b="1" dirty="0" smtClean="0"/>
              <a:t>Markets</a:t>
            </a:r>
            <a:r>
              <a:rPr lang="en-US" sz="2800" dirty="0" smtClean="0"/>
              <a:t> </a:t>
            </a:r>
            <a:r>
              <a:rPr lang="en-US" sz="2800" dirty="0"/>
              <a:t>for your query.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996952"/>
            <a:ext cx="8280920" cy="28294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5877272"/>
            <a:ext cx="3618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Video Demonstration available </a:t>
            </a:r>
            <a:r>
              <a:rPr lang="en-US" dirty="0">
                <a:hlinkClick r:id="rId4"/>
              </a:rPr>
              <a:t>here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09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b="1" dirty="0">
                <a:latin typeface="+mj-lt"/>
              </a:rPr>
              <a:t>How to </a:t>
            </a:r>
            <a:r>
              <a:rPr lang="en-AU" sz="3200" b="1" dirty="0" smtClean="0">
                <a:latin typeface="+mj-lt"/>
              </a:rPr>
              <a:t>access additional resources</a:t>
            </a:r>
            <a:endParaRPr lang="en-US" sz="32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Select </a:t>
            </a:r>
            <a:r>
              <a:rPr lang="en-US" sz="2600" dirty="0" smtClean="0">
                <a:hlinkClick r:id="rId2"/>
              </a:rPr>
              <a:t>Additional Resources</a:t>
            </a:r>
            <a:r>
              <a:rPr lang="en-US" sz="2600" dirty="0" smtClean="0"/>
              <a:t> </a:t>
            </a:r>
            <a:r>
              <a:rPr lang="en-US" sz="2600" dirty="0"/>
              <a:t>from </a:t>
            </a:r>
            <a:r>
              <a:rPr lang="en-US" sz="2600" dirty="0" smtClean="0"/>
              <a:t>main menu.</a:t>
            </a:r>
            <a:endParaRPr lang="en-US" sz="2600" dirty="0"/>
          </a:p>
          <a:p>
            <a:r>
              <a:rPr lang="en-US" sz="2600" dirty="0"/>
              <a:t>Select the </a:t>
            </a:r>
            <a:r>
              <a:rPr lang="en-US" sz="2600" b="1" dirty="0" smtClean="0"/>
              <a:t>Market &amp; Industry Reports</a:t>
            </a:r>
            <a:r>
              <a:rPr lang="en-US" sz="2600" dirty="0" smtClean="0"/>
              <a:t>, </a:t>
            </a:r>
            <a:r>
              <a:rPr lang="en-US" sz="2600" b="1" dirty="0" smtClean="0"/>
              <a:t>Codes of Practice</a:t>
            </a:r>
            <a:r>
              <a:rPr lang="en-US" sz="2600" dirty="0" smtClean="0"/>
              <a:t>, </a:t>
            </a:r>
            <a:r>
              <a:rPr lang="en-US" sz="2600" b="1" dirty="0" smtClean="0"/>
              <a:t>Guidance Documents</a:t>
            </a:r>
            <a:r>
              <a:rPr lang="en-US" sz="2600" dirty="0" smtClean="0"/>
              <a:t>, or </a:t>
            </a:r>
            <a:r>
              <a:rPr lang="en-US" sz="2600" b="1" dirty="0" smtClean="0"/>
              <a:t>Networking</a:t>
            </a:r>
            <a:r>
              <a:rPr lang="en-US" sz="2600" dirty="0" smtClean="0"/>
              <a:t>.</a:t>
            </a:r>
            <a:endParaRPr lang="en-US" sz="2600" b="1" dirty="0"/>
          </a:p>
          <a:p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467544" y="5877272"/>
            <a:ext cx="3618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Video Demonstration available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24944"/>
            <a:ext cx="9144000" cy="295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93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489</Words>
  <Application>Microsoft Macintosh PowerPoint</Application>
  <PresentationFormat>On-screen Show (4:3)</PresentationFormat>
  <Paragraphs>64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Custom Design</vt:lpstr>
      <vt:lpstr>PowerPoint Presentation</vt:lpstr>
      <vt:lpstr>Demonstration Outline </vt:lpstr>
      <vt:lpstr>Overview of APEC User Access</vt:lpstr>
      <vt:lpstr>How to access the APEC WRF Compendia on Export Certification, Food Safety and Labeling</vt:lpstr>
      <vt:lpstr>How to access the APEC WRF Compendia on Export Certification, Food Safety and Labeling</vt:lpstr>
      <vt:lpstr>How to view individual economy regulations</vt:lpstr>
      <vt:lpstr>How to compare individual economy regulations</vt:lpstr>
      <vt:lpstr>How to view international agreements</vt:lpstr>
      <vt:lpstr>How to access additional resources</vt:lpstr>
      <vt:lpstr>How to search keywords</vt:lpstr>
      <vt:lpstr>How to update user account details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Jacqueline LaPorte</cp:lastModifiedBy>
  <cp:revision>47</cp:revision>
  <dcterms:created xsi:type="dcterms:W3CDTF">2015-10-09T04:37:08Z</dcterms:created>
  <dcterms:modified xsi:type="dcterms:W3CDTF">2015-11-30T22:50:45Z</dcterms:modified>
</cp:coreProperties>
</file>