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64" r:id="rId5"/>
    <p:sldId id="265" r:id="rId6"/>
    <p:sldId id="266" r:id="rId7"/>
    <p:sldId id="270" r:id="rId8"/>
    <p:sldId id="271" r:id="rId9"/>
    <p:sldId id="291" r:id="rId10"/>
    <p:sldId id="292" r:id="rId11"/>
    <p:sldId id="293" r:id="rId12"/>
    <p:sldId id="301" r:id="rId13"/>
    <p:sldId id="300" r:id="rId14"/>
    <p:sldId id="278" r:id="rId15"/>
    <p:sldId id="273" r:id="rId16"/>
    <p:sldId id="274" r:id="rId17"/>
    <p:sldId id="275" r:id="rId18"/>
    <p:sldId id="276" r:id="rId19"/>
    <p:sldId id="279" r:id="rId20"/>
    <p:sldId id="280" r:id="rId21"/>
    <p:sldId id="281" r:id="rId22"/>
    <p:sldId id="285" r:id="rId23"/>
    <p:sldId id="299" r:id="rId24"/>
    <p:sldId id="286" r:id="rId2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90" y="28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7725B9-D1DE-4495-A761-1162879F8D81}" type="datetimeFigureOut">
              <a:rPr lang="zh-CN" altLang="en-US" smtClean="0"/>
              <a:pPr/>
              <a:t>2017/10/18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4F401-45A7-49B4-8DC3-FCC20165017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2887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277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6E02C1A-F684-49CE-ADB0-721AB2E45FB2}" type="slidenum">
              <a:rPr lang="zh-CN" altLang="en-US" smtClean="0">
                <a:ea typeface="宋体" pitchFamily="2" charset="-122"/>
              </a:rPr>
              <a:pPr/>
              <a:t>3</a:t>
            </a:fld>
            <a:endParaRPr lang="zh-CN" altLang="en-US">
              <a:ea typeface="宋体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E15C3-669A-4711-A6A3-6A81BE2BC2E3}" type="datetimeFigureOut">
              <a:rPr lang="zh-CN" altLang="en-US" smtClean="0"/>
              <a:pPr/>
              <a:t>2017/10/18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CA80B-B8C6-42FA-82F8-C5A669A3253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E15C3-669A-4711-A6A3-6A81BE2BC2E3}" type="datetimeFigureOut">
              <a:rPr lang="zh-CN" altLang="en-US" smtClean="0"/>
              <a:pPr/>
              <a:t>2017/10/18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CA80B-B8C6-42FA-82F8-C5A669A3253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E15C3-669A-4711-A6A3-6A81BE2BC2E3}" type="datetimeFigureOut">
              <a:rPr lang="zh-CN" altLang="en-US" smtClean="0"/>
              <a:pPr/>
              <a:t>2017/10/18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CA80B-B8C6-42FA-82F8-C5A669A3253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2C1FA6-A5D1-49D3-8994-6D7EEC93AD0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E15C3-669A-4711-A6A3-6A81BE2BC2E3}" type="datetimeFigureOut">
              <a:rPr lang="zh-CN" altLang="en-US" smtClean="0"/>
              <a:pPr/>
              <a:t>2017/10/18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CA80B-B8C6-42FA-82F8-C5A669A3253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E15C3-669A-4711-A6A3-6A81BE2BC2E3}" type="datetimeFigureOut">
              <a:rPr lang="zh-CN" altLang="en-US" smtClean="0"/>
              <a:pPr/>
              <a:t>2017/10/18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CA80B-B8C6-42FA-82F8-C5A669A3253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E15C3-669A-4711-A6A3-6A81BE2BC2E3}" type="datetimeFigureOut">
              <a:rPr lang="zh-CN" altLang="en-US" smtClean="0"/>
              <a:pPr/>
              <a:t>2017/10/18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CA80B-B8C6-42FA-82F8-C5A669A3253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E15C3-669A-4711-A6A3-6A81BE2BC2E3}" type="datetimeFigureOut">
              <a:rPr lang="zh-CN" altLang="en-US" smtClean="0"/>
              <a:pPr/>
              <a:t>2017/10/18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CA80B-B8C6-42FA-82F8-C5A669A3253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E15C3-669A-4711-A6A3-6A81BE2BC2E3}" type="datetimeFigureOut">
              <a:rPr lang="zh-CN" altLang="en-US" smtClean="0"/>
              <a:pPr/>
              <a:t>2017/10/18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CA80B-B8C6-42FA-82F8-C5A669A3253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E15C3-669A-4711-A6A3-6A81BE2BC2E3}" type="datetimeFigureOut">
              <a:rPr lang="zh-CN" altLang="en-US" smtClean="0"/>
              <a:pPr/>
              <a:t>2017/10/18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CA80B-B8C6-42FA-82F8-C5A669A3253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E15C3-669A-4711-A6A3-6A81BE2BC2E3}" type="datetimeFigureOut">
              <a:rPr lang="zh-CN" altLang="en-US" smtClean="0"/>
              <a:pPr/>
              <a:t>2017/10/18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CA80B-B8C6-42FA-82F8-C5A669A3253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E15C3-669A-4711-A6A3-6A81BE2BC2E3}" type="datetimeFigureOut">
              <a:rPr lang="zh-CN" altLang="en-US" smtClean="0"/>
              <a:pPr/>
              <a:t>2017/10/18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CA80B-B8C6-42FA-82F8-C5A669A3253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E15C3-669A-4711-A6A3-6A81BE2BC2E3}" type="datetimeFigureOut">
              <a:rPr lang="zh-CN" altLang="en-US" smtClean="0"/>
              <a:pPr/>
              <a:t>2017/10/18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CA80B-B8C6-42FA-82F8-C5A669A3253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ire.eciq.cn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zh-CN" sz="4800" b="1" dirty="0"/>
              <a:t>China Wine Production and Consumption</a:t>
            </a:r>
            <a:endParaRPr lang="zh-CN" altLang="en-US" sz="4800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By LI DE MEI</a:t>
            </a:r>
          </a:p>
          <a:p>
            <a:r>
              <a:rPr lang="en-US" altLang="zh-CN" dirty="0"/>
              <a:t>Beijing Agriculture College</a:t>
            </a:r>
            <a:endParaRPr lang="zh-CN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508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b="1" dirty="0"/>
              <a:t>Total Imported wine</a:t>
            </a:r>
          </a:p>
        </p:txBody>
      </p:sp>
      <p:graphicFrame>
        <p:nvGraphicFramePr>
          <p:cNvPr id="4099" name="Object 8"/>
          <p:cNvGraphicFramePr>
            <a:graphicFrameLocks noChangeAspect="1"/>
          </p:cNvGraphicFramePr>
          <p:nvPr/>
        </p:nvGraphicFramePr>
        <p:xfrm>
          <a:off x="250825" y="1557338"/>
          <a:ext cx="8743950" cy="424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Worksheet" r:id="rId3" imgW="8743925" imgH="4248215" progId="Excel.Sheet.8">
                  <p:embed/>
                </p:oleObj>
              </mc:Choice>
              <mc:Fallback>
                <p:oleObj name="Worksheet" r:id="rId3" imgW="8743925" imgH="4248215" progId="Excel.Sheet.8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557338"/>
                        <a:ext cx="8743950" cy="4243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直接箭头连接符 7"/>
          <p:cNvCxnSpPr/>
          <p:nvPr/>
        </p:nvCxnSpPr>
        <p:spPr>
          <a:xfrm flipV="1">
            <a:off x="1476375" y="4149725"/>
            <a:ext cx="2879725" cy="358775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 flipV="1">
            <a:off x="4643438" y="2924175"/>
            <a:ext cx="2160587" cy="1081088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>
            <a:off x="7164388" y="2924175"/>
            <a:ext cx="1295400" cy="217488"/>
          </a:xfrm>
          <a:prstGeom prst="straightConnector1">
            <a:avLst/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ChangeArrowheads="1"/>
          </p:cNvSpPr>
          <p:nvPr/>
        </p:nvSpPr>
        <p:spPr bwMode="auto">
          <a:xfrm>
            <a:off x="2339975" y="260350"/>
            <a:ext cx="4910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400" b="1"/>
              <a:t>Imported wines(≤2L) 2003- 2013</a:t>
            </a:r>
          </a:p>
        </p:txBody>
      </p:sp>
      <p:graphicFrame>
        <p:nvGraphicFramePr>
          <p:cNvPr id="5123" name="Object 6"/>
          <p:cNvGraphicFramePr>
            <a:graphicFrameLocks noChangeAspect="1"/>
          </p:cNvGraphicFramePr>
          <p:nvPr/>
        </p:nvGraphicFramePr>
        <p:xfrm>
          <a:off x="179388" y="1001713"/>
          <a:ext cx="8785225" cy="513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Worksheet" r:id="rId3" imgW="8791704" imgH="5133867" progId="Excel.Sheet.8">
                  <p:embed/>
                </p:oleObj>
              </mc:Choice>
              <mc:Fallback>
                <p:oleObj name="Worksheet" r:id="rId3" imgW="8791704" imgH="5133867" progId="Excel.Shee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001713"/>
                        <a:ext cx="8785225" cy="5130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直接箭头连接符 4"/>
          <p:cNvCxnSpPr/>
          <p:nvPr/>
        </p:nvCxnSpPr>
        <p:spPr>
          <a:xfrm flipV="1">
            <a:off x="5796136" y="3068960"/>
            <a:ext cx="936104" cy="136815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ChangeArrowheads="1"/>
          </p:cNvSpPr>
          <p:nvPr/>
        </p:nvSpPr>
        <p:spPr bwMode="auto">
          <a:xfrm>
            <a:off x="468313" y="2603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 sz="4000" b="1" dirty="0">
                <a:solidFill>
                  <a:schemeClr val="tx2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Total Imported wine</a:t>
            </a:r>
          </a:p>
          <a:p>
            <a:pPr algn="ctr"/>
            <a:r>
              <a:rPr lang="en-US" altLang="zh-CN" sz="4000" b="1" dirty="0">
                <a:solidFill>
                  <a:schemeClr val="tx2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From Jan to Jun</a:t>
            </a:r>
          </a:p>
          <a:p>
            <a:pPr algn="ctr"/>
            <a:endParaRPr lang="zh-CN" altLang="en-US" sz="4000" b="1" dirty="0">
              <a:solidFill>
                <a:schemeClr val="tx2"/>
              </a:solidFill>
              <a:latin typeface="Times New Roman" pitchFamily="18" charset="0"/>
              <a:ea typeface="黑体" pitchFamily="2" charset="-122"/>
              <a:cs typeface="Times New Roman" pitchFamily="18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1676400"/>
            <a:ext cx="7518400" cy="4699000"/>
          </a:xfrm>
          <a:prstGeom prst="rect">
            <a:avLst/>
          </a:prstGeom>
        </p:spPr>
      </p:pic>
      <p:cxnSp>
        <p:nvCxnSpPr>
          <p:cNvPr id="22" name="Straight箭头 Connector 21"/>
          <p:cNvCxnSpPr/>
          <p:nvPr/>
        </p:nvCxnSpPr>
        <p:spPr>
          <a:xfrm flipV="1">
            <a:off x="2667000" y="2209800"/>
            <a:ext cx="2971800" cy="533400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箭头 Connector 25"/>
          <p:cNvCxnSpPr/>
          <p:nvPr/>
        </p:nvCxnSpPr>
        <p:spPr>
          <a:xfrm>
            <a:off x="5791200" y="2209800"/>
            <a:ext cx="1524000" cy="609600"/>
          </a:xfrm>
          <a:prstGeom prst="straightConnector1">
            <a:avLst/>
          </a:prstGeom>
          <a:ln w="34925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长方形 26"/>
          <p:cNvSpPr/>
          <p:nvPr/>
        </p:nvSpPr>
        <p:spPr>
          <a:xfrm>
            <a:off x="1143000" y="6248400"/>
            <a:ext cx="7620000" cy="4572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fr-FR" altLang="zh-CN" sz="2000" dirty="0">
                <a:solidFill>
                  <a:schemeClr val="tx1"/>
                </a:solidFill>
              </a:rPr>
              <a:t>2011                 2012                 2013                 2014</a:t>
            </a:r>
            <a:endParaRPr kumimoji="1" lang="zh-CN" alt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1752600"/>
            <a:ext cx="7475953" cy="4808274"/>
          </a:xfrm>
          <a:prstGeom prst="rect">
            <a:avLst/>
          </a:prstGeom>
          <a:solidFill>
            <a:srgbClr val="0070C0"/>
          </a:solidFill>
        </p:spPr>
      </p:pic>
      <p:sp>
        <p:nvSpPr>
          <p:cNvPr id="7171" name="标题 1"/>
          <p:cNvSpPr>
            <a:spLocks noChangeArrowheads="1"/>
          </p:cNvSpPr>
          <p:nvPr/>
        </p:nvSpPr>
        <p:spPr bwMode="auto">
          <a:xfrm>
            <a:off x="468313" y="2603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altLang="zh-CN" sz="4000" b="1" dirty="0">
              <a:solidFill>
                <a:schemeClr val="tx2"/>
              </a:solidFill>
              <a:latin typeface="Times New Roman" pitchFamily="18" charset="0"/>
              <a:ea typeface="黑体" pitchFamily="2" charset="-122"/>
              <a:cs typeface="Times New Roman" pitchFamily="18" charset="0"/>
            </a:endParaRPr>
          </a:p>
          <a:p>
            <a:pPr algn="ctr"/>
            <a:r>
              <a:rPr lang="en-US" altLang="zh-CN" sz="4000" b="1" dirty="0">
                <a:solidFill>
                  <a:schemeClr val="tx2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Imported Bottled wine</a:t>
            </a:r>
          </a:p>
          <a:p>
            <a:pPr algn="ctr"/>
            <a:r>
              <a:rPr lang="en-US" altLang="zh-CN" sz="4000" b="1" dirty="0">
                <a:solidFill>
                  <a:schemeClr val="tx2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 From Jan to Jun</a:t>
            </a:r>
          </a:p>
          <a:p>
            <a:pPr algn="ctr"/>
            <a:endParaRPr lang="en-US" altLang="zh-CN" sz="2400" b="1" dirty="0">
              <a:solidFill>
                <a:schemeClr val="tx2"/>
              </a:solidFill>
              <a:latin typeface="Times New Roman" pitchFamily="18" charset="0"/>
              <a:ea typeface="黑体" pitchFamily="2" charset="-122"/>
              <a:cs typeface="Times New Roman" pitchFamily="18" charset="0"/>
            </a:endParaRPr>
          </a:p>
          <a:p>
            <a:pPr algn="ctr"/>
            <a:r>
              <a:rPr lang="en-US" altLang="zh-CN" sz="2400" b="1" dirty="0">
                <a:solidFill>
                  <a:schemeClr val="tx2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Imported wine (≤2L)  </a:t>
            </a:r>
          </a:p>
          <a:p>
            <a:pPr algn="ctr"/>
            <a:endParaRPr lang="zh-CN" altLang="en-US" sz="4000" b="1" dirty="0">
              <a:solidFill>
                <a:schemeClr val="tx2"/>
              </a:solidFill>
              <a:latin typeface="Times New Roman" pitchFamily="18" charset="0"/>
              <a:ea typeface="黑体" pitchFamily="2" charset="-122"/>
              <a:cs typeface="Times New Roman" pitchFamily="18" charset="0"/>
            </a:endParaRPr>
          </a:p>
        </p:txBody>
      </p:sp>
      <p:sp>
        <p:nvSpPr>
          <p:cNvPr id="12" name="长方形 11"/>
          <p:cNvSpPr/>
          <p:nvPr/>
        </p:nvSpPr>
        <p:spPr>
          <a:xfrm>
            <a:off x="1066800" y="6248400"/>
            <a:ext cx="7620000" cy="4572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fr-FR" altLang="zh-CN" sz="2000" dirty="0">
                <a:solidFill>
                  <a:schemeClr val="tx1"/>
                </a:solidFill>
              </a:rPr>
              <a:t>      2011                   2012                  2013                  2014</a:t>
            </a:r>
            <a:endParaRPr kumimoji="1"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4" name="直接箭头连接符 3"/>
          <p:cNvCxnSpPr/>
          <p:nvPr/>
        </p:nvCxnSpPr>
        <p:spPr>
          <a:xfrm flipV="1">
            <a:off x="2590800" y="2590800"/>
            <a:ext cx="3200400" cy="962026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箭头连接符 5"/>
          <p:cNvCxnSpPr/>
          <p:nvPr/>
        </p:nvCxnSpPr>
        <p:spPr>
          <a:xfrm>
            <a:off x="6019800" y="2590800"/>
            <a:ext cx="1447800" cy="304800"/>
          </a:xfrm>
          <a:prstGeom prst="straightConnector1">
            <a:avLst/>
          </a:prstGeom>
          <a:ln w="3175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内容占位符 1"/>
          <p:cNvSpPr>
            <a:spLocks noGrp="1"/>
          </p:cNvSpPr>
          <p:nvPr>
            <p:ph/>
          </p:nvPr>
        </p:nvSpPr>
        <p:spPr/>
        <p:txBody>
          <a:bodyPr/>
          <a:lstStyle/>
          <a:p>
            <a:r>
              <a:rPr lang="en-US" altLang="zh-CN" sz="3600" b="1" dirty="0"/>
              <a:t>3.Reasons behind the difficult situation</a:t>
            </a:r>
          </a:p>
          <a:p>
            <a:endParaRPr lang="en-US" altLang="zh-CN" sz="3600" b="1" dirty="0"/>
          </a:p>
          <a:p>
            <a:r>
              <a:rPr lang="en-US" altLang="zh-CN" sz="2800" b="1" dirty="0"/>
              <a:t>1)  Consumers are willing to buy, but don’t know what to buy</a:t>
            </a:r>
          </a:p>
          <a:p>
            <a:r>
              <a:rPr lang="en-US" altLang="zh-CN" sz="2800" b="1" dirty="0"/>
              <a:t>2)  Distributors are not all professionals</a:t>
            </a:r>
          </a:p>
          <a:p>
            <a:r>
              <a:rPr lang="en-US" altLang="zh-CN" sz="2800" b="1" dirty="0"/>
              <a:t>3)  Overly replying on group purchase while overlooking consumer market</a:t>
            </a:r>
          </a:p>
          <a:p>
            <a:r>
              <a:rPr lang="en-US" altLang="zh-CN" sz="2800" b="1" dirty="0"/>
              <a:t>4) The methods used to promote wine are too linear, paying not enough attention to the special features of Chinese food culture</a:t>
            </a:r>
            <a:endParaRPr lang="zh-CN" altLang="en-US" sz="28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388" y="1412875"/>
            <a:ext cx="8686800" cy="4525963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altLang="zh-CN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does a Chinese consumer choose wine</a:t>
            </a:r>
          </a:p>
          <a:p>
            <a:pPr>
              <a:defRPr/>
            </a:pPr>
            <a:r>
              <a:rPr lang="en-US" altLang="zh-CN" b="1" dirty="0"/>
              <a:t>External factors are more attractive and effective</a:t>
            </a:r>
          </a:p>
          <a:p>
            <a:pPr>
              <a:defRPr/>
            </a:pPr>
            <a:r>
              <a:rPr lang="en-US" altLang="zh-CN" b="1" dirty="0"/>
              <a:t>Price(retail price in $USD)</a:t>
            </a:r>
          </a:p>
          <a:p>
            <a:pPr lvl="1">
              <a:defRPr/>
            </a:pPr>
            <a:r>
              <a:rPr lang="en-US" altLang="zh-CN" b="1" dirty="0"/>
              <a:t>&lt;20,  majority,(domestic, new world, basic old</a:t>
            </a:r>
          </a:p>
          <a:p>
            <a:pPr lvl="1">
              <a:defRPr/>
            </a:pPr>
            <a:r>
              <a:rPr lang="en-US" altLang="zh-CN" b="1" dirty="0"/>
              <a:t>20-50, mixed, more old world</a:t>
            </a:r>
          </a:p>
          <a:p>
            <a:pPr lvl="1">
              <a:defRPr/>
            </a:pPr>
            <a:r>
              <a:rPr lang="en-US" altLang="zh-CN" b="1" dirty="0"/>
              <a:t>&gt;50,  majority on old world</a:t>
            </a:r>
          </a:p>
          <a:p>
            <a:pPr>
              <a:defRPr/>
            </a:pPr>
            <a:r>
              <a:rPr lang="en-US" altLang="zh-CN" b="1" dirty="0"/>
              <a:t>Region/package</a:t>
            </a:r>
          </a:p>
          <a:p>
            <a:pPr>
              <a:defRPr/>
            </a:pPr>
            <a:r>
              <a:rPr lang="en-US" altLang="zh-CN" b="1" dirty="0"/>
              <a:t>Variety/style(</a:t>
            </a:r>
            <a:r>
              <a:rPr lang="en-US" altLang="zh-CN" sz="2000" b="1" dirty="0"/>
              <a:t>marked DRY RED WINE on label quite helpful</a:t>
            </a:r>
            <a:r>
              <a:rPr lang="en-US" altLang="zh-CN" b="1" dirty="0"/>
              <a:t>)</a:t>
            </a:r>
          </a:p>
          <a:p>
            <a:pPr>
              <a:defRPr/>
            </a:pPr>
            <a:r>
              <a:rPr lang="en-US" altLang="zh-CN" b="1" dirty="0"/>
              <a:t>Taste</a:t>
            </a:r>
          </a:p>
          <a:p>
            <a:pPr>
              <a:defRPr/>
            </a:pP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zh-CN" dirty="0"/>
              <a:t>4.</a:t>
            </a:r>
            <a:r>
              <a:rPr lang="en-US" altLang="zh-CN" b="1" dirty="0"/>
              <a:t> Buying behavior</a:t>
            </a:r>
            <a:endParaRPr lang="zh-CN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435280" cy="5851525"/>
          </a:xfrm>
        </p:spPr>
        <p:txBody>
          <a:bodyPr/>
          <a:lstStyle/>
          <a:p>
            <a:r>
              <a:rPr lang="en-US" altLang="zh-CN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Wine brand attributes preference of </a:t>
            </a:r>
            <a:r>
              <a:rPr lang="en-US" altLang="zh-CN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On-trade </a:t>
            </a:r>
            <a:r>
              <a:rPr lang="en-US" altLang="zh-CN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(Beijing Shanghai Guangzhou)</a:t>
            </a:r>
          </a:p>
          <a:p>
            <a:r>
              <a:rPr lang="en-US" altLang="zh-CN" b="1" u="sng" dirty="0"/>
              <a:t>Factors with </a:t>
            </a:r>
            <a:r>
              <a:rPr lang="en-US" altLang="zh-CN" b="1" u="sng" dirty="0">
                <a:solidFill>
                  <a:srgbClr val="FF0000"/>
                </a:solidFill>
              </a:rPr>
              <a:t>positive influence</a:t>
            </a:r>
            <a:r>
              <a:rPr lang="en-US" altLang="zh-CN" b="1" u="sng" dirty="0"/>
              <a:t>(ordered by their </a:t>
            </a:r>
            <a:r>
              <a:rPr lang="en-US" altLang="zh-CN" b="1" u="sng" dirty="0" err="1"/>
              <a:t>importence</a:t>
            </a:r>
            <a:endParaRPr lang="en-US" altLang="zh-CN" b="1" u="sng" dirty="0"/>
          </a:p>
          <a:p>
            <a:pPr lvl="1"/>
            <a:r>
              <a:rPr lang="en-US" altLang="zh-CN" b="1" dirty="0"/>
              <a:t>Brand</a:t>
            </a:r>
            <a:endParaRPr lang="zh-CN" altLang="zh-CN" b="1" dirty="0"/>
          </a:p>
          <a:p>
            <a:pPr lvl="1"/>
            <a:r>
              <a:rPr lang="en-US" altLang="zh-CN" b="1" dirty="0"/>
              <a:t>Vintage/aged</a:t>
            </a:r>
          </a:p>
          <a:p>
            <a:pPr lvl="1"/>
            <a:r>
              <a:rPr lang="en-US" altLang="zh-CN" b="1" dirty="0"/>
              <a:t>Key person like it(manager, sommelier etc)</a:t>
            </a:r>
            <a:endParaRPr lang="zh-CN" altLang="zh-CN" b="1" dirty="0"/>
          </a:p>
          <a:p>
            <a:pPr lvl="1"/>
            <a:r>
              <a:rPr lang="en-US" altLang="zh-CN" b="1" dirty="0"/>
              <a:t>Profit</a:t>
            </a:r>
          </a:p>
          <a:p>
            <a:pPr lvl="1"/>
            <a:r>
              <a:rPr lang="en-US" altLang="zh-CN" b="1" dirty="0"/>
              <a:t>variety</a:t>
            </a:r>
            <a:endParaRPr lang="zh-CN" altLang="zh-CN" b="1" dirty="0"/>
          </a:p>
          <a:p>
            <a:pPr lvl="1"/>
            <a:r>
              <a:rPr lang="en-US" altLang="zh-CN" b="1" dirty="0"/>
              <a:t>award</a:t>
            </a:r>
            <a:endParaRPr lang="zh-CN" altLang="zh-CN" b="1" dirty="0"/>
          </a:p>
          <a:p>
            <a:pPr lvl="1"/>
            <a:r>
              <a:rPr lang="en-US" altLang="zh-CN" b="1" dirty="0"/>
              <a:t>region</a:t>
            </a:r>
            <a:endParaRPr lang="zh-CN" altLang="zh-CN" b="1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内容占位符 1"/>
          <p:cNvSpPr>
            <a:spLocks noGrp="1"/>
          </p:cNvSpPr>
          <p:nvPr>
            <p:ph/>
          </p:nvPr>
        </p:nvSpPr>
        <p:spPr/>
        <p:txBody>
          <a:bodyPr/>
          <a:lstStyle/>
          <a:p>
            <a:r>
              <a:rPr lang="en-US" altLang="zh-CN" sz="3600" b="1" u="sng" dirty="0"/>
              <a:t>Factors with </a:t>
            </a:r>
            <a:r>
              <a:rPr lang="en-US" altLang="zh-CN" sz="3600" b="1" u="sng" dirty="0">
                <a:solidFill>
                  <a:srgbClr val="FF0000"/>
                </a:solidFill>
              </a:rPr>
              <a:t>negative influence</a:t>
            </a:r>
          </a:p>
          <a:p>
            <a:pPr lvl="1"/>
            <a:endParaRPr lang="en-US" altLang="zh-CN" b="1" dirty="0"/>
          </a:p>
          <a:p>
            <a:pPr lvl="1"/>
            <a:r>
              <a:rPr lang="en-US" altLang="zh-CN" b="1" dirty="0"/>
              <a:t>Discount</a:t>
            </a:r>
            <a:endParaRPr lang="zh-CN" altLang="zh-CN" b="1" dirty="0"/>
          </a:p>
          <a:p>
            <a:pPr lvl="1"/>
            <a:r>
              <a:rPr lang="en-US" altLang="zh-CN" b="1" dirty="0"/>
              <a:t>Match with menu</a:t>
            </a:r>
            <a:endParaRPr lang="zh-CN" altLang="zh-CN" b="1" dirty="0"/>
          </a:p>
          <a:p>
            <a:pPr lvl="1"/>
            <a:r>
              <a:rPr lang="en-US" altLang="zh-CN" b="1" dirty="0"/>
              <a:t>Not available on retail</a:t>
            </a:r>
            <a:endParaRPr lang="zh-CN" altLang="zh-CN" b="1" dirty="0"/>
          </a:p>
          <a:p>
            <a:pPr lvl="1"/>
            <a:r>
              <a:rPr lang="en-US" altLang="zh-CN" b="1" dirty="0"/>
              <a:t>Media promotion</a:t>
            </a:r>
            <a:endParaRPr lang="zh-CN" altLang="zh-CN" b="1" dirty="0"/>
          </a:p>
          <a:p>
            <a:pPr lvl="1"/>
            <a:r>
              <a:rPr lang="en-US" altLang="zh-CN" b="1" dirty="0"/>
              <a:t>Sponsor for printing menu</a:t>
            </a:r>
            <a:endParaRPr lang="zh-CN" altLang="zh-CN" b="1" dirty="0"/>
          </a:p>
          <a:p>
            <a:pPr lvl="1"/>
            <a:r>
              <a:rPr lang="en-US" altLang="zh-CN" b="1" dirty="0"/>
              <a:t>Who is the distributor</a:t>
            </a:r>
            <a:endParaRPr lang="zh-CN" altLang="zh-CN" b="1" dirty="0"/>
          </a:p>
          <a:p>
            <a:pPr lvl="1"/>
            <a:r>
              <a:rPr lang="en-US" altLang="zh-CN" b="1" dirty="0"/>
              <a:t>Gift to restaurant</a:t>
            </a:r>
            <a:endParaRPr lang="zh-CN" altLang="zh-CN" b="1" dirty="0"/>
          </a:p>
          <a:p>
            <a:pPr lvl="1"/>
            <a:r>
              <a:rPr lang="en-US" altLang="zh-CN" b="1" dirty="0"/>
              <a:t>Chief’s choice</a:t>
            </a:r>
            <a:endParaRPr lang="zh-CN" altLang="zh-CN" b="1" dirty="0"/>
          </a:p>
          <a:p>
            <a:endParaRPr lang="zh-CN" altLang="en-US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7859216" cy="5851525"/>
          </a:xfrm>
        </p:spPr>
        <p:txBody>
          <a:bodyPr>
            <a:normAutofit/>
          </a:bodyPr>
          <a:lstStyle/>
          <a:p>
            <a:r>
              <a:rPr lang="en-US" altLang="zh-CN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Wine brand attributes preference of </a:t>
            </a:r>
            <a:r>
              <a:rPr lang="en-US" altLang="zh-CN" sz="36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Off-trade</a:t>
            </a:r>
          </a:p>
          <a:p>
            <a:r>
              <a:rPr lang="en-US" altLang="zh-CN" b="1" u="sng" dirty="0"/>
              <a:t>Factors with </a:t>
            </a:r>
            <a:r>
              <a:rPr lang="en-US" altLang="zh-CN" b="1" u="sng" dirty="0">
                <a:solidFill>
                  <a:srgbClr val="FF0000"/>
                </a:solidFill>
              </a:rPr>
              <a:t>positive influence</a:t>
            </a:r>
            <a:r>
              <a:rPr lang="en-US" altLang="zh-CN" b="1" u="sng" dirty="0"/>
              <a:t>(ordered by their </a:t>
            </a:r>
            <a:r>
              <a:rPr lang="en-US" altLang="zh-CN" b="1" u="sng" dirty="0" err="1"/>
              <a:t>importence</a:t>
            </a:r>
            <a:endParaRPr lang="en-US" altLang="zh-CN" b="1" u="sng" dirty="0"/>
          </a:p>
          <a:p>
            <a:pPr lvl="1"/>
            <a:r>
              <a:rPr lang="en-US" altLang="zh-CN" b="1" dirty="0"/>
              <a:t>Brand</a:t>
            </a:r>
          </a:p>
          <a:p>
            <a:pPr lvl="1"/>
            <a:r>
              <a:rPr lang="en-US" altLang="zh-CN" b="1" dirty="0"/>
              <a:t>Support from supplier</a:t>
            </a:r>
            <a:endParaRPr lang="zh-CN" altLang="zh-CN" b="1" dirty="0"/>
          </a:p>
          <a:p>
            <a:pPr lvl="1"/>
            <a:r>
              <a:rPr lang="en-US" altLang="zh-CN" b="1" dirty="0"/>
              <a:t>Profit</a:t>
            </a:r>
            <a:endParaRPr lang="zh-CN" altLang="zh-CN" b="1" dirty="0"/>
          </a:p>
          <a:p>
            <a:pPr lvl="1"/>
            <a:r>
              <a:rPr lang="en-US" altLang="zh-CN" b="1" dirty="0"/>
              <a:t>Retail price</a:t>
            </a:r>
            <a:endParaRPr lang="zh-CN" altLang="zh-CN" b="1" dirty="0"/>
          </a:p>
          <a:p>
            <a:pPr lvl="1"/>
            <a:r>
              <a:rPr lang="en-US" altLang="zh-CN" b="1" dirty="0"/>
              <a:t>Customer demand</a:t>
            </a:r>
            <a:endParaRPr lang="zh-CN" altLang="zh-CN" b="1" dirty="0"/>
          </a:p>
          <a:p>
            <a:pPr lvl="1"/>
            <a:r>
              <a:rPr lang="en-US" altLang="zh-CN" b="1" dirty="0"/>
              <a:t>Vintage/aged</a:t>
            </a:r>
            <a:endParaRPr lang="zh-CN" altLang="zh-CN" b="1" dirty="0"/>
          </a:p>
          <a:p>
            <a:pPr lvl="1"/>
            <a:r>
              <a:rPr lang="en-US" altLang="zh-CN" b="1" dirty="0"/>
              <a:t>Like the taste</a:t>
            </a:r>
            <a:endParaRPr lang="zh-CN" altLang="zh-CN" b="1" dirty="0"/>
          </a:p>
          <a:p>
            <a:endParaRPr lang="zh-CN" altLang="en-US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内容占位符 1"/>
          <p:cNvSpPr>
            <a:spLocks noGrp="1"/>
          </p:cNvSpPr>
          <p:nvPr>
            <p:ph/>
          </p:nvPr>
        </p:nvSpPr>
        <p:spPr/>
        <p:txBody>
          <a:bodyPr/>
          <a:lstStyle/>
          <a:p>
            <a:r>
              <a:rPr lang="en-US" altLang="zh-CN" b="1" u="sng" dirty="0"/>
              <a:t>Factors with </a:t>
            </a:r>
            <a:r>
              <a:rPr lang="en-US" altLang="zh-CN" b="1" u="sng" dirty="0">
                <a:solidFill>
                  <a:srgbClr val="FF0000"/>
                </a:solidFill>
              </a:rPr>
              <a:t>negative influence</a:t>
            </a:r>
          </a:p>
          <a:p>
            <a:pPr lvl="1"/>
            <a:r>
              <a:rPr lang="en-US" altLang="zh-CN" b="1" dirty="0"/>
              <a:t>Variety</a:t>
            </a:r>
          </a:p>
          <a:p>
            <a:pPr lvl="1"/>
            <a:r>
              <a:rPr lang="en-US" altLang="zh-CN" b="1" dirty="0"/>
              <a:t>Awards</a:t>
            </a:r>
            <a:endParaRPr lang="zh-CN" altLang="zh-CN" b="1" dirty="0"/>
          </a:p>
          <a:p>
            <a:pPr lvl="1"/>
            <a:r>
              <a:rPr lang="en-US" altLang="zh-CN" b="1" dirty="0"/>
              <a:t>Region</a:t>
            </a:r>
            <a:endParaRPr lang="zh-CN" altLang="zh-CN" b="1" dirty="0"/>
          </a:p>
          <a:p>
            <a:pPr lvl="1"/>
            <a:r>
              <a:rPr lang="en-US" altLang="zh-CN" b="1" dirty="0"/>
              <a:t>AD             </a:t>
            </a:r>
            <a:endParaRPr lang="zh-CN" altLang="zh-CN" b="1" dirty="0"/>
          </a:p>
          <a:p>
            <a:pPr lvl="1"/>
            <a:r>
              <a:rPr lang="en-US" altLang="zh-CN" b="1" dirty="0"/>
              <a:t>tasting</a:t>
            </a:r>
            <a:endParaRPr lang="zh-CN" altLang="zh-CN" b="1" dirty="0"/>
          </a:p>
          <a:p>
            <a:pPr lvl="1"/>
            <a:r>
              <a:rPr lang="en-US" altLang="zh-CN" b="1" dirty="0"/>
              <a:t>Media promotion</a:t>
            </a:r>
          </a:p>
          <a:p>
            <a:pPr lvl="1"/>
            <a:r>
              <a:rPr lang="en-US" altLang="zh-CN" b="1" dirty="0"/>
              <a:t>Who is the distributor</a:t>
            </a:r>
          </a:p>
          <a:p>
            <a:pPr lvl="1"/>
            <a:r>
              <a:rPr lang="en-US" altLang="zh-CN" b="1" dirty="0"/>
              <a:t>Producer support</a:t>
            </a:r>
            <a:endParaRPr lang="zh-CN" altLang="zh-CN" b="1" dirty="0"/>
          </a:p>
          <a:p>
            <a:endParaRPr lang="zh-CN" alt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Contents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/>
              <a:t>1. Industry Statistics</a:t>
            </a:r>
          </a:p>
          <a:p>
            <a:r>
              <a:rPr lang="en-US" altLang="zh-CN" b="1" dirty="0"/>
              <a:t>2. Industry Current situation</a:t>
            </a:r>
          </a:p>
          <a:p>
            <a:r>
              <a:rPr lang="en-US" altLang="zh-CN" b="1" dirty="0"/>
              <a:t>3. Reasons behind the difficult situation</a:t>
            </a:r>
          </a:p>
          <a:p>
            <a:r>
              <a:rPr lang="en-US" altLang="zh-CN" b="1" dirty="0"/>
              <a:t>4. Buying behavior</a:t>
            </a:r>
          </a:p>
          <a:p>
            <a:r>
              <a:rPr lang="en-US" altLang="zh-CN" b="1" dirty="0"/>
              <a:t>5. Suggestion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内容占位符 1"/>
          <p:cNvSpPr>
            <a:spLocks noGrp="1"/>
          </p:cNvSpPr>
          <p:nvPr>
            <p:ph/>
          </p:nvPr>
        </p:nvSpPr>
        <p:spPr/>
        <p:txBody>
          <a:bodyPr/>
          <a:lstStyle/>
          <a:p>
            <a:r>
              <a:rPr lang="en-US" altLang="zh-CN" sz="3600" b="1" u="sng" dirty="0">
                <a:solidFill>
                  <a:srgbClr val="C00000"/>
                </a:solidFill>
              </a:rPr>
              <a:t>A few thoughts about how to overcome these barriers</a:t>
            </a:r>
          </a:p>
          <a:p>
            <a:r>
              <a:rPr lang="en-US" altLang="zh-CN" b="1" dirty="0"/>
              <a:t>1) Analyzing Chinese wine consumers</a:t>
            </a:r>
          </a:p>
          <a:p>
            <a:pPr lvl="1"/>
            <a:r>
              <a:rPr lang="en-US" altLang="zh-CN" dirty="0"/>
              <a:t>Occasional consumers</a:t>
            </a:r>
          </a:p>
          <a:p>
            <a:pPr lvl="1"/>
            <a:r>
              <a:rPr lang="en-US" altLang="zh-CN" dirty="0"/>
              <a:t>Habitual consumers</a:t>
            </a:r>
          </a:p>
          <a:p>
            <a:r>
              <a:rPr lang="en-US" altLang="zh-CN" b="1" dirty="0"/>
              <a:t>2) Cooperation and competition</a:t>
            </a:r>
          </a:p>
          <a:p>
            <a:pPr lvl="1"/>
            <a:r>
              <a:rPr lang="en-US" altLang="zh-CN" dirty="0"/>
              <a:t>Beer or liquor </a:t>
            </a:r>
            <a:r>
              <a:rPr lang="en-US" altLang="zh-CN" dirty="0">
                <a:solidFill>
                  <a:srgbClr val="C00000"/>
                </a:solidFill>
              </a:rPr>
              <a:t>VS</a:t>
            </a:r>
            <a:r>
              <a:rPr lang="en-US" altLang="zh-CN" dirty="0"/>
              <a:t> wine</a:t>
            </a:r>
          </a:p>
          <a:p>
            <a:pPr lvl="1"/>
            <a:r>
              <a:rPr lang="en-US" altLang="zh-CN" dirty="0"/>
              <a:t>Local </a:t>
            </a:r>
            <a:r>
              <a:rPr lang="en-US" altLang="zh-CN" dirty="0">
                <a:solidFill>
                  <a:srgbClr val="C00000"/>
                </a:solidFill>
              </a:rPr>
              <a:t>VS</a:t>
            </a:r>
            <a:r>
              <a:rPr lang="en-US" altLang="zh-CN" dirty="0"/>
              <a:t> international</a:t>
            </a:r>
          </a:p>
          <a:p>
            <a:r>
              <a:rPr lang="en-US" altLang="zh-CN" b="1" dirty="0"/>
              <a:t>3) Address the specific features of Chinese food culture</a:t>
            </a:r>
            <a:endParaRPr lang="zh-CN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内容占位符 1"/>
          <p:cNvSpPr>
            <a:spLocks noGrp="1"/>
          </p:cNvSpPr>
          <p:nvPr>
            <p:ph/>
          </p:nvPr>
        </p:nvSpPr>
        <p:spPr>
          <a:xfrm>
            <a:off x="250825" y="692150"/>
            <a:ext cx="8642350" cy="5434013"/>
          </a:xfrm>
        </p:spPr>
        <p:txBody>
          <a:bodyPr/>
          <a:lstStyle/>
          <a:p>
            <a:r>
              <a:rPr lang="en-US" altLang="zh-CN" b="1"/>
              <a:t>4) A unified ‘Chinese palate’ doesn’t exist</a:t>
            </a:r>
          </a:p>
          <a:p>
            <a:r>
              <a:rPr lang="en-US" altLang="zh-CN" b="1"/>
              <a:t>5) The validity of consumer research</a:t>
            </a:r>
          </a:p>
          <a:p>
            <a:r>
              <a:rPr lang="en-US" altLang="zh-CN" b="1"/>
              <a:t>6) The rationality of wine price</a:t>
            </a:r>
          </a:p>
          <a:p>
            <a:r>
              <a:rPr lang="en-US" altLang="zh-CN" b="1"/>
              <a:t>7) Capture the new-generation of consumers</a:t>
            </a:r>
          </a:p>
          <a:p>
            <a:r>
              <a:rPr lang="en-US" altLang="zh-CN" b="1"/>
              <a:t>8) Misunderstandings about wine education</a:t>
            </a:r>
            <a:endParaRPr lang="zh-CN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323850" y="1481138"/>
            <a:ext cx="8820150" cy="452596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zh-CN" b="1" dirty="0"/>
              <a:t>Register your own CHINESE name and trademark</a:t>
            </a:r>
          </a:p>
          <a:p>
            <a:pPr>
              <a:defRPr/>
            </a:pPr>
            <a:r>
              <a:rPr lang="en-US" altLang="zh-CN" b="1" dirty="0"/>
              <a:t>Study local regulations (labeling etc.</a:t>
            </a:r>
          </a:p>
          <a:p>
            <a:pPr>
              <a:defRPr/>
            </a:pPr>
            <a:endParaRPr lang="en-US" altLang="zh-CN" b="1" dirty="0"/>
          </a:p>
          <a:p>
            <a:pPr>
              <a:defRPr/>
            </a:pPr>
            <a:r>
              <a:rPr lang="en-US" altLang="zh-CN" sz="1800" b="1" dirty="0"/>
              <a:t>by doing Administrative Recording with China CIQ.</a:t>
            </a:r>
          </a:p>
          <a:p>
            <a:pPr>
              <a:defRPr/>
            </a:pPr>
            <a:r>
              <a:rPr lang="en-US" altLang="zh-CN" sz="1800" b="1" dirty="0"/>
              <a:t>Visit </a:t>
            </a:r>
            <a:r>
              <a:rPr lang="en-US" altLang="zh-CN" sz="1800" b="1" dirty="0">
                <a:hlinkClick r:id="rId2"/>
              </a:rPr>
              <a:t>http://ire.eciq.cn/</a:t>
            </a:r>
            <a:r>
              <a:rPr lang="en-US" altLang="zh-CN" sz="1800" b="1" dirty="0"/>
              <a:t> then choose “the Filing Management System for Imported Food Exporters or Agents overseas” to log in, and fill in the forms accordingly. </a:t>
            </a:r>
          </a:p>
          <a:p>
            <a:pPr>
              <a:defRPr/>
            </a:pPr>
            <a:r>
              <a:rPr lang="en-US" altLang="zh-CN" sz="1800" b="1" dirty="0"/>
              <a:t>You can ask for a bilingual manual from Chinese agent to guide you in filling this form. However, it is strongly recommended that you seek the help from your China consignee. </a:t>
            </a:r>
            <a:br>
              <a:rPr lang="en-US" altLang="zh-CN" sz="1800" b="1" dirty="0"/>
            </a:br>
            <a:br>
              <a:rPr lang="en-US" altLang="zh-CN" sz="1800" b="1" dirty="0"/>
            </a:br>
            <a:r>
              <a:rPr lang="en-US" altLang="zh-CN" sz="1800" b="1" dirty="0"/>
              <a:t>Wrong information filled in may result in delay of your exporting shipment or even misleading record of your company in this system</a:t>
            </a:r>
            <a:r>
              <a:rPr lang="en-US" altLang="zh-CN" sz="1800" b="1" dirty="0">
                <a:solidFill>
                  <a:srgbClr val="898989"/>
                </a:solidFill>
              </a:rPr>
              <a:t>.</a:t>
            </a:r>
            <a:endParaRPr lang="en-US" altLang="zh-CN" sz="1800" b="1" dirty="0"/>
          </a:p>
          <a:p>
            <a:pPr>
              <a:defRPr/>
            </a:pPr>
            <a:endParaRPr lang="zh-CN" altLang="en-US" b="1" dirty="0"/>
          </a:p>
        </p:txBody>
      </p:sp>
      <p:sp>
        <p:nvSpPr>
          <p:cNvPr id="2560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5.Suggestions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70000"/>
              </a:lnSpc>
              <a:defRPr/>
            </a:pPr>
            <a:r>
              <a:rPr lang="en-US" altLang="zh-CN" b="1" dirty="0"/>
              <a:t>1) Language</a:t>
            </a:r>
          </a:p>
          <a:p>
            <a:pPr>
              <a:lnSpc>
                <a:spcPct val="70000"/>
              </a:lnSpc>
              <a:defRPr/>
            </a:pPr>
            <a:endParaRPr lang="en-US" altLang="zh-CN" b="1" dirty="0"/>
          </a:p>
          <a:p>
            <a:pPr>
              <a:lnSpc>
                <a:spcPct val="70000"/>
              </a:lnSpc>
              <a:defRPr/>
            </a:pPr>
            <a:r>
              <a:rPr lang="en-US" altLang="zh-CN" b="1" dirty="0"/>
              <a:t>2) Communication</a:t>
            </a:r>
          </a:p>
          <a:p>
            <a:pPr>
              <a:lnSpc>
                <a:spcPct val="70000"/>
              </a:lnSpc>
              <a:defRPr/>
            </a:pPr>
            <a:endParaRPr lang="en-US" altLang="zh-CN" b="1" dirty="0"/>
          </a:p>
          <a:p>
            <a:pPr>
              <a:lnSpc>
                <a:spcPct val="70000"/>
              </a:lnSpc>
              <a:defRPr/>
            </a:pPr>
            <a:r>
              <a:rPr lang="en-US" altLang="zh-CN" b="1" dirty="0"/>
              <a:t>3) Competitor</a:t>
            </a:r>
          </a:p>
          <a:p>
            <a:pPr>
              <a:lnSpc>
                <a:spcPct val="70000"/>
              </a:lnSpc>
              <a:defRPr/>
            </a:pPr>
            <a:endParaRPr lang="en-US" altLang="zh-CN" b="1" dirty="0"/>
          </a:p>
          <a:p>
            <a:pPr>
              <a:lnSpc>
                <a:spcPct val="70000"/>
              </a:lnSpc>
              <a:defRPr/>
            </a:pPr>
            <a:r>
              <a:rPr lang="en-US" altLang="zh-CN" b="1" dirty="0"/>
              <a:t>4) Cuisine/food</a:t>
            </a:r>
          </a:p>
          <a:p>
            <a:pPr>
              <a:lnSpc>
                <a:spcPct val="70000"/>
              </a:lnSpc>
              <a:defRPr/>
            </a:pPr>
            <a:endParaRPr lang="en-US" altLang="zh-CN" b="1" dirty="0"/>
          </a:p>
          <a:p>
            <a:pPr>
              <a:lnSpc>
                <a:spcPct val="70000"/>
              </a:lnSpc>
              <a:defRPr/>
            </a:pPr>
            <a:r>
              <a:rPr lang="en-US" altLang="zh-CN" b="1" dirty="0"/>
              <a:t>……</a:t>
            </a:r>
          </a:p>
          <a:p>
            <a:pPr>
              <a:defRPr/>
            </a:pPr>
            <a:r>
              <a:rPr lang="en-US" altLang="zh-CN" b="1" dirty="0"/>
              <a:t>DO NOT simply apply your </a:t>
            </a:r>
            <a:r>
              <a:rPr lang="en-US" altLang="zh-CN" dirty="0"/>
              <a:t> </a:t>
            </a:r>
            <a:r>
              <a:rPr lang="en-US" altLang="zh-CN" b="1" dirty="0"/>
              <a:t>succeeded experience in Europe or America</a:t>
            </a:r>
            <a:endParaRPr lang="zh-CN" altLang="en-US" b="1" dirty="0"/>
          </a:p>
          <a:p>
            <a:pPr>
              <a:defRPr/>
            </a:pPr>
            <a:endParaRPr lang="zh-CN" altLang="en-US" b="1" dirty="0"/>
          </a:p>
          <a:p>
            <a:pPr>
              <a:defRPr/>
            </a:pP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altLang="zh-CN" b="1" dirty="0"/>
              <a:t>Obstacles to discover</a:t>
            </a:r>
            <a:br>
              <a:rPr lang="en-US" altLang="zh-CN" b="1" dirty="0"/>
            </a:br>
            <a:r>
              <a:rPr lang="en-US" altLang="zh-CN" dirty="0"/>
              <a:t>            </a:t>
            </a:r>
            <a:r>
              <a:rPr lang="en-US" altLang="zh-CN" b="1" dirty="0"/>
              <a:t> Chinese Market</a:t>
            </a:r>
            <a:endParaRPr lang="zh-CN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39750" y="404812"/>
            <a:ext cx="8229600" cy="576049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zh-CN" sz="3600" b="1" u="sng" dirty="0"/>
              <a:t>Encourage to do:</a:t>
            </a:r>
          </a:p>
          <a:p>
            <a:pPr lvl="1">
              <a:defRPr/>
            </a:pPr>
            <a:r>
              <a:rPr lang="en-US" altLang="zh-CN" b="1" dirty="0"/>
              <a:t>Work with media</a:t>
            </a:r>
          </a:p>
          <a:p>
            <a:pPr lvl="1">
              <a:defRPr/>
            </a:pPr>
            <a:r>
              <a:rPr lang="en-US" altLang="zh-CN" b="1" dirty="0"/>
              <a:t>To build good image </a:t>
            </a:r>
            <a:r>
              <a:rPr lang="en-US" altLang="zh-CN" b="1"/>
              <a:t>of Economy/region</a:t>
            </a:r>
            <a:endParaRPr lang="en-US" altLang="zh-CN" b="1" dirty="0"/>
          </a:p>
          <a:p>
            <a:pPr lvl="2">
              <a:defRPr/>
            </a:pPr>
            <a:r>
              <a:rPr lang="en-US" altLang="zh-CN" b="1" dirty="0"/>
              <a:t>NZ:  Pure, nature, safe food…</a:t>
            </a:r>
          </a:p>
          <a:p>
            <a:pPr lvl="1">
              <a:defRPr/>
            </a:pPr>
            <a:r>
              <a:rPr lang="en-US" altLang="zh-CN" b="1" dirty="0"/>
              <a:t>Tasting is very helpful for even beginners</a:t>
            </a:r>
          </a:p>
          <a:p>
            <a:pPr lvl="1">
              <a:defRPr/>
            </a:pPr>
            <a:r>
              <a:rPr lang="en-US" altLang="zh-CN" b="1" dirty="0"/>
              <a:t>Wine association should do </a:t>
            </a:r>
            <a:r>
              <a:rPr lang="en-US" altLang="zh-CN" b="1" dirty="0">
                <a:solidFill>
                  <a:srgbClr val="FF0000"/>
                </a:solidFill>
              </a:rPr>
              <a:t>more</a:t>
            </a:r>
          </a:p>
          <a:p>
            <a:pPr>
              <a:defRPr/>
            </a:pPr>
            <a:endParaRPr lang="en-US" altLang="zh-CN" b="1" dirty="0"/>
          </a:p>
          <a:p>
            <a:pPr>
              <a:defRPr/>
            </a:pPr>
            <a:r>
              <a:rPr lang="en-US" altLang="zh-CN" b="1" u="sng" dirty="0"/>
              <a:t>Not encourage to do</a:t>
            </a:r>
          </a:p>
          <a:p>
            <a:pPr lvl="1">
              <a:defRPr/>
            </a:pPr>
            <a:r>
              <a:rPr lang="en-US" altLang="zh-CN" b="1" dirty="0"/>
              <a:t>Talk too much on history/technique</a:t>
            </a:r>
          </a:p>
          <a:p>
            <a:pPr lvl="1">
              <a:defRPr/>
            </a:pPr>
            <a:r>
              <a:rPr lang="en-US" altLang="zh-CN" b="1" dirty="0"/>
              <a:t>Too early to talk more on food &amp; wine paring for majority  consumer</a:t>
            </a:r>
          </a:p>
          <a:p>
            <a:pPr lvl="1">
              <a:defRPr/>
            </a:pPr>
            <a:endParaRPr lang="zh-CN" altLang="en-US" b="1" dirty="0"/>
          </a:p>
          <a:p>
            <a:pPr>
              <a:defRPr/>
            </a:pPr>
            <a:endParaRPr lang="zh-CN" altLang="en-US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10"/>
          <p:cNvGraphicFramePr>
            <a:graphicFrameLocks noChangeAspect="1"/>
          </p:cNvGraphicFramePr>
          <p:nvPr/>
        </p:nvGraphicFramePr>
        <p:xfrm>
          <a:off x="0" y="1125538"/>
          <a:ext cx="9074150" cy="489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r:id="rId4" imgW="9077731" imgH="4895512" progId="Excel.Sheet.8">
                  <p:embed/>
                </p:oleObj>
              </mc:Choice>
              <mc:Fallback>
                <p:oleObj r:id="rId4" imgW="9077731" imgH="4895512" progId="Excel.Sheet.8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125538"/>
                        <a:ext cx="9074150" cy="4895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标题 1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229600" cy="585788"/>
          </a:xfrm>
        </p:spPr>
        <p:txBody>
          <a:bodyPr/>
          <a:lstStyle/>
          <a:p>
            <a:pPr algn="l" eaLnBrk="1" hangingPunct="1"/>
            <a:r>
              <a:rPr lang="en-US" altLang="zh-CN" sz="3200" b="1" dirty="0"/>
              <a:t>1 Industry  Statistic</a:t>
            </a:r>
          </a:p>
        </p:txBody>
      </p:sp>
      <p:sp>
        <p:nvSpPr>
          <p:cNvPr id="1028" name="Text Box 9"/>
          <p:cNvSpPr txBox="1">
            <a:spLocks noChangeArrowheads="1"/>
          </p:cNvSpPr>
          <p:nvPr/>
        </p:nvSpPr>
        <p:spPr bwMode="auto">
          <a:xfrm rot="-5400000">
            <a:off x="-938212" y="3178175"/>
            <a:ext cx="27368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zh-CN" b="1"/>
              <a:t>volume '000 Tons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404813"/>
            <a:ext cx="8580438" cy="607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标题 1"/>
          <p:cNvSpPr>
            <a:spLocks noChangeArrowheads="1"/>
          </p:cNvSpPr>
          <p:nvPr/>
        </p:nvSpPr>
        <p:spPr bwMode="auto">
          <a:xfrm>
            <a:off x="251520" y="188640"/>
            <a:ext cx="8435975" cy="133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US" altLang="zh-CN" sz="3600" b="1" dirty="0">
                <a:solidFill>
                  <a:schemeClr val="tx2"/>
                </a:solidFill>
              </a:rPr>
              <a:t>Proportion of </a:t>
            </a:r>
            <a:r>
              <a:rPr lang="en-US" altLang="zh-CN" sz="3200" b="1" dirty="0">
                <a:solidFill>
                  <a:schemeClr val="tx2"/>
                </a:solidFill>
              </a:rPr>
              <a:t>imported wine      </a:t>
            </a:r>
            <a:r>
              <a:rPr lang="en-US" altLang="zh-CN" b="1" dirty="0">
                <a:solidFill>
                  <a:schemeClr val="tx2"/>
                </a:solidFill>
              </a:rPr>
              <a:t>by regions 2011</a:t>
            </a:r>
            <a:br>
              <a:rPr lang="en-US" altLang="zh-CN" b="1" dirty="0">
                <a:solidFill>
                  <a:schemeClr val="tx2"/>
                </a:solidFill>
              </a:rPr>
            </a:br>
            <a:r>
              <a:rPr lang="en-US" altLang="zh-CN" b="1" dirty="0">
                <a:solidFill>
                  <a:schemeClr val="tx2"/>
                </a:solidFill>
              </a:rPr>
              <a:t>in volume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381000"/>
            <a:ext cx="6753225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标题 1"/>
          <p:cNvSpPr>
            <a:spLocks noChangeArrowheads="1"/>
          </p:cNvSpPr>
          <p:nvPr/>
        </p:nvSpPr>
        <p:spPr bwMode="auto">
          <a:xfrm>
            <a:off x="251520" y="0"/>
            <a:ext cx="8435975" cy="133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US" altLang="zh-CN" sz="3600" b="1" dirty="0">
                <a:solidFill>
                  <a:schemeClr val="tx2"/>
                </a:solidFill>
              </a:rPr>
              <a:t>Proportion of </a:t>
            </a:r>
            <a:r>
              <a:rPr lang="en-US" altLang="zh-CN" sz="3200" b="1" dirty="0">
                <a:solidFill>
                  <a:schemeClr val="tx2"/>
                </a:solidFill>
              </a:rPr>
              <a:t>imported wine      </a:t>
            </a:r>
            <a:r>
              <a:rPr lang="en-US" altLang="zh-CN" b="1" dirty="0">
                <a:solidFill>
                  <a:schemeClr val="tx2"/>
                </a:solidFill>
              </a:rPr>
              <a:t>by regions 2012</a:t>
            </a:r>
            <a:br>
              <a:rPr lang="en-US" altLang="zh-CN" b="1" dirty="0">
                <a:solidFill>
                  <a:schemeClr val="tx2"/>
                </a:solidFill>
              </a:rPr>
            </a:br>
            <a:r>
              <a:rPr lang="en-US" altLang="zh-CN" b="1" dirty="0">
                <a:solidFill>
                  <a:schemeClr val="tx2"/>
                </a:solidFill>
              </a:rPr>
              <a:t>in volume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1052513"/>
            <a:ext cx="7789862" cy="530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标题 1"/>
          <p:cNvSpPr>
            <a:spLocks noChangeArrowheads="1"/>
          </p:cNvSpPr>
          <p:nvPr/>
        </p:nvSpPr>
        <p:spPr bwMode="auto">
          <a:xfrm>
            <a:off x="250825" y="274638"/>
            <a:ext cx="8435975" cy="133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US" altLang="zh-CN" sz="3600" b="1" dirty="0">
                <a:solidFill>
                  <a:schemeClr val="tx2"/>
                </a:solidFill>
              </a:rPr>
              <a:t>Proportion of </a:t>
            </a:r>
            <a:r>
              <a:rPr lang="en-US" altLang="zh-CN" sz="3200" b="1" dirty="0">
                <a:solidFill>
                  <a:schemeClr val="tx2"/>
                </a:solidFill>
              </a:rPr>
              <a:t>imported wine     </a:t>
            </a:r>
            <a:r>
              <a:rPr lang="en-US" altLang="zh-CN" b="1" dirty="0">
                <a:solidFill>
                  <a:schemeClr val="tx2"/>
                </a:solidFill>
              </a:rPr>
              <a:t>by regions 2013</a:t>
            </a:r>
            <a:br>
              <a:rPr lang="en-US" altLang="zh-CN" b="1" dirty="0">
                <a:solidFill>
                  <a:schemeClr val="tx2"/>
                </a:solidFill>
              </a:rPr>
            </a:br>
            <a:r>
              <a:rPr lang="en-US" altLang="zh-CN" b="1" dirty="0">
                <a:solidFill>
                  <a:schemeClr val="tx2"/>
                </a:solidFill>
              </a:rPr>
              <a:t>in volume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833188"/>
              </p:ext>
            </p:extLst>
          </p:nvPr>
        </p:nvGraphicFramePr>
        <p:xfrm>
          <a:off x="1187624" y="260648"/>
          <a:ext cx="7704857" cy="6369664"/>
        </p:xfrm>
        <a:graphic>
          <a:graphicData uri="http://schemas.openxmlformats.org/drawingml/2006/table">
            <a:tbl>
              <a:tblPr/>
              <a:tblGrid>
                <a:gridCol w="4139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40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08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86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31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98118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Economy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QUANTITY (L)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AMOUNTS (DOLLARS)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volume%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latin typeface="宋体"/>
                        </a:rPr>
                        <a:t>Price USD</a:t>
                      </a:r>
                    </a:p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latin typeface="宋体"/>
                        </a:rPr>
                        <a:t>/Bottle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8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86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France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</a:t>
                      </a:r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128,735,587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 </a:t>
                      </a:r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658,504,721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    </a:t>
                      </a:r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46.34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400" b="1" i="0" u="none" strike="noStrike" dirty="0">
                          <a:solidFill>
                            <a:schemeClr val="tx1"/>
                          </a:solidFill>
                          <a:latin typeface="宋体"/>
                        </a:rPr>
                        <a:t>3.836</a:t>
                      </a:r>
                      <a:r>
                        <a:rPr lang="en-US" altLang="zh-CN" sz="1400" b="1" i="0" u="none" strike="noStrike" dirty="0">
                          <a:solidFill>
                            <a:srgbClr val="C00000"/>
                          </a:solidFill>
                          <a:latin typeface="宋体"/>
                        </a:rPr>
                        <a:t>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8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86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Australia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</a:t>
                      </a:r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36,408,802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 </a:t>
                      </a:r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225,983,524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    </a:t>
                      </a:r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13.11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400" b="1" i="0" u="none" strike="noStrike" dirty="0">
                          <a:solidFill>
                            <a:srgbClr val="C00000"/>
                          </a:solidFill>
                          <a:latin typeface="宋体"/>
                        </a:rPr>
                        <a:t>4.655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8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386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4/3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Chile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</a:t>
                      </a:r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25,528,775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 </a:t>
                      </a:r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100,024,112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     </a:t>
                      </a:r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9.19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400" b="1" i="0" u="none" strike="noStrike" dirty="0">
                          <a:solidFill>
                            <a:srgbClr val="0070C0"/>
                          </a:solidFill>
                          <a:latin typeface="宋体"/>
                        </a:rPr>
                        <a:t>2.939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8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386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3/4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Spain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       </a:t>
                      </a:r>
                      <a:r>
                        <a:rPr lang="en-US" altLang="zh-CN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29,758,556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                    </a:t>
                      </a:r>
                      <a:r>
                        <a:rPr lang="en-US" altLang="zh-CN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91,657,801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1" i="0" u="none" strike="noStrike" dirty="0">
                          <a:solidFill>
                            <a:schemeClr val="tx1"/>
                          </a:solidFill>
                          <a:latin typeface="宋体"/>
                        </a:rPr>
                        <a:t>    </a:t>
                      </a:r>
                      <a:r>
                        <a:rPr lang="en-US" altLang="zh-CN" sz="1400" b="1" i="0" u="none" strike="noStrike" dirty="0">
                          <a:solidFill>
                            <a:schemeClr val="tx1"/>
                          </a:solidFill>
                          <a:latin typeface="宋体"/>
                        </a:rPr>
                        <a:t>10.71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400" b="1" i="0" u="none" strike="noStrike" dirty="0">
                          <a:solidFill>
                            <a:srgbClr val="0070C0"/>
                          </a:solidFill>
                          <a:latin typeface="宋体"/>
                        </a:rPr>
                        <a:t>2.310</a:t>
                      </a:r>
                      <a:r>
                        <a:rPr lang="en-US" altLang="zh-CN" sz="1400" b="1" i="0" u="none" strike="noStrike" dirty="0">
                          <a:solidFill>
                            <a:schemeClr val="tx1"/>
                          </a:solidFill>
                          <a:latin typeface="宋体"/>
                        </a:rPr>
                        <a:t>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8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386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Italy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</a:t>
                      </a:r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19,659,249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   </a:t>
                      </a:r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90,111,606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     </a:t>
                      </a:r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7.08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3.438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8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386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United States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</a:t>
                      </a:r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12,697,990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   </a:t>
                      </a:r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73,563,958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     </a:t>
                      </a:r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4.57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400" b="1" i="0" u="none" strike="noStrike" dirty="0">
                          <a:solidFill>
                            <a:srgbClr val="C00000"/>
                          </a:solidFill>
                          <a:latin typeface="宋体"/>
                        </a:rPr>
                        <a:t>4.345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8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86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8/7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Argentina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         </a:t>
                      </a:r>
                      <a:r>
                        <a:rPr lang="en-US" altLang="zh-CN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4,477,105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                    </a:t>
                      </a:r>
                      <a:r>
                        <a:rPr lang="en-US" altLang="zh-CN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22,454,792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1" i="0" u="none" strike="noStrike" dirty="0">
                          <a:solidFill>
                            <a:schemeClr val="tx1"/>
                          </a:solidFill>
                          <a:latin typeface="宋体"/>
                        </a:rPr>
                        <a:t>    </a:t>
                      </a:r>
                      <a:r>
                        <a:rPr lang="en-US" altLang="zh-CN" sz="1400" b="1" i="0" u="none" strike="noStrike" dirty="0">
                          <a:solidFill>
                            <a:schemeClr val="tx1"/>
                          </a:solidFill>
                          <a:latin typeface="宋体"/>
                        </a:rPr>
                        <a:t>1.61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400" b="1" i="0" u="none" strike="noStrike" dirty="0">
                          <a:solidFill>
                            <a:schemeClr val="tx1"/>
                          </a:solidFill>
                          <a:latin typeface="宋体"/>
                        </a:rPr>
                        <a:t>3.762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8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386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7/8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South Africa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</a:t>
                      </a:r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4,592,477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   </a:t>
                      </a:r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22,294,873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     </a:t>
                      </a:r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1.65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3.641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8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386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11/9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New Zealand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         </a:t>
                      </a:r>
                      <a:r>
                        <a:rPr lang="en-US" altLang="zh-CN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1,910,200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                    </a:t>
                      </a:r>
                      <a:r>
                        <a:rPr lang="en-US" altLang="zh-CN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19,834,972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1" i="0" u="none" strike="noStrike" dirty="0">
                          <a:solidFill>
                            <a:schemeClr val="tx1"/>
                          </a:solidFill>
                          <a:latin typeface="宋体"/>
                        </a:rPr>
                        <a:t>     </a:t>
                      </a:r>
                      <a:r>
                        <a:rPr lang="en-US" altLang="zh-CN" sz="1400" b="1" i="0" u="none" strike="noStrike" dirty="0">
                          <a:solidFill>
                            <a:schemeClr val="tx1"/>
                          </a:solidFill>
                          <a:latin typeface="宋体"/>
                        </a:rPr>
                        <a:t>0.69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7.788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8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386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Germany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</a:t>
                      </a:r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3,441,175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   </a:t>
                      </a:r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18,892,546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     </a:t>
                      </a:r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1.24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400" b="1" i="0" u="none" strike="noStrike" dirty="0">
                          <a:solidFill>
                            <a:schemeClr val="tx1"/>
                          </a:solidFill>
                          <a:latin typeface="宋体"/>
                        </a:rPr>
                        <a:t>4.118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8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386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9/11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Portugal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</a:t>
                      </a:r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4,428,131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   </a:t>
                      </a:r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17,798,647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     </a:t>
                      </a:r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1.59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400" b="1" i="0" u="none" strike="noStrike" dirty="0">
                          <a:solidFill>
                            <a:schemeClr val="tx1"/>
                          </a:solidFill>
                          <a:latin typeface="宋体"/>
                        </a:rPr>
                        <a:t>3.015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8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2386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Canada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</a:t>
                      </a:r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1,116,994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   </a:t>
                      </a:r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13,537,279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     </a:t>
                      </a:r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0.40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4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9.090</a:t>
                      </a:r>
                      <a:r>
                        <a:rPr lang="en-US" altLang="zh-CN" sz="1400" b="1" i="0" u="none" strike="noStrike" dirty="0">
                          <a:solidFill>
                            <a:schemeClr val="tx1"/>
                          </a:solidFill>
                          <a:latin typeface="宋体"/>
                        </a:rPr>
                        <a:t>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8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39618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 </a:t>
                      </a:r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277,786,619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     </a:t>
                      </a:r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1,377,197,079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800" b="1" i="0" u="none" strike="noStrike" dirty="0">
                          <a:solidFill>
                            <a:srgbClr val="C00000"/>
                          </a:solidFill>
                          <a:latin typeface="宋体"/>
                        </a:rPr>
                        <a:t>3.718</a:t>
                      </a:r>
                      <a:r>
                        <a:rPr lang="en-US" altLang="zh-CN" sz="18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8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3421" name="TextBox 8"/>
          <p:cNvSpPr txBox="1">
            <a:spLocks noChangeArrowheads="1"/>
          </p:cNvSpPr>
          <p:nvPr/>
        </p:nvSpPr>
        <p:spPr bwMode="auto">
          <a:xfrm>
            <a:off x="323528" y="620688"/>
            <a:ext cx="677108" cy="5904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square">
            <a:spAutoFit/>
          </a:bodyPr>
          <a:lstStyle/>
          <a:p>
            <a:r>
              <a:rPr lang="en-US" altLang="zh-CN" sz="3200" b="1" dirty="0"/>
              <a:t>Imported bottled wines     2013</a:t>
            </a:r>
            <a:endParaRPr lang="zh-CN" altLang="en-US" sz="3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内容占位符 1"/>
          <p:cNvSpPr>
            <a:spLocks noGrp="1"/>
          </p:cNvSpPr>
          <p:nvPr>
            <p:ph/>
          </p:nvPr>
        </p:nvSpPr>
        <p:spPr/>
        <p:txBody>
          <a:bodyPr>
            <a:normAutofit/>
          </a:bodyPr>
          <a:lstStyle/>
          <a:p>
            <a:r>
              <a:rPr lang="en-US" altLang="zh-CN" sz="3600" b="1" dirty="0"/>
              <a:t>2. Industry Current Situation</a:t>
            </a:r>
          </a:p>
          <a:p>
            <a:endParaRPr lang="en-US" altLang="zh-CN" sz="2400" dirty="0"/>
          </a:p>
          <a:p>
            <a:r>
              <a:rPr lang="en-US" altLang="zh-CN" sz="2400" dirty="0"/>
              <a:t>by the end of December the annual production of Chinese wines in 2013 was 1,178,300 kilolitres, a 14.59% decrease from 2012. Sales revenue was down by 8.52% to 40.82 billion RMB, making a profit of 4.38 billion RMB, a 20.06% decrease from the year before. </a:t>
            </a:r>
          </a:p>
          <a:p>
            <a:r>
              <a:rPr lang="en-US" altLang="zh-CN" sz="2400" dirty="0"/>
              <a:t>From the National Bureau of Statistics of China</a:t>
            </a:r>
          </a:p>
          <a:p>
            <a:endParaRPr lang="en-US" altLang="zh-CN" sz="2400" dirty="0"/>
          </a:p>
          <a:p>
            <a:r>
              <a:rPr lang="en-US" altLang="zh-CN" sz="2400" dirty="0"/>
              <a:t>The larger-scale companies were hit hardest. Across the 19 wineries owned by the top four winemaking companies in China, the production, sales volume and revenue are significantly down by 23.78%, 34.35% and 37.8% respectively. </a:t>
            </a:r>
          </a:p>
          <a:p>
            <a:r>
              <a:rPr lang="en-US" altLang="zh-CN" sz="2400" dirty="0"/>
              <a:t>From CADA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ChangeArrowheads="1"/>
          </p:cNvSpPr>
          <p:nvPr/>
        </p:nvSpPr>
        <p:spPr bwMode="auto">
          <a:xfrm>
            <a:off x="611188" y="300038"/>
            <a:ext cx="82819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 dirty="0">
                <a:solidFill>
                  <a:schemeClr val="tx2"/>
                </a:solidFill>
              </a:rPr>
              <a:t>Wine Production in China</a:t>
            </a:r>
          </a:p>
        </p:txBody>
      </p:sp>
      <p:graphicFrame>
        <p:nvGraphicFramePr>
          <p:cNvPr id="3075" name="Object 12"/>
          <p:cNvGraphicFramePr>
            <a:graphicFrameLocks noGrp="1" noChangeAspect="1"/>
          </p:cNvGraphicFramePr>
          <p:nvPr>
            <p:ph sz="half" idx="2"/>
          </p:nvPr>
        </p:nvGraphicFramePr>
        <p:xfrm>
          <a:off x="-50800" y="2046288"/>
          <a:ext cx="9194800" cy="366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Worksheet" r:id="rId3" imgW="9191757" imgH="3667048" progId="Excel.Sheet.8">
                  <p:embed/>
                </p:oleObj>
              </mc:Choice>
              <mc:Fallback>
                <p:oleObj name="Worksheet" r:id="rId3" imgW="9191757" imgH="3667048" progId="Excel.Sheet.8">
                  <p:embed/>
                  <p:pic>
                    <p:nvPicPr>
                      <p:cNvPr id="0" name="Object 1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50800" y="2046288"/>
                        <a:ext cx="9194800" cy="3663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8"/>
          <p:cNvSpPr>
            <a:spLocks noChangeArrowheads="1"/>
          </p:cNvSpPr>
          <p:nvPr/>
        </p:nvSpPr>
        <p:spPr bwMode="auto">
          <a:xfrm>
            <a:off x="7019925" y="2276475"/>
            <a:ext cx="16652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400" b="1"/>
              <a:t>volume '000 Tons</a:t>
            </a:r>
          </a:p>
        </p:txBody>
      </p:sp>
      <p:cxnSp>
        <p:nvCxnSpPr>
          <p:cNvPr id="9" name="直接箭头连接符 8"/>
          <p:cNvCxnSpPr/>
          <p:nvPr/>
        </p:nvCxnSpPr>
        <p:spPr>
          <a:xfrm>
            <a:off x="6659563" y="3068638"/>
            <a:ext cx="1657350" cy="360362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858</Words>
  <Application>Microsoft Office PowerPoint</Application>
  <PresentationFormat>On-screen Show (4:3)</PresentationFormat>
  <Paragraphs>215</Paragraphs>
  <Slides>24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宋体</vt:lpstr>
      <vt:lpstr>Arial</vt:lpstr>
      <vt:lpstr>Calibri</vt:lpstr>
      <vt:lpstr>黑体</vt:lpstr>
      <vt:lpstr>Times New Roman</vt:lpstr>
      <vt:lpstr>Verdana</vt:lpstr>
      <vt:lpstr>Office 主题</vt:lpstr>
      <vt:lpstr>Microsoft Excel 97-2003 Worksheet</vt:lpstr>
      <vt:lpstr>Worksheet</vt:lpstr>
      <vt:lpstr>China Wine Production and Consumption</vt:lpstr>
      <vt:lpstr>Contents</vt:lpstr>
      <vt:lpstr>1 Industry  Statistic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Total Imported wine</vt:lpstr>
      <vt:lpstr>PowerPoint Presentation</vt:lpstr>
      <vt:lpstr>PowerPoint Presentation</vt:lpstr>
      <vt:lpstr>PowerPoint Presentation</vt:lpstr>
      <vt:lpstr>PowerPoint Presentation</vt:lpstr>
      <vt:lpstr>4. Buying behavior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5.Suggestions</vt:lpstr>
      <vt:lpstr>Obstacles to discover              Chinese Market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wine Market of China</dc:title>
  <dc:creator>李德美</dc:creator>
  <cp:lastModifiedBy>Intern DC</cp:lastModifiedBy>
  <cp:revision>10</cp:revision>
  <dcterms:created xsi:type="dcterms:W3CDTF">2014-05-22T14:43:08Z</dcterms:created>
  <dcterms:modified xsi:type="dcterms:W3CDTF">2017-10-18T17:02:58Z</dcterms:modified>
</cp:coreProperties>
</file>