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62" r:id="rId4"/>
    <p:sldId id="276" r:id="rId5"/>
    <p:sldId id="277" r:id="rId6"/>
    <p:sldId id="279" r:id="rId7"/>
    <p:sldId id="278" r:id="rId8"/>
    <p:sldId id="280" r:id="rId9"/>
    <p:sldId id="261" r:id="rId10"/>
    <p:sldId id="259" r:id="rId11"/>
    <p:sldId id="260" r:id="rId12"/>
    <p:sldId id="265" r:id="rId13"/>
    <p:sldId id="263" r:id="rId14"/>
    <p:sldId id="266" r:id="rId15"/>
    <p:sldId id="264" r:id="rId16"/>
    <p:sldId id="273" r:id="rId17"/>
    <p:sldId id="274" r:id="rId18"/>
    <p:sldId id="275" r:id="rId19"/>
    <p:sldId id="270" r:id="rId20"/>
    <p:sldId id="268" r:id="rId21"/>
    <p:sldId id="269"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D454"/>
    <a:srgbClr val="F9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varScale="1">
        <p:scale>
          <a:sx n="97" d="100"/>
          <a:sy n="97" d="100"/>
        </p:scale>
        <p:origin x="-1456" y="-6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20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29529C-88D5-4A58-B889-C2113B372E87}" type="datetimeFigureOut">
              <a:rPr lang="en-AU" smtClean="0"/>
              <a:pPr/>
              <a:t>13/11/2015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CFFD7-13DA-4329-857E-CA9D892595DA}" type="slidenum">
              <a:rPr lang="en-AU" smtClean="0"/>
              <a:pPr/>
              <a:t>‹#›</a:t>
            </a:fld>
            <a:endParaRPr lang="en-AU"/>
          </a:p>
        </p:txBody>
      </p:sp>
    </p:spTree>
    <p:extLst>
      <p:ext uri="{BB962C8B-B14F-4D97-AF65-F5344CB8AC3E}">
        <p14:creationId xmlns:p14="http://schemas.microsoft.com/office/powerpoint/2010/main" val="1402722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84630-0729-4149-A510-53C4F03B2551}" type="datetimeFigureOut">
              <a:rPr lang="en-AU" smtClean="0"/>
              <a:pPr/>
              <a:t>13/11/2015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FF0BF-277E-4FDB-B390-A2E8DEB168CF}" type="slidenum">
              <a:rPr lang="en-AU" smtClean="0"/>
              <a:pPr/>
              <a:t>‹#›</a:t>
            </a:fld>
            <a:endParaRPr lang="en-AU"/>
          </a:p>
        </p:txBody>
      </p:sp>
    </p:spTree>
    <p:extLst>
      <p:ext uri="{BB962C8B-B14F-4D97-AF65-F5344CB8AC3E}">
        <p14:creationId xmlns:p14="http://schemas.microsoft.com/office/powerpoint/2010/main" val="444433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86871A7-FD45-4EDC-B8E8-5E88B422C341}" type="slidenum">
              <a:rPr lang="en-US" altLang="zh-CN" smtClean="0">
                <a:latin typeface="Arial" pitchFamily="34" charset="0"/>
              </a:rPr>
              <a:pPr/>
              <a:t>8</a:t>
            </a:fld>
            <a:endParaRPr lang="en-US" altLang="zh-CN"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ltLang="zh-CN" smtClean="0">
                <a:latin typeface="Arial" pitchFamily="34" charset="0"/>
              </a:rPr>
              <a:t>ff  中国食品发酵工业研究院</a:t>
            </a:r>
          </a:p>
        </p:txBody>
      </p:sp>
      <p:sp>
        <p:nvSpPr>
          <p:cNvPr id="43011" name="Rectangle 6"/>
          <p:cNvSpPr>
            <a:spLocks noGrp="1" noChangeArrowheads="1"/>
          </p:cNvSpPr>
          <p:nvPr>
            <p:ph type="ftr" sz="quarter" idx="4"/>
          </p:nvPr>
        </p:nvSpPr>
        <p:spPr>
          <a:noFill/>
        </p:spPr>
        <p:txBody>
          <a:bodyPr/>
          <a:lstStyle/>
          <a:p>
            <a:r>
              <a:rPr lang="en-US" altLang="zh-CN" smtClean="0">
                <a:latin typeface="Arial" pitchFamily="34" charset="0"/>
              </a:rPr>
              <a:t>2008年3月</a:t>
            </a:r>
          </a:p>
        </p:txBody>
      </p:sp>
      <p:sp>
        <p:nvSpPr>
          <p:cNvPr id="43012" name="Rectangle 7"/>
          <p:cNvSpPr>
            <a:spLocks noGrp="1" noChangeArrowheads="1"/>
          </p:cNvSpPr>
          <p:nvPr>
            <p:ph type="sldNum" sz="quarter" idx="5"/>
          </p:nvPr>
        </p:nvSpPr>
        <p:spPr>
          <a:noFill/>
        </p:spPr>
        <p:txBody>
          <a:bodyPr/>
          <a:lstStyle/>
          <a:p>
            <a:fld id="{E6C43906-66C6-4037-9F21-FABCEFEC45C8}" type="slidenum">
              <a:rPr lang="en-US" altLang="zh-CN">
                <a:latin typeface="Arial" pitchFamily="34" charset="0"/>
              </a:rPr>
              <a:pPr/>
              <a:t>18</a:t>
            </a:fld>
            <a:endParaRPr lang="en-US" altLang="zh-CN">
              <a:latin typeface="Arial" pitchFamily="34" charset="0"/>
            </a:endParaRP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zh-CN" altLang="zh-CN" smtClean="0">
              <a:latin typeface="Arial" pitchFamily="34" charset="0"/>
              <a:ea typeface="华文细黑"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Gill Sans MT" panose="020B0502020104020203" pitchFamily="34" charset="0"/>
              </a:defRPr>
            </a:lvl1pPr>
          </a:lstStyle>
          <a:p>
            <a:r>
              <a:rPr lang="en-US" smtClean="0"/>
              <a:t>APEC Wine Regulatory Forum</a:t>
            </a:r>
            <a:endParaRPr lang="en-AU" dirty="0"/>
          </a:p>
        </p:txBody>
      </p:sp>
      <p:sp>
        <p:nvSpPr>
          <p:cNvPr id="6" name="Slide Number Placeholder 5"/>
          <p:cNvSpPr>
            <a:spLocks noGrp="1"/>
          </p:cNvSpPr>
          <p:nvPr>
            <p:ph type="sldNum" sz="quarter" idx="12"/>
          </p:nvPr>
        </p:nvSpPr>
        <p:spPr/>
        <p:txBody>
          <a:bodyPr/>
          <a:lstStyle>
            <a:lvl1pPr>
              <a:defRPr>
                <a:latin typeface="Gill Sans MT" panose="020B0502020104020203" pitchFamily="34" charset="0"/>
              </a:defRPr>
            </a:lvl1pPr>
          </a:lstStyle>
          <a:p>
            <a:r>
              <a:rPr lang="en-AU" dirty="0" smtClean="0"/>
              <a:t>Adelaide | Australia</a:t>
            </a:r>
            <a:endParaRPr lang="en-AU" dirty="0"/>
          </a:p>
        </p:txBody>
      </p:sp>
      <p:pic>
        <p:nvPicPr>
          <p:cNvPr id="5" name="Picture 2" descr="C:\Users\jessica.pater\AppData\Local\Microsoft\Windows\Temporary Internet Files\Content.Outlook\ADH3HQZ6\tyrells_vine_0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883" b="31448"/>
          <a:stretch/>
        </p:blipFill>
        <p:spPr bwMode="auto">
          <a:xfrm>
            <a:off x="0" y="2924944"/>
            <a:ext cx="9144000" cy="333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947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032492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11166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5913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97429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13909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225740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497364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38008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5946"/>
            <a:ext cx="8229600" cy="854968"/>
          </a:xfrm>
        </p:spPr>
        <p:txBody>
          <a:bodyPr>
            <a:normAutofit/>
          </a:bodyPr>
          <a:lstStyle>
            <a:lvl1pPr>
              <a:defRPr sz="4000">
                <a:latin typeface="Gill Sans MT" panose="020B0502020104020203"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Footer Placeholder 4"/>
          <p:cNvSpPr txBox="1">
            <a:spLocks/>
          </p:cNvSpPr>
          <p:nvPr userDrawn="1"/>
        </p:nvSpPr>
        <p:spPr>
          <a:xfrm>
            <a:off x="547936" y="6351165"/>
            <a:ext cx="2151856"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dirty="0" smtClean="0"/>
              <a:t>APEC Wine Regulatory Forum</a:t>
            </a:r>
            <a:endParaRPr lang="en-AU" sz="1050" dirty="0"/>
          </a:p>
        </p:txBody>
      </p:sp>
      <p:sp>
        <p:nvSpPr>
          <p:cNvPr id="15" name="Rectangle 14"/>
          <p:cNvSpPr/>
          <p:nvPr userDrawn="1"/>
        </p:nvSpPr>
        <p:spPr>
          <a:xfrm>
            <a:off x="467544" y="692696"/>
            <a:ext cx="8208912" cy="554461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6620961" y="38539"/>
            <a:ext cx="2055495" cy="636905"/>
          </a:xfrm>
          <a:prstGeom prst="rect">
            <a:avLst/>
          </a:prstGeom>
        </p:spPr>
      </p:pic>
      <p:sp>
        <p:nvSpPr>
          <p:cNvPr id="10" name="Footer Placeholder 4"/>
          <p:cNvSpPr txBox="1">
            <a:spLocks/>
          </p:cNvSpPr>
          <p:nvPr userDrawn="1"/>
        </p:nvSpPr>
        <p:spPr>
          <a:xfrm>
            <a:off x="6668616" y="6359040"/>
            <a:ext cx="2151856"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50" dirty="0" smtClean="0"/>
              <a:t>Adelaide | Australia</a:t>
            </a:r>
            <a:endParaRPr lang="en-AU" sz="1050" dirty="0"/>
          </a:p>
        </p:txBody>
      </p:sp>
    </p:spTree>
    <p:extLst>
      <p:ext uri="{BB962C8B-B14F-4D97-AF65-F5344CB8AC3E}">
        <p14:creationId xmlns:p14="http://schemas.microsoft.com/office/powerpoint/2010/main" val="284672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5CF96E-FD57-4790-903E-1514B95F5F82}" type="datetimeFigureOut">
              <a:rPr lang="zh-CN" altLang="en-US" smtClean="0"/>
              <a:pPr/>
              <a:t>2015/11/13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7C219902-334A-49DF-882D-FF2F6FD9BDD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3325259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5920647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8663558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4449873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33969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72469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Gill Sans MT" panose="020B0502020104020203" pitchFamily="34" charset="0"/>
              </a:defRPr>
            </a:lvl1pPr>
          </a:lstStyle>
          <a:p>
            <a:r>
              <a:rPr lang="en-US" smtClean="0"/>
              <a:t>APEC Wine Regulatory Forum</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Gill Sans MT" panose="020B0502020104020203" pitchFamily="34" charset="0"/>
              </a:defRPr>
            </a:lvl1pPr>
          </a:lstStyle>
          <a:p>
            <a:r>
              <a:rPr lang="en-AU" dirty="0" smtClean="0"/>
              <a:t>Adelaide | Australia</a:t>
            </a:r>
            <a:endParaRPr lang="en-AU" dirty="0"/>
          </a:p>
        </p:txBody>
      </p:sp>
    </p:spTree>
    <p:extLst>
      <p:ext uri="{BB962C8B-B14F-4D97-AF65-F5344CB8AC3E}">
        <p14:creationId xmlns:p14="http://schemas.microsoft.com/office/powerpoint/2010/main" val="191573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Footer Placeholder 4"/>
          <p:cNvSpPr txBox="1">
            <a:spLocks/>
          </p:cNvSpPr>
          <p:nvPr userDrawn="1"/>
        </p:nvSpPr>
        <p:spPr>
          <a:xfrm>
            <a:off x="6967104" y="6384869"/>
            <a:ext cx="1781360"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smtClean="0"/>
              <a:t>Adelaide | Australia</a:t>
            </a:r>
            <a:endParaRPr lang="en-AU" dirty="0"/>
          </a:p>
        </p:txBody>
      </p:sp>
      <p:pic>
        <p:nvPicPr>
          <p:cNvPr id="2050" name="Picture 2" descr="C:\Users\jessica.pater\AppData\Local\Microsoft\Windows\Temporary Internet Files\Content.Outlook\ADH3HQZ6\tyrells_vine_02.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13883" b="31448"/>
          <a:stretch/>
        </p:blipFill>
        <p:spPr bwMode="auto">
          <a:xfrm>
            <a:off x="0" y="2924944"/>
            <a:ext cx="9144000" cy="333262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2"/>
          </p:nvPr>
        </p:nvSpPr>
        <p:spPr>
          <a:xfrm>
            <a:off x="457200" y="6356350"/>
            <a:ext cx="2133600" cy="365125"/>
          </a:xfrm>
          <a:prstGeom prst="rect">
            <a:avLst/>
          </a:prstGeom>
        </p:spPr>
        <p:txBody>
          <a:bodyPr/>
          <a:lstStyle>
            <a:lvl1pPr>
              <a:defRPr sz="1200">
                <a:latin typeface="Gill Sans MT" panose="020B0502020104020203" pitchFamily="34" charset="0"/>
              </a:defRPr>
            </a:lvl1pPr>
          </a:lstStyle>
          <a:p>
            <a:r>
              <a:rPr lang="en-US" smtClean="0"/>
              <a:t>APEC Wine Regulatory Forum</a:t>
            </a:r>
            <a:endParaRPr lang="en-AU" dirty="0"/>
          </a:p>
        </p:txBody>
      </p:sp>
    </p:spTree>
    <p:extLst>
      <p:ext uri="{BB962C8B-B14F-4D97-AF65-F5344CB8AC3E}">
        <p14:creationId xmlns:p14="http://schemas.microsoft.com/office/powerpoint/2010/main" val="3424784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GB%2015037-2006%20&#33889;&#33796;&#37202;.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349508"/>
            <a:ext cx="2232248" cy="261610"/>
          </a:xfrm>
          <a:prstGeom prst="rect">
            <a:avLst/>
          </a:prstGeom>
          <a:noFill/>
        </p:spPr>
        <p:txBody>
          <a:bodyPr wrap="square" rtlCol="0">
            <a:spAutoFit/>
          </a:bodyPr>
          <a:lstStyle/>
          <a:p>
            <a:r>
              <a:rPr lang="en-AU" sz="1100" dirty="0" smtClean="0">
                <a:latin typeface="Gill Sans MT" panose="020B0502020104020203" pitchFamily="34" charset="0"/>
              </a:rPr>
              <a:t>APEC Wine Regulatory Forum</a:t>
            </a:r>
            <a:endParaRPr lang="en-AU" sz="1100" dirty="0">
              <a:latin typeface="Gill Sans MT" panose="020B0502020104020203" pitchFamily="34" charset="0"/>
            </a:endParaRPr>
          </a:p>
        </p:txBody>
      </p:sp>
      <p:sp>
        <p:nvSpPr>
          <p:cNvPr id="5" name="TextBox 4"/>
          <p:cNvSpPr txBox="1"/>
          <p:nvPr/>
        </p:nvSpPr>
        <p:spPr>
          <a:xfrm>
            <a:off x="6516216" y="6350492"/>
            <a:ext cx="2232248" cy="287771"/>
          </a:xfrm>
          <a:prstGeom prst="rect">
            <a:avLst/>
          </a:prstGeom>
          <a:noFill/>
        </p:spPr>
        <p:txBody>
          <a:bodyPr wrap="square" rtlCol="0">
            <a:spAutoFit/>
          </a:bodyPr>
          <a:lstStyle/>
          <a:p>
            <a:pPr algn="r"/>
            <a:r>
              <a:rPr lang="en-AU" sz="1100" dirty="0" smtClean="0">
                <a:latin typeface="Gill Sans MT" panose="020B0502020104020203" pitchFamily="34" charset="0"/>
              </a:rPr>
              <a:t>Adelaide | Australia</a:t>
            </a:r>
            <a:endParaRPr lang="en-AU" sz="1100" dirty="0">
              <a:latin typeface="Gill Sans MT" panose="020B0502020104020203" pitchFamily="34" charset="0"/>
            </a:endParaRPr>
          </a:p>
        </p:txBody>
      </p:sp>
      <p:sp>
        <p:nvSpPr>
          <p:cNvPr id="6" name="Title 1"/>
          <p:cNvSpPr txBox="1">
            <a:spLocks/>
          </p:cNvSpPr>
          <p:nvPr/>
        </p:nvSpPr>
        <p:spPr>
          <a:xfrm>
            <a:off x="571472" y="500042"/>
            <a:ext cx="8102629" cy="18721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AU" sz="2400" b="1" dirty="0" smtClean="0">
                <a:latin typeface="Gill Sans MT" panose="020B0502020104020203" pitchFamily="34" charset="0"/>
              </a:rPr>
              <a:t>Development of Chinese Food &amp; Wine Standard </a:t>
            </a:r>
            <a:endParaRPr lang="en-AU" sz="2400" b="1" dirty="0">
              <a:latin typeface="Gill Sans MT" panose="020B0502020104020203" pitchFamily="34" charset="0"/>
            </a:endParaRPr>
          </a:p>
          <a:p>
            <a:pPr>
              <a:defRPr/>
            </a:pPr>
            <a:endParaRPr lang="en-AU" sz="1800" dirty="0" smtClean="0">
              <a:latin typeface="Gill Sans MT" panose="020B0502020104020203" pitchFamily="34" charset="0"/>
            </a:endParaRPr>
          </a:p>
          <a:p>
            <a:pPr>
              <a:defRPr/>
            </a:pPr>
            <a:r>
              <a:rPr lang="en-AU" sz="1800" dirty="0" err="1" smtClean="0">
                <a:latin typeface="Gill Sans MT" panose="020B0502020104020203" pitchFamily="34" charset="0"/>
              </a:rPr>
              <a:t>Yutong</a:t>
            </a:r>
            <a:r>
              <a:rPr lang="en-AU" sz="1800" dirty="0" smtClean="0">
                <a:latin typeface="Gill Sans MT" panose="020B0502020104020203" pitchFamily="34" charset="0"/>
              </a:rPr>
              <a:t> HUANG – CNRIFFI</a:t>
            </a:r>
          </a:p>
          <a:p>
            <a:pPr>
              <a:defRPr/>
            </a:pPr>
            <a:r>
              <a:rPr lang="en-AU" sz="1800" dirty="0" smtClean="0">
                <a:latin typeface="Gill Sans MT" panose="020B0502020104020203" pitchFamily="34" charset="0"/>
              </a:rPr>
              <a:t>APEC WRF November 2015 | Adelaide Australia</a:t>
            </a:r>
            <a:r>
              <a:rPr lang="en-AU" sz="3200" dirty="0" smtClean="0">
                <a:latin typeface="Gill Sans MT" panose="020B0502020104020203" pitchFamily="34" charset="0"/>
              </a:rPr>
              <a:t/>
            </a:r>
            <a:br>
              <a:rPr lang="en-AU" sz="3200" dirty="0" smtClean="0">
                <a:latin typeface="Gill Sans MT" panose="020B0502020104020203" pitchFamily="34" charset="0"/>
              </a:rPr>
            </a:br>
            <a:endParaRPr lang="en-AU" sz="3200" dirty="0">
              <a:latin typeface="Gill Sans MT" panose="020B05020201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3000364" y="1928802"/>
            <a:ext cx="3185795" cy="986155"/>
          </a:xfrm>
          <a:prstGeom prst="rect">
            <a:avLst/>
          </a:prstGeom>
        </p:spPr>
      </p:pic>
    </p:spTree>
    <p:extLst>
      <p:ext uri="{BB962C8B-B14F-4D97-AF65-F5344CB8AC3E}">
        <p14:creationId xmlns:p14="http://schemas.microsoft.com/office/powerpoint/2010/main" val="1168330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956550" y="3589338"/>
            <a:ext cx="671513" cy="3268662"/>
          </a:xfrm>
          <a:prstGeom prst="rect">
            <a:avLst/>
          </a:prstGeom>
          <a:noFill/>
          <a:ln w="9525">
            <a:noFill/>
            <a:miter lim="800000"/>
            <a:headEnd/>
            <a:tailEnd/>
          </a:ln>
        </p:spPr>
        <p:txBody>
          <a:bodyPr vert="eaVert">
            <a:spAutoFit/>
          </a:bodyPr>
          <a:lstStyle/>
          <a:p>
            <a:pPr eaLnBrk="1" hangingPunct="1">
              <a:defRPr/>
            </a:pPr>
            <a:endParaRPr lang="zh-CN" altLang="en-US" sz="3200" b="1">
              <a:solidFill>
                <a:schemeClr val="hlink"/>
              </a:solidFill>
              <a:effectLst>
                <a:outerShdw blurRad="38100" dist="38100" dir="2700000" algn="tl">
                  <a:srgbClr val="C0C0C0"/>
                </a:outerShdw>
              </a:effectLst>
              <a:latin typeface="Tahoma" pitchFamily="34" charset="0"/>
            </a:endParaRPr>
          </a:p>
        </p:txBody>
      </p:sp>
      <p:grpSp>
        <p:nvGrpSpPr>
          <p:cNvPr id="2" name="Group 3"/>
          <p:cNvGrpSpPr>
            <a:grpSpLocks/>
          </p:cNvGrpSpPr>
          <p:nvPr/>
        </p:nvGrpSpPr>
        <p:grpSpPr bwMode="auto">
          <a:xfrm>
            <a:off x="1116013" y="1382713"/>
            <a:ext cx="7307262" cy="4513262"/>
            <a:chOff x="0" y="0"/>
            <a:chExt cx="4603" cy="2843"/>
          </a:xfrm>
        </p:grpSpPr>
        <p:sp>
          <p:nvSpPr>
            <p:cNvPr id="43015" name="Rectangle 4"/>
            <p:cNvSpPr>
              <a:spLocks noChangeArrowheads="1"/>
            </p:cNvSpPr>
            <p:nvPr/>
          </p:nvSpPr>
          <p:spPr bwMode="auto">
            <a:xfrm>
              <a:off x="3749" y="940"/>
              <a:ext cx="304" cy="1903"/>
            </a:xfrm>
            <a:prstGeom prst="rect">
              <a:avLst/>
            </a:prstGeom>
            <a:solidFill>
              <a:srgbClr val="33CC33"/>
            </a:solidFill>
            <a:ln w="9525">
              <a:solidFill>
                <a:schemeClr val="tx1"/>
              </a:solidFill>
              <a:miter lim="800000"/>
              <a:headEnd/>
              <a:tailEnd/>
            </a:ln>
          </p:spPr>
          <p:txBody>
            <a:bodyPr wrap="none" lIns="90000" tIns="46800" rIns="90000" bIns="46800" anchor="ctr"/>
            <a:lstStyle/>
            <a:p>
              <a:pPr algn="ctr" eaLnBrk="1" hangingPunct="1">
                <a:lnSpc>
                  <a:spcPct val="80000"/>
                </a:lnSpc>
                <a:spcBef>
                  <a:spcPct val="20000"/>
                </a:spcBef>
              </a:pPr>
              <a:endParaRPr lang="zh-CN" altLang="en-US"/>
            </a:p>
          </p:txBody>
        </p:sp>
        <p:sp>
          <p:nvSpPr>
            <p:cNvPr id="43016" name="Rectangle 5"/>
            <p:cNvSpPr>
              <a:spLocks noChangeArrowheads="1"/>
            </p:cNvSpPr>
            <p:nvPr/>
          </p:nvSpPr>
          <p:spPr bwMode="auto">
            <a:xfrm>
              <a:off x="3209" y="940"/>
              <a:ext cx="304" cy="1903"/>
            </a:xfrm>
            <a:prstGeom prst="rect">
              <a:avLst/>
            </a:prstGeom>
            <a:solidFill>
              <a:srgbClr val="33CC33"/>
            </a:solidFill>
            <a:ln w="9525">
              <a:solidFill>
                <a:schemeClr val="tx1"/>
              </a:solidFill>
              <a:miter lim="800000"/>
              <a:headEnd/>
              <a:tailEnd/>
            </a:ln>
          </p:spPr>
          <p:txBody>
            <a:bodyPr wrap="none" lIns="90000" tIns="46800" rIns="90000" bIns="46800" anchor="ctr"/>
            <a:lstStyle/>
            <a:p>
              <a:pPr algn="ctr" eaLnBrk="1" hangingPunct="1">
                <a:lnSpc>
                  <a:spcPct val="80000"/>
                </a:lnSpc>
                <a:spcBef>
                  <a:spcPct val="20000"/>
                </a:spcBef>
              </a:pPr>
              <a:endParaRPr lang="zh-CN" altLang="en-US"/>
            </a:p>
          </p:txBody>
        </p:sp>
        <p:sp>
          <p:nvSpPr>
            <p:cNvPr id="43017" name="Oval 6"/>
            <p:cNvSpPr>
              <a:spLocks noChangeArrowheads="1"/>
            </p:cNvSpPr>
            <p:nvPr/>
          </p:nvSpPr>
          <p:spPr bwMode="auto">
            <a:xfrm>
              <a:off x="1316" y="0"/>
              <a:ext cx="1723" cy="704"/>
            </a:xfrm>
            <a:prstGeom prst="ellipse">
              <a:avLst/>
            </a:prstGeom>
            <a:solidFill>
              <a:srgbClr val="33CC33"/>
            </a:solidFill>
            <a:ln w="9525">
              <a:solidFill>
                <a:schemeClr val="tx1"/>
              </a:solidFill>
              <a:round/>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3018" name="Text Box 7"/>
            <p:cNvSpPr txBox="1">
              <a:spLocks noChangeArrowheads="1"/>
            </p:cNvSpPr>
            <p:nvPr/>
          </p:nvSpPr>
          <p:spPr bwMode="auto">
            <a:xfrm rot="-123146">
              <a:off x="1471" y="53"/>
              <a:ext cx="1419" cy="443"/>
            </a:xfrm>
            <a:prstGeom prst="rect">
              <a:avLst/>
            </a:prstGeom>
            <a:noFill/>
            <a:ln w="9525">
              <a:noFill/>
              <a:miter lim="800000"/>
              <a:headEnd/>
              <a:tailEnd/>
            </a:ln>
          </p:spPr>
          <p:txBody>
            <a:bodyPr lIns="90000" tIns="46800" rIns="90000" bIns="46800">
              <a:spAutoFit/>
            </a:bodyPr>
            <a:lstStyle/>
            <a:p>
              <a:pPr algn="ctr" eaLnBrk="1" hangingPunct="1">
                <a:spcBef>
                  <a:spcPct val="50000"/>
                </a:spcBef>
              </a:pPr>
              <a:r>
                <a:rPr lang="en-US" altLang="zh-CN" sz="1600" b="1">
                  <a:latin typeface="Tahoma" pitchFamily="34" charset="0"/>
                </a:rPr>
                <a:t>Industrial</a:t>
              </a:r>
            </a:p>
            <a:p>
              <a:pPr algn="ctr" eaLnBrk="1" hangingPunct="1">
                <a:spcBef>
                  <a:spcPct val="50000"/>
                </a:spcBef>
              </a:pPr>
              <a:r>
                <a:rPr lang="en-US" altLang="zh-CN" sz="1600" b="1">
                  <a:latin typeface="Tahoma" pitchFamily="34" charset="0"/>
                </a:rPr>
                <a:t>Standard System</a:t>
              </a:r>
            </a:p>
          </p:txBody>
        </p:sp>
        <p:sp>
          <p:nvSpPr>
            <p:cNvPr id="43019" name="Rectangle 8"/>
            <p:cNvSpPr>
              <a:spLocks noChangeArrowheads="1"/>
            </p:cNvSpPr>
            <p:nvPr/>
          </p:nvSpPr>
          <p:spPr bwMode="auto">
            <a:xfrm>
              <a:off x="0" y="940"/>
              <a:ext cx="270" cy="1903"/>
            </a:xfrm>
            <a:prstGeom prst="rect">
              <a:avLst/>
            </a:prstGeom>
            <a:solidFill>
              <a:srgbClr val="33CC33"/>
            </a:solidFill>
            <a:ln w="9525">
              <a:solidFill>
                <a:schemeClr val="tx1"/>
              </a:solidFill>
              <a:miter lim="800000"/>
              <a:headEnd/>
              <a:tailEnd/>
            </a:ln>
          </p:spPr>
          <p:txBody>
            <a:bodyPr lIns="90000" tIns="46800" rIns="90000" bIns="46800" anchor="ctr"/>
            <a:lstStyle/>
            <a:p>
              <a:pPr algn="ctr" eaLnBrk="1" hangingPunct="1"/>
              <a:endParaRPr lang="zh-CN" altLang="en-US" sz="2000" b="1">
                <a:solidFill>
                  <a:srgbClr val="FF6600"/>
                </a:solidFill>
                <a:latin typeface="Tahoma" pitchFamily="34" charset="0"/>
              </a:endParaRPr>
            </a:p>
          </p:txBody>
        </p:sp>
        <p:sp>
          <p:nvSpPr>
            <p:cNvPr id="43020" name="Rectangle 9"/>
            <p:cNvSpPr>
              <a:spLocks noChangeArrowheads="1"/>
            </p:cNvSpPr>
            <p:nvPr/>
          </p:nvSpPr>
          <p:spPr bwMode="auto">
            <a:xfrm>
              <a:off x="506" y="924"/>
              <a:ext cx="270" cy="1919"/>
            </a:xfrm>
            <a:prstGeom prst="rect">
              <a:avLst/>
            </a:prstGeom>
            <a:solidFill>
              <a:srgbClr val="33CC33"/>
            </a:solidFill>
            <a:ln w="9525">
              <a:solidFill>
                <a:schemeClr val="tx1"/>
              </a:solidFill>
              <a:miter lim="800000"/>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3021" name="Rectangle 10"/>
            <p:cNvSpPr>
              <a:spLocks noChangeArrowheads="1"/>
            </p:cNvSpPr>
            <p:nvPr/>
          </p:nvSpPr>
          <p:spPr bwMode="auto">
            <a:xfrm>
              <a:off x="980" y="940"/>
              <a:ext cx="304" cy="1903"/>
            </a:xfrm>
            <a:prstGeom prst="rect">
              <a:avLst/>
            </a:prstGeom>
            <a:solidFill>
              <a:srgbClr val="33CC33"/>
            </a:solidFill>
            <a:ln w="9525">
              <a:solidFill>
                <a:schemeClr val="tx1"/>
              </a:solidFill>
              <a:miter lim="800000"/>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3022" name="Rectangle 11"/>
            <p:cNvSpPr>
              <a:spLocks noChangeArrowheads="1"/>
            </p:cNvSpPr>
            <p:nvPr/>
          </p:nvSpPr>
          <p:spPr bwMode="auto">
            <a:xfrm>
              <a:off x="1554" y="940"/>
              <a:ext cx="270" cy="1903"/>
            </a:xfrm>
            <a:prstGeom prst="rect">
              <a:avLst/>
            </a:prstGeom>
            <a:solidFill>
              <a:srgbClr val="33CC33"/>
            </a:solidFill>
            <a:ln w="9525">
              <a:solidFill>
                <a:schemeClr val="tx1"/>
              </a:solidFill>
              <a:miter lim="800000"/>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3023" name="Rectangle 12"/>
            <p:cNvSpPr>
              <a:spLocks noChangeArrowheads="1"/>
            </p:cNvSpPr>
            <p:nvPr/>
          </p:nvSpPr>
          <p:spPr bwMode="auto">
            <a:xfrm>
              <a:off x="2061" y="964"/>
              <a:ext cx="304" cy="1879"/>
            </a:xfrm>
            <a:prstGeom prst="rect">
              <a:avLst/>
            </a:prstGeom>
            <a:solidFill>
              <a:srgbClr val="33CC33"/>
            </a:solidFill>
            <a:ln w="9525">
              <a:solidFill>
                <a:schemeClr val="tx1"/>
              </a:solidFill>
              <a:miter lim="800000"/>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3024" name="Rectangle 13"/>
            <p:cNvSpPr>
              <a:spLocks noChangeArrowheads="1"/>
            </p:cNvSpPr>
            <p:nvPr/>
          </p:nvSpPr>
          <p:spPr bwMode="auto">
            <a:xfrm>
              <a:off x="2635" y="964"/>
              <a:ext cx="303" cy="1879"/>
            </a:xfrm>
            <a:prstGeom prst="rect">
              <a:avLst/>
            </a:prstGeom>
            <a:solidFill>
              <a:srgbClr val="33CC33"/>
            </a:solidFill>
            <a:ln w="9525">
              <a:solidFill>
                <a:schemeClr val="tx1"/>
              </a:solidFill>
              <a:miter lim="800000"/>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3025" name="Text Box 14"/>
            <p:cNvSpPr txBox="1">
              <a:spLocks noChangeArrowheads="1"/>
            </p:cNvSpPr>
            <p:nvPr/>
          </p:nvSpPr>
          <p:spPr bwMode="auto">
            <a:xfrm>
              <a:off x="1554" y="979"/>
              <a:ext cx="265" cy="1723"/>
            </a:xfrm>
            <a:prstGeom prst="rect">
              <a:avLst/>
            </a:prstGeom>
            <a:noFill/>
            <a:ln w="9525">
              <a:noFill/>
              <a:miter lim="800000"/>
              <a:headEnd/>
              <a:tailEnd/>
            </a:ln>
          </p:spPr>
          <p:txBody>
            <a:bodyPr lIns="90000" tIns="46800" rIns="90000" bIns="46800"/>
            <a:lstStyle/>
            <a:p>
              <a:pPr algn="ctr" eaLnBrk="1" hangingPunct="1"/>
              <a:endParaRPr lang="en-US" altLang="zh-CN" sz="2000" b="1">
                <a:solidFill>
                  <a:srgbClr val="FF6600"/>
                </a:solidFill>
                <a:latin typeface="Tahoma" pitchFamily="34" charset="0"/>
              </a:endParaRPr>
            </a:p>
            <a:p>
              <a:pPr algn="ctr" eaLnBrk="1" hangingPunct="1">
                <a:spcBef>
                  <a:spcPct val="50000"/>
                </a:spcBef>
              </a:pPr>
              <a:endParaRPr lang="en-US" altLang="zh-CN" sz="2000" b="1">
                <a:solidFill>
                  <a:srgbClr val="FF6600"/>
                </a:solidFill>
                <a:latin typeface="Tahoma" pitchFamily="34" charset="0"/>
              </a:endParaRPr>
            </a:p>
          </p:txBody>
        </p:sp>
        <p:sp>
          <p:nvSpPr>
            <p:cNvPr id="43026" name="Text Box 15"/>
            <p:cNvSpPr txBox="1">
              <a:spLocks noChangeArrowheads="1"/>
            </p:cNvSpPr>
            <p:nvPr/>
          </p:nvSpPr>
          <p:spPr bwMode="auto">
            <a:xfrm>
              <a:off x="2658" y="1017"/>
              <a:ext cx="268" cy="1685"/>
            </a:xfrm>
            <a:prstGeom prst="rect">
              <a:avLst/>
            </a:prstGeom>
            <a:noFill/>
            <a:ln w="9525">
              <a:noFill/>
              <a:miter lim="800000"/>
              <a:headEnd/>
              <a:tailEnd/>
            </a:ln>
          </p:spPr>
          <p:txBody>
            <a:bodyPr vert="eaVert" lIns="90000" tIns="46800" rIns="90000" bIns="46800">
              <a:spAutoFit/>
            </a:bodyPr>
            <a:lstStyle/>
            <a:p>
              <a:pPr algn="ctr" eaLnBrk="1" hangingPunct="1">
                <a:spcBef>
                  <a:spcPct val="50000"/>
                </a:spcBef>
              </a:pPr>
              <a:r>
                <a:rPr lang="en-US" altLang="zh-CN" sz="1600" b="1">
                  <a:latin typeface="Tahoma" pitchFamily="34" charset="0"/>
                </a:rPr>
                <a:t>Machinery and Equip.</a:t>
              </a:r>
            </a:p>
          </p:txBody>
        </p:sp>
        <p:sp>
          <p:nvSpPr>
            <p:cNvPr id="43027" name="Text Box 16"/>
            <p:cNvSpPr txBox="1">
              <a:spLocks noChangeArrowheads="1"/>
            </p:cNvSpPr>
            <p:nvPr/>
          </p:nvSpPr>
          <p:spPr bwMode="auto">
            <a:xfrm>
              <a:off x="2088" y="980"/>
              <a:ext cx="306" cy="1526"/>
            </a:xfrm>
            <a:prstGeom prst="rect">
              <a:avLst/>
            </a:prstGeom>
            <a:noFill/>
            <a:ln w="9525">
              <a:noFill/>
              <a:miter lim="800000"/>
              <a:headEnd/>
              <a:tailEnd/>
            </a:ln>
          </p:spPr>
          <p:txBody>
            <a:bodyPr vert="eaVert" lIns="90000" tIns="46800" rIns="90000" bIns="46800">
              <a:spAutoFit/>
            </a:bodyPr>
            <a:lstStyle/>
            <a:p>
              <a:pPr algn="ctr" eaLnBrk="1" hangingPunct="1">
                <a:spcBef>
                  <a:spcPct val="50000"/>
                </a:spcBef>
              </a:pPr>
              <a:r>
                <a:rPr lang="en-US" altLang="zh-CN" sz="2000" b="1">
                  <a:latin typeface="Tahoma" pitchFamily="34" charset="0"/>
                </a:rPr>
                <a:t>Package</a:t>
              </a:r>
            </a:p>
          </p:txBody>
        </p:sp>
        <p:sp>
          <p:nvSpPr>
            <p:cNvPr id="43028" name="Text Box 17"/>
            <p:cNvSpPr txBox="1">
              <a:spLocks noChangeArrowheads="1"/>
            </p:cNvSpPr>
            <p:nvPr/>
          </p:nvSpPr>
          <p:spPr bwMode="auto">
            <a:xfrm>
              <a:off x="980" y="940"/>
              <a:ext cx="306" cy="1723"/>
            </a:xfrm>
            <a:prstGeom prst="rect">
              <a:avLst/>
            </a:prstGeom>
            <a:noFill/>
            <a:ln w="9525">
              <a:noFill/>
              <a:miter lim="800000"/>
              <a:headEnd/>
              <a:tailEnd/>
            </a:ln>
          </p:spPr>
          <p:txBody>
            <a:bodyPr vert="eaVert" lIns="90000" tIns="46800" rIns="90000" bIns="46800">
              <a:spAutoFit/>
            </a:bodyPr>
            <a:lstStyle/>
            <a:p>
              <a:pPr algn="ctr" eaLnBrk="1" hangingPunct="1">
                <a:spcBef>
                  <a:spcPct val="50000"/>
                </a:spcBef>
              </a:pPr>
              <a:r>
                <a:rPr lang="en-US" altLang="zh-CN" sz="2000" b="1">
                  <a:latin typeface="Tahoma" pitchFamily="34" charset="0"/>
                </a:rPr>
                <a:t>Analysis </a:t>
              </a:r>
            </a:p>
          </p:txBody>
        </p:sp>
        <p:sp>
          <p:nvSpPr>
            <p:cNvPr id="43029" name="Text Box 18"/>
            <p:cNvSpPr txBox="1">
              <a:spLocks noChangeArrowheads="1"/>
            </p:cNvSpPr>
            <p:nvPr/>
          </p:nvSpPr>
          <p:spPr bwMode="auto">
            <a:xfrm>
              <a:off x="488" y="940"/>
              <a:ext cx="306" cy="1762"/>
            </a:xfrm>
            <a:prstGeom prst="rect">
              <a:avLst/>
            </a:prstGeom>
            <a:noFill/>
            <a:ln w="9525">
              <a:noFill/>
              <a:miter lim="800000"/>
              <a:headEnd/>
              <a:tailEnd/>
            </a:ln>
          </p:spPr>
          <p:txBody>
            <a:bodyPr vert="eaVert" lIns="90000" tIns="46800" rIns="90000" bIns="46800">
              <a:spAutoFit/>
            </a:bodyPr>
            <a:lstStyle/>
            <a:p>
              <a:pPr algn="ctr" eaLnBrk="1" hangingPunct="1">
                <a:spcBef>
                  <a:spcPct val="50000"/>
                </a:spcBef>
              </a:pPr>
              <a:r>
                <a:rPr lang="en-US" altLang="zh-CN" sz="2000" b="1">
                  <a:latin typeface="Tahoma" pitchFamily="34" charset="0"/>
                </a:rPr>
                <a:t>Basic </a:t>
              </a:r>
            </a:p>
          </p:txBody>
        </p:sp>
        <p:sp>
          <p:nvSpPr>
            <p:cNvPr id="43030" name="Text Box 19"/>
            <p:cNvSpPr txBox="1">
              <a:spLocks noChangeArrowheads="1"/>
            </p:cNvSpPr>
            <p:nvPr/>
          </p:nvSpPr>
          <p:spPr bwMode="auto">
            <a:xfrm>
              <a:off x="3198" y="1017"/>
              <a:ext cx="306" cy="1566"/>
            </a:xfrm>
            <a:prstGeom prst="rect">
              <a:avLst/>
            </a:prstGeom>
            <a:noFill/>
            <a:ln w="9525">
              <a:noFill/>
              <a:miter lim="800000"/>
              <a:headEnd/>
              <a:tailEnd/>
            </a:ln>
          </p:spPr>
          <p:txBody>
            <a:bodyPr vert="eaVert" lIns="90000" tIns="46800" rIns="90000" bIns="46800">
              <a:spAutoFit/>
            </a:bodyPr>
            <a:lstStyle/>
            <a:p>
              <a:pPr algn="ctr" eaLnBrk="1" hangingPunct="1">
                <a:spcBef>
                  <a:spcPct val="50000"/>
                </a:spcBef>
              </a:pPr>
              <a:r>
                <a:rPr lang="en-US" altLang="zh-CN" sz="2000" b="1">
                  <a:latin typeface="Tahoma" pitchFamily="34" charset="0"/>
                </a:rPr>
                <a:t>Labeling</a:t>
              </a:r>
            </a:p>
          </p:txBody>
        </p:sp>
        <p:sp>
          <p:nvSpPr>
            <p:cNvPr id="43031" name="Text Box 20"/>
            <p:cNvSpPr txBox="1">
              <a:spLocks noChangeArrowheads="1"/>
            </p:cNvSpPr>
            <p:nvPr/>
          </p:nvSpPr>
          <p:spPr bwMode="auto">
            <a:xfrm>
              <a:off x="3766" y="1017"/>
              <a:ext cx="306" cy="1566"/>
            </a:xfrm>
            <a:prstGeom prst="rect">
              <a:avLst/>
            </a:prstGeom>
            <a:noFill/>
            <a:ln w="9525">
              <a:noFill/>
              <a:miter lim="800000"/>
              <a:headEnd/>
              <a:tailEnd/>
            </a:ln>
          </p:spPr>
          <p:txBody>
            <a:bodyPr vert="eaVert" lIns="90000" tIns="46800" rIns="90000" bIns="46800">
              <a:spAutoFit/>
            </a:bodyPr>
            <a:lstStyle/>
            <a:p>
              <a:pPr algn="ctr" eaLnBrk="1" hangingPunct="1">
                <a:spcBef>
                  <a:spcPct val="50000"/>
                </a:spcBef>
              </a:pPr>
              <a:r>
                <a:rPr lang="en-US" altLang="zh-CN" sz="2000" b="1">
                  <a:latin typeface="Tahoma" pitchFamily="34" charset="0"/>
                </a:rPr>
                <a:t>Raw materials</a:t>
              </a:r>
            </a:p>
          </p:txBody>
        </p:sp>
        <p:sp>
          <p:nvSpPr>
            <p:cNvPr id="43032" name="Line 21"/>
            <p:cNvSpPr>
              <a:spLocks noChangeShapeType="1"/>
            </p:cNvSpPr>
            <p:nvPr/>
          </p:nvSpPr>
          <p:spPr bwMode="auto">
            <a:xfrm flipH="1">
              <a:off x="0" y="704"/>
              <a:ext cx="2162"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3" name="Line 22"/>
            <p:cNvSpPr>
              <a:spLocks noChangeShapeType="1"/>
            </p:cNvSpPr>
            <p:nvPr/>
          </p:nvSpPr>
          <p:spPr bwMode="auto">
            <a:xfrm flipH="1">
              <a:off x="506" y="704"/>
              <a:ext cx="1656"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4" name="Line 23"/>
            <p:cNvSpPr>
              <a:spLocks noChangeShapeType="1"/>
            </p:cNvSpPr>
            <p:nvPr/>
          </p:nvSpPr>
          <p:spPr bwMode="auto">
            <a:xfrm flipH="1">
              <a:off x="980" y="704"/>
              <a:ext cx="1182"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5" name="Line 24"/>
            <p:cNvSpPr>
              <a:spLocks noChangeShapeType="1"/>
            </p:cNvSpPr>
            <p:nvPr/>
          </p:nvSpPr>
          <p:spPr bwMode="auto">
            <a:xfrm flipH="1">
              <a:off x="1588" y="704"/>
              <a:ext cx="574"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6" name="Line 25"/>
            <p:cNvSpPr>
              <a:spLocks noChangeShapeType="1"/>
            </p:cNvSpPr>
            <p:nvPr/>
          </p:nvSpPr>
          <p:spPr bwMode="auto">
            <a:xfrm>
              <a:off x="2162" y="704"/>
              <a:ext cx="0"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7" name="Line 26"/>
            <p:cNvSpPr>
              <a:spLocks noChangeShapeType="1"/>
            </p:cNvSpPr>
            <p:nvPr/>
          </p:nvSpPr>
          <p:spPr bwMode="auto">
            <a:xfrm>
              <a:off x="2162" y="704"/>
              <a:ext cx="743"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8" name="Line 27"/>
            <p:cNvSpPr>
              <a:spLocks noChangeShapeType="1"/>
            </p:cNvSpPr>
            <p:nvPr/>
          </p:nvSpPr>
          <p:spPr bwMode="auto">
            <a:xfrm>
              <a:off x="2162" y="704"/>
              <a:ext cx="1351"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43039" name="Line 28"/>
            <p:cNvSpPr>
              <a:spLocks noChangeShapeType="1"/>
            </p:cNvSpPr>
            <p:nvPr/>
          </p:nvSpPr>
          <p:spPr bwMode="auto">
            <a:xfrm>
              <a:off x="2162" y="704"/>
              <a:ext cx="1858" cy="23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39965" name="Rectangle 29"/>
            <p:cNvSpPr>
              <a:spLocks noChangeArrowheads="1"/>
            </p:cNvSpPr>
            <p:nvPr/>
          </p:nvSpPr>
          <p:spPr bwMode="auto">
            <a:xfrm>
              <a:off x="4299" y="926"/>
              <a:ext cx="304" cy="1903"/>
            </a:xfrm>
            <a:prstGeom prst="rect">
              <a:avLst/>
            </a:prstGeom>
            <a:solidFill>
              <a:srgbClr val="33CC33"/>
            </a:solidFill>
            <a:ln w="9525" cmpd="sng">
              <a:solidFill>
                <a:schemeClr val="tx1"/>
              </a:solidFill>
              <a:miter lim="800000"/>
              <a:headEnd/>
              <a:tailEnd/>
            </a:ln>
          </p:spPr>
          <p:txBody>
            <a:bodyPr wrap="none" lIns="90000" tIns="46800" rIns="90000" bIns="46800" anchor="ctr"/>
            <a:lstStyle/>
            <a:p>
              <a:pPr algn="ctr" eaLnBrk="1" hangingPunct="1">
                <a:defRPr/>
              </a:pPr>
              <a:endParaRPr lang="zh-CN" altLang="en-US" sz="3200" b="1">
                <a:solidFill>
                  <a:srgbClr val="FF6600"/>
                </a:solidFill>
                <a:effectLst>
                  <a:outerShdw blurRad="38100" dist="38100" dir="2700000" algn="tl">
                    <a:srgbClr val="000000"/>
                  </a:outerShdw>
                </a:effectLst>
                <a:latin typeface="Tahoma" pitchFamily="34" charset="0"/>
              </a:endParaRPr>
            </a:p>
          </p:txBody>
        </p:sp>
        <p:sp>
          <p:nvSpPr>
            <p:cNvPr id="43041" name="Line 30"/>
            <p:cNvSpPr>
              <a:spLocks noChangeShapeType="1"/>
            </p:cNvSpPr>
            <p:nvPr/>
          </p:nvSpPr>
          <p:spPr bwMode="auto">
            <a:xfrm rot="-121641">
              <a:off x="2334" y="700"/>
              <a:ext cx="2170" cy="226"/>
            </a:xfrm>
            <a:prstGeom prst="line">
              <a:avLst/>
            </a:prstGeom>
            <a:noFill/>
            <a:ln w="9525">
              <a:solidFill>
                <a:schemeClr val="tx1"/>
              </a:solidFill>
              <a:round/>
              <a:headEnd/>
              <a:tailEnd/>
            </a:ln>
          </p:spPr>
          <p:txBody>
            <a:bodyPr wrap="none" lIns="90000" tIns="46800" rIns="90000" bIns="46800" anchor="ctr"/>
            <a:lstStyle/>
            <a:p>
              <a:endParaRPr lang="zh-CN" altLang="en-US"/>
            </a:p>
          </p:txBody>
        </p:sp>
        <p:sp>
          <p:nvSpPr>
            <p:cNvPr id="39967" name="Text Box 31"/>
            <p:cNvSpPr txBox="1">
              <a:spLocks noChangeArrowheads="1"/>
            </p:cNvSpPr>
            <p:nvPr/>
          </p:nvSpPr>
          <p:spPr bwMode="auto">
            <a:xfrm>
              <a:off x="4269" y="1017"/>
              <a:ext cx="308" cy="1227"/>
            </a:xfrm>
            <a:prstGeom prst="rect">
              <a:avLst/>
            </a:prstGeom>
            <a:noFill/>
            <a:ln w="9525">
              <a:noFill/>
              <a:miter lim="800000"/>
              <a:headEnd/>
              <a:tailEnd/>
            </a:ln>
          </p:spPr>
          <p:txBody>
            <a:bodyPr vert="eaVert" wrap="none">
              <a:spAutoFit/>
            </a:bodyPr>
            <a:lstStyle/>
            <a:p>
              <a:pPr eaLnBrk="1" hangingPunct="1">
                <a:defRPr/>
              </a:pPr>
              <a:r>
                <a:rPr lang="en-US" sz="2000" b="1">
                  <a:effectLst>
                    <a:outerShdw blurRad="38100" dist="38100" dir="2700000" algn="tl">
                      <a:srgbClr val="C0C0C0"/>
                    </a:outerShdw>
                  </a:effectLst>
                  <a:latin typeface="Tahoma" pitchFamily="34" charset="0"/>
                </a:rPr>
                <a:t>Food additives</a:t>
              </a:r>
            </a:p>
          </p:txBody>
        </p:sp>
      </p:grpSp>
      <p:sp>
        <p:nvSpPr>
          <p:cNvPr id="43012" name="Text Box 32"/>
          <p:cNvSpPr txBox="1">
            <a:spLocks noChangeArrowheads="1"/>
          </p:cNvSpPr>
          <p:nvPr/>
        </p:nvSpPr>
        <p:spPr bwMode="auto">
          <a:xfrm>
            <a:off x="3567113" y="3068638"/>
            <a:ext cx="428625" cy="2520950"/>
          </a:xfrm>
          <a:prstGeom prst="rect">
            <a:avLst/>
          </a:prstGeom>
          <a:noFill/>
          <a:ln w="9525">
            <a:noFill/>
            <a:miter lim="800000"/>
            <a:headEnd/>
            <a:tailEnd/>
          </a:ln>
        </p:spPr>
        <p:txBody>
          <a:bodyPr vert="eaVert">
            <a:spAutoFit/>
          </a:bodyPr>
          <a:lstStyle/>
          <a:p>
            <a:pPr algn="ctr" eaLnBrk="1" hangingPunct="1">
              <a:lnSpc>
                <a:spcPct val="80000"/>
              </a:lnSpc>
              <a:spcBef>
                <a:spcPct val="50000"/>
              </a:spcBef>
            </a:pPr>
            <a:r>
              <a:rPr lang="en-US" altLang="zh-CN" sz="2000" b="1">
                <a:latin typeface="Tahoma" pitchFamily="34" charset="0"/>
              </a:rPr>
              <a:t>Inspection method</a:t>
            </a:r>
          </a:p>
        </p:txBody>
      </p:sp>
      <p:sp>
        <p:nvSpPr>
          <p:cNvPr id="43013" name="Text Box 33"/>
          <p:cNvSpPr txBox="1">
            <a:spLocks noChangeArrowheads="1"/>
          </p:cNvSpPr>
          <p:nvPr/>
        </p:nvSpPr>
        <p:spPr bwMode="auto">
          <a:xfrm>
            <a:off x="1047750" y="3068638"/>
            <a:ext cx="428625" cy="2520950"/>
          </a:xfrm>
          <a:prstGeom prst="rect">
            <a:avLst/>
          </a:prstGeom>
          <a:noFill/>
          <a:ln w="9525">
            <a:noFill/>
            <a:miter lim="800000"/>
            <a:headEnd/>
            <a:tailEnd/>
          </a:ln>
        </p:spPr>
        <p:txBody>
          <a:bodyPr vert="eaVert">
            <a:spAutoFit/>
          </a:bodyPr>
          <a:lstStyle/>
          <a:p>
            <a:pPr algn="ctr" eaLnBrk="1" hangingPunct="1">
              <a:lnSpc>
                <a:spcPct val="80000"/>
              </a:lnSpc>
              <a:spcBef>
                <a:spcPct val="50000"/>
              </a:spcBef>
            </a:pPr>
            <a:r>
              <a:rPr lang="en-US" altLang="zh-CN" sz="2000">
                <a:latin typeface="Tahoma" pitchFamily="34" charset="0"/>
              </a:rPr>
              <a:t>Resource Utilization</a:t>
            </a:r>
          </a:p>
        </p:txBody>
      </p:sp>
      <p:sp>
        <p:nvSpPr>
          <p:cNvPr id="43014" name="Rectangle 21"/>
          <p:cNvSpPr>
            <a:spLocks noChangeArrowheads="1"/>
          </p:cNvSpPr>
          <p:nvPr/>
        </p:nvSpPr>
        <p:spPr bwMode="auto">
          <a:xfrm>
            <a:off x="914400" y="285728"/>
            <a:ext cx="8229600" cy="1384300"/>
          </a:xfrm>
          <a:prstGeom prst="rect">
            <a:avLst/>
          </a:prstGeom>
          <a:noFill/>
          <a:ln w="9525">
            <a:noFill/>
            <a:miter lim="800000"/>
            <a:headEnd/>
            <a:tailEnd/>
          </a:ln>
        </p:spPr>
        <p:txBody>
          <a:bodyPr anchor="ctr"/>
          <a:lstStyle/>
          <a:p>
            <a:pPr algn="ctr" eaLnBrk="1" hangingPunct="1"/>
            <a:r>
              <a:rPr lang="en-US" altLang="zh-CN" sz="3600" b="1" dirty="0" smtClean="0">
                <a:latin typeface="Times New Roman" pitchFamily="18" charset="0"/>
              </a:rPr>
              <a:t> </a:t>
            </a:r>
            <a:r>
              <a:rPr lang="en-US" altLang="zh-CN" sz="3600" b="1" dirty="0">
                <a:latin typeface="Times New Roman" pitchFamily="18" charset="0"/>
              </a:rPr>
              <a:t>Framework of</a:t>
            </a:r>
            <a:r>
              <a:rPr lang="en-US" altLang="zh-CN" sz="3200" b="1" dirty="0">
                <a:latin typeface="Times New Roman" pitchFamily="18" charset="0"/>
              </a:rPr>
              <a:t> </a:t>
            </a:r>
            <a:r>
              <a:rPr lang="en-US" altLang="zh-CN" sz="3600" b="1" dirty="0">
                <a:latin typeface="Times New Roman" pitchFamily="18" charset="0"/>
              </a:rPr>
              <a:t>food standard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zh-CN" altLang="zh-CN" smtClean="0"/>
          </a:p>
        </p:txBody>
      </p:sp>
      <p:pic>
        <p:nvPicPr>
          <p:cNvPr id="38915" name="Picture 3"/>
          <p:cNvPicPr>
            <a:picLocks noChangeAspect="1" noChangeArrowheads="1"/>
          </p:cNvPicPr>
          <p:nvPr/>
        </p:nvPicPr>
        <p:blipFill>
          <a:blip r:embed="rId2"/>
          <a:srcRect/>
          <a:stretch>
            <a:fillRect/>
          </a:stretch>
        </p:blipFill>
        <p:spPr bwMode="auto">
          <a:xfrm>
            <a:off x="4859338" y="1052513"/>
            <a:ext cx="3794125" cy="5329237"/>
          </a:xfrm>
          <a:prstGeom prst="rect">
            <a:avLst/>
          </a:prstGeom>
          <a:noFill/>
          <a:ln w="9525">
            <a:noFill/>
            <a:miter lim="800000"/>
            <a:headEnd/>
            <a:tailEnd/>
          </a:ln>
        </p:spPr>
      </p:pic>
      <p:pic>
        <p:nvPicPr>
          <p:cNvPr id="38916" name="Picture 4"/>
          <p:cNvPicPr>
            <a:picLocks noChangeAspect="1" noChangeArrowheads="1"/>
          </p:cNvPicPr>
          <p:nvPr/>
        </p:nvPicPr>
        <p:blipFill>
          <a:blip r:embed="rId3"/>
          <a:srcRect/>
          <a:stretch>
            <a:fillRect/>
          </a:stretch>
        </p:blipFill>
        <p:spPr bwMode="auto">
          <a:xfrm>
            <a:off x="611188" y="981075"/>
            <a:ext cx="4187825"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sz="2800" b="1" dirty="0" err="1" smtClean="0">
                <a:latin typeface="Times New Roman" pitchFamily="18" charset="0"/>
                <a:ea typeface="楷体_GB2312" pitchFamily="49" charset="-122"/>
              </a:rPr>
              <a:t>Templet</a:t>
            </a:r>
            <a:r>
              <a:rPr lang="en-US" altLang="zh-CN" sz="2800" b="1" dirty="0" smtClean="0">
                <a:latin typeface="Times New Roman" pitchFamily="18" charset="0"/>
                <a:ea typeface="楷体_GB2312" pitchFamily="49" charset="-122"/>
              </a:rPr>
              <a:t> of GB Standard</a:t>
            </a:r>
          </a:p>
        </p:txBody>
      </p:sp>
      <p:sp>
        <p:nvSpPr>
          <p:cNvPr id="32771" name="Rectangle 26"/>
          <p:cNvSpPr>
            <a:spLocks noGrp="1" noChangeArrowheads="1"/>
          </p:cNvSpPr>
          <p:nvPr>
            <p:ph idx="1"/>
          </p:nvPr>
        </p:nvSpPr>
        <p:spPr/>
        <p:txBody>
          <a:bodyPr/>
          <a:lstStyle/>
          <a:p>
            <a:pPr eaLnBrk="1" hangingPunct="1">
              <a:lnSpc>
                <a:spcPct val="90000"/>
              </a:lnSpc>
              <a:defRPr/>
            </a:pPr>
            <a:r>
              <a:rPr lang="en-US" sz="2400" dirty="0" smtClean="0">
                <a:latin typeface="Times New Roman" pitchFamily="18" charset="0"/>
              </a:rPr>
              <a:t>GB     XXX—XX</a:t>
            </a:r>
            <a:r>
              <a:rPr lang="en-US" sz="2400" b="1" dirty="0" smtClean="0">
                <a:effectLst>
                  <a:outerShdw blurRad="38100" dist="38100" dir="2700000" algn="tl">
                    <a:srgbClr val="C0C0C0"/>
                  </a:outerShdw>
                </a:effectLst>
                <a:latin typeface="Times New Roman" pitchFamily="18" charset="0"/>
              </a:rPr>
              <a:t> </a:t>
            </a:r>
          </a:p>
          <a:p>
            <a:pPr eaLnBrk="1" hangingPunct="1">
              <a:lnSpc>
                <a:spcPct val="90000"/>
              </a:lnSpc>
              <a:defRPr/>
            </a:pPr>
            <a:r>
              <a:rPr lang="en-US" sz="2400" b="1" dirty="0" smtClean="0">
                <a:effectLst>
                  <a:outerShdw blurRad="38100" dist="38100" dir="2700000" algn="tl">
                    <a:srgbClr val="C0C0C0"/>
                  </a:outerShdw>
                </a:effectLst>
                <a:latin typeface="Times New Roman" pitchFamily="18" charset="0"/>
              </a:rPr>
              <a:t>GB   15037</a:t>
            </a:r>
            <a:r>
              <a:rPr lang="en-US" sz="2400" b="1" dirty="0" smtClean="0">
                <a:effectLst>
                  <a:outerShdw blurRad="38100" dist="38100" dir="2700000" algn="tl">
                    <a:srgbClr val="C0C0C0"/>
                  </a:outerShdw>
                </a:effectLst>
                <a:latin typeface="Times New Roman" pitchFamily="18" charset="0"/>
                <a:ea typeface="楷体_GB2312" pitchFamily="49" charset="-122"/>
              </a:rPr>
              <a:t>—</a:t>
            </a:r>
            <a:r>
              <a:rPr lang="en-US" sz="2400" b="1" dirty="0" smtClean="0">
                <a:effectLst>
                  <a:outerShdw blurRad="38100" dist="38100" dir="2700000" algn="tl">
                    <a:srgbClr val="C0C0C0"/>
                  </a:outerShdw>
                </a:effectLst>
                <a:latin typeface="Times New Roman" pitchFamily="18" charset="0"/>
              </a:rPr>
              <a:t>2006 </a:t>
            </a:r>
            <a:r>
              <a:rPr lang="en-US" sz="2400" b="1" dirty="0" smtClean="0">
                <a:effectLst>
                  <a:outerShdw blurRad="38100" dist="38100" dir="2700000" algn="tl">
                    <a:srgbClr val="C0C0C0"/>
                  </a:outerShdw>
                </a:effectLst>
                <a:ea typeface="楷体_GB2312" pitchFamily="49" charset="-122"/>
              </a:rPr>
              <a:t>《wine》</a:t>
            </a:r>
            <a:r>
              <a:rPr lang="zh-CN" altLang="en-US" sz="2400" dirty="0" smtClean="0">
                <a:latin typeface="Times New Roman" pitchFamily="18" charset="0"/>
              </a:rPr>
              <a:t>　</a:t>
            </a:r>
          </a:p>
          <a:p>
            <a:pPr eaLnBrk="1" hangingPunct="1">
              <a:lnSpc>
                <a:spcPct val="90000"/>
              </a:lnSpc>
              <a:defRPr/>
            </a:pPr>
            <a:r>
              <a:rPr lang="en-US" sz="2400" dirty="0" smtClean="0">
                <a:latin typeface="Times New Roman" pitchFamily="18" charset="0"/>
                <a:ea typeface="楷体_GB2312" pitchFamily="49" charset="-122"/>
              </a:rPr>
              <a:t>GB/T</a:t>
            </a:r>
            <a:r>
              <a:rPr lang="en-US" sz="2400" dirty="0" smtClean="0">
                <a:latin typeface="Times New Roman" pitchFamily="18" charset="0"/>
              </a:rPr>
              <a:t>  XXX—XX</a:t>
            </a:r>
            <a:r>
              <a:rPr lang="en-US" sz="2400" dirty="0" smtClean="0">
                <a:latin typeface="楷体_GB2312" pitchFamily="49" charset="-122"/>
                <a:ea typeface="楷体_GB2312" pitchFamily="49" charset="-122"/>
              </a:rPr>
              <a:t>   </a:t>
            </a:r>
          </a:p>
          <a:p>
            <a:pPr eaLnBrk="1" hangingPunct="1">
              <a:lnSpc>
                <a:spcPct val="90000"/>
              </a:lnSpc>
              <a:buFontTx/>
              <a:buNone/>
              <a:defRPr/>
            </a:pPr>
            <a:r>
              <a:rPr lang="en-US" sz="2400" b="1" dirty="0" smtClean="0">
                <a:effectLst>
                  <a:outerShdw blurRad="38100" dist="38100" dir="2700000" algn="tl">
                    <a:srgbClr val="C0C0C0"/>
                  </a:outerShdw>
                </a:effectLst>
                <a:latin typeface="Times New Roman" pitchFamily="18" charset="0"/>
              </a:rPr>
              <a:t>    GB/T  10345—2007</a:t>
            </a:r>
            <a:r>
              <a:rPr lang="en-US" sz="2400" b="1" dirty="0" smtClean="0">
                <a:effectLst>
                  <a:outerShdw blurRad="38100" dist="38100" dir="2700000" algn="tl">
                    <a:srgbClr val="C0C0C0"/>
                  </a:outerShdw>
                </a:effectLst>
                <a:ea typeface="楷体_GB2312" pitchFamily="49" charset="-122"/>
              </a:rPr>
              <a:t>《Chinses spirits analysis method》</a:t>
            </a:r>
            <a:r>
              <a:rPr lang="en-US" sz="2400" dirty="0" smtClean="0"/>
              <a:t> </a:t>
            </a:r>
          </a:p>
          <a:p>
            <a:pPr eaLnBrk="1" hangingPunct="1">
              <a:lnSpc>
                <a:spcPct val="90000"/>
              </a:lnSpc>
              <a:defRPr/>
            </a:pPr>
            <a:r>
              <a:rPr lang="en-US" sz="2400" dirty="0" smtClean="0">
                <a:latin typeface="Times New Roman" pitchFamily="18" charset="0"/>
                <a:ea typeface="楷体_GB2312" pitchFamily="49" charset="-122"/>
              </a:rPr>
              <a:t>                                                             </a:t>
            </a:r>
            <a:r>
              <a:rPr lang="en-US" sz="2800" b="1" dirty="0" smtClean="0">
                <a:latin typeface="Times New Roman" pitchFamily="18" charset="0"/>
                <a:ea typeface="楷体_GB2312" pitchFamily="49" charset="-122"/>
              </a:rPr>
              <a:t>Year  </a:t>
            </a:r>
          </a:p>
          <a:p>
            <a:pPr eaLnBrk="1" hangingPunct="1">
              <a:lnSpc>
                <a:spcPct val="90000"/>
              </a:lnSpc>
              <a:defRPr/>
            </a:pPr>
            <a:r>
              <a:rPr lang="en-US" sz="2400" dirty="0" smtClean="0"/>
              <a:t>                                                </a:t>
            </a:r>
          </a:p>
          <a:p>
            <a:pPr eaLnBrk="1" hangingPunct="1">
              <a:lnSpc>
                <a:spcPct val="90000"/>
              </a:lnSpc>
              <a:defRPr/>
            </a:pPr>
            <a:r>
              <a:rPr lang="en-US" sz="2400" dirty="0" smtClean="0"/>
              <a:t>                                                  </a:t>
            </a:r>
            <a:r>
              <a:rPr lang="en-US" sz="2800" b="1" dirty="0" smtClean="0">
                <a:latin typeface="Times New Roman" pitchFamily="18" charset="0"/>
                <a:ea typeface="楷体_GB2312" pitchFamily="49" charset="-122"/>
              </a:rPr>
              <a:t>Serial number</a:t>
            </a:r>
          </a:p>
          <a:p>
            <a:pPr eaLnBrk="1" hangingPunct="1">
              <a:lnSpc>
                <a:spcPct val="90000"/>
              </a:lnSpc>
              <a:defRPr/>
            </a:pPr>
            <a:endParaRPr lang="en-US" sz="2800" b="1" dirty="0" smtClean="0">
              <a:latin typeface="Times New Roman" pitchFamily="18" charset="0"/>
              <a:ea typeface="楷体_GB2312" pitchFamily="49" charset="-122"/>
            </a:endParaRPr>
          </a:p>
          <a:p>
            <a:pPr eaLnBrk="1" hangingPunct="1">
              <a:lnSpc>
                <a:spcPct val="90000"/>
              </a:lnSpc>
              <a:defRPr/>
            </a:pPr>
            <a:r>
              <a:rPr lang="en-US" sz="2400" dirty="0" smtClean="0"/>
              <a:t>                                               </a:t>
            </a:r>
          </a:p>
          <a:p>
            <a:pPr eaLnBrk="1" hangingPunct="1">
              <a:lnSpc>
                <a:spcPct val="90000"/>
              </a:lnSpc>
              <a:defRPr/>
            </a:pPr>
            <a:r>
              <a:rPr lang="en-US" sz="2400" dirty="0" smtClean="0"/>
              <a:t>                                                         </a:t>
            </a:r>
            <a:r>
              <a:rPr lang="en-US" sz="2800" b="1" dirty="0" smtClean="0">
                <a:latin typeface="Times New Roman" pitchFamily="18" charset="0"/>
                <a:ea typeface="楷体_GB2312" pitchFamily="49" charset="-122"/>
              </a:rPr>
              <a:t>Standard code</a:t>
            </a:r>
          </a:p>
        </p:txBody>
      </p:sp>
      <p:sp>
        <p:nvSpPr>
          <p:cNvPr id="35844" name="Line 27"/>
          <p:cNvSpPr>
            <a:spLocks noChangeShapeType="1"/>
          </p:cNvSpPr>
          <p:nvPr/>
        </p:nvSpPr>
        <p:spPr bwMode="auto">
          <a:xfrm>
            <a:off x="2843213" y="3068638"/>
            <a:ext cx="576262" cy="0"/>
          </a:xfrm>
          <a:prstGeom prst="line">
            <a:avLst/>
          </a:prstGeom>
          <a:noFill/>
          <a:ln w="63500">
            <a:solidFill>
              <a:srgbClr val="00CCFF"/>
            </a:solidFill>
            <a:round/>
            <a:headEnd/>
            <a:tailEnd/>
          </a:ln>
        </p:spPr>
        <p:txBody>
          <a:bodyPr wrap="none" lIns="90000" tIns="46800" rIns="90000" bIns="46800" anchor="ctr"/>
          <a:lstStyle/>
          <a:p>
            <a:endParaRPr lang="zh-CN" altLang="en-US"/>
          </a:p>
        </p:txBody>
      </p:sp>
      <p:sp>
        <p:nvSpPr>
          <p:cNvPr id="35845" name="Line 28"/>
          <p:cNvSpPr>
            <a:spLocks noChangeShapeType="1"/>
          </p:cNvSpPr>
          <p:nvPr/>
        </p:nvSpPr>
        <p:spPr bwMode="auto">
          <a:xfrm>
            <a:off x="3276600" y="3068638"/>
            <a:ext cx="0" cy="360362"/>
          </a:xfrm>
          <a:prstGeom prst="line">
            <a:avLst/>
          </a:prstGeom>
          <a:noFill/>
          <a:ln w="63500">
            <a:solidFill>
              <a:srgbClr val="00CCFF"/>
            </a:solidFill>
            <a:round/>
            <a:headEnd/>
            <a:tailEnd/>
          </a:ln>
        </p:spPr>
        <p:txBody>
          <a:bodyPr wrap="none" lIns="90000" tIns="46800" rIns="90000" bIns="46800" anchor="ctr"/>
          <a:lstStyle/>
          <a:p>
            <a:endParaRPr lang="zh-CN" altLang="en-US"/>
          </a:p>
        </p:txBody>
      </p:sp>
      <p:sp>
        <p:nvSpPr>
          <p:cNvPr id="35846" name="Line 29"/>
          <p:cNvSpPr>
            <a:spLocks noChangeShapeType="1"/>
          </p:cNvSpPr>
          <p:nvPr/>
        </p:nvSpPr>
        <p:spPr bwMode="auto">
          <a:xfrm>
            <a:off x="3276600" y="3429000"/>
            <a:ext cx="2016125" cy="0"/>
          </a:xfrm>
          <a:prstGeom prst="line">
            <a:avLst/>
          </a:prstGeom>
          <a:noFill/>
          <a:ln w="63500">
            <a:solidFill>
              <a:srgbClr val="00CCFF"/>
            </a:solidFill>
            <a:round/>
            <a:headEnd/>
            <a:tailEnd/>
          </a:ln>
        </p:spPr>
        <p:txBody>
          <a:bodyPr wrap="none" lIns="90000" tIns="46800" rIns="90000" bIns="46800" anchor="ctr"/>
          <a:lstStyle/>
          <a:p>
            <a:endParaRPr lang="zh-CN" altLang="en-US"/>
          </a:p>
        </p:txBody>
      </p:sp>
      <p:sp>
        <p:nvSpPr>
          <p:cNvPr id="35847" name="Line 30"/>
          <p:cNvSpPr>
            <a:spLocks noChangeShapeType="1"/>
          </p:cNvSpPr>
          <p:nvPr/>
        </p:nvSpPr>
        <p:spPr bwMode="auto">
          <a:xfrm>
            <a:off x="1763713" y="3068638"/>
            <a:ext cx="720725" cy="0"/>
          </a:xfrm>
          <a:prstGeom prst="line">
            <a:avLst/>
          </a:prstGeom>
          <a:noFill/>
          <a:ln w="63500">
            <a:solidFill>
              <a:srgbClr val="FF6600"/>
            </a:solidFill>
            <a:round/>
            <a:headEnd/>
            <a:tailEnd/>
          </a:ln>
        </p:spPr>
        <p:txBody>
          <a:bodyPr wrap="none" lIns="90000" tIns="46800" rIns="90000" bIns="46800" anchor="ctr"/>
          <a:lstStyle/>
          <a:p>
            <a:endParaRPr lang="zh-CN" altLang="en-US"/>
          </a:p>
        </p:txBody>
      </p:sp>
      <p:sp>
        <p:nvSpPr>
          <p:cNvPr id="35848" name="Line 31"/>
          <p:cNvSpPr>
            <a:spLocks noChangeShapeType="1"/>
          </p:cNvSpPr>
          <p:nvPr/>
        </p:nvSpPr>
        <p:spPr bwMode="auto">
          <a:xfrm>
            <a:off x="900113" y="3068638"/>
            <a:ext cx="576262" cy="0"/>
          </a:xfrm>
          <a:prstGeom prst="line">
            <a:avLst/>
          </a:prstGeom>
          <a:noFill/>
          <a:ln w="63500">
            <a:solidFill>
              <a:schemeClr val="hlink"/>
            </a:solidFill>
            <a:round/>
            <a:headEnd/>
            <a:tailEnd/>
          </a:ln>
        </p:spPr>
        <p:txBody>
          <a:bodyPr wrap="none" lIns="90000" tIns="46800" rIns="90000" bIns="46800" anchor="ctr"/>
          <a:lstStyle/>
          <a:p>
            <a:endParaRPr lang="zh-CN" altLang="en-US"/>
          </a:p>
        </p:txBody>
      </p:sp>
      <p:sp>
        <p:nvSpPr>
          <p:cNvPr id="35849" name="Line 32"/>
          <p:cNvSpPr>
            <a:spLocks noChangeShapeType="1"/>
          </p:cNvSpPr>
          <p:nvPr/>
        </p:nvSpPr>
        <p:spPr bwMode="auto">
          <a:xfrm>
            <a:off x="2124075" y="3068638"/>
            <a:ext cx="0" cy="1439862"/>
          </a:xfrm>
          <a:prstGeom prst="line">
            <a:avLst/>
          </a:prstGeom>
          <a:noFill/>
          <a:ln w="63500">
            <a:solidFill>
              <a:srgbClr val="FF3300"/>
            </a:solidFill>
            <a:round/>
            <a:headEnd/>
            <a:tailEnd/>
          </a:ln>
        </p:spPr>
        <p:txBody>
          <a:bodyPr wrap="none" lIns="90000" tIns="46800" rIns="90000" bIns="46800" anchor="ctr"/>
          <a:lstStyle/>
          <a:p>
            <a:endParaRPr lang="zh-CN" altLang="en-US"/>
          </a:p>
        </p:txBody>
      </p:sp>
      <p:sp>
        <p:nvSpPr>
          <p:cNvPr id="35850" name="Line 33"/>
          <p:cNvSpPr>
            <a:spLocks noChangeShapeType="1"/>
          </p:cNvSpPr>
          <p:nvPr/>
        </p:nvSpPr>
        <p:spPr bwMode="auto">
          <a:xfrm flipV="1">
            <a:off x="2124075" y="4508500"/>
            <a:ext cx="3024188" cy="0"/>
          </a:xfrm>
          <a:prstGeom prst="line">
            <a:avLst/>
          </a:prstGeom>
          <a:noFill/>
          <a:ln w="63500">
            <a:solidFill>
              <a:srgbClr val="FF3300"/>
            </a:solidFill>
            <a:round/>
            <a:headEnd/>
            <a:tailEnd/>
          </a:ln>
        </p:spPr>
        <p:txBody>
          <a:bodyPr wrap="none" lIns="90000" tIns="46800" rIns="90000" bIns="46800" anchor="ctr"/>
          <a:lstStyle/>
          <a:p>
            <a:endParaRPr lang="zh-CN" altLang="en-US"/>
          </a:p>
        </p:txBody>
      </p:sp>
      <p:sp>
        <p:nvSpPr>
          <p:cNvPr id="35851" name="Line 34"/>
          <p:cNvSpPr>
            <a:spLocks noChangeShapeType="1"/>
          </p:cNvSpPr>
          <p:nvPr/>
        </p:nvSpPr>
        <p:spPr bwMode="auto">
          <a:xfrm>
            <a:off x="1116013" y="3068638"/>
            <a:ext cx="0" cy="2665412"/>
          </a:xfrm>
          <a:prstGeom prst="line">
            <a:avLst/>
          </a:prstGeom>
          <a:noFill/>
          <a:ln w="63500">
            <a:solidFill>
              <a:schemeClr val="hlink"/>
            </a:solidFill>
            <a:round/>
            <a:headEnd/>
            <a:tailEnd/>
          </a:ln>
        </p:spPr>
        <p:txBody>
          <a:bodyPr wrap="none" lIns="90000" tIns="46800" rIns="90000" bIns="46800" anchor="ctr"/>
          <a:lstStyle/>
          <a:p>
            <a:endParaRPr lang="zh-CN" altLang="en-US"/>
          </a:p>
        </p:txBody>
      </p:sp>
      <p:sp>
        <p:nvSpPr>
          <p:cNvPr id="35852" name="Line 35"/>
          <p:cNvSpPr>
            <a:spLocks noChangeShapeType="1"/>
          </p:cNvSpPr>
          <p:nvPr/>
        </p:nvSpPr>
        <p:spPr bwMode="auto">
          <a:xfrm>
            <a:off x="1116013" y="5734050"/>
            <a:ext cx="4319587" cy="0"/>
          </a:xfrm>
          <a:prstGeom prst="line">
            <a:avLst/>
          </a:prstGeom>
          <a:noFill/>
          <a:ln w="63500">
            <a:solidFill>
              <a:schemeClr val="hlink"/>
            </a:solidFill>
            <a:round/>
            <a:headEnd/>
            <a:tailEnd/>
          </a:ln>
        </p:spPr>
        <p:txBody>
          <a:bodyPr wrap="none" lIns="90000" tIns="46800" rIns="90000" bIns="46800" anchor="ct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Grp="1" noChangeAspect="1" noChangeArrowheads="1"/>
          </p:cNvPicPr>
          <p:nvPr>
            <p:ph type="body" idx="1"/>
          </p:nvPr>
        </p:nvPicPr>
        <p:blipFill>
          <a:blip r:embed="rId2"/>
          <a:srcRect/>
          <a:stretch>
            <a:fillRect/>
          </a:stretch>
        </p:blipFill>
        <p:spPr>
          <a:xfrm>
            <a:off x="468313" y="1412875"/>
            <a:ext cx="8229600" cy="4391025"/>
          </a:xfrm>
        </p:spPr>
      </p:pic>
      <p:sp>
        <p:nvSpPr>
          <p:cNvPr id="39940" name="Text Box 4"/>
          <p:cNvSpPr txBox="1">
            <a:spLocks noChangeArrowheads="1"/>
          </p:cNvSpPr>
          <p:nvPr/>
        </p:nvSpPr>
        <p:spPr bwMode="auto">
          <a:xfrm>
            <a:off x="2071670" y="785794"/>
            <a:ext cx="5184775" cy="823913"/>
          </a:xfrm>
          <a:prstGeom prst="rect">
            <a:avLst/>
          </a:prstGeom>
          <a:noFill/>
          <a:ln w="9525">
            <a:noFill/>
            <a:miter lim="800000"/>
            <a:headEnd/>
            <a:tailEnd/>
          </a:ln>
        </p:spPr>
        <p:txBody>
          <a:bodyPr>
            <a:spAutoFit/>
          </a:bodyPr>
          <a:lstStyle/>
          <a:p>
            <a:pPr algn="ctr" eaLnBrk="1" hangingPunct="1">
              <a:lnSpc>
                <a:spcPct val="80000"/>
              </a:lnSpc>
              <a:spcBef>
                <a:spcPct val="50000"/>
              </a:spcBef>
            </a:pPr>
            <a:r>
              <a:rPr lang="en-US" altLang="zh-CN" sz="6000" b="1" dirty="0">
                <a:solidFill>
                  <a:schemeClr val="hlink"/>
                </a:solidFill>
                <a:latin typeface="Times New Roman" pitchFamily="18" charset="0"/>
                <a:hlinkClick r:id="rId3" action="ppaction://hlinkfile"/>
              </a:rPr>
              <a:t>Wines </a:t>
            </a:r>
            <a:endParaRPr lang="en-US" altLang="zh-CN" sz="6000" b="1" dirty="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0"/>
          <p:cNvSpPr>
            <a:spLocks noGrp="1" noChangeArrowheads="1"/>
          </p:cNvSpPr>
          <p:nvPr>
            <p:ph type="title"/>
          </p:nvPr>
        </p:nvSpPr>
        <p:spPr>
          <a:noFill/>
        </p:spPr>
        <p:txBody>
          <a:bodyPr>
            <a:normAutofit/>
          </a:bodyPr>
          <a:lstStyle/>
          <a:p>
            <a:pPr eaLnBrk="1" hangingPunct="1"/>
            <a:r>
              <a:rPr lang="en-US" altLang="zh-CN" sz="3600" b="1" dirty="0" smtClean="0">
                <a:latin typeface="Times New Roman" pitchFamily="18" charset="0"/>
                <a:ea typeface="楷体_GB2312" pitchFamily="49" charset="-122"/>
              </a:rPr>
              <a:t>Format of  a GB Standard</a:t>
            </a:r>
          </a:p>
        </p:txBody>
      </p:sp>
      <p:graphicFrame>
        <p:nvGraphicFramePr>
          <p:cNvPr id="33795" name="Group 3"/>
          <p:cNvGraphicFramePr>
            <a:graphicFrameLocks noGrp="1"/>
          </p:cNvGraphicFramePr>
          <p:nvPr>
            <p:ph idx="1"/>
          </p:nvPr>
        </p:nvGraphicFramePr>
        <p:xfrm>
          <a:off x="457200" y="1600200"/>
          <a:ext cx="8229600" cy="5056189"/>
        </p:xfrm>
        <a:graphic>
          <a:graphicData uri="http://schemas.openxmlformats.org/drawingml/2006/table">
            <a:tbl>
              <a:tblPr/>
              <a:tblGrid>
                <a:gridCol w="1655762"/>
                <a:gridCol w="1871663"/>
                <a:gridCol w="4702175"/>
              </a:tblGrid>
              <a:tr h="295278">
                <a:tc gridSpan="2">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Main Parts</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Contents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rowSpan="4" gridSpan="2">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Summarized part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Cover</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Content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Preface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Introduction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rowSpan="8">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Standard text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Common part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Name of Standard</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Application Scope</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Cited standard</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vMerge="1">
                  <a:txBody>
                    <a:bodyPr/>
                    <a:lstStyle/>
                    <a:p>
                      <a:endParaRPr lang="zh-CN" altLang="en-US"/>
                    </a:p>
                  </a:txBody>
                  <a:tcPr/>
                </a:tc>
                <a:tc rowSpan="5">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Technical part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Definition and terms</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Sign and abbreviations</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Requirement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47760">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According to standards classification the content (sampling, Test method, Classification and nominating</a:t>
                      </a:r>
                    </a:p>
                    <a:p>
                      <a:pPr marL="0" marR="0" lvl="0" indent="0" algn="l"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Sign, labeling, packing)</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Appendix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rowSpan="2" gridSpan="2">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Supplement part</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宋体" pitchFamily="2" charset="-122"/>
                        </a:rPr>
                        <a:t>Clue appendix</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5627">
                <a:tc gridSpan="2" vMerge="1">
                  <a:txBody>
                    <a:bodyPr/>
                    <a:lstStyle/>
                    <a:p>
                      <a:endParaRPr lang="zh-CN" altLang="en-US"/>
                    </a:p>
                  </a:txBody>
                  <a:tcPr/>
                </a:tc>
                <a:tc hMerge="1" vMerge="1">
                  <a:txBody>
                    <a:bodyPr/>
                    <a:lstStyle/>
                    <a:p>
                      <a:endParaRPr lang="zh-CN" altLang="en-US"/>
                    </a:p>
                  </a:txBody>
                  <a:tcPr/>
                </a:tc>
                <a:tc>
                  <a:txBody>
                    <a:bodyPr/>
                    <a:lstStyle/>
                    <a:p>
                      <a:pPr marL="0" marR="0" lvl="0" indent="0" algn="ctr" defTabSz="914400" rtl="0" eaLnBrk="1" fontAlgn="ctr" latinLnBrk="0" hangingPunct="1">
                        <a:lnSpc>
                          <a:spcPct val="7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宋体" pitchFamily="2" charset="-122"/>
                        </a:rPr>
                        <a:t>Foot note</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Labeling requirements</a:t>
            </a:r>
            <a:endParaRPr lang="zh-CN" altLang="en-US" dirty="0"/>
          </a:p>
        </p:txBody>
      </p:sp>
      <p:sp>
        <p:nvSpPr>
          <p:cNvPr id="3" name="内容占位符 2"/>
          <p:cNvSpPr>
            <a:spLocks noGrp="1"/>
          </p:cNvSpPr>
          <p:nvPr>
            <p:ph idx="1"/>
          </p:nvPr>
        </p:nvSpPr>
        <p:spPr/>
        <p:txBody>
          <a:bodyPr/>
          <a:lstStyle/>
          <a:p>
            <a:r>
              <a:rPr lang="en-US" altLang="zh-CN" dirty="0" smtClean="0"/>
              <a:t> Food Safety Law</a:t>
            </a:r>
          </a:p>
          <a:p>
            <a:r>
              <a:rPr lang="en-US" altLang="zh-CN" dirty="0" smtClean="0"/>
              <a:t> GB 7718-2011 General Standard for The Labeling of Prepackaged foods</a:t>
            </a:r>
          </a:p>
          <a:p>
            <a:r>
              <a:rPr lang="en-US" altLang="zh-CN" dirty="0" smtClean="0"/>
              <a:t> GB 10344-2005 General Standard for The Labeling of Prepackaged Alcoholic Beverage</a:t>
            </a:r>
          </a:p>
          <a:p>
            <a:r>
              <a:rPr lang="en-US" altLang="zh-CN" dirty="0" smtClean="0"/>
              <a:t> Notes for filing of labeling</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Inspections on hygienic and quality</a:t>
            </a:r>
            <a:endParaRPr lang="zh-CN" altLang="en-US" dirty="0"/>
          </a:p>
        </p:txBody>
      </p:sp>
      <p:sp>
        <p:nvSpPr>
          <p:cNvPr id="3" name="内容占位符 2"/>
          <p:cNvSpPr>
            <a:spLocks noGrp="1"/>
          </p:cNvSpPr>
          <p:nvPr>
            <p:ph idx="1"/>
          </p:nvPr>
        </p:nvSpPr>
        <p:spPr/>
        <p:txBody>
          <a:bodyPr/>
          <a:lstStyle/>
          <a:p>
            <a:r>
              <a:rPr lang="en-US" altLang="zh-CN" dirty="0" smtClean="0"/>
              <a:t>GB 2757-2012 Distilled Liquor and Formulated Liquor</a:t>
            </a:r>
          </a:p>
          <a:p>
            <a:r>
              <a:rPr lang="en-US" altLang="zh-CN" dirty="0" smtClean="0"/>
              <a:t>GB 2758-2012 Fermented Alcoholic Beverages and their Integrated Alcoholic Beverages</a:t>
            </a:r>
          </a:p>
          <a:p>
            <a:r>
              <a:rPr lang="en-US" altLang="zh-CN" dirty="0" smtClean="0"/>
              <a:t>GB 15037-2006 Wine</a:t>
            </a:r>
          </a:p>
          <a:p>
            <a:r>
              <a:rPr lang="en-US" altLang="zh-CN" smtClean="0"/>
              <a:t>GB </a:t>
            </a:r>
            <a:r>
              <a:rPr lang="en-US" altLang="zh-CN" dirty="0" smtClean="0"/>
              <a:t>2760-2011 Standard for Uses of Food Additives</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Other related GB standards:</a:t>
            </a:r>
            <a:br>
              <a:rPr lang="en-US" altLang="zh-CN" dirty="0" smtClean="0"/>
            </a:br>
            <a:endParaRPr lang="zh-CN" altLang="en-US" dirty="0"/>
          </a:p>
        </p:txBody>
      </p:sp>
      <p:sp>
        <p:nvSpPr>
          <p:cNvPr id="3" name="内容占位符 2"/>
          <p:cNvSpPr>
            <a:spLocks noGrp="1"/>
          </p:cNvSpPr>
          <p:nvPr>
            <p:ph idx="1"/>
          </p:nvPr>
        </p:nvSpPr>
        <p:spPr/>
        <p:txBody>
          <a:bodyPr>
            <a:normAutofit fontScale="47500" lnSpcReduction="20000"/>
          </a:bodyPr>
          <a:lstStyle/>
          <a:p>
            <a:r>
              <a:rPr lang="en-US" altLang="zh-CN" dirty="0" smtClean="0"/>
              <a:t>GB/T 10781.1-2006 Strong Flavor Chinese Spirits</a:t>
            </a:r>
          </a:p>
          <a:p>
            <a:r>
              <a:rPr lang="en-US" altLang="zh-CN" dirty="0" smtClean="0"/>
              <a:t>GB/T 10781.2-2006 Mild Flavor Chinese Spirits</a:t>
            </a:r>
          </a:p>
          <a:p>
            <a:r>
              <a:rPr lang="fr-FR" altLang="zh-CN" dirty="0" smtClean="0"/>
              <a:t>GB/T 10781.3-2006 Rice Flavor Chinese Spirits</a:t>
            </a:r>
          </a:p>
          <a:p>
            <a:r>
              <a:rPr lang="it-IT" altLang="zh-CN" dirty="0" smtClean="0"/>
              <a:t>GB/T 16289-2007 Chi-flavor Chinese Spirits</a:t>
            </a:r>
          </a:p>
          <a:p>
            <a:r>
              <a:rPr lang="en-US" altLang="zh-CN" dirty="0" smtClean="0"/>
              <a:t>GB/T 20821-2007 Chinese Spirits by Liquid Fermentation</a:t>
            </a:r>
          </a:p>
          <a:p>
            <a:r>
              <a:rPr lang="en-US" altLang="zh-CN" dirty="0" smtClean="0"/>
              <a:t>GB/T 20823-2007 Te-flavor Chinese Spirits</a:t>
            </a:r>
          </a:p>
          <a:p>
            <a:r>
              <a:rPr lang="en-US" altLang="zh-CN" dirty="0" smtClean="0"/>
              <a:t>GB/T 20824-2007 </a:t>
            </a:r>
            <a:r>
              <a:rPr lang="en-US" altLang="zh-CN" dirty="0" err="1" smtClean="0"/>
              <a:t>Zhima</a:t>
            </a:r>
            <a:r>
              <a:rPr lang="en-US" altLang="zh-CN" dirty="0" smtClean="0"/>
              <a:t>-flavor Chinese Spirits</a:t>
            </a:r>
          </a:p>
          <a:p>
            <a:r>
              <a:rPr lang="en-US" altLang="zh-CN" dirty="0" smtClean="0"/>
              <a:t>GB/T 14867-2007 </a:t>
            </a:r>
            <a:r>
              <a:rPr lang="en-US" altLang="zh-CN" dirty="0" err="1" smtClean="0"/>
              <a:t>Feng</a:t>
            </a:r>
            <a:r>
              <a:rPr lang="en-US" altLang="zh-CN" dirty="0" smtClean="0"/>
              <a:t>-flavor Chinese Spirits</a:t>
            </a:r>
          </a:p>
          <a:p>
            <a:r>
              <a:rPr lang="en-US" altLang="zh-CN" dirty="0" smtClean="0"/>
              <a:t>GB/T 20822-2007 Chinese Spirits Made from Tradition and Liquid Fermentation</a:t>
            </a:r>
          </a:p>
          <a:p>
            <a:r>
              <a:rPr lang="en-US" altLang="zh-CN" dirty="0" smtClean="0"/>
              <a:t>GB/T 20825-2007 </a:t>
            </a:r>
            <a:r>
              <a:rPr lang="en-US" altLang="zh-CN" dirty="0" err="1" smtClean="0"/>
              <a:t>Laobaigan</a:t>
            </a:r>
            <a:r>
              <a:rPr lang="en-US" altLang="zh-CN" dirty="0" smtClean="0"/>
              <a:t>-flavor Chinese Spirits</a:t>
            </a:r>
          </a:p>
          <a:p>
            <a:r>
              <a:rPr lang="en-US" altLang="zh-CN" dirty="0" smtClean="0"/>
              <a:t>GB/T 13662-2008 Chinese Rice Wine</a:t>
            </a:r>
          </a:p>
          <a:p>
            <a:r>
              <a:rPr lang="fr-FR" altLang="zh-CN" dirty="0" smtClean="0"/>
              <a:t>GB/T 23547-2009 Nong jiang-flavor Chinese spirits</a:t>
            </a:r>
          </a:p>
          <a:p>
            <a:r>
              <a:rPr lang="en-US" altLang="zh-CN" dirty="0" smtClean="0"/>
              <a:t>GB/T 23546-2009 Milk Wine</a:t>
            </a:r>
          </a:p>
          <a:p>
            <a:r>
              <a:rPr lang="en-US" altLang="zh-CN" dirty="0" smtClean="0"/>
              <a:t>GB/T 25504-2010 </a:t>
            </a:r>
            <a:r>
              <a:rPr lang="en-US" altLang="zh-CN" dirty="0" err="1" smtClean="0"/>
              <a:t>Icewines</a:t>
            </a:r>
            <a:endParaRPr lang="en-US" altLang="zh-CN" dirty="0" smtClean="0"/>
          </a:p>
          <a:p>
            <a:r>
              <a:rPr lang="en-US" altLang="zh-CN" dirty="0" smtClean="0"/>
              <a:t>GB/T 26760-2011 Jiang-flavor Chinese Spirits</a:t>
            </a:r>
          </a:p>
          <a:p>
            <a:r>
              <a:rPr lang="fr-FR" altLang="zh-CN" dirty="0" smtClean="0"/>
              <a:t>GB/T 26761-2011 Xiaoqu Traditional Chinese Spirits</a:t>
            </a:r>
          </a:p>
          <a:p>
            <a:r>
              <a:rPr lang="de-DE" altLang="zh-CN" dirty="0" smtClean="0"/>
              <a:t>GB/T 27586-2011 Vitis Amurensis Wines</a:t>
            </a:r>
          </a:p>
          <a:p>
            <a:r>
              <a:rPr lang="en-US" altLang="zh-CN" dirty="0" smtClean="0"/>
              <a:t>GB/T 27588-2011 Lu </a:t>
            </a:r>
            <a:r>
              <a:rPr lang="en-US" altLang="zh-CN" dirty="0" err="1" smtClean="0"/>
              <a:t>Jiu</a:t>
            </a:r>
            <a:endParaRPr lang="en-US" altLang="zh-CN" dirty="0" smtClean="0"/>
          </a:p>
          <a:p>
            <a:r>
              <a:rPr lang="en-US" altLang="zh-CN" dirty="0" smtClean="0"/>
              <a:t>……</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6715125" y="1627188"/>
            <a:ext cx="2000250" cy="428625"/>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zh-CN" altLang="en-US" dirty="0">
              <a:effectLst>
                <a:outerShdw blurRad="38100" dist="38100" dir="2700000" algn="tl">
                  <a:srgbClr val="000000">
                    <a:alpha val="43137"/>
                  </a:srgbClr>
                </a:outerShdw>
              </a:effectLst>
              <a:latin typeface="Times New Roman" panose="02020603050405020304" pitchFamily="18" charset="0"/>
              <a:ea typeface="黑体" pitchFamily="2" charset="-122"/>
              <a:cs typeface="Times New Roman" panose="02020603050405020304" pitchFamily="18" charset="0"/>
            </a:endParaRPr>
          </a:p>
        </p:txBody>
      </p:sp>
      <p:sp>
        <p:nvSpPr>
          <p:cNvPr id="22" name="圆角矩形 21"/>
          <p:cNvSpPr/>
          <p:nvPr/>
        </p:nvSpPr>
        <p:spPr bwMode="auto">
          <a:xfrm>
            <a:off x="3571875" y="1643063"/>
            <a:ext cx="2000250" cy="428625"/>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zh-CN" altLang="en-US">
              <a:effectLst>
                <a:outerShdw blurRad="38100" dist="38100" dir="2700000" algn="tl">
                  <a:srgbClr val="000000">
                    <a:alpha val="43137"/>
                  </a:srgbClr>
                </a:outerShdw>
              </a:effectLst>
              <a:latin typeface="Times New Roman" panose="02020603050405020304" pitchFamily="18" charset="0"/>
              <a:ea typeface="黑体" pitchFamily="2" charset="-122"/>
              <a:cs typeface="Times New Roman" panose="02020603050405020304" pitchFamily="18" charset="0"/>
            </a:endParaRPr>
          </a:p>
        </p:txBody>
      </p:sp>
      <p:sp>
        <p:nvSpPr>
          <p:cNvPr id="21" name="圆角矩形 20"/>
          <p:cNvSpPr/>
          <p:nvPr/>
        </p:nvSpPr>
        <p:spPr bwMode="auto">
          <a:xfrm>
            <a:off x="500063" y="1643063"/>
            <a:ext cx="2000250" cy="428625"/>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zh-CN" altLang="en-US">
              <a:effectLst>
                <a:outerShdw blurRad="38100" dist="38100" dir="2700000" algn="tl">
                  <a:srgbClr val="000000">
                    <a:alpha val="43137"/>
                  </a:srgbClr>
                </a:outerShdw>
              </a:effectLst>
              <a:latin typeface="Times New Roman" panose="02020603050405020304" pitchFamily="18" charset="0"/>
              <a:ea typeface="黑体" pitchFamily="2" charset="-122"/>
              <a:cs typeface="Times New Roman" panose="02020603050405020304" pitchFamily="18" charset="0"/>
            </a:endParaRPr>
          </a:p>
        </p:txBody>
      </p:sp>
      <p:sp>
        <p:nvSpPr>
          <p:cNvPr id="17414" name="Rectangle 6"/>
          <p:cNvSpPr>
            <a:spLocks noChangeArrowheads="1"/>
          </p:cNvSpPr>
          <p:nvPr/>
        </p:nvSpPr>
        <p:spPr bwMode="auto">
          <a:xfrm>
            <a:off x="735013" y="1685925"/>
            <a:ext cx="1530350" cy="369888"/>
          </a:xfrm>
          <a:prstGeom prst="rect">
            <a:avLst/>
          </a:prstGeom>
          <a:noFill/>
          <a:ln w="9525">
            <a:noFill/>
            <a:miter lim="800000"/>
            <a:headEnd/>
            <a:tailEnd/>
          </a:ln>
        </p:spPr>
        <p:txBody>
          <a:bodyPr wrap="none">
            <a:spAutoFit/>
          </a:bodyPr>
          <a:lstStyle/>
          <a:p>
            <a:pPr eaLnBrk="1" hangingPunct="1"/>
            <a:r>
              <a:rPr lang="en-US" altLang="zh-CN" sz="1800" dirty="0">
                <a:solidFill>
                  <a:srgbClr val="000000"/>
                </a:solidFill>
                <a:latin typeface="Times New Roman" pitchFamily="18" charset="0"/>
                <a:ea typeface="宋体" pitchFamily="2" charset="-122"/>
                <a:cs typeface="Times New Roman" pitchFamily="18" charset="0"/>
              </a:rPr>
              <a:t>Began in 1930</a:t>
            </a:r>
            <a:endParaRPr lang="zh-CN" altLang="en-US" sz="1800" dirty="0">
              <a:solidFill>
                <a:srgbClr val="000000"/>
              </a:solidFill>
              <a:latin typeface="Times New Roman" pitchFamily="18" charset="0"/>
              <a:ea typeface="宋体" pitchFamily="2" charset="-122"/>
              <a:cs typeface="Times New Roman" pitchFamily="18" charset="0"/>
            </a:endParaRPr>
          </a:p>
        </p:txBody>
      </p:sp>
      <p:sp>
        <p:nvSpPr>
          <p:cNvPr id="17415" name="Rectangle 9"/>
          <p:cNvSpPr>
            <a:spLocks noChangeArrowheads="1"/>
          </p:cNvSpPr>
          <p:nvPr/>
        </p:nvSpPr>
        <p:spPr bwMode="auto">
          <a:xfrm>
            <a:off x="3575050" y="1692275"/>
            <a:ext cx="2005013" cy="368300"/>
          </a:xfrm>
          <a:prstGeom prst="rect">
            <a:avLst/>
          </a:prstGeom>
          <a:noFill/>
          <a:ln w="9525">
            <a:noFill/>
            <a:miter lim="800000"/>
            <a:headEnd/>
            <a:tailEnd/>
          </a:ln>
        </p:spPr>
        <p:txBody>
          <a:bodyPr wrap="none">
            <a:spAutoFit/>
          </a:bodyPr>
          <a:lstStyle/>
          <a:p>
            <a:pPr eaLnBrk="1" hangingPunct="1"/>
            <a:r>
              <a:rPr lang="en-US" altLang="zh-CN" sz="1800">
                <a:solidFill>
                  <a:srgbClr val="000000"/>
                </a:solidFill>
                <a:latin typeface="Times New Roman" pitchFamily="18" charset="0"/>
                <a:ea typeface="宋体" pitchFamily="2" charset="-122"/>
                <a:cs typeface="Times New Roman" pitchFamily="18" charset="0"/>
              </a:rPr>
              <a:t>Established in 1955</a:t>
            </a:r>
            <a:endParaRPr lang="zh-CN" altLang="en-US" sz="1800">
              <a:solidFill>
                <a:srgbClr val="000000"/>
              </a:solidFill>
              <a:latin typeface="Times New Roman" pitchFamily="18" charset="0"/>
              <a:ea typeface="宋体" pitchFamily="2" charset="-122"/>
              <a:cs typeface="Times New Roman" pitchFamily="18" charset="0"/>
            </a:endParaRPr>
          </a:p>
        </p:txBody>
      </p:sp>
      <p:sp>
        <p:nvSpPr>
          <p:cNvPr id="17416" name="Rectangle 11"/>
          <p:cNvSpPr>
            <a:spLocks noChangeArrowheads="1"/>
          </p:cNvSpPr>
          <p:nvPr/>
        </p:nvSpPr>
        <p:spPr bwMode="auto">
          <a:xfrm>
            <a:off x="6799263" y="1627188"/>
            <a:ext cx="1949450" cy="400050"/>
          </a:xfrm>
          <a:prstGeom prst="rect">
            <a:avLst/>
          </a:prstGeom>
          <a:noFill/>
          <a:ln w="9525">
            <a:noFill/>
            <a:miter lim="800000"/>
            <a:headEnd/>
            <a:tailEnd/>
          </a:ln>
        </p:spPr>
        <p:txBody>
          <a:bodyPr wrap="none">
            <a:spAutoFit/>
          </a:bodyPr>
          <a:lstStyle/>
          <a:p>
            <a:pPr eaLnBrk="1" hangingPunct="1"/>
            <a:r>
              <a:rPr lang="en-US" altLang="zh-CN" sz="2000">
                <a:solidFill>
                  <a:srgbClr val="000000"/>
                </a:solidFill>
                <a:latin typeface="Times New Roman" pitchFamily="18" charset="0"/>
                <a:ea typeface="宋体" pitchFamily="2" charset="-122"/>
                <a:cs typeface="Times New Roman" pitchFamily="18" charset="0"/>
              </a:rPr>
              <a:t>Re-name in 2002</a:t>
            </a:r>
            <a:endParaRPr lang="zh-CN" altLang="en-US" sz="2000">
              <a:solidFill>
                <a:srgbClr val="000000"/>
              </a:solidFill>
              <a:latin typeface="Times New Roman" pitchFamily="18" charset="0"/>
              <a:ea typeface="宋体" pitchFamily="2" charset="-122"/>
              <a:cs typeface="Times New Roman" pitchFamily="18" charset="0"/>
            </a:endParaRPr>
          </a:p>
        </p:txBody>
      </p:sp>
      <p:sp>
        <p:nvSpPr>
          <p:cNvPr id="17417" name="矩形 14"/>
          <p:cNvSpPr>
            <a:spLocks noChangeArrowheads="1"/>
          </p:cNvSpPr>
          <p:nvPr/>
        </p:nvSpPr>
        <p:spPr bwMode="auto">
          <a:xfrm>
            <a:off x="428596" y="2500306"/>
            <a:ext cx="2773362" cy="523220"/>
          </a:xfrm>
          <a:prstGeom prst="rect">
            <a:avLst/>
          </a:prstGeom>
          <a:noFill/>
          <a:ln w="9525">
            <a:noFill/>
            <a:miter lim="800000"/>
            <a:headEnd/>
            <a:tailEnd/>
          </a:ln>
        </p:spPr>
        <p:txBody>
          <a:bodyPr>
            <a:spAutoFit/>
          </a:bodyPr>
          <a:lstStyle/>
          <a:p>
            <a:pPr eaLnBrk="1" hangingPunct="1"/>
            <a:r>
              <a:rPr lang="en-US" altLang="zh-CN" sz="1400" dirty="0">
                <a:solidFill>
                  <a:srgbClr val="000000"/>
                </a:solidFill>
                <a:latin typeface="Times New Roman" pitchFamily="18" charset="0"/>
                <a:ea typeface="宋体" pitchFamily="2" charset="-122"/>
                <a:cs typeface="Times New Roman" pitchFamily="18" charset="0"/>
              </a:rPr>
              <a:t>A Research Laboratory of the Central Industrial </a:t>
            </a:r>
            <a:r>
              <a:rPr lang="en-US" altLang="zh-CN" sz="1400" dirty="0" smtClean="0">
                <a:solidFill>
                  <a:srgbClr val="000000"/>
                </a:solidFill>
                <a:latin typeface="Times New Roman" pitchFamily="18" charset="0"/>
                <a:ea typeface="宋体" pitchFamily="2" charset="-122"/>
                <a:cs typeface="Times New Roman" pitchFamily="18" charset="0"/>
              </a:rPr>
              <a:t>Laboratory</a:t>
            </a:r>
            <a:endParaRPr lang="zh-CN" altLang="en-US" sz="1400" dirty="0">
              <a:solidFill>
                <a:srgbClr val="000000"/>
              </a:solidFill>
              <a:latin typeface="Times New Roman" pitchFamily="18" charset="0"/>
              <a:ea typeface="宋体" pitchFamily="2" charset="-122"/>
              <a:cs typeface="Times New Roman" pitchFamily="18" charset="0"/>
            </a:endParaRPr>
          </a:p>
        </p:txBody>
      </p:sp>
      <p:sp>
        <p:nvSpPr>
          <p:cNvPr id="16" name="矩形 15"/>
          <p:cNvSpPr/>
          <p:nvPr/>
        </p:nvSpPr>
        <p:spPr>
          <a:xfrm>
            <a:off x="3287713" y="2492375"/>
            <a:ext cx="2724150" cy="954088"/>
          </a:xfrm>
          <a:prstGeom prst="rect">
            <a:avLst/>
          </a:prstGeom>
        </p:spPr>
        <p:txBody>
          <a:bodyPr>
            <a:spAutoFit/>
          </a:bodyPr>
          <a:lstStyle/>
          <a:p>
            <a:pPr eaLnBrk="1" hangingPunct="1">
              <a:defRPr/>
            </a:pPr>
            <a:r>
              <a:rPr lang="en-US" altLang="zh-CN" sz="1400" dirty="0">
                <a:solidFill>
                  <a:srgbClr val="000000"/>
                </a:solidFill>
                <a:latin typeface="Times New Roman" panose="02020603050405020304" pitchFamily="18" charset="0"/>
                <a:ea typeface="宋体" pitchFamily="2" charset="-122"/>
                <a:cs typeface="Times New Roman" panose="02020603050405020304" pitchFamily="18" charset="0"/>
              </a:rPr>
              <a:t>Institute of Food and Fermentation Industry Sciences of Ministry of Light Industry</a:t>
            </a:r>
            <a:endParaRPr lang="zh-CN" altLang="en-US" sz="1400" dirty="0">
              <a:solidFill>
                <a:srgbClr val="000000"/>
              </a:solidFill>
              <a:latin typeface="Times New Roman" panose="02020603050405020304" pitchFamily="18" charset="0"/>
              <a:ea typeface="宋体" pitchFamily="2" charset="-122"/>
              <a:cs typeface="Times New Roman" panose="02020603050405020304" pitchFamily="18" charset="0"/>
            </a:endParaRPr>
          </a:p>
          <a:p>
            <a:pPr algn="ctr">
              <a:defRPr/>
            </a:pPr>
            <a:endParaRPr lang="zh-CN" altLang="en-US" sz="1400" b="1" dirty="0">
              <a:solidFill>
                <a:srgbClr val="000000"/>
              </a:solidFill>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endParaRPr>
          </a:p>
        </p:txBody>
      </p:sp>
      <p:sp>
        <p:nvSpPr>
          <p:cNvPr id="17419" name="矩形 16"/>
          <p:cNvSpPr>
            <a:spLocks noChangeArrowheads="1"/>
          </p:cNvSpPr>
          <p:nvPr/>
        </p:nvSpPr>
        <p:spPr bwMode="auto">
          <a:xfrm>
            <a:off x="6748463" y="2403475"/>
            <a:ext cx="2071687" cy="954088"/>
          </a:xfrm>
          <a:prstGeom prst="rect">
            <a:avLst/>
          </a:prstGeom>
          <a:noFill/>
          <a:ln w="9525">
            <a:noFill/>
            <a:miter lim="800000"/>
            <a:headEnd/>
            <a:tailEnd/>
          </a:ln>
        </p:spPr>
        <p:txBody>
          <a:bodyPr>
            <a:spAutoFit/>
          </a:bodyPr>
          <a:lstStyle/>
          <a:p>
            <a:pPr eaLnBrk="1" hangingPunct="1"/>
            <a:r>
              <a:rPr lang="en-US" altLang="zh-CN" sz="1400">
                <a:solidFill>
                  <a:srgbClr val="000000"/>
                </a:solidFill>
                <a:latin typeface="Times New Roman" pitchFamily="18" charset="0"/>
                <a:ea typeface="宋体" pitchFamily="2" charset="-122"/>
                <a:cs typeface="Times New Roman" pitchFamily="18" charset="0"/>
              </a:rPr>
              <a:t>China National Research Institute of Food and Fermentation Industries (CNRIFFI)</a:t>
            </a:r>
            <a:endParaRPr lang="zh-CN" altLang="en-US" sz="1400">
              <a:solidFill>
                <a:srgbClr val="000000"/>
              </a:solidFill>
              <a:latin typeface="Times New Roman" pitchFamily="18" charset="0"/>
              <a:ea typeface="宋体" pitchFamily="2" charset="-122"/>
              <a:cs typeface="Times New Roman" pitchFamily="18" charset="0"/>
            </a:endParaRPr>
          </a:p>
        </p:txBody>
      </p:sp>
      <p:pic>
        <p:nvPicPr>
          <p:cNvPr id="17420" name="Picture 6" descr="1-1"/>
          <p:cNvPicPr>
            <a:picLocks noChangeAspect="1" noChangeArrowheads="1"/>
          </p:cNvPicPr>
          <p:nvPr/>
        </p:nvPicPr>
        <p:blipFill>
          <a:blip r:embed="rId3"/>
          <a:srcRect/>
          <a:stretch>
            <a:fillRect/>
          </a:stretch>
        </p:blipFill>
        <p:spPr bwMode="auto">
          <a:xfrm>
            <a:off x="142875" y="3429000"/>
            <a:ext cx="2735263" cy="1944688"/>
          </a:xfrm>
          <a:prstGeom prst="rect">
            <a:avLst/>
          </a:prstGeom>
          <a:noFill/>
          <a:ln w="9525">
            <a:noFill/>
            <a:miter lim="800000"/>
            <a:headEnd/>
            <a:tailEnd/>
          </a:ln>
        </p:spPr>
      </p:pic>
      <p:pic>
        <p:nvPicPr>
          <p:cNvPr id="17421" name="Picture 7" descr="1-3"/>
          <p:cNvPicPr>
            <a:picLocks noChangeAspect="1" noChangeArrowheads="1"/>
          </p:cNvPicPr>
          <p:nvPr/>
        </p:nvPicPr>
        <p:blipFill>
          <a:blip r:embed="rId4"/>
          <a:srcRect/>
          <a:stretch>
            <a:fillRect/>
          </a:stretch>
        </p:blipFill>
        <p:spPr bwMode="auto">
          <a:xfrm>
            <a:off x="3214688" y="3429000"/>
            <a:ext cx="2665412" cy="1944688"/>
          </a:xfrm>
          <a:prstGeom prst="rect">
            <a:avLst/>
          </a:prstGeom>
          <a:noFill/>
          <a:ln w="9525">
            <a:noFill/>
            <a:miter lim="800000"/>
            <a:headEnd/>
            <a:tailEnd/>
          </a:ln>
        </p:spPr>
      </p:pic>
      <p:pic>
        <p:nvPicPr>
          <p:cNvPr id="17423" name="图片 17" descr="新址正面.JPG"/>
          <p:cNvPicPr>
            <a:picLocks noChangeAspect="1" noChangeArrowheads="1"/>
          </p:cNvPicPr>
          <p:nvPr/>
        </p:nvPicPr>
        <p:blipFill>
          <a:blip r:embed="rId5"/>
          <a:srcRect/>
          <a:stretch>
            <a:fillRect/>
          </a:stretch>
        </p:blipFill>
        <p:spPr bwMode="auto">
          <a:xfrm>
            <a:off x="6215063" y="3429000"/>
            <a:ext cx="2786062" cy="1924050"/>
          </a:xfrm>
          <a:prstGeom prst="rect">
            <a:avLst/>
          </a:prstGeom>
          <a:noFill/>
          <a:ln w="9525">
            <a:no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2643174" y="714356"/>
            <a:ext cx="3295650"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zh-CN" sz="2800" b="1" dirty="0" smtClean="0">
                <a:latin typeface="Times New Roman" pitchFamily="18" charset="0"/>
                <a:ea typeface="楷体_GB2312" pitchFamily="49" charset="-122"/>
              </a:rPr>
              <a:t>GB Standardization Centre of Food </a:t>
            </a:r>
            <a:r>
              <a:rPr lang="zh-CN" altLang="en-US" sz="2800" b="1" dirty="0" smtClean="0">
                <a:latin typeface="Times New Roman" pitchFamily="18" charset="0"/>
                <a:ea typeface="楷体_GB2312" pitchFamily="49" charset="-122"/>
              </a:rPr>
              <a:t>＆ </a:t>
            </a:r>
            <a:r>
              <a:rPr lang="en-US" altLang="zh-CN" sz="2800" b="1" dirty="0" smtClean="0">
                <a:latin typeface="Times New Roman" pitchFamily="18" charset="0"/>
                <a:ea typeface="楷体_GB2312" pitchFamily="49" charset="-122"/>
              </a:rPr>
              <a:t>Fermentation (SCFF)</a:t>
            </a:r>
          </a:p>
        </p:txBody>
      </p:sp>
      <p:sp>
        <p:nvSpPr>
          <p:cNvPr id="56323" name="Rectangle 3"/>
          <p:cNvSpPr>
            <a:spLocks noGrp="1" noChangeArrowheads="1"/>
          </p:cNvSpPr>
          <p:nvPr>
            <p:ph idx="1"/>
          </p:nvPr>
        </p:nvSpPr>
        <p:spPr/>
        <p:txBody>
          <a:bodyPr/>
          <a:lstStyle/>
          <a:p>
            <a:pPr eaLnBrk="1" hangingPunct="1">
              <a:lnSpc>
                <a:spcPct val="90000"/>
              </a:lnSpc>
            </a:pPr>
            <a:r>
              <a:rPr lang="en-US" altLang="zh-CN" sz="2400" dirty="0" smtClean="0">
                <a:latin typeface="Times New Roman" pitchFamily="18" charset="0"/>
              </a:rPr>
              <a:t>Established in 1977;</a:t>
            </a:r>
          </a:p>
          <a:p>
            <a:pPr eaLnBrk="1" hangingPunct="1">
              <a:lnSpc>
                <a:spcPct val="90000"/>
              </a:lnSpc>
            </a:pPr>
            <a:r>
              <a:rPr lang="en-US" altLang="zh-CN" sz="2400" dirty="0" smtClean="0">
                <a:latin typeface="Times New Roman" pitchFamily="18" charset="0"/>
              </a:rPr>
              <a:t>the earliest and most authoritative institute specialized in research and formulation of food standards in China.</a:t>
            </a:r>
          </a:p>
          <a:p>
            <a:pPr eaLnBrk="1" hangingPunct="1">
              <a:lnSpc>
                <a:spcPct val="90000"/>
              </a:lnSpc>
            </a:pPr>
            <a:r>
              <a:rPr lang="en-US" altLang="zh-CN" sz="2400" dirty="0" smtClean="0">
                <a:latin typeface="Times New Roman" pitchFamily="18" charset="0"/>
                <a:ea typeface="楷体_GB2312" pitchFamily="49" charset="-122"/>
              </a:rPr>
              <a:t>It has undertaken more than 600 standards refer to products, measure, basic, management and raw material etc. </a:t>
            </a:r>
          </a:p>
          <a:p>
            <a:pPr eaLnBrk="1" hangingPunct="1">
              <a:lnSpc>
                <a:spcPct val="90000"/>
              </a:lnSpc>
              <a:buFontTx/>
              <a:buNone/>
            </a:pPr>
            <a:r>
              <a:rPr lang="en-US" altLang="zh-CN" sz="2400" dirty="0" smtClean="0">
                <a:latin typeface="Times New Roman" pitchFamily="18" charset="0"/>
                <a:ea typeface="楷体_GB2312" pitchFamily="49" charset="-122"/>
              </a:rPr>
              <a:t>           National standards               330</a:t>
            </a:r>
          </a:p>
          <a:p>
            <a:pPr eaLnBrk="1" hangingPunct="1">
              <a:lnSpc>
                <a:spcPct val="90000"/>
              </a:lnSpc>
              <a:buFontTx/>
              <a:buNone/>
            </a:pPr>
            <a:r>
              <a:rPr lang="en-US" altLang="zh-CN" sz="2400" dirty="0" smtClean="0">
                <a:latin typeface="Times New Roman" pitchFamily="18" charset="0"/>
                <a:ea typeface="楷体_GB2312" pitchFamily="49" charset="-122"/>
              </a:rPr>
              <a:t>           Industrial standards             260</a:t>
            </a:r>
          </a:p>
          <a:p>
            <a:pPr eaLnBrk="1" hangingPunct="1">
              <a:lnSpc>
                <a:spcPct val="90000"/>
              </a:lnSpc>
              <a:buFontTx/>
              <a:buNone/>
            </a:pPr>
            <a:r>
              <a:rPr lang="en-US" altLang="zh-CN" sz="2400" dirty="0" smtClean="0">
                <a:latin typeface="Times New Roman" pitchFamily="18" charset="0"/>
                <a:ea typeface="楷体_GB2312" pitchFamily="49" charset="-122"/>
              </a:rPr>
              <a:t>           Military food Standards       20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eaLnBrk="1" hangingPunct="1">
              <a:lnSpc>
                <a:spcPct val="80000"/>
              </a:lnSpc>
              <a:spcBef>
                <a:spcPct val="20000"/>
              </a:spcBef>
            </a:pPr>
            <a:endParaRPr lang="zh-CN" altLang="en-US"/>
          </a:p>
        </p:txBody>
      </p:sp>
      <p:sp>
        <p:nvSpPr>
          <p:cNvPr id="30723" name="Rectangle 6"/>
          <p:cNvSpPr>
            <a:spLocks noChangeArrowheads="1"/>
          </p:cNvSpPr>
          <p:nvPr/>
        </p:nvSpPr>
        <p:spPr bwMode="auto">
          <a:xfrm>
            <a:off x="684213" y="361950"/>
            <a:ext cx="8229600" cy="1195388"/>
          </a:xfrm>
          <a:prstGeom prst="rect">
            <a:avLst/>
          </a:prstGeom>
          <a:noFill/>
          <a:ln w="9525">
            <a:noFill/>
            <a:miter lim="800000"/>
            <a:headEnd/>
            <a:tailEnd/>
          </a:ln>
        </p:spPr>
        <p:txBody>
          <a:bodyPr anchor="ctr"/>
          <a:lstStyle/>
          <a:p>
            <a:pPr algn="ctr" eaLnBrk="1" hangingPunct="1"/>
            <a:r>
              <a:rPr lang="en-US" altLang="zh-CN" sz="3200" b="1">
                <a:solidFill>
                  <a:schemeClr val="hlink"/>
                </a:solidFill>
                <a:latin typeface="Times New Roman" pitchFamily="18" charset="0"/>
              </a:rPr>
              <a:t>Classification of Standards</a:t>
            </a:r>
          </a:p>
        </p:txBody>
      </p:sp>
      <p:pic>
        <p:nvPicPr>
          <p:cNvPr id="30724" name="Picture 4"/>
          <p:cNvPicPr>
            <a:picLocks noChangeAspect="1" noChangeArrowheads="1"/>
          </p:cNvPicPr>
          <p:nvPr/>
        </p:nvPicPr>
        <p:blipFill>
          <a:blip r:embed="rId2"/>
          <a:srcRect/>
          <a:stretch>
            <a:fillRect/>
          </a:stretch>
        </p:blipFill>
        <p:spPr bwMode="auto">
          <a:xfrm>
            <a:off x="3495675" y="1700213"/>
            <a:ext cx="5648325" cy="4524375"/>
          </a:xfrm>
          <a:prstGeom prst="rect">
            <a:avLst/>
          </a:prstGeom>
          <a:noFill/>
          <a:ln w="9525">
            <a:noFill/>
            <a:miter lim="800000"/>
            <a:headEnd/>
            <a:tailEnd/>
          </a:ln>
        </p:spPr>
      </p:pic>
      <p:sp>
        <p:nvSpPr>
          <p:cNvPr id="30725" name="Rectangle 7"/>
          <p:cNvSpPr>
            <a:spLocks noGrp="1" noChangeArrowheads="1"/>
          </p:cNvSpPr>
          <p:nvPr>
            <p:ph idx="1"/>
          </p:nvPr>
        </p:nvSpPr>
        <p:spPr/>
        <p:txBody>
          <a:bodyPr/>
          <a:lstStyle/>
          <a:p>
            <a:pPr eaLnBrk="1" hangingPunct="1">
              <a:lnSpc>
                <a:spcPct val="200000"/>
              </a:lnSpc>
            </a:pPr>
            <a:r>
              <a:rPr lang="en-US" altLang="zh-CN" sz="2800" dirty="0" smtClean="0">
                <a:solidFill>
                  <a:srgbClr val="0000FF"/>
                </a:solidFill>
                <a:latin typeface="Times New Roman" pitchFamily="18" charset="0"/>
                <a:ea typeface="宋体-18030" pitchFamily="1" charset="-122"/>
              </a:rPr>
              <a:t>GB Standards </a:t>
            </a:r>
          </a:p>
          <a:p>
            <a:pPr eaLnBrk="1" hangingPunct="1">
              <a:lnSpc>
                <a:spcPct val="200000"/>
              </a:lnSpc>
            </a:pPr>
            <a:r>
              <a:rPr lang="en-US" altLang="zh-CN" sz="2800" dirty="0" smtClean="0">
                <a:solidFill>
                  <a:srgbClr val="0000FF"/>
                </a:solidFill>
                <a:latin typeface="Times New Roman" pitchFamily="18" charset="0"/>
                <a:ea typeface="宋体-18030" pitchFamily="1" charset="-122"/>
              </a:rPr>
              <a:t>Industrial Standards</a:t>
            </a:r>
          </a:p>
          <a:p>
            <a:pPr eaLnBrk="1" hangingPunct="1">
              <a:lnSpc>
                <a:spcPct val="200000"/>
              </a:lnSpc>
            </a:pPr>
            <a:r>
              <a:rPr lang="en-US" altLang="zh-CN" sz="2800" dirty="0" smtClean="0">
                <a:solidFill>
                  <a:srgbClr val="0000FF"/>
                </a:solidFill>
                <a:latin typeface="Times New Roman" pitchFamily="18" charset="0"/>
                <a:ea typeface="宋体-18030" pitchFamily="1" charset="-122"/>
              </a:rPr>
              <a:t>Local Standards</a:t>
            </a:r>
          </a:p>
          <a:p>
            <a:pPr eaLnBrk="1" hangingPunct="1">
              <a:lnSpc>
                <a:spcPct val="200000"/>
              </a:lnSpc>
            </a:pPr>
            <a:r>
              <a:rPr lang="en-US" altLang="zh-CN" sz="2800" dirty="0" smtClean="0">
                <a:solidFill>
                  <a:srgbClr val="0000FF"/>
                </a:solidFill>
                <a:latin typeface="Times New Roman" pitchFamily="18" charset="0"/>
                <a:ea typeface="宋体-18030" pitchFamily="1" charset="-122"/>
              </a:rPr>
              <a:t>Enterprise Standards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2"/>
          <p:cNvSpPr>
            <a:spLocks noChangeArrowheads="1"/>
          </p:cNvSpPr>
          <p:nvPr/>
        </p:nvSpPr>
        <p:spPr bwMode="auto">
          <a:xfrm>
            <a:off x="2843213" y="1989138"/>
            <a:ext cx="3502025" cy="3217862"/>
          </a:xfrm>
          <a:prstGeom prst="ellipse">
            <a:avLst/>
          </a:prstGeom>
          <a:gradFill rotWithShape="1">
            <a:gsLst>
              <a:gs pos="0">
                <a:schemeClr val="accent1"/>
              </a:gs>
              <a:gs pos="100000">
                <a:srgbClr val="FFFFFF"/>
              </a:gs>
            </a:gsLst>
            <a:lin ang="5400000" scaled="1"/>
          </a:gradFill>
          <a:ln w="9525">
            <a:solidFill>
              <a:schemeClr val="tx1"/>
            </a:solid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nvGrpSpPr>
          <p:cNvPr id="2" name="Group 3"/>
          <p:cNvGrpSpPr>
            <a:grpSpLocks/>
          </p:cNvGrpSpPr>
          <p:nvPr/>
        </p:nvGrpSpPr>
        <p:grpSpPr bwMode="auto">
          <a:xfrm>
            <a:off x="3348038" y="2636838"/>
            <a:ext cx="2305050" cy="1966912"/>
            <a:chOff x="0" y="0"/>
            <a:chExt cx="1680" cy="1680"/>
          </a:xfrm>
        </p:grpSpPr>
        <p:sp>
          <p:nvSpPr>
            <p:cNvPr id="57407" name="Oval 4"/>
            <p:cNvSpPr>
              <a:spLocks noChangeArrowheads="1"/>
            </p:cNvSpPr>
            <p:nvPr/>
          </p:nvSpPr>
          <p:spPr bwMode="auto">
            <a:xfrm>
              <a:off x="0" y="0"/>
              <a:ext cx="1680" cy="1680"/>
            </a:xfrm>
            <a:prstGeom prst="ellipse">
              <a:avLst/>
            </a:prstGeom>
            <a:gradFill rotWithShape="1">
              <a:gsLst>
                <a:gs pos="0">
                  <a:srgbClr val="FF6600"/>
                </a:gs>
                <a:gs pos="100000">
                  <a:srgbClr val="742E00"/>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408" name="Freeform 5"/>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9525">
              <a:noFill/>
              <a:miter lim="800000"/>
              <a:headEnd/>
              <a:tailEnd/>
            </a:ln>
          </p:spPr>
          <p:txBody>
            <a:bodyPr/>
            <a:lstStyle/>
            <a:p>
              <a:endParaRPr lang="zh-CN" altLang="en-US"/>
            </a:p>
          </p:txBody>
        </p:sp>
      </p:grpSp>
      <p:sp>
        <p:nvSpPr>
          <p:cNvPr id="54278" name="Text Box 6"/>
          <p:cNvSpPr txBox="1">
            <a:spLocks noChangeArrowheads="1"/>
          </p:cNvSpPr>
          <p:nvPr/>
        </p:nvSpPr>
        <p:spPr bwMode="auto">
          <a:xfrm>
            <a:off x="3563938" y="3429000"/>
            <a:ext cx="2087562" cy="457200"/>
          </a:xfrm>
          <a:prstGeom prst="rect">
            <a:avLst/>
          </a:prstGeom>
          <a:noFill/>
          <a:ln w="9525">
            <a:noFill/>
            <a:miter lim="800000"/>
            <a:headEnd/>
            <a:tailEnd/>
          </a:ln>
        </p:spPr>
        <p:txBody>
          <a:bodyPr>
            <a:spAutoFit/>
          </a:bodyPr>
          <a:lstStyle/>
          <a:p>
            <a:pPr algn="ctr">
              <a:defRPr/>
            </a:pPr>
            <a:r>
              <a:rPr lang="en-US" sz="2400" b="1">
                <a:solidFill>
                  <a:srgbClr val="FFFF00"/>
                </a:solidFill>
                <a:effectLst>
                  <a:outerShdw blurRad="38100" dist="38100" dir="2700000" algn="tl">
                    <a:srgbClr val="C0C0C0"/>
                  </a:outerShdw>
                </a:effectLst>
                <a:latin typeface="Tahoma" pitchFamily="34" charset="0"/>
                <a:ea typeface="Arial Unicode MS" pitchFamily="34" charset="-122"/>
                <a:cs typeface="Arial Unicode MS" pitchFamily="34" charset="-122"/>
              </a:rPr>
              <a:t>SCFF</a:t>
            </a:r>
          </a:p>
        </p:txBody>
      </p:sp>
      <p:grpSp>
        <p:nvGrpSpPr>
          <p:cNvPr id="3" name="Group 7"/>
          <p:cNvGrpSpPr>
            <a:grpSpLocks/>
          </p:cNvGrpSpPr>
          <p:nvPr/>
        </p:nvGrpSpPr>
        <p:grpSpPr bwMode="auto">
          <a:xfrm>
            <a:off x="3276600" y="1916113"/>
            <a:ext cx="636588" cy="608012"/>
            <a:chOff x="0" y="0"/>
            <a:chExt cx="432" cy="415"/>
          </a:xfrm>
        </p:grpSpPr>
        <p:grpSp>
          <p:nvGrpSpPr>
            <p:cNvPr id="4" name="Group 8"/>
            <p:cNvGrpSpPr>
              <a:grpSpLocks/>
            </p:cNvGrpSpPr>
            <p:nvPr/>
          </p:nvGrpSpPr>
          <p:grpSpPr bwMode="auto">
            <a:xfrm>
              <a:off x="0" y="0"/>
              <a:ext cx="432" cy="415"/>
              <a:chOff x="0" y="0"/>
              <a:chExt cx="1680" cy="1680"/>
            </a:xfrm>
          </p:grpSpPr>
          <p:sp>
            <p:nvSpPr>
              <p:cNvPr id="57405" name="Oval 9"/>
              <p:cNvSpPr>
                <a:spLocks noChangeArrowheads="1"/>
              </p:cNvSpPr>
              <p:nvPr/>
            </p:nvSpPr>
            <p:spPr bwMode="auto">
              <a:xfrm>
                <a:off x="0" y="0"/>
                <a:ext cx="1680" cy="1680"/>
              </a:xfrm>
              <a:prstGeom prst="ellipse">
                <a:avLst/>
              </a:prstGeom>
              <a:gradFill rotWithShape="1">
                <a:gsLst>
                  <a:gs pos="0">
                    <a:schemeClr val="accent2"/>
                  </a:gs>
                  <a:gs pos="100000">
                    <a:srgbClr val="161641"/>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406" name="Freeform 10"/>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9525">
                <a:noFill/>
                <a:miter lim="800000"/>
                <a:headEnd/>
                <a:tailEnd/>
              </a:ln>
            </p:spPr>
            <p:txBody>
              <a:bodyPr/>
              <a:lstStyle/>
              <a:p>
                <a:endParaRPr lang="zh-CN" altLang="en-US"/>
              </a:p>
            </p:txBody>
          </p:sp>
        </p:grpSp>
        <p:sp>
          <p:nvSpPr>
            <p:cNvPr id="54283" name="Text Box 11"/>
            <p:cNvSpPr txBox="1">
              <a:spLocks noChangeArrowheads="1"/>
            </p:cNvSpPr>
            <p:nvPr/>
          </p:nvSpPr>
          <p:spPr bwMode="auto">
            <a:xfrm>
              <a:off x="111" y="56"/>
              <a:ext cx="266" cy="312"/>
            </a:xfrm>
            <a:prstGeom prst="rect">
              <a:avLst/>
            </a:prstGeom>
            <a:noFill/>
            <a:ln w="9525">
              <a:noFill/>
              <a:miter lim="800000"/>
              <a:headEnd/>
              <a:tailEnd/>
            </a:ln>
          </p:spPr>
          <p:txBody>
            <a:bodyPr wrap="none">
              <a:spAutoFit/>
            </a:bodyPr>
            <a:lstStyle/>
            <a:p>
              <a:pPr algn="ctr">
                <a:defRPr/>
              </a:pPr>
              <a:r>
                <a:rPr lang="en-US" altLang="zh-CN" sz="2400" b="1">
                  <a:solidFill>
                    <a:srgbClr val="FFFFFF"/>
                  </a:solidFill>
                  <a:effectLst>
                    <a:outerShdw blurRad="38100" dist="38100" dir="2700000" algn="tl">
                      <a:srgbClr val="C0C0C0"/>
                    </a:outerShdw>
                  </a:effectLst>
                  <a:latin typeface="Tahoma" pitchFamily="34" charset="0"/>
                  <a:ea typeface="Arial Unicode MS" pitchFamily="34" charset="-122"/>
                  <a:cs typeface="Arial Unicode MS" pitchFamily="34" charset="-122"/>
                </a:rPr>
                <a:t>A</a:t>
              </a:r>
            </a:p>
          </p:txBody>
        </p:sp>
      </p:grpSp>
      <p:grpSp>
        <p:nvGrpSpPr>
          <p:cNvPr id="5" name="Group 12"/>
          <p:cNvGrpSpPr>
            <a:grpSpLocks/>
          </p:cNvGrpSpPr>
          <p:nvPr/>
        </p:nvGrpSpPr>
        <p:grpSpPr bwMode="auto">
          <a:xfrm>
            <a:off x="3616325" y="4981575"/>
            <a:ext cx="296863" cy="257175"/>
            <a:chOff x="0" y="0"/>
            <a:chExt cx="201" cy="176"/>
          </a:xfrm>
        </p:grpSpPr>
        <p:sp>
          <p:nvSpPr>
            <p:cNvPr id="57401" name="Oval 13"/>
            <p:cNvSpPr>
              <a:spLocks noChangeArrowheads="1"/>
            </p:cNvSpPr>
            <p:nvPr/>
          </p:nvSpPr>
          <p:spPr bwMode="auto">
            <a:xfrm rot="-3372907">
              <a:off x="3" y="90"/>
              <a:ext cx="82" cy="87"/>
            </a:xfrm>
            <a:prstGeom prst="ellipse">
              <a:avLst/>
            </a:prstGeom>
            <a:gradFill rotWithShape="1">
              <a:gsLst>
                <a:gs pos="0">
                  <a:schemeClr val="folHlink"/>
                </a:gs>
                <a:gs pos="100000">
                  <a:srgbClr val="668800"/>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402" name="Oval 14"/>
            <p:cNvSpPr>
              <a:spLocks noChangeArrowheads="1"/>
            </p:cNvSpPr>
            <p:nvPr/>
          </p:nvSpPr>
          <p:spPr bwMode="auto">
            <a:xfrm rot="-3372907">
              <a:off x="116" y="-3"/>
              <a:ext cx="82" cy="87"/>
            </a:xfrm>
            <a:prstGeom prst="ellipse">
              <a:avLst/>
            </a:prstGeom>
            <a:gradFill rotWithShape="1">
              <a:gsLst>
                <a:gs pos="0">
                  <a:schemeClr val="folHlink"/>
                </a:gs>
                <a:gs pos="100000">
                  <a:srgbClr val="668800"/>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grpSp>
        <p:nvGrpSpPr>
          <p:cNvPr id="6" name="Group 15"/>
          <p:cNvGrpSpPr>
            <a:grpSpLocks/>
          </p:cNvGrpSpPr>
          <p:nvPr/>
        </p:nvGrpSpPr>
        <p:grpSpPr bwMode="auto">
          <a:xfrm>
            <a:off x="6122988" y="3190875"/>
            <a:ext cx="631825" cy="639763"/>
            <a:chOff x="0" y="0"/>
            <a:chExt cx="430" cy="437"/>
          </a:xfrm>
        </p:grpSpPr>
        <p:grpSp>
          <p:nvGrpSpPr>
            <p:cNvPr id="7" name="Group 16"/>
            <p:cNvGrpSpPr>
              <a:grpSpLocks/>
            </p:cNvGrpSpPr>
            <p:nvPr/>
          </p:nvGrpSpPr>
          <p:grpSpPr bwMode="auto">
            <a:xfrm>
              <a:off x="0" y="0"/>
              <a:ext cx="430" cy="437"/>
              <a:chOff x="0" y="0"/>
              <a:chExt cx="1680" cy="1680"/>
            </a:xfrm>
          </p:grpSpPr>
          <p:sp>
            <p:nvSpPr>
              <p:cNvPr id="57399" name="Oval 22"/>
              <p:cNvSpPr>
                <a:spLocks noChangeArrowheads="1"/>
              </p:cNvSpPr>
              <p:nvPr/>
            </p:nvSpPr>
            <p:spPr bwMode="auto">
              <a:xfrm>
                <a:off x="0" y="0"/>
                <a:ext cx="1680" cy="1680"/>
              </a:xfrm>
              <a:prstGeom prst="ellipse">
                <a:avLst/>
              </a:prstGeom>
              <a:gradFill rotWithShape="1">
                <a:gsLst>
                  <a:gs pos="0">
                    <a:schemeClr val="hlink"/>
                  </a:gs>
                  <a:gs pos="100000">
                    <a:srgbClr val="005F5F"/>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400" name="Freeform 23"/>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9525">
                <a:noFill/>
                <a:miter lim="800000"/>
                <a:headEnd/>
                <a:tailEnd/>
              </a:ln>
            </p:spPr>
            <p:txBody>
              <a:bodyPr/>
              <a:lstStyle/>
              <a:p>
                <a:endParaRPr lang="zh-CN" altLang="en-US"/>
              </a:p>
            </p:txBody>
          </p:sp>
        </p:grpSp>
        <p:sp>
          <p:nvSpPr>
            <p:cNvPr id="54291" name="Text Box 24"/>
            <p:cNvSpPr txBox="1">
              <a:spLocks noChangeArrowheads="1"/>
            </p:cNvSpPr>
            <p:nvPr/>
          </p:nvSpPr>
          <p:spPr bwMode="auto">
            <a:xfrm>
              <a:off x="102" y="52"/>
              <a:ext cx="266" cy="312"/>
            </a:xfrm>
            <a:prstGeom prst="rect">
              <a:avLst/>
            </a:prstGeom>
            <a:noFill/>
            <a:ln w="9525">
              <a:noFill/>
              <a:miter lim="800000"/>
              <a:headEnd/>
              <a:tailEnd/>
            </a:ln>
          </p:spPr>
          <p:txBody>
            <a:bodyPr wrap="none">
              <a:spAutoFit/>
            </a:bodyPr>
            <a:lstStyle/>
            <a:p>
              <a:pPr algn="ctr">
                <a:defRPr/>
              </a:pPr>
              <a:r>
                <a:rPr lang="en-US" altLang="zh-CN" sz="2400" b="1">
                  <a:solidFill>
                    <a:srgbClr val="FFFFFF"/>
                  </a:solidFill>
                  <a:effectLst>
                    <a:outerShdw blurRad="38100" dist="38100" dir="2700000" algn="tl">
                      <a:srgbClr val="C0C0C0"/>
                    </a:outerShdw>
                  </a:effectLst>
                  <a:latin typeface="Tahoma" pitchFamily="34" charset="0"/>
                  <a:ea typeface="Arial Unicode MS" pitchFamily="34" charset="-122"/>
                  <a:cs typeface="Arial Unicode MS" pitchFamily="34" charset="-122"/>
                </a:rPr>
                <a:t>C</a:t>
              </a:r>
            </a:p>
          </p:txBody>
        </p:sp>
      </p:grpSp>
      <p:grpSp>
        <p:nvGrpSpPr>
          <p:cNvPr id="8" name="Group 20"/>
          <p:cNvGrpSpPr>
            <a:grpSpLocks/>
          </p:cNvGrpSpPr>
          <p:nvPr/>
        </p:nvGrpSpPr>
        <p:grpSpPr bwMode="auto">
          <a:xfrm>
            <a:off x="5148263" y="4725988"/>
            <a:ext cx="606425" cy="574675"/>
            <a:chOff x="0" y="0"/>
            <a:chExt cx="412" cy="392"/>
          </a:xfrm>
        </p:grpSpPr>
        <p:grpSp>
          <p:nvGrpSpPr>
            <p:cNvPr id="9" name="Group 21"/>
            <p:cNvGrpSpPr>
              <a:grpSpLocks/>
            </p:cNvGrpSpPr>
            <p:nvPr/>
          </p:nvGrpSpPr>
          <p:grpSpPr bwMode="auto">
            <a:xfrm>
              <a:off x="0" y="0"/>
              <a:ext cx="412" cy="392"/>
              <a:chOff x="0" y="0"/>
              <a:chExt cx="1680" cy="1680"/>
            </a:xfrm>
          </p:grpSpPr>
          <p:sp>
            <p:nvSpPr>
              <p:cNvPr id="57395" name="Oval 27"/>
              <p:cNvSpPr>
                <a:spLocks noChangeArrowheads="1"/>
              </p:cNvSpPr>
              <p:nvPr/>
            </p:nvSpPr>
            <p:spPr bwMode="auto">
              <a:xfrm>
                <a:off x="0" y="0"/>
                <a:ext cx="1680" cy="1680"/>
              </a:xfrm>
              <a:prstGeom prst="ellipse">
                <a:avLst/>
              </a:prstGeom>
              <a:gradFill rotWithShape="1">
                <a:gsLst>
                  <a:gs pos="0">
                    <a:schemeClr val="bg2"/>
                  </a:gs>
                  <a:gs pos="100000">
                    <a:srgbClr val="3A3A3A"/>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96" name="Freeform 28"/>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9525">
                <a:noFill/>
                <a:miter lim="800000"/>
                <a:headEnd/>
                <a:tailEnd/>
              </a:ln>
            </p:spPr>
            <p:txBody>
              <a:bodyPr/>
              <a:lstStyle/>
              <a:p>
                <a:endParaRPr lang="zh-CN" altLang="en-US"/>
              </a:p>
            </p:txBody>
          </p:sp>
        </p:grpSp>
        <p:sp>
          <p:nvSpPr>
            <p:cNvPr id="54296" name="Text Box 29"/>
            <p:cNvSpPr txBox="1">
              <a:spLocks noChangeArrowheads="1"/>
            </p:cNvSpPr>
            <p:nvPr/>
          </p:nvSpPr>
          <p:spPr bwMode="auto">
            <a:xfrm>
              <a:off x="111" y="13"/>
              <a:ext cx="280" cy="312"/>
            </a:xfrm>
            <a:prstGeom prst="rect">
              <a:avLst/>
            </a:prstGeom>
            <a:noFill/>
            <a:ln w="9525">
              <a:noFill/>
              <a:miter lim="800000"/>
              <a:headEnd/>
              <a:tailEnd/>
            </a:ln>
          </p:spPr>
          <p:txBody>
            <a:bodyPr wrap="none">
              <a:spAutoFit/>
            </a:bodyPr>
            <a:lstStyle/>
            <a:p>
              <a:pPr algn="ctr">
                <a:defRPr/>
              </a:pPr>
              <a:r>
                <a:rPr lang="en-US" altLang="zh-CN" sz="2400" b="1">
                  <a:solidFill>
                    <a:srgbClr val="FFFFFF"/>
                  </a:solidFill>
                  <a:effectLst>
                    <a:outerShdw blurRad="38100" dist="38100" dir="2700000" algn="tl">
                      <a:srgbClr val="C0C0C0"/>
                    </a:outerShdw>
                  </a:effectLst>
                  <a:latin typeface="Tahoma" pitchFamily="34" charset="0"/>
                  <a:ea typeface="Arial Unicode MS" pitchFamily="34" charset="-122"/>
                  <a:cs typeface="Arial Unicode MS" pitchFamily="34" charset="-122"/>
                </a:rPr>
                <a:t>D</a:t>
              </a:r>
            </a:p>
          </p:txBody>
        </p:sp>
      </p:grpSp>
      <p:grpSp>
        <p:nvGrpSpPr>
          <p:cNvPr id="10" name="Group 25"/>
          <p:cNvGrpSpPr>
            <a:grpSpLocks/>
          </p:cNvGrpSpPr>
          <p:nvPr/>
        </p:nvGrpSpPr>
        <p:grpSpPr bwMode="auto">
          <a:xfrm>
            <a:off x="2516188" y="3190875"/>
            <a:ext cx="635000" cy="631825"/>
            <a:chOff x="0" y="0"/>
            <a:chExt cx="432" cy="432"/>
          </a:xfrm>
        </p:grpSpPr>
        <p:grpSp>
          <p:nvGrpSpPr>
            <p:cNvPr id="11" name="Group 26"/>
            <p:cNvGrpSpPr>
              <a:grpSpLocks/>
            </p:cNvGrpSpPr>
            <p:nvPr/>
          </p:nvGrpSpPr>
          <p:grpSpPr bwMode="auto">
            <a:xfrm>
              <a:off x="0" y="0"/>
              <a:ext cx="432" cy="432"/>
              <a:chOff x="0" y="0"/>
              <a:chExt cx="1680" cy="1680"/>
            </a:xfrm>
          </p:grpSpPr>
          <p:sp>
            <p:nvSpPr>
              <p:cNvPr id="57391" name="Oval 32"/>
              <p:cNvSpPr>
                <a:spLocks noChangeArrowheads="1"/>
              </p:cNvSpPr>
              <p:nvPr/>
            </p:nvSpPr>
            <p:spPr bwMode="auto">
              <a:xfrm>
                <a:off x="0" y="0"/>
                <a:ext cx="1680" cy="1680"/>
              </a:xfrm>
              <a:prstGeom prst="ellipse">
                <a:avLst/>
              </a:prstGeom>
              <a:gradFill rotWithShape="1">
                <a:gsLst>
                  <a:gs pos="0">
                    <a:schemeClr val="accent1"/>
                  </a:gs>
                  <a:gs pos="100000">
                    <a:srgbClr val="556667"/>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92" name="Freeform 33"/>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9525">
                <a:noFill/>
                <a:miter lim="800000"/>
                <a:headEnd/>
                <a:tailEnd/>
              </a:ln>
            </p:spPr>
            <p:txBody>
              <a:bodyPr/>
              <a:lstStyle/>
              <a:p>
                <a:endParaRPr lang="zh-CN" altLang="en-US"/>
              </a:p>
            </p:txBody>
          </p:sp>
        </p:grpSp>
        <p:sp>
          <p:nvSpPr>
            <p:cNvPr id="54301" name="Text Box 34"/>
            <p:cNvSpPr txBox="1">
              <a:spLocks noChangeArrowheads="1"/>
            </p:cNvSpPr>
            <p:nvPr/>
          </p:nvSpPr>
          <p:spPr bwMode="auto">
            <a:xfrm>
              <a:off x="113" y="40"/>
              <a:ext cx="280" cy="313"/>
            </a:xfrm>
            <a:prstGeom prst="rect">
              <a:avLst/>
            </a:prstGeom>
            <a:noFill/>
            <a:ln w="9525">
              <a:noFill/>
              <a:miter lim="800000"/>
              <a:headEnd/>
              <a:tailEnd/>
            </a:ln>
          </p:spPr>
          <p:txBody>
            <a:bodyPr wrap="none">
              <a:spAutoFit/>
            </a:bodyPr>
            <a:lstStyle/>
            <a:p>
              <a:pPr algn="ctr">
                <a:defRPr/>
              </a:pPr>
              <a:r>
                <a:rPr lang="en-US" altLang="zh-CN" sz="2400" b="1">
                  <a:solidFill>
                    <a:srgbClr val="FFFFFF"/>
                  </a:solidFill>
                  <a:effectLst>
                    <a:outerShdw blurRad="38100" dist="38100" dir="2700000" algn="tl">
                      <a:srgbClr val="C0C0C0"/>
                    </a:outerShdw>
                  </a:effectLst>
                  <a:latin typeface="Tahoma" pitchFamily="34" charset="0"/>
                  <a:ea typeface="Arial Unicode MS" pitchFamily="34" charset="-122"/>
                  <a:cs typeface="Arial Unicode MS" pitchFamily="34" charset="-122"/>
                </a:rPr>
                <a:t>G</a:t>
              </a:r>
            </a:p>
          </p:txBody>
        </p:sp>
      </p:grpSp>
      <p:sp>
        <p:nvSpPr>
          <p:cNvPr id="57354" name="Oval 35"/>
          <p:cNvSpPr>
            <a:spLocks noChangeArrowheads="1"/>
          </p:cNvSpPr>
          <p:nvPr/>
        </p:nvSpPr>
        <p:spPr bwMode="auto">
          <a:xfrm rot="-3372907">
            <a:off x="5384800" y="4529138"/>
            <a:ext cx="119063" cy="128587"/>
          </a:xfrm>
          <a:prstGeom prst="ellipse">
            <a:avLst/>
          </a:prstGeom>
          <a:gradFill rotWithShape="1">
            <a:gsLst>
              <a:gs pos="0">
                <a:schemeClr val="bg2"/>
              </a:gs>
              <a:gs pos="100000">
                <a:srgbClr val="555555"/>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55" name="Oval 36"/>
          <p:cNvSpPr>
            <a:spLocks noChangeArrowheads="1"/>
          </p:cNvSpPr>
          <p:nvPr/>
        </p:nvSpPr>
        <p:spPr bwMode="auto">
          <a:xfrm rot="-3372907">
            <a:off x="5168107" y="4361656"/>
            <a:ext cx="120650" cy="128587"/>
          </a:xfrm>
          <a:prstGeom prst="ellipse">
            <a:avLst/>
          </a:prstGeom>
          <a:gradFill rotWithShape="1">
            <a:gsLst>
              <a:gs pos="0">
                <a:schemeClr val="bg2"/>
              </a:gs>
              <a:gs pos="100000">
                <a:srgbClr val="555555"/>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nvGrpSpPr>
          <p:cNvPr id="12" name="Group 32"/>
          <p:cNvGrpSpPr>
            <a:grpSpLocks/>
          </p:cNvGrpSpPr>
          <p:nvPr/>
        </p:nvGrpSpPr>
        <p:grpSpPr bwMode="auto">
          <a:xfrm>
            <a:off x="3138488" y="3535363"/>
            <a:ext cx="339725" cy="190500"/>
            <a:chOff x="0" y="0"/>
            <a:chExt cx="231" cy="130"/>
          </a:xfrm>
        </p:grpSpPr>
        <p:sp>
          <p:nvSpPr>
            <p:cNvPr id="57387" name="Oval 38"/>
            <p:cNvSpPr>
              <a:spLocks noChangeArrowheads="1"/>
            </p:cNvSpPr>
            <p:nvPr/>
          </p:nvSpPr>
          <p:spPr bwMode="auto">
            <a:xfrm rot="-3372907">
              <a:off x="3" y="-3"/>
              <a:ext cx="82" cy="87"/>
            </a:xfrm>
            <a:prstGeom prst="ellipse">
              <a:avLst/>
            </a:prstGeom>
            <a:gradFill rotWithShape="1">
              <a:gsLst>
                <a:gs pos="0">
                  <a:schemeClr val="accent1"/>
                </a:gs>
                <a:gs pos="100000">
                  <a:srgbClr val="6C8183"/>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88" name="Oval 39"/>
            <p:cNvSpPr>
              <a:spLocks noChangeArrowheads="1"/>
            </p:cNvSpPr>
            <p:nvPr/>
          </p:nvSpPr>
          <p:spPr bwMode="auto">
            <a:xfrm rot="-3372907">
              <a:off x="146" y="44"/>
              <a:ext cx="82" cy="87"/>
            </a:xfrm>
            <a:prstGeom prst="ellipse">
              <a:avLst/>
            </a:prstGeom>
            <a:gradFill rotWithShape="1">
              <a:gsLst>
                <a:gs pos="0">
                  <a:schemeClr val="accent1"/>
                </a:gs>
                <a:gs pos="100000">
                  <a:srgbClr val="5B6D6E"/>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grpSp>
        <p:nvGrpSpPr>
          <p:cNvPr id="13" name="Group 35"/>
          <p:cNvGrpSpPr>
            <a:grpSpLocks/>
          </p:cNvGrpSpPr>
          <p:nvPr/>
        </p:nvGrpSpPr>
        <p:grpSpPr bwMode="auto">
          <a:xfrm>
            <a:off x="3779838" y="2492375"/>
            <a:ext cx="144462" cy="288925"/>
            <a:chOff x="0" y="0"/>
            <a:chExt cx="87" cy="260"/>
          </a:xfrm>
        </p:grpSpPr>
        <p:sp>
          <p:nvSpPr>
            <p:cNvPr id="57385" name="Oval 41"/>
            <p:cNvSpPr>
              <a:spLocks noChangeArrowheads="1"/>
            </p:cNvSpPr>
            <p:nvPr/>
          </p:nvSpPr>
          <p:spPr bwMode="auto">
            <a:xfrm rot="-3372907">
              <a:off x="3" y="-3"/>
              <a:ext cx="82" cy="87"/>
            </a:xfrm>
            <a:prstGeom prst="ellipse">
              <a:avLst/>
            </a:prstGeom>
            <a:gradFill rotWithShape="1">
              <a:gsLst>
                <a:gs pos="0">
                  <a:schemeClr val="accent2"/>
                </a:gs>
                <a:gs pos="100000">
                  <a:srgbClr val="171746"/>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86" name="Oval 42"/>
            <p:cNvSpPr>
              <a:spLocks noChangeArrowheads="1"/>
            </p:cNvSpPr>
            <p:nvPr/>
          </p:nvSpPr>
          <p:spPr bwMode="auto">
            <a:xfrm rot="-3372907">
              <a:off x="3" y="174"/>
              <a:ext cx="82" cy="87"/>
            </a:xfrm>
            <a:prstGeom prst="ellipse">
              <a:avLst/>
            </a:prstGeom>
            <a:gradFill rotWithShape="1">
              <a:gsLst>
                <a:gs pos="0">
                  <a:schemeClr val="accent2"/>
                </a:gs>
                <a:gs pos="100000">
                  <a:srgbClr val="19194A"/>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sp>
        <p:nvSpPr>
          <p:cNvPr id="57358" name="Oval 43"/>
          <p:cNvSpPr>
            <a:spLocks noChangeArrowheads="1"/>
          </p:cNvSpPr>
          <p:nvPr/>
        </p:nvSpPr>
        <p:spPr bwMode="auto">
          <a:xfrm rot="-3372907">
            <a:off x="5857875" y="3557588"/>
            <a:ext cx="120650" cy="127000"/>
          </a:xfrm>
          <a:prstGeom prst="ellipse">
            <a:avLst/>
          </a:prstGeom>
          <a:gradFill rotWithShape="1">
            <a:gsLst>
              <a:gs pos="0">
                <a:schemeClr val="hlink"/>
              </a:gs>
              <a:gs pos="100000">
                <a:srgbClr val="004444"/>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59" name="Oval 44"/>
          <p:cNvSpPr>
            <a:spLocks noChangeArrowheads="1"/>
          </p:cNvSpPr>
          <p:nvPr/>
        </p:nvSpPr>
        <p:spPr bwMode="auto">
          <a:xfrm rot="-3372907">
            <a:off x="5614988" y="3606800"/>
            <a:ext cx="119062" cy="128588"/>
          </a:xfrm>
          <a:prstGeom prst="ellipse">
            <a:avLst/>
          </a:prstGeom>
          <a:gradFill rotWithShape="1">
            <a:gsLst>
              <a:gs pos="0">
                <a:schemeClr val="hlink"/>
              </a:gs>
              <a:gs pos="100000">
                <a:srgbClr val="004444"/>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60" name="Text Box 46"/>
          <p:cNvSpPr txBox="1">
            <a:spLocks noChangeArrowheads="1"/>
          </p:cNvSpPr>
          <p:nvPr/>
        </p:nvSpPr>
        <p:spPr bwMode="auto">
          <a:xfrm>
            <a:off x="328608" y="1285860"/>
            <a:ext cx="3600450" cy="646331"/>
          </a:xfrm>
          <a:prstGeom prst="rect">
            <a:avLst/>
          </a:prstGeom>
          <a:noFill/>
          <a:ln w="9525">
            <a:noFill/>
            <a:miter lim="800000"/>
            <a:headEnd/>
            <a:tailEnd/>
          </a:ln>
        </p:spPr>
        <p:txBody>
          <a:bodyPr>
            <a:spAutoFit/>
          </a:bodyPr>
          <a:lstStyle/>
          <a:p>
            <a:pPr algn="ctr"/>
            <a:r>
              <a:rPr lang="en-US" altLang="zh-CN" sz="1800" b="1" dirty="0">
                <a:latin typeface="Tahoma" pitchFamily="34" charset="0"/>
                <a:ea typeface="Arial Unicode MS" pitchFamily="34" charset="-122"/>
                <a:cs typeface="Arial Unicode MS" pitchFamily="34" charset="-122"/>
              </a:rPr>
              <a:t>Secretariat of </a:t>
            </a:r>
            <a:r>
              <a:rPr lang="en-US" altLang="zh-CN" sz="1800" b="1" dirty="0" smtClean="0">
                <a:latin typeface="Tahoma" pitchFamily="34" charset="0"/>
                <a:ea typeface="Arial Unicode MS" pitchFamily="34" charset="-122"/>
                <a:cs typeface="Arial Unicode MS" pitchFamily="34" charset="-122"/>
              </a:rPr>
              <a:t>GB Technical </a:t>
            </a:r>
            <a:r>
              <a:rPr lang="en-US" altLang="zh-CN" sz="1800" b="1" dirty="0">
                <a:latin typeface="Tahoma" pitchFamily="34" charset="0"/>
                <a:ea typeface="Arial Unicode MS" pitchFamily="34" charset="-122"/>
                <a:cs typeface="Arial Unicode MS" pitchFamily="34" charset="-122"/>
              </a:rPr>
              <a:t>Committee </a:t>
            </a:r>
            <a:r>
              <a:rPr lang="en-US" altLang="zh-CN" sz="1800" b="1" dirty="0" smtClean="0">
                <a:latin typeface="Tahoma" pitchFamily="34" charset="0"/>
                <a:ea typeface="Arial Unicode MS" pitchFamily="34" charset="-122"/>
                <a:cs typeface="Arial Unicode MS" pitchFamily="34" charset="-122"/>
              </a:rPr>
              <a:t>on</a:t>
            </a:r>
            <a:endParaRPr lang="en-US" altLang="zh-CN" sz="1800" b="1" dirty="0">
              <a:latin typeface="Tahoma" pitchFamily="34" charset="0"/>
              <a:ea typeface="Arial Unicode MS" pitchFamily="34" charset="-122"/>
              <a:cs typeface="Arial Unicode MS" pitchFamily="34" charset="-122"/>
            </a:endParaRPr>
          </a:p>
        </p:txBody>
      </p:sp>
      <p:sp>
        <p:nvSpPr>
          <p:cNvPr id="57361" name="Text Box 47"/>
          <p:cNvSpPr txBox="1">
            <a:spLocks noChangeArrowheads="1"/>
          </p:cNvSpPr>
          <p:nvPr/>
        </p:nvSpPr>
        <p:spPr bwMode="auto">
          <a:xfrm>
            <a:off x="4714876" y="5497313"/>
            <a:ext cx="3889375" cy="646331"/>
          </a:xfrm>
          <a:prstGeom prst="rect">
            <a:avLst/>
          </a:prstGeom>
          <a:noFill/>
          <a:ln w="9525">
            <a:noFill/>
            <a:miter lim="800000"/>
            <a:headEnd/>
            <a:tailEnd/>
          </a:ln>
        </p:spPr>
        <p:txBody>
          <a:bodyPr>
            <a:spAutoFit/>
          </a:bodyPr>
          <a:lstStyle/>
          <a:p>
            <a:pPr algn="ctr"/>
            <a:r>
              <a:rPr lang="en-US" altLang="zh-CN" sz="1800" b="1" dirty="0">
                <a:latin typeface="Tahoma" pitchFamily="34" charset="0"/>
                <a:ea typeface="Arial Unicode MS" pitchFamily="34" charset="-122"/>
                <a:cs typeface="Arial Unicode MS" pitchFamily="34" charset="-122"/>
              </a:rPr>
              <a:t>Secretariat of </a:t>
            </a:r>
            <a:r>
              <a:rPr lang="en-US" altLang="zh-CN" sz="1800" b="1" dirty="0" smtClean="0">
                <a:latin typeface="Tahoma" pitchFamily="34" charset="0"/>
                <a:ea typeface="Arial Unicode MS" pitchFamily="34" charset="-122"/>
                <a:cs typeface="Arial Unicode MS" pitchFamily="34" charset="-122"/>
              </a:rPr>
              <a:t>GB </a:t>
            </a:r>
            <a:r>
              <a:rPr lang="en-US" altLang="zh-CN" sz="1800" b="1" dirty="0">
                <a:latin typeface="Tahoma" pitchFamily="34" charset="0"/>
                <a:ea typeface="Arial Unicode MS" pitchFamily="34" charset="-122"/>
                <a:cs typeface="Arial Unicode MS" pitchFamily="34" charset="-122"/>
              </a:rPr>
              <a:t>Technical Committee on </a:t>
            </a:r>
            <a:r>
              <a:rPr lang="en-US" altLang="zh-CN" sz="1800" b="1" dirty="0">
                <a:solidFill>
                  <a:srgbClr val="FF0066"/>
                </a:solidFill>
                <a:latin typeface="Tahoma" pitchFamily="34" charset="0"/>
                <a:ea typeface="Arial Unicode MS" pitchFamily="34" charset="-122"/>
                <a:cs typeface="Arial Unicode MS" pitchFamily="34" charset="-122"/>
              </a:rPr>
              <a:t>Soft </a:t>
            </a:r>
            <a:r>
              <a:rPr lang="en-US" altLang="zh-CN" sz="1800" b="1" dirty="0" smtClean="0">
                <a:solidFill>
                  <a:srgbClr val="FF0066"/>
                </a:solidFill>
                <a:latin typeface="Tahoma" pitchFamily="34" charset="0"/>
                <a:ea typeface="Arial Unicode MS" pitchFamily="34" charset="-122"/>
                <a:cs typeface="Arial Unicode MS" pitchFamily="34" charset="-122"/>
              </a:rPr>
              <a:t>Drinks</a:t>
            </a:r>
            <a:endParaRPr lang="en-US" altLang="zh-CN" sz="1800" b="1" dirty="0">
              <a:latin typeface="Tahoma" pitchFamily="34" charset="0"/>
              <a:ea typeface="Arial Unicode MS" pitchFamily="34" charset="-122"/>
              <a:cs typeface="Arial Unicode MS" pitchFamily="34" charset="-122"/>
            </a:endParaRPr>
          </a:p>
        </p:txBody>
      </p:sp>
      <p:sp>
        <p:nvSpPr>
          <p:cNvPr id="54314" name="Text Box 48"/>
          <p:cNvSpPr txBox="1">
            <a:spLocks noChangeArrowheads="1"/>
          </p:cNvSpPr>
          <p:nvPr/>
        </p:nvSpPr>
        <p:spPr bwMode="auto">
          <a:xfrm>
            <a:off x="-239724" y="3720116"/>
            <a:ext cx="3240088" cy="923330"/>
          </a:xfrm>
          <a:prstGeom prst="rect">
            <a:avLst/>
          </a:prstGeom>
          <a:noFill/>
          <a:ln w="9525">
            <a:noFill/>
            <a:miter lim="800000"/>
            <a:headEnd/>
            <a:tailEnd/>
          </a:ln>
        </p:spPr>
        <p:txBody>
          <a:bodyPr>
            <a:spAutoFit/>
          </a:bodyPr>
          <a:lstStyle/>
          <a:p>
            <a:pPr algn="ctr">
              <a:defRPr/>
            </a:pPr>
            <a:r>
              <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rPr>
              <a:t>Secretariat of </a:t>
            </a:r>
            <a:r>
              <a:rPr lang="en-US" sz="1800" b="1" dirty="0" smtClean="0">
                <a:effectLst>
                  <a:outerShdw blurRad="38100" dist="38100" dir="2700000" algn="tl">
                    <a:srgbClr val="C0C0C0"/>
                  </a:outerShdw>
                </a:effectLst>
                <a:latin typeface="Tahoma" pitchFamily="34" charset="0"/>
                <a:ea typeface="Arial Unicode MS" pitchFamily="34" charset="-122"/>
                <a:cs typeface="Arial Unicode MS" pitchFamily="34" charset="-122"/>
              </a:rPr>
              <a:t>GB </a:t>
            </a:r>
            <a:r>
              <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rPr>
              <a:t>Technical subcommittee </a:t>
            </a:r>
            <a:r>
              <a:rPr lang="en-US" sz="1800" b="1" dirty="0">
                <a:solidFill>
                  <a:srgbClr val="FF0066"/>
                </a:solidFill>
                <a:latin typeface="Tahoma" pitchFamily="34" charset="0"/>
                <a:ea typeface="Arial Unicode MS" pitchFamily="34" charset="-122"/>
                <a:cs typeface="Arial Unicode MS" pitchFamily="34" charset="-122"/>
              </a:rPr>
              <a:t>Industry </a:t>
            </a:r>
            <a:r>
              <a:rPr lang="en-US" sz="1800" b="1" dirty="0" smtClean="0">
                <a:solidFill>
                  <a:srgbClr val="FF0066"/>
                </a:solidFill>
                <a:latin typeface="Tahoma" pitchFamily="34" charset="0"/>
                <a:ea typeface="Arial Unicode MS" pitchFamily="34" charset="-122"/>
                <a:cs typeface="Arial Unicode MS" pitchFamily="34" charset="-122"/>
              </a:rPr>
              <a:t>Fermentation</a:t>
            </a:r>
            <a:endPar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endParaRPr>
          </a:p>
        </p:txBody>
      </p:sp>
      <p:sp>
        <p:nvSpPr>
          <p:cNvPr id="57364" name="Text Box 50"/>
          <p:cNvSpPr txBox="1">
            <a:spLocks noChangeArrowheads="1"/>
          </p:cNvSpPr>
          <p:nvPr/>
        </p:nvSpPr>
        <p:spPr bwMode="auto">
          <a:xfrm>
            <a:off x="6119813" y="3644900"/>
            <a:ext cx="3024187" cy="923330"/>
          </a:xfrm>
          <a:prstGeom prst="rect">
            <a:avLst/>
          </a:prstGeom>
          <a:noFill/>
          <a:ln w="9525">
            <a:noFill/>
            <a:miter lim="800000"/>
            <a:headEnd/>
            <a:tailEnd/>
          </a:ln>
        </p:spPr>
        <p:txBody>
          <a:bodyPr>
            <a:spAutoFit/>
          </a:bodyPr>
          <a:lstStyle/>
          <a:p>
            <a:pPr algn="ctr"/>
            <a:r>
              <a:rPr lang="en-US" altLang="zh-CN" sz="1800" b="1" dirty="0">
                <a:latin typeface="Tahoma" pitchFamily="34" charset="0"/>
                <a:ea typeface="Arial Unicode MS" pitchFamily="34" charset="-122"/>
                <a:cs typeface="Arial Unicode MS" pitchFamily="34" charset="-122"/>
              </a:rPr>
              <a:t>Secretariat of </a:t>
            </a:r>
            <a:r>
              <a:rPr lang="en-US" altLang="zh-CN" sz="1800" b="1" dirty="0" smtClean="0">
                <a:latin typeface="Tahoma" pitchFamily="34" charset="0"/>
                <a:ea typeface="Arial Unicode MS" pitchFamily="34" charset="-122"/>
                <a:cs typeface="Arial Unicode MS" pitchFamily="34" charset="-122"/>
              </a:rPr>
              <a:t>GB Technical </a:t>
            </a:r>
            <a:r>
              <a:rPr lang="en-US" altLang="zh-CN" sz="1800" b="1" dirty="0">
                <a:latin typeface="Tahoma" pitchFamily="34" charset="0"/>
                <a:ea typeface="Arial Unicode MS" pitchFamily="34" charset="-122"/>
                <a:cs typeface="Arial Unicode MS" pitchFamily="34" charset="-122"/>
              </a:rPr>
              <a:t>Committee on </a:t>
            </a:r>
            <a:r>
              <a:rPr lang="en-US" altLang="zh-CN" sz="1800" b="1" dirty="0">
                <a:solidFill>
                  <a:srgbClr val="FF0066"/>
                </a:solidFill>
                <a:latin typeface="Tahoma" pitchFamily="34" charset="0"/>
                <a:ea typeface="Arial Unicode MS" pitchFamily="34" charset="-122"/>
                <a:cs typeface="Arial Unicode MS" pitchFamily="34" charset="-122"/>
              </a:rPr>
              <a:t>Special </a:t>
            </a:r>
            <a:r>
              <a:rPr lang="en-US" altLang="zh-CN" sz="1800" b="1" dirty="0" smtClean="0">
                <a:solidFill>
                  <a:srgbClr val="FF0066"/>
                </a:solidFill>
                <a:latin typeface="Tahoma" pitchFamily="34" charset="0"/>
                <a:ea typeface="Arial Unicode MS" pitchFamily="34" charset="-122"/>
                <a:cs typeface="Arial Unicode MS" pitchFamily="34" charset="-122"/>
              </a:rPr>
              <a:t>Foods</a:t>
            </a:r>
            <a:endParaRPr lang="en-US" altLang="zh-CN" sz="1800" b="1" dirty="0">
              <a:latin typeface="Tahoma" pitchFamily="34" charset="0"/>
              <a:ea typeface="Arial Unicode MS" pitchFamily="34" charset="-122"/>
              <a:cs typeface="Arial Unicode MS" pitchFamily="34" charset="-122"/>
            </a:endParaRPr>
          </a:p>
        </p:txBody>
      </p:sp>
      <p:grpSp>
        <p:nvGrpSpPr>
          <p:cNvPr id="14" name="Group 45"/>
          <p:cNvGrpSpPr>
            <a:grpSpLocks/>
          </p:cNvGrpSpPr>
          <p:nvPr/>
        </p:nvGrpSpPr>
        <p:grpSpPr bwMode="auto">
          <a:xfrm>
            <a:off x="5087938" y="1916113"/>
            <a:ext cx="636587" cy="608012"/>
            <a:chOff x="0" y="0"/>
            <a:chExt cx="432" cy="415"/>
          </a:xfrm>
        </p:grpSpPr>
        <p:grpSp>
          <p:nvGrpSpPr>
            <p:cNvPr id="15" name="Group 46"/>
            <p:cNvGrpSpPr>
              <a:grpSpLocks/>
            </p:cNvGrpSpPr>
            <p:nvPr/>
          </p:nvGrpSpPr>
          <p:grpSpPr bwMode="auto">
            <a:xfrm>
              <a:off x="0" y="0"/>
              <a:ext cx="432" cy="415"/>
              <a:chOff x="0" y="0"/>
              <a:chExt cx="1680" cy="1680"/>
            </a:xfrm>
          </p:grpSpPr>
          <p:sp>
            <p:nvSpPr>
              <p:cNvPr id="57383" name="Oval 53"/>
              <p:cNvSpPr>
                <a:spLocks noChangeArrowheads="1"/>
              </p:cNvSpPr>
              <p:nvPr/>
            </p:nvSpPr>
            <p:spPr bwMode="auto">
              <a:xfrm>
                <a:off x="0" y="0"/>
                <a:ext cx="1680" cy="1680"/>
              </a:xfrm>
              <a:prstGeom prst="ellipse">
                <a:avLst/>
              </a:prstGeom>
              <a:gradFill rotWithShape="1">
                <a:gsLst>
                  <a:gs pos="0">
                    <a:schemeClr val="accent2"/>
                  </a:gs>
                  <a:gs pos="100000">
                    <a:srgbClr val="161641"/>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84" name="Freeform 54"/>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9525">
                <a:noFill/>
                <a:miter lim="800000"/>
                <a:headEnd/>
                <a:tailEnd/>
              </a:ln>
            </p:spPr>
            <p:txBody>
              <a:bodyPr/>
              <a:lstStyle/>
              <a:p>
                <a:endParaRPr lang="zh-CN" altLang="en-US"/>
              </a:p>
            </p:txBody>
          </p:sp>
        </p:grpSp>
        <p:sp>
          <p:nvSpPr>
            <p:cNvPr id="54321" name="Text Box 55"/>
            <p:cNvSpPr txBox="1">
              <a:spLocks noChangeArrowheads="1"/>
            </p:cNvSpPr>
            <p:nvPr/>
          </p:nvSpPr>
          <p:spPr bwMode="auto">
            <a:xfrm>
              <a:off x="110" y="56"/>
              <a:ext cx="267" cy="312"/>
            </a:xfrm>
            <a:prstGeom prst="rect">
              <a:avLst/>
            </a:prstGeom>
            <a:noFill/>
            <a:ln w="9525">
              <a:noFill/>
              <a:miter lim="800000"/>
              <a:headEnd/>
              <a:tailEnd/>
            </a:ln>
          </p:spPr>
          <p:txBody>
            <a:bodyPr wrap="none">
              <a:spAutoFit/>
            </a:bodyPr>
            <a:lstStyle/>
            <a:p>
              <a:pPr algn="ctr">
                <a:defRPr/>
              </a:pPr>
              <a:r>
                <a:rPr lang="en-US" altLang="zh-CN" sz="2400" b="1">
                  <a:solidFill>
                    <a:srgbClr val="FFFFFF"/>
                  </a:solidFill>
                  <a:effectLst>
                    <a:outerShdw blurRad="38100" dist="38100" dir="2700000" algn="tl">
                      <a:srgbClr val="C0C0C0"/>
                    </a:outerShdw>
                  </a:effectLst>
                  <a:latin typeface="Tahoma" pitchFamily="34" charset="0"/>
                  <a:ea typeface="Arial Unicode MS" pitchFamily="34" charset="-122"/>
                  <a:cs typeface="Arial Unicode MS" pitchFamily="34" charset="-122"/>
                </a:rPr>
                <a:t>B</a:t>
              </a:r>
            </a:p>
          </p:txBody>
        </p:sp>
      </p:grpSp>
      <p:grpSp>
        <p:nvGrpSpPr>
          <p:cNvPr id="16" name="Group 50"/>
          <p:cNvGrpSpPr>
            <a:grpSpLocks/>
          </p:cNvGrpSpPr>
          <p:nvPr/>
        </p:nvGrpSpPr>
        <p:grpSpPr bwMode="auto">
          <a:xfrm>
            <a:off x="5003800" y="2492375"/>
            <a:ext cx="144463" cy="288925"/>
            <a:chOff x="0" y="0"/>
            <a:chExt cx="87" cy="260"/>
          </a:xfrm>
        </p:grpSpPr>
        <p:sp>
          <p:nvSpPr>
            <p:cNvPr id="57379" name="Oval 57"/>
            <p:cNvSpPr>
              <a:spLocks noChangeArrowheads="1"/>
            </p:cNvSpPr>
            <p:nvPr/>
          </p:nvSpPr>
          <p:spPr bwMode="auto">
            <a:xfrm rot="-3372907">
              <a:off x="3" y="-3"/>
              <a:ext cx="82" cy="87"/>
            </a:xfrm>
            <a:prstGeom prst="ellipse">
              <a:avLst/>
            </a:prstGeom>
            <a:gradFill rotWithShape="1">
              <a:gsLst>
                <a:gs pos="0">
                  <a:schemeClr val="accent2"/>
                </a:gs>
                <a:gs pos="100000">
                  <a:srgbClr val="171746"/>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80" name="Oval 58"/>
            <p:cNvSpPr>
              <a:spLocks noChangeArrowheads="1"/>
            </p:cNvSpPr>
            <p:nvPr/>
          </p:nvSpPr>
          <p:spPr bwMode="auto">
            <a:xfrm rot="-3372907">
              <a:off x="3" y="174"/>
              <a:ext cx="82" cy="87"/>
            </a:xfrm>
            <a:prstGeom prst="ellipse">
              <a:avLst/>
            </a:prstGeom>
            <a:gradFill rotWithShape="1">
              <a:gsLst>
                <a:gs pos="0">
                  <a:schemeClr val="accent2"/>
                </a:gs>
                <a:gs pos="100000">
                  <a:srgbClr val="19194A"/>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sp>
        <p:nvSpPr>
          <p:cNvPr id="54325" name="Text Box 59"/>
          <p:cNvSpPr txBox="1">
            <a:spLocks noChangeArrowheads="1"/>
          </p:cNvSpPr>
          <p:nvPr/>
        </p:nvSpPr>
        <p:spPr bwMode="auto">
          <a:xfrm>
            <a:off x="5572132" y="1214422"/>
            <a:ext cx="3097213" cy="923330"/>
          </a:xfrm>
          <a:prstGeom prst="rect">
            <a:avLst/>
          </a:prstGeom>
          <a:noFill/>
          <a:ln w="9525">
            <a:noFill/>
            <a:miter lim="800000"/>
            <a:headEnd/>
            <a:tailEnd/>
          </a:ln>
        </p:spPr>
        <p:txBody>
          <a:bodyPr>
            <a:spAutoFit/>
          </a:bodyPr>
          <a:lstStyle/>
          <a:p>
            <a:pPr algn="ctr">
              <a:defRPr/>
            </a:pPr>
            <a:r>
              <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rPr>
              <a:t>Secretariat of </a:t>
            </a:r>
            <a:r>
              <a:rPr lang="en-US" sz="1800" b="1" dirty="0" smtClean="0">
                <a:effectLst>
                  <a:outerShdw blurRad="38100" dist="38100" dir="2700000" algn="tl">
                    <a:srgbClr val="C0C0C0"/>
                  </a:outerShdw>
                </a:effectLst>
                <a:latin typeface="Tahoma" pitchFamily="34" charset="0"/>
                <a:ea typeface="Arial Unicode MS" pitchFamily="34" charset="-122"/>
                <a:cs typeface="Arial Unicode MS" pitchFamily="34" charset="-122"/>
              </a:rPr>
              <a:t>GB </a:t>
            </a:r>
            <a:r>
              <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rPr>
              <a:t>Technical Committee on </a:t>
            </a:r>
            <a:r>
              <a:rPr lang="en-US" sz="1800" b="1" dirty="0">
                <a:solidFill>
                  <a:srgbClr val="FF0066"/>
                </a:solidFill>
                <a:latin typeface="Tahoma" pitchFamily="34" charset="0"/>
                <a:ea typeface="Arial Unicode MS" pitchFamily="34" charset="-122"/>
                <a:cs typeface="Arial Unicode MS" pitchFamily="34" charset="-122"/>
              </a:rPr>
              <a:t>Chinese </a:t>
            </a:r>
            <a:r>
              <a:rPr lang="en-US" sz="1800" b="1" dirty="0" smtClean="0">
                <a:solidFill>
                  <a:srgbClr val="FF0066"/>
                </a:solidFill>
                <a:latin typeface="Tahoma" pitchFamily="34" charset="0"/>
                <a:ea typeface="Arial Unicode MS" pitchFamily="34" charset="-122"/>
                <a:cs typeface="Arial Unicode MS" pitchFamily="34" charset="-122"/>
              </a:rPr>
              <a:t>Spirits</a:t>
            </a:r>
            <a:endPar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endParaRPr>
          </a:p>
        </p:txBody>
      </p:sp>
      <p:grpSp>
        <p:nvGrpSpPr>
          <p:cNvPr id="17" name="Group 54"/>
          <p:cNvGrpSpPr>
            <a:grpSpLocks/>
          </p:cNvGrpSpPr>
          <p:nvPr/>
        </p:nvGrpSpPr>
        <p:grpSpPr bwMode="auto">
          <a:xfrm>
            <a:off x="3492500" y="4724400"/>
            <a:ext cx="636588" cy="608013"/>
            <a:chOff x="0" y="0"/>
            <a:chExt cx="432" cy="415"/>
          </a:xfrm>
        </p:grpSpPr>
        <p:grpSp>
          <p:nvGrpSpPr>
            <p:cNvPr id="18" name="Group 55"/>
            <p:cNvGrpSpPr>
              <a:grpSpLocks/>
            </p:cNvGrpSpPr>
            <p:nvPr/>
          </p:nvGrpSpPr>
          <p:grpSpPr bwMode="auto">
            <a:xfrm>
              <a:off x="0" y="0"/>
              <a:ext cx="432" cy="415"/>
              <a:chOff x="0" y="0"/>
              <a:chExt cx="1680" cy="1680"/>
            </a:xfrm>
          </p:grpSpPr>
          <p:sp>
            <p:nvSpPr>
              <p:cNvPr id="57377" name="Oval 62"/>
              <p:cNvSpPr>
                <a:spLocks noChangeArrowheads="1"/>
              </p:cNvSpPr>
              <p:nvPr/>
            </p:nvSpPr>
            <p:spPr bwMode="auto">
              <a:xfrm>
                <a:off x="0" y="0"/>
                <a:ext cx="1680" cy="1680"/>
              </a:xfrm>
              <a:prstGeom prst="ellipse">
                <a:avLst/>
              </a:prstGeom>
              <a:gradFill rotWithShape="1">
                <a:gsLst>
                  <a:gs pos="0">
                    <a:schemeClr val="accent2"/>
                  </a:gs>
                  <a:gs pos="100000">
                    <a:srgbClr val="161641"/>
                  </a:gs>
                </a:gsLst>
                <a:lin ang="5400000" scaled="1"/>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78" name="Freeform 63"/>
              <p:cNvSpPr>
                <a:spLocks noChangeArrowheads="1"/>
              </p:cNvSpPr>
              <p:nvPr/>
            </p:nvSpPr>
            <p:spPr bwMode="auto">
              <a:xfrm>
                <a:off x="192" y="2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9525">
                <a:noFill/>
                <a:miter lim="800000"/>
                <a:headEnd/>
                <a:tailEnd/>
              </a:ln>
            </p:spPr>
            <p:txBody>
              <a:bodyPr/>
              <a:lstStyle/>
              <a:p>
                <a:endParaRPr lang="zh-CN" altLang="en-US"/>
              </a:p>
            </p:txBody>
          </p:sp>
        </p:grpSp>
        <p:sp>
          <p:nvSpPr>
            <p:cNvPr id="54330" name="Text Box 64"/>
            <p:cNvSpPr txBox="1">
              <a:spLocks noChangeArrowheads="1"/>
            </p:cNvSpPr>
            <p:nvPr/>
          </p:nvSpPr>
          <p:spPr bwMode="auto">
            <a:xfrm>
              <a:off x="117" y="56"/>
              <a:ext cx="252" cy="312"/>
            </a:xfrm>
            <a:prstGeom prst="rect">
              <a:avLst/>
            </a:prstGeom>
            <a:noFill/>
            <a:ln w="9525">
              <a:noFill/>
              <a:miter lim="800000"/>
              <a:headEnd/>
              <a:tailEnd/>
            </a:ln>
          </p:spPr>
          <p:txBody>
            <a:bodyPr wrap="none">
              <a:spAutoFit/>
            </a:bodyPr>
            <a:lstStyle/>
            <a:p>
              <a:pPr algn="ctr">
                <a:defRPr/>
              </a:pPr>
              <a:r>
                <a:rPr lang="en-US" altLang="zh-CN" sz="2400" b="1">
                  <a:solidFill>
                    <a:srgbClr val="FFFFFF"/>
                  </a:solidFill>
                  <a:effectLst>
                    <a:outerShdw blurRad="38100" dist="38100" dir="2700000" algn="tl">
                      <a:srgbClr val="C0C0C0"/>
                    </a:outerShdw>
                  </a:effectLst>
                  <a:latin typeface="Tahoma" pitchFamily="34" charset="0"/>
                  <a:ea typeface="Arial Unicode MS" pitchFamily="34" charset="-122"/>
                  <a:cs typeface="Arial Unicode MS" pitchFamily="34" charset="-122"/>
                </a:rPr>
                <a:t>E</a:t>
              </a:r>
            </a:p>
          </p:txBody>
        </p:sp>
      </p:grpSp>
      <p:grpSp>
        <p:nvGrpSpPr>
          <p:cNvPr id="19" name="Group 59"/>
          <p:cNvGrpSpPr>
            <a:grpSpLocks/>
          </p:cNvGrpSpPr>
          <p:nvPr/>
        </p:nvGrpSpPr>
        <p:grpSpPr bwMode="auto">
          <a:xfrm>
            <a:off x="4427538" y="4581525"/>
            <a:ext cx="144462" cy="288925"/>
            <a:chOff x="0" y="0"/>
            <a:chExt cx="87" cy="260"/>
          </a:xfrm>
        </p:grpSpPr>
        <p:sp>
          <p:nvSpPr>
            <p:cNvPr id="57373" name="Oval 66"/>
            <p:cNvSpPr>
              <a:spLocks noChangeArrowheads="1"/>
            </p:cNvSpPr>
            <p:nvPr/>
          </p:nvSpPr>
          <p:spPr bwMode="auto">
            <a:xfrm rot="-3372907">
              <a:off x="3" y="-3"/>
              <a:ext cx="82" cy="87"/>
            </a:xfrm>
            <a:prstGeom prst="ellipse">
              <a:avLst/>
            </a:prstGeom>
            <a:gradFill rotWithShape="1">
              <a:gsLst>
                <a:gs pos="0">
                  <a:schemeClr val="accent2"/>
                </a:gs>
                <a:gs pos="100000">
                  <a:srgbClr val="171746"/>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74" name="Oval 67"/>
            <p:cNvSpPr>
              <a:spLocks noChangeArrowheads="1"/>
            </p:cNvSpPr>
            <p:nvPr/>
          </p:nvSpPr>
          <p:spPr bwMode="auto">
            <a:xfrm rot="-3372907">
              <a:off x="3" y="174"/>
              <a:ext cx="82" cy="87"/>
            </a:xfrm>
            <a:prstGeom prst="ellipse">
              <a:avLst/>
            </a:prstGeom>
            <a:gradFill rotWithShape="1">
              <a:gsLst>
                <a:gs pos="0">
                  <a:schemeClr val="accent2"/>
                </a:gs>
                <a:gs pos="100000">
                  <a:srgbClr val="19194A"/>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grpSp>
      <p:sp>
        <p:nvSpPr>
          <p:cNvPr id="57370" name="Oval 69"/>
          <p:cNvSpPr>
            <a:spLocks noChangeArrowheads="1"/>
          </p:cNvSpPr>
          <p:nvPr/>
        </p:nvSpPr>
        <p:spPr bwMode="auto">
          <a:xfrm rot="-3372907">
            <a:off x="3712369" y="4361656"/>
            <a:ext cx="120650" cy="128588"/>
          </a:xfrm>
          <a:prstGeom prst="ellipse">
            <a:avLst/>
          </a:prstGeom>
          <a:gradFill rotWithShape="1">
            <a:gsLst>
              <a:gs pos="0">
                <a:schemeClr val="bg2"/>
              </a:gs>
              <a:gs pos="100000">
                <a:srgbClr val="555555"/>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7371" name="Oval 70"/>
          <p:cNvSpPr>
            <a:spLocks noChangeArrowheads="1"/>
          </p:cNvSpPr>
          <p:nvPr/>
        </p:nvSpPr>
        <p:spPr bwMode="auto">
          <a:xfrm rot="-3372907">
            <a:off x="3567907" y="4504531"/>
            <a:ext cx="120650" cy="128587"/>
          </a:xfrm>
          <a:prstGeom prst="ellipse">
            <a:avLst/>
          </a:prstGeom>
          <a:gradFill rotWithShape="1">
            <a:gsLst>
              <a:gs pos="0">
                <a:schemeClr val="bg2"/>
              </a:gs>
              <a:gs pos="100000">
                <a:srgbClr val="555555"/>
              </a:gs>
            </a:gsLst>
            <a:path path="shape">
              <a:fillToRect l="50000" t="50000" r="50000" b="50000"/>
            </a:path>
          </a:gradFill>
          <a:ln w="9525">
            <a:noFill/>
            <a:round/>
            <a:headEnd/>
            <a:tailEnd/>
          </a:ln>
        </p:spPr>
        <p:txBody>
          <a:bodyPr wrap="none" anchor="ctr"/>
          <a:lstStyle/>
          <a:p>
            <a:pPr algn="ctr" eaLnBrk="1" hangingPunct="1">
              <a:lnSpc>
                <a:spcPct val="80000"/>
              </a:lnSpc>
              <a:spcBef>
                <a:spcPct val="20000"/>
              </a:spcBef>
            </a:pPr>
            <a:endParaRPr lang="zh-CN" altLang="en-US">
              <a:latin typeface="Tahoma" pitchFamily="34" charset="0"/>
              <a:ea typeface="Arial Unicode MS" pitchFamily="34" charset="-122"/>
              <a:cs typeface="Arial Unicode MS" pitchFamily="34" charset="-122"/>
            </a:endParaRPr>
          </a:p>
        </p:txBody>
      </p:sp>
      <p:sp>
        <p:nvSpPr>
          <p:cNvPr id="54336" name="Rectangle 71"/>
          <p:cNvSpPr>
            <a:spLocks noChangeArrowheads="1"/>
          </p:cNvSpPr>
          <p:nvPr/>
        </p:nvSpPr>
        <p:spPr bwMode="auto">
          <a:xfrm>
            <a:off x="611188" y="5497313"/>
            <a:ext cx="4032250" cy="646331"/>
          </a:xfrm>
          <a:prstGeom prst="rect">
            <a:avLst/>
          </a:prstGeom>
          <a:noFill/>
          <a:ln w="9525">
            <a:noFill/>
            <a:miter lim="800000"/>
            <a:headEnd/>
            <a:tailEnd/>
          </a:ln>
        </p:spPr>
        <p:txBody>
          <a:bodyPr>
            <a:spAutoFit/>
          </a:bodyPr>
          <a:lstStyle/>
          <a:p>
            <a:pPr algn="ctr">
              <a:defRPr/>
            </a:pPr>
            <a:r>
              <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rPr>
              <a:t>Secretariat of </a:t>
            </a:r>
            <a:r>
              <a:rPr lang="en-US" b="1" dirty="0" smtClean="0">
                <a:effectLst>
                  <a:outerShdw blurRad="38100" dist="38100" dir="2700000" algn="tl">
                    <a:srgbClr val="C0C0C0"/>
                  </a:outerShdw>
                </a:effectLst>
                <a:latin typeface="Tahoma" pitchFamily="34" charset="0"/>
                <a:ea typeface="Arial Unicode MS" pitchFamily="34" charset="-122"/>
                <a:cs typeface="Arial Unicode MS" pitchFamily="34" charset="-122"/>
              </a:rPr>
              <a:t>GB</a:t>
            </a:r>
            <a:r>
              <a:rPr lang="en-US" sz="1800" b="1" dirty="0" smtClean="0">
                <a:effectLst>
                  <a:outerShdw blurRad="38100" dist="38100" dir="2700000" algn="tl">
                    <a:srgbClr val="C0C0C0"/>
                  </a:outerShdw>
                </a:effectLst>
                <a:latin typeface="Tahoma" pitchFamily="34" charset="0"/>
                <a:ea typeface="Arial Unicode MS" pitchFamily="34" charset="-122"/>
                <a:cs typeface="Arial Unicode MS" pitchFamily="34" charset="-122"/>
              </a:rPr>
              <a:t> </a:t>
            </a:r>
            <a:r>
              <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rPr>
              <a:t>Technical subcommittee </a:t>
            </a:r>
            <a:r>
              <a:rPr lang="en-US" sz="1800" b="1" dirty="0">
                <a:solidFill>
                  <a:srgbClr val="FF0066"/>
                </a:solidFill>
                <a:latin typeface="Tahoma" pitchFamily="34" charset="0"/>
                <a:ea typeface="Arial Unicode MS" pitchFamily="34" charset="-122"/>
                <a:cs typeface="Arial Unicode MS" pitchFamily="34" charset="-122"/>
              </a:rPr>
              <a:t>Canned </a:t>
            </a:r>
            <a:r>
              <a:rPr lang="en-US" sz="1800" b="1" dirty="0" smtClean="0">
                <a:solidFill>
                  <a:srgbClr val="FF0066"/>
                </a:solidFill>
                <a:latin typeface="Tahoma" pitchFamily="34" charset="0"/>
                <a:ea typeface="Arial Unicode MS" pitchFamily="34" charset="-122"/>
                <a:cs typeface="Arial Unicode MS" pitchFamily="34" charset="-122"/>
              </a:rPr>
              <a:t>Foods</a:t>
            </a:r>
            <a:endParaRPr lang="en-US" sz="1800" b="1" dirty="0">
              <a:effectLst>
                <a:outerShdw blurRad="38100" dist="38100" dir="2700000" algn="tl">
                  <a:srgbClr val="C0C0C0"/>
                </a:outerShdw>
              </a:effectLst>
              <a:latin typeface="Tahoma" pitchFamily="34" charset="0"/>
              <a:ea typeface="Arial Unicode MS" pitchFamily="34" charset="-122"/>
              <a:cs typeface="Arial Unicode MS" pitchFamily="34" charset="-122"/>
            </a:endParaRPr>
          </a:p>
        </p:txBody>
      </p:sp>
      <p:sp>
        <p:nvSpPr>
          <p:cNvPr id="65" name="标题 64"/>
          <p:cNvSpPr>
            <a:spLocks noGrp="1"/>
          </p:cNvSpPr>
          <p:nvPr>
            <p:ph type="title"/>
          </p:nvPr>
        </p:nvSpPr>
        <p:spPr/>
        <p:txBody>
          <a:bodyPr>
            <a:noAutofit/>
          </a:bodyPr>
          <a:lstStyle/>
          <a:p>
            <a:pPr>
              <a:lnSpc>
                <a:spcPct val="70000"/>
              </a:lnSpc>
              <a:spcBef>
                <a:spcPct val="50000"/>
              </a:spcBef>
            </a:pPr>
            <a:r>
              <a:rPr lang="en-US" altLang="zh-CN" sz="2400" b="1" dirty="0" smtClean="0">
                <a:latin typeface="Tahoma" pitchFamily="34" charset="0"/>
                <a:ea typeface="Arial Unicode MS" pitchFamily="34" charset="-122"/>
                <a:cs typeface="Arial Unicode MS" pitchFamily="34" charset="-122"/>
              </a:rPr>
              <a:t>GB Standardization Centre of </a:t>
            </a:r>
            <a:br>
              <a:rPr lang="en-US" altLang="zh-CN" sz="2400" b="1" dirty="0" smtClean="0">
                <a:latin typeface="Tahoma" pitchFamily="34" charset="0"/>
                <a:ea typeface="Arial Unicode MS" pitchFamily="34" charset="-122"/>
                <a:cs typeface="Arial Unicode MS" pitchFamily="34" charset="-122"/>
              </a:rPr>
            </a:br>
            <a:r>
              <a:rPr lang="en-US" altLang="zh-CN" sz="2400" b="1" dirty="0" smtClean="0">
                <a:latin typeface="Tahoma" pitchFamily="34" charset="0"/>
                <a:ea typeface="Arial Unicode MS" pitchFamily="34" charset="-122"/>
                <a:cs typeface="Arial Unicode MS" pitchFamily="34" charset="-122"/>
              </a:rPr>
              <a:t>Food </a:t>
            </a:r>
            <a:r>
              <a:rPr lang="zh-CN" altLang="en-US" sz="2400" b="1" dirty="0" smtClean="0">
                <a:latin typeface="Tahoma" pitchFamily="34" charset="0"/>
                <a:ea typeface="Arial Unicode MS" pitchFamily="34" charset="-122"/>
                <a:cs typeface="Arial Unicode MS" pitchFamily="34" charset="-122"/>
              </a:rPr>
              <a:t>＆ </a:t>
            </a:r>
            <a:r>
              <a:rPr lang="en-US" altLang="zh-CN" sz="2400" b="1" dirty="0" smtClean="0">
                <a:latin typeface="Tahoma" pitchFamily="34" charset="0"/>
                <a:ea typeface="Arial Unicode MS" pitchFamily="34" charset="-122"/>
                <a:cs typeface="Arial Unicode MS" pitchFamily="34" charset="-122"/>
              </a:rPr>
              <a:t>Fermentation</a:t>
            </a:r>
            <a:br>
              <a:rPr lang="en-US" altLang="zh-CN" sz="2400" b="1" dirty="0" smtClean="0">
                <a:latin typeface="Tahoma" pitchFamily="34" charset="0"/>
                <a:ea typeface="Arial Unicode MS" pitchFamily="34" charset="-122"/>
                <a:cs typeface="Arial Unicode MS" pitchFamily="34" charset="-122"/>
              </a:rPr>
            </a:br>
            <a:endParaRPr lang="zh-CN"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WordArt 3"/>
          <p:cNvSpPr>
            <a:spLocks noChangeArrowheads="1" noChangeShapeType="1" noTextEdit="1"/>
          </p:cNvSpPr>
          <p:nvPr/>
        </p:nvSpPr>
        <p:spPr bwMode="auto">
          <a:xfrm>
            <a:off x="1692275" y="2349500"/>
            <a:ext cx="6192838" cy="1452563"/>
          </a:xfrm>
          <a:prstGeom prst="rect">
            <a:avLst/>
          </a:prstGeom>
        </p:spPr>
        <p:txBody>
          <a:bodyPr wrap="none" fromWordArt="1">
            <a:prstTxWarp prst="textPlain">
              <a:avLst>
                <a:gd name="adj" fmla="val 50000"/>
              </a:avLst>
            </a:prstTxWarp>
          </a:bodyPr>
          <a:lstStyle/>
          <a:p>
            <a:pPr algn="ctr"/>
            <a:r>
              <a:rPr lang="en-US" altLang="zh-CN"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MS UI Gothic"/>
                <a:ea typeface="MS UI Gothic"/>
              </a:rPr>
              <a:t> Thanks for your attention !</a:t>
            </a:r>
            <a:endParaRPr lang="zh-CN" altLang="en-US"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MS UI Gothic"/>
              <a:ea typeface="MS UI Gothic"/>
            </a:endParaRPr>
          </a:p>
        </p:txBody>
      </p:sp>
      <p:sp>
        <p:nvSpPr>
          <p:cNvPr id="84996" name="Rectangle 4"/>
          <p:cNvSpPr>
            <a:spLocks noChangeArrowheads="1"/>
          </p:cNvSpPr>
          <p:nvPr/>
        </p:nvSpPr>
        <p:spPr bwMode="auto">
          <a:xfrm>
            <a:off x="1116013" y="4365625"/>
            <a:ext cx="7200900" cy="683264"/>
          </a:xfrm>
          <a:prstGeom prst="rect">
            <a:avLst/>
          </a:prstGeom>
          <a:noFill/>
          <a:ln w="9525">
            <a:noFill/>
            <a:miter lim="800000"/>
            <a:headEnd/>
            <a:tailEnd/>
          </a:ln>
        </p:spPr>
        <p:txBody>
          <a:bodyPr>
            <a:spAutoFit/>
          </a:bodyPr>
          <a:lstStyle/>
          <a:p>
            <a:pPr algn="ctr" eaLnBrk="1" hangingPunct="1">
              <a:lnSpc>
                <a:spcPct val="80000"/>
              </a:lnSpc>
              <a:spcBef>
                <a:spcPct val="50000"/>
              </a:spcBef>
            </a:pPr>
            <a:r>
              <a:rPr lang="en-US" altLang="zh-CN" sz="2400" b="1" dirty="0">
                <a:latin typeface="Times New Roman" pitchFamily="18" charset="0"/>
              </a:rPr>
              <a:t>China National Research Institute of Food &amp; Fermentation Industries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sz="2800" b="1" dirty="0" smtClean="0">
                <a:latin typeface="Times New Roman" pitchFamily="18" charset="0"/>
                <a:ea typeface="楷体_GB2312" pitchFamily="49" charset="-122"/>
              </a:rPr>
              <a:t>Administration and Operational Mechanisms</a:t>
            </a:r>
          </a:p>
        </p:txBody>
      </p:sp>
      <p:sp>
        <p:nvSpPr>
          <p:cNvPr id="24579" name="Rectangle 3"/>
          <p:cNvSpPr>
            <a:spLocks noGrp="1" noChangeArrowheads="1"/>
          </p:cNvSpPr>
          <p:nvPr>
            <p:ph idx="1"/>
          </p:nvPr>
        </p:nvSpPr>
        <p:spPr/>
        <p:txBody>
          <a:bodyPr/>
          <a:lstStyle/>
          <a:p>
            <a:pPr algn="just" eaLnBrk="1" hangingPunct="1">
              <a:lnSpc>
                <a:spcPct val="90000"/>
              </a:lnSpc>
              <a:buFont typeface="Wingdings" pitchFamily="2" charset="2"/>
              <a:buNone/>
            </a:pPr>
            <a:r>
              <a:rPr lang="en-US" altLang="zh-CN" sz="3600" b="1" dirty="0" smtClean="0">
                <a:latin typeface="Times New Roman" pitchFamily="18" charset="0"/>
                <a:ea typeface="楷体_GB2312" pitchFamily="49" charset="-122"/>
              </a:rPr>
              <a:t>Administration  structure</a:t>
            </a:r>
          </a:p>
          <a:p>
            <a:pPr algn="just" eaLnBrk="1" hangingPunct="1">
              <a:lnSpc>
                <a:spcPct val="90000"/>
              </a:lnSpc>
              <a:buFont typeface="Wingdings" pitchFamily="2" charset="2"/>
              <a:buChar char="Ø"/>
            </a:pPr>
            <a:r>
              <a:rPr lang="en-US" altLang="zh-CN" sz="2400" dirty="0" smtClean="0">
                <a:latin typeface="Times New Roman" pitchFamily="18" charset="0"/>
                <a:ea typeface="楷体_GB2312" pitchFamily="49" charset="-122"/>
              </a:rPr>
              <a:t>Standardization Administration of the People’s Republic China (SAC), administration authority of State Council affiliated administration department, Province and municipality standardization, standardization unit of industries.</a:t>
            </a:r>
          </a:p>
          <a:p>
            <a:pPr eaLnBrk="1" hangingPunct="1">
              <a:lnSpc>
                <a:spcPct val="90000"/>
              </a:lnSpc>
              <a:buFont typeface="Wingdings" pitchFamily="2" charset="2"/>
              <a:buChar char="Ø"/>
            </a:pPr>
            <a:r>
              <a:rPr lang="en-US" altLang="zh-CN" sz="2400" dirty="0" smtClean="0">
                <a:latin typeface="Times New Roman" pitchFamily="18" charset="0"/>
                <a:ea typeface="楷体_GB2312" pitchFamily="49" charset="-122"/>
              </a:rPr>
              <a:t>SAC supervise all GB standard, State  Department affiliated administration department manage industrial standard, province and municipality standardization administration authority  manage  provincial  standard,  enterprise  standard need  be filed in administration authority of local government.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eaLnBrk="1" hangingPunct="1">
              <a:lnSpc>
                <a:spcPct val="80000"/>
              </a:lnSpc>
            </a:pPr>
            <a:r>
              <a:rPr lang="en-US" altLang="zh-CN" sz="2800" b="1" dirty="0" smtClean="0">
                <a:latin typeface="Times New Roman" pitchFamily="18" charset="0"/>
                <a:ea typeface="楷体_GB2312" pitchFamily="49" charset="-122"/>
              </a:rPr>
              <a:t>Operational Mechanisms</a:t>
            </a:r>
            <a:r>
              <a:rPr lang="en-US" altLang="zh-CN" sz="2800" dirty="0" smtClean="0">
                <a:latin typeface="Times New Roman" pitchFamily="18" charset="0"/>
                <a:ea typeface="楷体_GB2312" pitchFamily="49" charset="-122"/>
              </a:rPr>
              <a:t> </a:t>
            </a:r>
          </a:p>
          <a:p>
            <a:pPr eaLnBrk="1" hangingPunct="1">
              <a:lnSpc>
                <a:spcPct val="80000"/>
              </a:lnSpc>
              <a:buFont typeface="Wingdings" pitchFamily="2" charset="2"/>
              <a:buChar char="Ø"/>
            </a:pPr>
            <a:r>
              <a:rPr lang="en-US" altLang="zh-CN" sz="2800" dirty="0" smtClean="0">
                <a:latin typeface="Times New Roman" pitchFamily="18" charset="0"/>
                <a:ea typeface="楷体_GB2312" pitchFamily="49" charset="-122"/>
              </a:rPr>
              <a:t>Mandatory standards are implemented by government administration departments, voluntary standards are adopted by enterprise voluntarily, and combined with product authentication system.</a:t>
            </a:r>
          </a:p>
          <a:p>
            <a:pPr eaLnBrk="1" hangingPunct="1">
              <a:buFont typeface="Wingdings" pitchFamily="2" charset="2"/>
              <a:buChar char="Ø"/>
            </a:pPr>
            <a:r>
              <a:rPr lang="en-US" altLang="zh-CN" sz="2800" dirty="0" smtClean="0">
                <a:latin typeface="Times New Roman" pitchFamily="18" charset="0"/>
                <a:ea typeface="楷体_GB2312" pitchFamily="49" charset="-122"/>
              </a:rPr>
              <a:t>SAC deal with GB standard, ministries administration department for </a:t>
            </a:r>
            <a:r>
              <a:rPr lang="en-US" altLang="zh-CN" sz="2800" dirty="0" err="1" smtClean="0">
                <a:latin typeface="Times New Roman" pitchFamily="18" charset="0"/>
                <a:ea typeface="楷体_GB2312" pitchFamily="49" charset="-122"/>
              </a:rPr>
              <a:t>indutries</a:t>
            </a:r>
            <a:r>
              <a:rPr lang="en-US" altLang="zh-CN" sz="2800" dirty="0" smtClean="0">
                <a:latin typeface="Times New Roman" pitchFamily="18" charset="0"/>
                <a:ea typeface="楷体_GB2312" pitchFamily="49" charset="-122"/>
              </a:rPr>
              <a:t> standard, province and municipality standardization administration department  and provincial standard, enterprise standards  are revised by individual enterprise.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normAutofit/>
          </a:bodyPr>
          <a:lstStyle/>
          <a:p>
            <a:pPr marL="469900" indent="-469900" eaLnBrk="1" hangingPunct="1">
              <a:lnSpc>
                <a:spcPct val="110000"/>
              </a:lnSpc>
            </a:pPr>
            <a:r>
              <a:rPr lang="en-US" altLang="zh-CN" sz="2400" b="1" dirty="0" smtClean="0">
                <a:latin typeface="Times New Roman" pitchFamily="18" charset="0"/>
                <a:ea typeface="楷体_GB2312" pitchFamily="49" charset="-122"/>
              </a:rPr>
              <a:t>GB standards: SAC</a:t>
            </a:r>
          </a:p>
          <a:p>
            <a:pPr marL="469900" indent="-469900" eaLnBrk="1" hangingPunct="1">
              <a:lnSpc>
                <a:spcPct val="110000"/>
              </a:lnSpc>
            </a:pPr>
            <a:r>
              <a:rPr lang="en-US" altLang="zh-CN" sz="2400" b="1" dirty="0" smtClean="0">
                <a:latin typeface="Times New Roman" pitchFamily="18" charset="0"/>
                <a:ea typeface="楷体_GB2312" pitchFamily="49" charset="-122"/>
              </a:rPr>
              <a:t>Industry Standards: MOA, MIIT, MOC, MOE, </a:t>
            </a:r>
            <a:r>
              <a:rPr lang="zh-CN" altLang="en-US" sz="2400" b="1" dirty="0" smtClean="0">
                <a:latin typeface="Times New Roman" pitchFamily="18" charset="0"/>
                <a:ea typeface="楷体_GB2312" pitchFamily="49" charset="-122"/>
              </a:rPr>
              <a:t>   </a:t>
            </a:r>
            <a:r>
              <a:rPr lang="en-US" altLang="zh-CN" sz="2400" b="1" dirty="0" smtClean="0">
                <a:latin typeface="Times New Roman" pitchFamily="18" charset="0"/>
                <a:ea typeface="楷体_GB2312" pitchFamily="49" charset="-122"/>
              </a:rPr>
              <a:t>State Administration of Grain</a:t>
            </a:r>
            <a:endParaRPr lang="zh-CN" altLang="en-US" sz="2400" b="1" dirty="0" smtClean="0">
              <a:latin typeface="Times New Roman" pitchFamily="18" charset="0"/>
              <a:ea typeface="楷体_GB2312" pitchFamily="49" charset="-122"/>
            </a:endParaRPr>
          </a:p>
          <a:p>
            <a:pPr marL="469900" indent="-469900" eaLnBrk="1" hangingPunct="1">
              <a:lnSpc>
                <a:spcPct val="110000"/>
              </a:lnSpc>
            </a:pPr>
            <a:r>
              <a:rPr lang="en-US" altLang="zh-CN" sz="2400" b="1" dirty="0" smtClean="0">
                <a:latin typeface="Times New Roman" pitchFamily="18" charset="0"/>
                <a:ea typeface="楷体_GB2312" pitchFamily="49" charset="-122"/>
              </a:rPr>
              <a:t>GB Technical Committee of Standardization in food industry: TCs: more than 30</a:t>
            </a:r>
            <a:r>
              <a:rPr lang="zh-CN" altLang="en-US" sz="2400" b="1" dirty="0" smtClean="0">
                <a:latin typeface="Times New Roman" pitchFamily="18" charset="0"/>
                <a:ea typeface="楷体_GB2312" pitchFamily="49" charset="-122"/>
              </a:rPr>
              <a:t>，</a:t>
            </a:r>
            <a:r>
              <a:rPr lang="en-US" altLang="zh-CN" sz="2400" b="1" dirty="0" smtClean="0">
                <a:latin typeface="Times New Roman" pitchFamily="18" charset="0"/>
                <a:ea typeface="楷体_GB2312" pitchFamily="49" charset="-122"/>
              </a:rPr>
              <a:t>SCs more than 150</a:t>
            </a:r>
            <a:r>
              <a:rPr lang="zh-CN" altLang="en-US" sz="2400" b="1" dirty="0" smtClean="0">
                <a:latin typeface="Times New Roman" pitchFamily="18" charset="0"/>
                <a:ea typeface="楷体_GB2312" pitchFamily="49" charset="-122"/>
              </a:rPr>
              <a:t> </a:t>
            </a:r>
          </a:p>
          <a:p>
            <a:pPr marL="469900" indent="-469900" eaLnBrk="1" hangingPunct="1">
              <a:lnSpc>
                <a:spcPct val="110000"/>
              </a:lnSpc>
            </a:pPr>
            <a:r>
              <a:rPr lang="en-US" altLang="zh-CN" sz="2400" b="1" dirty="0" smtClean="0">
                <a:latin typeface="Times New Roman" pitchFamily="18" charset="0"/>
                <a:ea typeface="楷体_GB2312" pitchFamily="49" charset="-122"/>
              </a:rPr>
              <a:t>Standardization institutions of food Industry:</a:t>
            </a:r>
            <a:endParaRPr lang="zh-CN" altLang="en-US" sz="2400" b="1" dirty="0" smtClean="0">
              <a:latin typeface="Times New Roman" pitchFamily="18" charset="0"/>
              <a:ea typeface="楷体_GB2312" pitchFamily="49" charset="-122"/>
            </a:endParaRPr>
          </a:p>
          <a:p>
            <a:pPr marL="469900" indent="-469900" eaLnBrk="1" hangingPunct="1">
              <a:lnSpc>
                <a:spcPct val="110000"/>
              </a:lnSpc>
              <a:buFontTx/>
              <a:buNone/>
            </a:pPr>
            <a:r>
              <a:rPr lang="zh-CN" altLang="en-US" sz="2400" b="1" dirty="0" smtClean="0">
                <a:latin typeface="Times New Roman" pitchFamily="18" charset="0"/>
                <a:ea typeface="楷体_GB2312" pitchFamily="49" charset="-122"/>
              </a:rPr>
              <a:t>                                                                       </a:t>
            </a:r>
            <a:r>
              <a:rPr lang="en-US" altLang="zh-CN" sz="2400" b="1" dirty="0" smtClean="0">
                <a:latin typeface="Times New Roman" pitchFamily="18" charset="0"/>
                <a:ea typeface="楷体_GB2312" pitchFamily="49" charset="-122"/>
              </a:rPr>
              <a:t>more than 50</a:t>
            </a:r>
            <a:endParaRPr lang="zh-CN" altLang="en-US" sz="2400" b="1" dirty="0" smtClean="0">
              <a:latin typeface="Times New Roman" pitchFamily="18" charset="0"/>
              <a:ea typeface="楷体_GB2312" pitchFamily="49" charset="-122"/>
            </a:endParaRPr>
          </a:p>
        </p:txBody>
      </p:sp>
      <p:sp>
        <p:nvSpPr>
          <p:cNvPr id="50179" name="Rectangle 3"/>
          <p:cNvSpPr>
            <a:spLocks noChangeArrowheads="1"/>
          </p:cNvSpPr>
          <p:nvPr/>
        </p:nvSpPr>
        <p:spPr bwMode="auto">
          <a:xfrm>
            <a:off x="714348" y="1000108"/>
            <a:ext cx="7129463" cy="409575"/>
          </a:xfrm>
          <a:prstGeom prst="rect">
            <a:avLst/>
          </a:prstGeom>
          <a:noFill/>
          <a:ln w="9525">
            <a:noFill/>
            <a:miter lim="800000"/>
            <a:headEnd/>
            <a:tailEnd/>
          </a:ln>
        </p:spPr>
        <p:txBody>
          <a:bodyPr>
            <a:spAutoFit/>
          </a:bodyPr>
          <a:lstStyle/>
          <a:p>
            <a:pPr eaLnBrk="1" hangingPunct="1">
              <a:lnSpc>
                <a:spcPct val="80000"/>
              </a:lnSpc>
              <a:spcBef>
                <a:spcPct val="20000"/>
              </a:spcBef>
            </a:pPr>
            <a:r>
              <a:rPr lang="en-US" altLang="zh-CN" sz="2600" b="1" dirty="0">
                <a:latin typeface="Times New Roman" pitchFamily="18" charset="0"/>
              </a:rPr>
              <a:t>——The Administrative </a:t>
            </a:r>
            <a:r>
              <a:rPr lang="en-US" altLang="zh-CN" sz="2600" b="1" dirty="0" smtClean="0">
                <a:latin typeface="Times New Roman" pitchFamily="18" charset="0"/>
              </a:rPr>
              <a:t>Structure </a:t>
            </a:r>
            <a:endParaRPr lang="zh-CN" altLang="en-US" sz="26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2060575"/>
            <a:ext cx="8218488" cy="3086100"/>
          </a:xfrm>
          <a:prstGeom prst="rect">
            <a:avLst/>
          </a:prstGeom>
          <a:noFill/>
          <a:ln w="9525">
            <a:noFill/>
            <a:miter lim="800000"/>
            <a:headEnd/>
            <a:tailEnd/>
          </a:ln>
        </p:spPr>
        <p:txBody>
          <a:bodyPr>
            <a:spAutoFit/>
          </a:bodyPr>
          <a:lstStyle/>
          <a:p>
            <a:pPr eaLnBrk="1" hangingPunct="1">
              <a:lnSpc>
                <a:spcPct val="130000"/>
              </a:lnSpc>
              <a:spcBef>
                <a:spcPct val="20000"/>
              </a:spcBef>
              <a:buClr>
                <a:schemeClr val="accent2"/>
              </a:buClr>
              <a:buFont typeface="Wingdings" pitchFamily="2" charset="2"/>
              <a:buChar char="o"/>
            </a:pPr>
            <a:r>
              <a:rPr lang="en-US" altLang="zh-CN" sz="2400" b="1" u="sng" dirty="0" smtClean="0">
                <a:latin typeface="Times New Roman" pitchFamily="18" charset="0"/>
              </a:rPr>
              <a:t>Fundamental Hygiene</a:t>
            </a:r>
            <a:r>
              <a:rPr lang="zh-CN" altLang="en-US" sz="2400" b="1" dirty="0" smtClean="0">
                <a:latin typeface="Times New Roman" pitchFamily="18" charset="0"/>
              </a:rPr>
              <a:t>：</a:t>
            </a:r>
            <a:r>
              <a:rPr lang="en-US" altLang="zh-CN" sz="2400" b="1" dirty="0">
                <a:latin typeface="Times New Roman" pitchFamily="18" charset="0"/>
              </a:rPr>
              <a:t>containments</a:t>
            </a:r>
            <a:r>
              <a:rPr lang="zh-CN" altLang="en-US" sz="2400" b="1" dirty="0">
                <a:latin typeface="Times New Roman" pitchFamily="18" charset="0"/>
              </a:rPr>
              <a:t>，</a:t>
            </a:r>
            <a:r>
              <a:rPr lang="en-US" altLang="zh-CN" sz="2400" b="1" dirty="0">
                <a:latin typeface="Times New Roman" pitchFamily="18" charset="0"/>
              </a:rPr>
              <a:t>Pesticide Residues</a:t>
            </a:r>
            <a:r>
              <a:rPr lang="zh-CN" altLang="en-US" sz="2400" b="1" dirty="0">
                <a:latin typeface="Times New Roman" pitchFamily="18" charset="0"/>
              </a:rPr>
              <a:t>， </a:t>
            </a:r>
            <a:r>
              <a:rPr lang="en-US" altLang="zh-CN" sz="2400" b="1" dirty="0">
                <a:latin typeface="Times New Roman" pitchFamily="18" charset="0"/>
              </a:rPr>
              <a:t>Veterinary drug residue</a:t>
            </a:r>
            <a:r>
              <a:rPr lang="zh-CN" altLang="en-US" sz="2400" b="1" dirty="0">
                <a:latin typeface="Times New Roman" pitchFamily="18" charset="0"/>
              </a:rPr>
              <a:t>，</a:t>
            </a:r>
            <a:r>
              <a:rPr lang="en-US" altLang="zh-CN" sz="2400" b="1" dirty="0">
                <a:latin typeface="Times New Roman" pitchFamily="18" charset="0"/>
              </a:rPr>
              <a:t>Microbiology</a:t>
            </a:r>
            <a:r>
              <a:rPr lang="zh-CN" altLang="en-US" sz="2400" b="1" dirty="0">
                <a:latin typeface="Times New Roman" pitchFamily="18" charset="0"/>
              </a:rPr>
              <a:t>，</a:t>
            </a:r>
            <a:r>
              <a:rPr lang="en-US" altLang="zh-CN" sz="2400" b="1" dirty="0">
                <a:latin typeface="Times New Roman" pitchFamily="18" charset="0"/>
              </a:rPr>
              <a:t>Analysis</a:t>
            </a:r>
            <a:r>
              <a:rPr lang="zh-CN" altLang="en-US" sz="2400" b="1" dirty="0">
                <a:latin typeface="Times New Roman" pitchFamily="18" charset="0"/>
              </a:rPr>
              <a:t>，</a:t>
            </a:r>
            <a:r>
              <a:rPr lang="en-US" altLang="zh-CN" sz="2400" b="1" dirty="0">
                <a:latin typeface="Times New Roman" pitchFamily="18" charset="0"/>
              </a:rPr>
              <a:t>food </a:t>
            </a:r>
            <a:r>
              <a:rPr lang="en-US" altLang="zh-CN" sz="2400" b="1" dirty="0" err="1">
                <a:latin typeface="Times New Roman" pitchFamily="18" charset="0"/>
              </a:rPr>
              <a:t>labelling</a:t>
            </a:r>
            <a:endParaRPr lang="en-US" altLang="zh-CN" sz="2400" b="1" dirty="0">
              <a:latin typeface="Times New Roman" pitchFamily="18" charset="0"/>
            </a:endParaRPr>
          </a:p>
          <a:p>
            <a:pPr eaLnBrk="1" hangingPunct="1">
              <a:lnSpc>
                <a:spcPct val="130000"/>
              </a:lnSpc>
              <a:spcBef>
                <a:spcPct val="20000"/>
              </a:spcBef>
              <a:buClr>
                <a:schemeClr val="accent2"/>
              </a:buClr>
              <a:buFont typeface="Wingdings" pitchFamily="2" charset="2"/>
              <a:buChar char="o"/>
            </a:pPr>
            <a:r>
              <a:rPr lang="en-US" altLang="zh-CN" sz="2400" b="1" u="sng" dirty="0">
                <a:latin typeface="Times New Roman" pitchFamily="18" charset="0"/>
              </a:rPr>
              <a:t>Products standards</a:t>
            </a:r>
            <a:r>
              <a:rPr lang="zh-CN" altLang="en-US" sz="2400" b="1" dirty="0">
                <a:latin typeface="Times New Roman" pitchFamily="18" charset="0"/>
              </a:rPr>
              <a:t>：</a:t>
            </a:r>
            <a:r>
              <a:rPr lang="en-US" altLang="zh-CN" sz="2400" b="1" dirty="0">
                <a:latin typeface="Times New Roman" pitchFamily="18" charset="0"/>
              </a:rPr>
              <a:t>Product Specifications</a:t>
            </a:r>
            <a:r>
              <a:rPr lang="zh-CN" altLang="en-US" sz="2400" b="1" dirty="0">
                <a:latin typeface="Times New Roman" pitchFamily="18" charset="0"/>
              </a:rPr>
              <a:t>，</a:t>
            </a:r>
            <a:r>
              <a:rPr lang="en-US" altLang="zh-CN" sz="2400" b="1" dirty="0">
                <a:latin typeface="Times New Roman" pitchFamily="18" charset="0"/>
              </a:rPr>
              <a:t>MRLs</a:t>
            </a:r>
            <a:endParaRPr lang="zh-CN" altLang="en-US" sz="2400" b="1" dirty="0">
              <a:latin typeface="Times New Roman" pitchFamily="18" charset="0"/>
            </a:endParaRPr>
          </a:p>
          <a:p>
            <a:pPr eaLnBrk="1" hangingPunct="1">
              <a:lnSpc>
                <a:spcPct val="130000"/>
              </a:lnSpc>
              <a:spcBef>
                <a:spcPct val="20000"/>
              </a:spcBef>
              <a:buClr>
                <a:schemeClr val="accent2"/>
              </a:buClr>
              <a:buFont typeface="Wingdings" pitchFamily="2" charset="2"/>
              <a:buChar char="o"/>
            </a:pPr>
            <a:r>
              <a:rPr lang="en-US" altLang="zh-CN" sz="2400" b="1" u="sng" dirty="0">
                <a:latin typeface="Times New Roman" pitchFamily="18" charset="0"/>
              </a:rPr>
              <a:t>Technical Specifications</a:t>
            </a:r>
            <a:r>
              <a:rPr lang="zh-CN" altLang="en-US" sz="2400" b="1" dirty="0">
                <a:latin typeface="Times New Roman" pitchFamily="18" charset="0"/>
              </a:rPr>
              <a:t>：</a:t>
            </a:r>
            <a:r>
              <a:rPr lang="en-US" altLang="zh-CN" sz="2400" b="1" dirty="0">
                <a:latin typeface="Times New Roman" pitchFamily="18" charset="0"/>
              </a:rPr>
              <a:t>Hygienic specification</a:t>
            </a:r>
            <a:r>
              <a:rPr lang="en-US" altLang="zh-CN" sz="2400" dirty="0">
                <a:latin typeface="Times New Roman" pitchFamily="18" charset="0"/>
              </a:rPr>
              <a:t> </a:t>
            </a:r>
            <a:r>
              <a:rPr lang="zh-CN" altLang="en-US" sz="2400" b="1" dirty="0">
                <a:latin typeface="Times New Roman" pitchFamily="18" charset="0"/>
              </a:rPr>
              <a:t>、</a:t>
            </a:r>
            <a:r>
              <a:rPr lang="en-US" altLang="zh-CN" sz="2400" b="1" dirty="0">
                <a:latin typeface="Times New Roman" pitchFamily="18" charset="0"/>
              </a:rPr>
              <a:t>control measures</a:t>
            </a:r>
            <a:endParaRPr lang="zh-CN" altLang="en-US" sz="2400" b="1" dirty="0">
              <a:latin typeface="Times New Roman" pitchFamily="18" charset="0"/>
            </a:endParaRPr>
          </a:p>
        </p:txBody>
      </p:sp>
      <p:sp>
        <p:nvSpPr>
          <p:cNvPr id="48131" name="Rectangle 3"/>
          <p:cNvSpPr>
            <a:spLocks noChangeArrowheads="1"/>
          </p:cNvSpPr>
          <p:nvPr/>
        </p:nvSpPr>
        <p:spPr bwMode="auto">
          <a:xfrm>
            <a:off x="684213" y="549275"/>
            <a:ext cx="8229600" cy="666750"/>
          </a:xfrm>
          <a:prstGeom prst="rect">
            <a:avLst/>
          </a:prstGeom>
          <a:noFill/>
          <a:ln w="9525">
            <a:noFill/>
            <a:miter lim="800000"/>
            <a:headEnd/>
            <a:tailEnd/>
          </a:ln>
        </p:spPr>
        <p:txBody>
          <a:bodyPr anchor="ctr"/>
          <a:lstStyle/>
          <a:p>
            <a:pPr algn="ctr"/>
            <a:r>
              <a:rPr lang="en-US" altLang="zh-CN" sz="2700" b="1" dirty="0" smtClean="0">
                <a:latin typeface="Tahoma" pitchFamily="34" charset="0"/>
              </a:rPr>
              <a:t>Food </a:t>
            </a:r>
            <a:r>
              <a:rPr lang="en-US" altLang="zh-CN" sz="2700" b="1" dirty="0">
                <a:latin typeface="Tahoma" pitchFamily="34" charset="0"/>
              </a:rPr>
              <a:t>safety </a:t>
            </a:r>
            <a:r>
              <a:rPr lang="en-US" altLang="zh-CN" sz="2700" b="1" dirty="0" smtClean="0">
                <a:latin typeface="Tahoma" pitchFamily="34" charset="0"/>
              </a:rPr>
              <a:t>standards category</a:t>
            </a:r>
            <a:endParaRPr lang="zh-CN" altLang="en-US" sz="2700" b="1" dirty="0">
              <a:latin typeface="Tahom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marL="469900" indent="-469900" eaLnBrk="1" hangingPunct="1">
              <a:lnSpc>
                <a:spcPct val="80000"/>
              </a:lnSpc>
              <a:buClr>
                <a:schemeClr val="hlink"/>
              </a:buClr>
              <a:buFont typeface="Wingdings" pitchFamily="2" charset="2"/>
              <a:buChar char="p"/>
              <a:defRPr/>
            </a:pPr>
            <a:r>
              <a:rPr lang="en-US" sz="3000" b="1" dirty="0" smtClean="0">
                <a:effectLst>
                  <a:outerShdw blurRad="38100" dist="38100" dir="2700000" algn="tl">
                    <a:srgbClr val="C0C0C0"/>
                  </a:outerShdw>
                </a:effectLst>
                <a:latin typeface="Times New Roman" pitchFamily="18" charset="0"/>
                <a:ea typeface="楷体_GB2312" pitchFamily="49" charset="-122"/>
              </a:rPr>
              <a:t>The main category</a:t>
            </a:r>
            <a:endParaRPr lang="zh-CN" altLang="en-US" sz="3000" b="1" dirty="0" smtClean="0">
              <a:latin typeface="Times New Roman" pitchFamily="18" charset="0"/>
              <a:ea typeface="楷体_GB2312" pitchFamily="49" charset="-122"/>
            </a:endParaRP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Grain and grain products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Oils and fats </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Meat and meat products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Milk and milk products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Special dietary foods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Alcoholic beverages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Canned foods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Baked foods</a:t>
            </a:r>
          </a:p>
          <a:p>
            <a:pPr marL="469900" indent="-469900" eaLnBrk="1" hangingPunct="1">
              <a:lnSpc>
                <a:spcPct val="80000"/>
              </a:lnSpc>
              <a:buFont typeface="Wingdings" pitchFamily="2" charset="2"/>
              <a:buChar char="Ø"/>
              <a:defRPr/>
            </a:pPr>
            <a:r>
              <a:rPr lang="en-US" sz="2200" b="1" dirty="0" smtClean="0">
                <a:latin typeface="Times New Roman" pitchFamily="18" charset="0"/>
                <a:ea typeface="楷体_GB2312" pitchFamily="49" charset="-122"/>
              </a:rPr>
              <a:t>seasoning</a:t>
            </a:r>
            <a:endParaRPr lang="zh-CN" altLang="en-US" sz="2200" b="1" dirty="0" smtClean="0">
              <a:latin typeface="Times New Roman" pitchFamily="18" charset="0"/>
              <a:ea typeface="楷体_GB2312" pitchFamily="49" charset="-122"/>
            </a:endParaRPr>
          </a:p>
          <a:p>
            <a:pPr marL="469900" indent="-469900" eaLnBrk="1" hangingPunct="1">
              <a:lnSpc>
                <a:spcPct val="80000"/>
              </a:lnSpc>
              <a:buFont typeface="Wingdings" pitchFamily="2" charset="2"/>
              <a:buChar char="Ø"/>
              <a:defRPr/>
            </a:pPr>
            <a:r>
              <a:rPr lang="en-US" sz="2200" b="1" dirty="0" err="1" smtClean="0">
                <a:latin typeface="Times New Roman" pitchFamily="18" charset="0"/>
                <a:ea typeface="楷体_GB2312" pitchFamily="49" charset="-122"/>
              </a:rPr>
              <a:t>canndy</a:t>
            </a:r>
            <a:endParaRPr lang="zh-CN" altLang="en-US" sz="2200" b="1" dirty="0" smtClean="0">
              <a:latin typeface="Times New Roman" pitchFamily="18" charset="0"/>
              <a:ea typeface="楷体_GB2312" pitchFamily="49" charset="-122"/>
            </a:endParaRPr>
          </a:p>
        </p:txBody>
      </p:sp>
      <p:sp>
        <p:nvSpPr>
          <p:cNvPr id="48131" name="Rectangle 4"/>
          <p:cNvSpPr>
            <a:spLocks noChangeArrowheads="1"/>
          </p:cNvSpPr>
          <p:nvPr/>
        </p:nvSpPr>
        <p:spPr bwMode="auto">
          <a:xfrm>
            <a:off x="4572000" y="2214554"/>
            <a:ext cx="3657600" cy="4389438"/>
          </a:xfrm>
          <a:prstGeom prst="rect">
            <a:avLst/>
          </a:prstGeom>
          <a:noFill/>
          <a:ln w="9525">
            <a:noFill/>
            <a:miter lim="800000"/>
            <a:headEnd/>
            <a:tailEnd/>
          </a:ln>
        </p:spPr>
        <p:txBody>
          <a:bodyPr/>
          <a:lstStyle/>
          <a:p>
            <a:pPr marL="469900" indent="-469900" eaLnBrk="1" hangingPunct="1">
              <a:spcBef>
                <a:spcPct val="20000"/>
              </a:spcBef>
              <a:buClr>
                <a:schemeClr val="hlink"/>
              </a:buClr>
              <a:buFont typeface="Wingdings" pitchFamily="2" charset="2"/>
              <a:buChar char="p"/>
              <a:defRPr/>
            </a:pPr>
            <a:r>
              <a:rPr lang="en-US" b="1" dirty="0">
                <a:effectLst>
                  <a:outerShdw blurRad="38100" dist="38100" dir="2700000" algn="tl">
                    <a:srgbClr val="C0C0C0"/>
                  </a:outerShdw>
                </a:effectLst>
                <a:latin typeface="Times New Roman" pitchFamily="18" charset="0"/>
              </a:rPr>
              <a:t>Food quality standards</a:t>
            </a:r>
            <a:r>
              <a:rPr lang="zh-CN" altLang="en-US" b="1" dirty="0">
                <a:effectLst>
                  <a:outerShdw blurRad="38100" dist="38100" dir="2700000" algn="tl">
                    <a:srgbClr val="C0C0C0"/>
                  </a:outerShdw>
                </a:effectLst>
                <a:latin typeface="Times New Roman" pitchFamily="18" charset="0"/>
              </a:rPr>
              <a:t>：</a:t>
            </a:r>
          </a:p>
          <a:p>
            <a:pPr marL="469900" indent="-469900" eaLnBrk="1" hangingPunct="1">
              <a:spcBef>
                <a:spcPct val="20000"/>
              </a:spcBef>
              <a:buClr>
                <a:schemeClr val="accent2"/>
              </a:buClr>
              <a:buFont typeface="Wingdings" pitchFamily="2" charset="2"/>
              <a:buChar char="Ø"/>
              <a:defRPr/>
            </a:pPr>
            <a:r>
              <a:rPr lang="en-US" sz="2400" b="1" dirty="0" smtClean="0">
                <a:latin typeface="Times New Roman" pitchFamily="18" charset="0"/>
              </a:rPr>
              <a:t>GB </a:t>
            </a:r>
            <a:r>
              <a:rPr lang="en-US" sz="2400" b="1" dirty="0">
                <a:latin typeface="Times New Roman" pitchFamily="18" charset="0"/>
              </a:rPr>
              <a:t>standards: more than 1700</a:t>
            </a:r>
            <a:endParaRPr lang="zh-CN" altLang="en-US" sz="2400" b="1" dirty="0">
              <a:latin typeface="Times New Roman" pitchFamily="18" charset="0"/>
            </a:endParaRPr>
          </a:p>
          <a:p>
            <a:pPr marL="469900" indent="-469900" eaLnBrk="1" hangingPunct="1">
              <a:spcBef>
                <a:spcPct val="20000"/>
              </a:spcBef>
              <a:buClr>
                <a:schemeClr val="accent2"/>
              </a:buClr>
              <a:buFont typeface="Wingdings" pitchFamily="2" charset="2"/>
              <a:buChar char="Ø"/>
              <a:defRPr/>
            </a:pPr>
            <a:r>
              <a:rPr lang="en-US" sz="2400" b="1" dirty="0">
                <a:latin typeface="Times New Roman" pitchFamily="18" charset="0"/>
              </a:rPr>
              <a:t>Industry standards: more than 300</a:t>
            </a:r>
            <a:endParaRPr lang="zh-CN" altLang="en-US" sz="2400" b="1" dirty="0">
              <a:latin typeface="Times New Roman" pitchFamily="18" charset="0"/>
            </a:endParaRPr>
          </a:p>
        </p:txBody>
      </p:sp>
      <p:sp>
        <p:nvSpPr>
          <p:cNvPr id="51204" name="Rectangle 2"/>
          <p:cNvSpPr>
            <a:spLocks noChangeArrowheads="1"/>
          </p:cNvSpPr>
          <p:nvPr/>
        </p:nvSpPr>
        <p:spPr bwMode="auto">
          <a:xfrm>
            <a:off x="500034" y="571480"/>
            <a:ext cx="8172450" cy="935037"/>
          </a:xfrm>
          <a:prstGeom prst="rect">
            <a:avLst/>
          </a:prstGeom>
          <a:noFill/>
          <a:ln w="9525">
            <a:noFill/>
            <a:miter lim="800000"/>
            <a:headEnd/>
            <a:tailEnd/>
          </a:ln>
        </p:spPr>
        <p:txBody>
          <a:bodyPr anchor="b"/>
          <a:lstStyle/>
          <a:p>
            <a:pPr eaLnBrk="1" hangingPunct="1"/>
            <a:r>
              <a:rPr lang="en-US" altLang="zh-CN" sz="3200" b="1" dirty="0" smtClean="0">
                <a:latin typeface="Times New Roman" pitchFamily="18" charset="0"/>
                <a:ea typeface="宋体" pitchFamily="2" charset="-122"/>
              </a:rPr>
              <a:t>Current framework </a:t>
            </a:r>
            <a:r>
              <a:rPr lang="en-US" altLang="zh-CN" sz="3200" b="1" dirty="0">
                <a:latin typeface="Times New Roman" pitchFamily="18" charset="0"/>
                <a:ea typeface="宋体" pitchFamily="2" charset="-122"/>
              </a:rPr>
              <a:t>of food quality standards</a:t>
            </a:r>
            <a:endParaRPr lang="zh-CN" altLang="en-US" sz="3200" b="1" dirty="0">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z="3200" b="1" dirty="0" smtClean="0">
                <a:solidFill>
                  <a:srgbClr val="0000FF"/>
                </a:solidFill>
                <a:latin typeface="Times New Roman" pitchFamily="18" charset="0"/>
                <a:cs typeface="Times New Roman" pitchFamily="18" charset="0"/>
              </a:rPr>
              <a:t>Procedure of Drafting Standard</a:t>
            </a:r>
            <a:endParaRPr lang="zh-CN" altLang="en-US" sz="3200" b="1" dirty="0" smtClean="0">
              <a:solidFill>
                <a:srgbClr val="0000FF"/>
              </a:solidFill>
              <a:latin typeface="Times New Roman" pitchFamily="18" charset="0"/>
              <a:cs typeface="Times New Roman" pitchFamily="18" charset="0"/>
            </a:endParaRPr>
          </a:p>
        </p:txBody>
      </p:sp>
      <p:sp>
        <p:nvSpPr>
          <p:cNvPr id="4" name="内容占位符 3"/>
          <p:cNvSpPr>
            <a:spLocks noGrp="1"/>
          </p:cNvSpPr>
          <p:nvPr>
            <p:ph idx="1"/>
          </p:nvPr>
        </p:nvSpPr>
        <p:spPr/>
        <p:txBody>
          <a:bodyPr/>
          <a:lstStyle/>
          <a:p>
            <a:endParaRPr lang="zh-CN" altLang="en-US"/>
          </a:p>
        </p:txBody>
      </p:sp>
      <p:pic>
        <p:nvPicPr>
          <p:cNvPr id="26627" name="Picture 3" descr="4流程图"/>
          <p:cNvPicPr>
            <a:picLocks noChangeAspect="1" noChangeArrowheads="1"/>
          </p:cNvPicPr>
          <p:nvPr/>
        </p:nvPicPr>
        <p:blipFill>
          <a:blip r:embed="rId3"/>
          <a:srcRect/>
          <a:stretch>
            <a:fillRect/>
          </a:stretch>
        </p:blipFill>
        <p:spPr bwMode="auto">
          <a:xfrm>
            <a:off x="755650" y="1700213"/>
            <a:ext cx="8064500" cy="4681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3708400" y="1916113"/>
            <a:ext cx="2247900" cy="719137"/>
          </a:xfrm>
          <a:prstGeom prst="ellipse">
            <a:avLst/>
          </a:prstGeom>
          <a:solidFill>
            <a:srgbClr val="00FF00"/>
          </a:solidFill>
          <a:ln w="9525" cmpd="sng">
            <a:solidFill>
              <a:schemeClr val="tx1"/>
            </a:solidFill>
            <a:round/>
            <a:headEnd/>
            <a:tailEnd/>
          </a:ln>
        </p:spPr>
        <p:txBody>
          <a:bodyPr anchor="ctr"/>
          <a:lstStyle/>
          <a:p>
            <a:pPr algn="ctr" eaLnBrk="1" hangingPunct="1">
              <a:defRPr/>
            </a:pPr>
            <a:r>
              <a:rPr lang="en-US" sz="1600" b="1">
                <a:solidFill>
                  <a:srgbClr val="FF6600"/>
                </a:solidFill>
                <a:latin typeface="Tahoma" pitchFamily="34" charset="0"/>
              </a:rPr>
              <a:t>Quality Management</a:t>
            </a:r>
          </a:p>
          <a:p>
            <a:pPr algn="ctr" eaLnBrk="1" hangingPunct="1">
              <a:defRPr/>
            </a:pPr>
            <a:endParaRPr lang="en-US" sz="1600" b="1">
              <a:solidFill>
                <a:srgbClr val="FF6600"/>
              </a:solidFill>
              <a:effectLst>
                <a:outerShdw blurRad="38100" dist="38100" dir="2700000" algn="tl">
                  <a:srgbClr val="000000"/>
                </a:outerShdw>
              </a:effectLst>
              <a:latin typeface="Tahoma" pitchFamily="34" charset="0"/>
            </a:endParaRPr>
          </a:p>
        </p:txBody>
      </p:sp>
      <p:sp>
        <p:nvSpPr>
          <p:cNvPr id="41987" name="Oval 3"/>
          <p:cNvSpPr>
            <a:spLocks noChangeArrowheads="1"/>
          </p:cNvSpPr>
          <p:nvPr/>
        </p:nvSpPr>
        <p:spPr bwMode="auto">
          <a:xfrm>
            <a:off x="6516688" y="2420938"/>
            <a:ext cx="2112962" cy="584200"/>
          </a:xfrm>
          <a:prstGeom prst="ellipse">
            <a:avLst/>
          </a:prstGeom>
          <a:solidFill>
            <a:srgbClr val="00FF00"/>
          </a:solidFill>
          <a:ln w="9525">
            <a:solidFill>
              <a:schemeClr val="tx1"/>
            </a:solidFill>
            <a:round/>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38916" name="Oval 5"/>
          <p:cNvSpPr>
            <a:spLocks noChangeArrowheads="1"/>
          </p:cNvSpPr>
          <p:nvPr/>
        </p:nvSpPr>
        <p:spPr bwMode="auto">
          <a:xfrm>
            <a:off x="3203575" y="3284538"/>
            <a:ext cx="3097213" cy="1008062"/>
          </a:xfrm>
          <a:prstGeom prst="ellipse">
            <a:avLst/>
          </a:prstGeom>
          <a:solidFill>
            <a:srgbClr val="00FF00"/>
          </a:solidFill>
          <a:ln w="9525" cmpd="sng">
            <a:solidFill>
              <a:srgbClr val="339966"/>
            </a:solidFill>
            <a:round/>
            <a:headEnd/>
            <a:tailEnd/>
          </a:ln>
        </p:spPr>
        <p:txBody>
          <a:bodyPr/>
          <a:lstStyle/>
          <a:p>
            <a:pPr algn="ctr" eaLnBrk="1" hangingPunct="1">
              <a:defRPr/>
            </a:pPr>
            <a:r>
              <a:rPr lang="en-US" sz="1800" b="1">
                <a:solidFill>
                  <a:srgbClr val="FF6600"/>
                </a:solidFill>
                <a:effectLst>
                  <a:outerShdw blurRad="38100" dist="38100" dir="2700000" algn="tl">
                    <a:srgbClr val="000000"/>
                  </a:outerShdw>
                </a:effectLst>
                <a:latin typeface="Tahoma" pitchFamily="34" charset="0"/>
              </a:rPr>
              <a:t>Food Industry</a:t>
            </a:r>
          </a:p>
          <a:p>
            <a:pPr algn="ctr" eaLnBrk="1" hangingPunct="1">
              <a:defRPr/>
            </a:pPr>
            <a:r>
              <a:rPr lang="en-US" sz="1800" b="1">
                <a:solidFill>
                  <a:srgbClr val="FF6600"/>
                </a:solidFill>
                <a:effectLst>
                  <a:outerShdw blurRad="38100" dist="38100" dir="2700000" algn="tl">
                    <a:srgbClr val="000000"/>
                  </a:outerShdw>
                </a:effectLst>
                <a:latin typeface="Tahoma" pitchFamily="34" charset="0"/>
              </a:rPr>
              <a:t>Standard  System</a:t>
            </a:r>
            <a:endParaRPr lang="zh-CN" altLang="en-US" sz="1800" b="1">
              <a:solidFill>
                <a:srgbClr val="FF6600"/>
              </a:solidFill>
              <a:latin typeface="Tahoma" pitchFamily="34" charset="0"/>
            </a:endParaRPr>
          </a:p>
        </p:txBody>
      </p:sp>
      <p:sp>
        <p:nvSpPr>
          <p:cNvPr id="41989" name="Oval 6"/>
          <p:cNvSpPr>
            <a:spLocks noChangeArrowheads="1"/>
          </p:cNvSpPr>
          <p:nvPr/>
        </p:nvSpPr>
        <p:spPr bwMode="auto">
          <a:xfrm>
            <a:off x="684213" y="3789363"/>
            <a:ext cx="2073275" cy="674687"/>
          </a:xfrm>
          <a:prstGeom prst="ellipse">
            <a:avLst/>
          </a:prstGeom>
          <a:solidFill>
            <a:srgbClr val="00FF00"/>
          </a:solidFill>
          <a:ln w="9525">
            <a:solidFill>
              <a:srgbClr val="339966"/>
            </a:solidFill>
            <a:round/>
            <a:headEnd/>
            <a:tailEnd/>
          </a:ln>
        </p:spPr>
        <p:txBody>
          <a:bodyPr/>
          <a:lstStyle/>
          <a:p>
            <a:pPr algn="ctr" eaLnBrk="1" hangingPunct="1"/>
            <a:r>
              <a:rPr lang="en-US" altLang="zh-CN" sz="1800" b="1">
                <a:solidFill>
                  <a:srgbClr val="FF6600"/>
                </a:solidFill>
                <a:latin typeface="Tahoma" pitchFamily="34" charset="0"/>
              </a:rPr>
              <a:t>Agriculture</a:t>
            </a:r>
          </a:p>
        </p:txBody>
      </p:sp>
      <p:sp>
        <p:nvSpPr>
          <p:cNvPr id="41990" name="Oval 7"/>
          <p:cNvSpPr>
            <a:spLocks noChangeArrowheads="1"/>
          </p:cNvSpPr>
          <p:nvPr/>
        </p:nvSpPr>
        <p:spPr bwMode="auto">
          <a:xfrm>
            <a:off x="1908175" y="4941888"/>
            <a:ext cx="2368550" cy="739775"/>
          </a:xfrm>
          <a:prstGeom prst="ellipse">
            <a:avLst/>
          </a:prstGeom>
          <a:solidFill>
            <a:srgbClr val="00FF00"/>
          </a:solidFill>
          <a:ln w="9525">
            <a:solidFill>
              <a:srgbClr val="339966"/>
            </a:solidFill>
            <a:round/>
            <a:headEnd/>
            <a:tailEnd/>
          </a:ln>
        </p:spPr>
        <p:txBody>
          <a:bodyPr/>
          <a:lstStyle/>
          <a:p>
            <a:pPr algn="ctr" eaLnBrk="1" hangingPunct="1"/>
            <a:r>
              <a:rPr lang="en-US" altLang="zh-CN" sz="1600" b="1">
                <a:solidFill>
                  <a:srgbClr val="FF6600"/>
                </a:solidFill>
                <a:latin typeface="Tahoma" pitchFamily="34" charset="0"/>
              </a:rPr>
              <a:t>Certification</a:t>
            </a:r>
          </a:p>
          <a:p>
            <a:pPr algn="ctr" eaLnBrk="1" hangingPunct="1"/>
            <a:r>
              <a:rPr lang="en-US" altLang="zh-CN" sz="1600" b="1">
                <a:solidFill>
                  <a:srgbClr val="FF6600"/>
                </a:solidFill>
                <a:latin typeface="Tahoma" pitchFamily="34" charset="0"/>
              </a:rPr>
              <a:t>Accreditation</a:t>
            </a:r>
          </a:p>
        </p:txBody>
      </p:sp>
      <p:sp>
        <p:nvSpPr>
          <p:cNvPr id="41991" name="Oval 8"/>
          <p:cNvSpPr>
            <a:spLocks noChangeArrowheads="1"/>
          </p:cNvSpPr>
          <p:nvPr/>
        </p:nvSpPr>
        <p:spPr bwMode="auto">
          <a:xfrm>
            <a:off x="6804025" y="3789363"/>
            <a:ext cx="2073275" cy="792162"/>
          </a:xfrm>
          <a:prstGeom prst="ellipse">
            <a:avLst/>
          </a:prstGeom>
          <a:solidFill>
            <a:srgbClr val="00FF00"/>
          </a:solidFill>
          <a:ln w="9525">
            <a:solidFill>
              <a:srgbClr val="339966"/>
            </a:solidFill>
            <a:round/>
            <a:headEnd/>
            <a:tailEnd/>
          </a:ln>
        </p:spPr>
        <p:txBody>
          <a:bodyPr/>
          <a:lstStyle/>
          <a:p>
            <a:pPr algn="ctr" eaLnBrk="1" hangingPunct="1"/>
            <a:r>
              <a:rPr lang="en-US" altLang="zh-CN" sz="1600" b="1">
                <a:solidFill>
                  <a:srgbClr val="FF6600"/>
                </a:solidFill>
                <a:latin typeface="Tahoma" pitchFamily="34" charset="0"/>
              </a:rPr>
              <a:t>Hygiene Safety</a:t>
            </a:r>
          </a:p>
        </p:txBody>
      </p:sp>
      <p:sp>
        <p:nvSpPr>
          <p:cNvPr id="41992" name="Oval 9"/>
          <p:cNvSpPr>
            <a:spLocks noChangeArrowheads="1"/>
          </p:cNvSpPr>
          <p:nvPr/>
        </p:nvSpPr>
        <p:spPr bwMode="auto">
          <a:xfrm>
            <a:off x="4500563" y="4994275"/>
            <a:ext cx="2951162" cy="1058863"/>
          </a:xfrm>
          <a:prstGeom prst="ellipse">
            <a:avLst/>
          </a:prstGeom>
          <a:solidFill>
            <a:srgbClr val="00FF00"/>
          </a:solidFill>
          <a:ln w="9525">
            <a:solidFill>
              <a:srgbClr val="339966"/>
            </a:solidFill>
            <a:round/>
            <a:headEnd/>
            <a:tailEnd/>
          </a:ln>
        </p:spPr>
        <p:txBody>
          <a:bodyPr/>
          <a:lstStyle/>
          <a:p>
            <a:pPr algn="ctr" eaLnBrk="1" hangingPunct="1"/>
            <a:r>
              <a:rPr lang="en-US" altLang="zh-CN" sz="1800" b="1">
                <a:solidFill>
                  <a:srgbClr val="FF6600"/>
                </a:solidFill>
                <a:latin typeface="Tahoma" pitchFamily="34" charset="0"/>
              </a:rPr>
              <a:t>Import&amp; Export</a:t>
            </a:r>
          </a:p>
          <a:p>
            <a:pPr algn="ctr" eaLnBrk="1" hangingPunct="1"/>
            <a:r>
              <a:rPr lang="en-US" altLang="zh-CN" sz="1800" b="1">
                <a:solidFill>
                  <a:srgbClr val="FF6600"/>
                </a:solidFill>
                <a:latin typeface="Tahoma" pitchFamily="34" charset="0"/>
              </a:rPr>
              <a:t>Inspection &amp; Quarantine</a:t>
            </a:r>
          </a:p>
        </p:txBody>
      </p:sp>
      <p:sp>
        <p:nvSpPr>
          <p:cNvPr id="41993" name="Oval 10"/>
          <p:cNvSpPr>
            <a:spLocks noChangeArrowheads="1"/>
          </p:cNvSpPr>
          <p:nvPr/>
        </p:nvSpPr>
        <p:spPr bwMode="auto">
          <a:xfrm>
            <a:off x="539750" y="2276475"/>
            <a:ext cx="2663825" cy="584200"/>
          </a:xfrm>
          <a:prstGeom prst="ellipse">
            <a:avLst/>
          </a:prstGeom>
          <a:solidFill>
            <a:srgbClr val="00FF00"/>
          </a:solidFill>
          <a:ln w="9525">
            <a:solidFill>
              <a:schemeClr val="tx1"/>
            </a:solidFill>
            <a:round/>
            <a:headEnd/>
            <a:tailEnd/>
          </a:ln>
        </p:spPr>
        <p:txBody>
          <a:bodyPr lIns="90000" tIns="46800" rIns="90000" bIns="46800" anchor="ctr">
            <a:spAutoFit/>
          </a:bodyPr>
          <a:lstStyle/>
          <a:p>
            <a:pPr algn="ctr" eaLnBrk="1" hangingPunct="1">
              <a:lnSpc>
                <a:spcPct val="80000"/>
              </a:lnSpc>
              <a:spcBef>
                <a:spcPct val="20000"/>
              </a:spcBef>
            </a:pPr>
            <a:endParaRPr lang="zh-CN" altLang="en-US"/>
          </a:p>
        </p:txBody>
      </p:sp>
      <p:sp>
        <p:nvSpPr>
          <p:cNvPr id="41994" name="Text Box 12"/>
          <p:cNvSpPr txBox="1">
            <a:spLocks noChangeArrowheads="1"/>
          </p:cNvSpPr>
          <p:nvPr/>
        </p:nvSpPr>
        <p:spPr bwMode="auto">
          <a:xfrm>
            <a:off x="6804025" y="2565400"/>
            <a:ext cx="1452563" cy="336550"/>
          </a:xfrm>
          <a:prstGeom prst="rect">
            <a:avLst/>
          </a:prstGeom>
          <a:solidFill>
            <a:srgbClr val="00FF00"/>
          </a:solidFill>
          <a:ln w="9525">
            <a:noFill/>
            <a:miter lim="800000"/>
            <a:headEnd/>
            <a:tailEnd/>
          </a:ln>
        </p:spPr>
        <p:txBody>
          <a:bodyPr lIns="90000" tIns="46800" rIns="90000" bIns="46800">
            <a:spAutoFit/>
          </a:bodyPr>
          <a:lstStyle/>
          <a:p>
            <a:pPr algn="ctr" eaLnBrk="1" hangingPunct="1">
              <a:spcBef>
                <a:spcPct val="50000"/>
              </a:spcBef>
            </a:pPr>
            <a:r>
              <a:rPr lang="en-US" altLang="zh-CN" sz="1600" b="1">
                <a:solidFill>
                  <a:srgbClr val="FF6600"/>
                </a:solidFill>
                <a:latin typeface="Tahoma" pitchFamily="34" charset="0"/>
              </a:rPr>
              <a:t>Food Safety</a:t>
            </a:r>
          </a:p>
        </p:txBody>
      </p:sp>
      <p:sp>
        <p:nvSpPr>
          <p:cNvPr id="41995" name="Line 13"/>
          <p:cNvSpPr>
            <a:spLocks noChangeShapeType="1"/>
          </p:cNvSpPr>
          <p:nvPr/>
        </p:nvSpPr>
        <p:spPr bwMode="auto">
          <a:xfrm>
            <a:off x="2771775" y="2781300"/>
            <a:ext cx="792163" cy="719138"/>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1996" name="Line 14"/>
          <p:cNvSpPr>
            <a:spLocks noChangeShapeType="1"/>
          </p:cNvSpPr>
          <p:nvPr/>
        </p:nvSpPr>
        <p:spPr bwMode="auto">
          <a:xfrm flipV="1">
            <a:off x="2843213" y="4005263"/>
            <a:ext cx="528637" cy="138112"/>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1997" name="Line 15"/>
          <p:cNvSpPr>
            <a:spLocks noChangeShapeType="1"/>
          </p:cNvSpPr>
          <p:nvPr/>
        </p:nvSpPr>
        <p:spPr bwMode="auto">
          <a:xfrm flipH="1">
            <a:off x="3876675" y="4443413"/>
            <a:ext cx="265113" cy="550862"/>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1998" name="Line 16"/>
          <p:cNvSpPr>
            <a:spLocks noChangeShapeType="1"/>
          </p:cNvSpPr>
          <p:nvPr/>
        </p:nvSpPr>
        <p:spPr bwMode="auto">
          <a:xfrm>
            <a:off x="5462588" y="4375150"/>
            <a:ext cx="263525" cy="619125"/>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1999" name="Line 17"/>
          <p:cNvSpPr>
            <a:spLocks noChangeShapeType="1"/>
          </p:cNvSpPr>
          <p:nvPr/>
        </p:nvSpPr>
        <p:spPr bwMode="auto">
          <a:xfrm>
            <a:off x="6227763" y="3933825"/>
            <a:ext cx="528637" cy="206375"/>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2000" name="Line 18"/>
          <p:cNvSpPr>
            <a:spLocks noChangeShapeType="1"/>
          </p:cNvSpPr>
          <p:nvPr/>
        </p:nvSpPr>
        <p:spPr bwMode="auto">
          <a:xfrm flipV="1">
            <a:off x="6084888" y="2852738"/>
            <a:ext cx="595312" cy="549275"/>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2001" name="Line 19"/>
          <p:cNvSpPr>
            <a:spLocks noChangeShapeType="1"/>
          </p:cNvSpPr>
          <p:nvPr/>
        </p:nvSpPr>
        <p:spPr bwMode="auto">
          <a:xfrm flipV="1">
            <a:off x="4735513" y="2722563"/>
            <a:ext cx="0" cy="550862"/>
          </a:xfrm>
          <a:prstGeom prst="line">
            <a:avLst/>
          </a:prstGeom>
          <a:noFill/>
          <a:ln w="9525">
            <a:solidFill>
              <a:schemeClr val="tx1"/>
            </a:solidFill>
            <a:round/>
            <a:headEnd/>
            <a:tailEnd/>
          </a:ln>
        </p:spPr>
        <p:txBody>
          <a:bodyPr lIns="90000" tIns="46800" rIns="90000" bIns="46800" anchor="ctr">
            <a:spAutoFit/>
          </a:bodyPr>
          <a:lstStyle/>
          <a:p>
            <a:endParaRPr lang="zh-CN" altLang="en-US"/>
          </a:p>
        </p:txBody>
      </p:sp>
      <p:sp>
        <p:nvSpPr>
          <p:cNvPr id="42002" name="Rectangle 20"/>
          <p:cNvSpPr>
            <a:spLocks noChangeArrowheads="1"/>
          </p:cNvSpPr>
          <p:nvPr/>
        </p:nvSpPr>
        <p:spPr bwMode="auto">
          <a:xfrm>
            <a:off x="179388" y="0"/>
            <a:ext cx="8964612" cy="1384300"/>
          </a:xfrm>
          <a:prstGeom prst="rect">
            <a:avLst/>
          </a:prstGeom>
          <a:noFill/>
          <a:ln w="9525">
            <a:noFill/>
            <a:miter lim="800000"/>
            <a:headEnd/>
            <a:tailEnd/>
          </a:ln>
        </p:spPr>
        <p:txBody>
          <a:bodyPr anchor="ctr"/>
          <a:lstStyle/>
          <a:p>
            <a:pPr algn="ctr" eaLnBrk="1" hangingPunct="1"/>
            <a:endParaRPr lang="zh-CN" altLang="en-US" b="1">
              <a:solidFill>
                <a:schemeClr val="hlink"/>
              </a:solidFill>
              <a:latin typeface="Arial" pitchFamily="34" charset="0"/>
            </a:endParaRPr>
          </a:p>
        </p:txBody>
      </p:sp>
      <p:sp>
        <p:nvSpPr>
          <p:cNvPr id="42003" name="Rectangle 21"/>
          <p:cNvSpPr>
            <a:spLocks noGrp="1" noChangeArrowheads="1"/>
          </p:cNvSpPr>
          <p:nvPr>
            <p:ph type="title"/>
          </p:nvPr>
        </p:nvSpPr>
        <p:spPr>
          <a:noFill/>
        </p:spPr>
        <p:txBody>
          <a:bodyPr/>
          <a:lstStyle/>
          <a:p>
            <a:pPr eaLnBrk="1" hangingPunct="1"/>
            <a:r>
              <a:rPr lang="en-US" altLang="zh-CN" sz="3200" b="1" dirty="0" smtClean="0">
                <a:latin typeface="Times New Roman" pitchFamily="18" charset="0"/>
                <a:ea typeface="楷体_GB2312" pitchFamily="49" charset="-122"/>
              </a:rPr>
              <a:t>Framework of</a:t>
            </a:r>
            <a:r>
              <a:rPr lang="en-US" altLang="zh-CN" sz="2800" b="1" dirty="0" smtClean="0">
                <a:latin typeface="Times New Roman" pitchFamily="18" charset="0"/>
                <a:ea typeface="楷体_GB2312" pitchFamily="49" charset="-122"/>
              </a:rPr>
              <a:t> </a:t>
            </a:r>
            <a:r>
              <a:rPr lang="en-US" altLang="zh-CN" sz="3200" b="1" dirty="0" smtClean="0">
                <a:latin typeface="Times New Roman" pitchFamily="18" charset="0"/>
                <a:ea typeface="楷体_GB2312" pitchFamily="49" charset="-122"/>
              </a:rPr>
              <a:t>food standard system</a:t>
            </a:r>
          </a:p>
        </p:txBody>
      </p:sp>
      <p:sp>
        <p:nvSpPr>
          <p:cNvPr id="42004" name="Text Box 12"/>
          <p:cNvSpPr txBox="1">
            <a:spLocks noChangeArrowheads="1"/>
          </p:cNvSpPr>
          <p:nvPr/>
        </p:nvSpPr>
        <p:spPr bwMode="auto">
          <a:xfrm>
            <a:off x="1116013" y="2276475"/>
            <a:ext cx="1584325" cy="581025"/>
          </a:xfrm>
          <a:prstGeom prst="rect">
            <a:avLst/>
          </a:prstGeom>
          <a:solidFill>
            <a:srgbClr val="00FF00"/>
          </a:solidFill>
          <a:ln w="9525">
            <a:noFill/>
            <a:miter lim="800000"/>
            <a:headEnd/>
            <a:tailEnd/>
          </a:ln>
        </p:spPr>
        <p:txBody>
          <a:bodyPr lIns="90000" tIns="46800" rIns="90000" bIns="46800">
            <a:spAutoFit/>
          </a:bodyPr>
          <a:lstStyle/>
          <a:p>
            <a:pPr algn="ctr" eaLnBrk="1" hangingPunct="1">
              <a:spcBef>
                <a:spcPct val="50000"/>
              </a:spcBef>
            </a:pPr>
            <a:r>
              <a:rPr lang="en-US" altLang="zh-CN" sz="1600" b="1">
                <a:solidFill>
                  <a:srgbClr val="FF6600"/>
                </a:solidFill>
                <a:latin typeface="Tahoma" pitchFamily="34" charset="0"/>
              </a:rPr>
              <a:t>Market Circulation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790</Words>
  <Application>Microsoft Office PowerPoint</Application>
  <PresentationFormat>On-screen Show (4:3)</PresentationFormat>
  <Paragraphs>166</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PowerPoint Presentation</vt:lpstr>
      <vt:lpstr>PowerPoint Presentation</vt:lpstr>
      <vt:lpstr>Administration and Operational Mechanisms</vt:lpstr>
      <vt:lpstr>PowerPoint Presentation</vt:lpstr>
      <vt:lpstr>PowerPoint Presentation</vt:lpstr>
      <vt:lpstr>PowerPoint Presentation</vt:lpstr>
      <vt:lpstr>PowerPoint Presentation</vt:lpstr>
      <vt:lpstr>Procedure of Drafting Standard</vt:lpstr>
      <vt:lpstr>Framework of food standard system</vt:lpstr>
      <vt:lpstr>PowerPoint Presentation</vt:lpstr>
      <vt:lpstr>PowerPoint Presentation</vt:lpstr>
      <vt:lpstr>Templet of GB Standard</vt:lpstr>
      <vt:lpstr>PowerPoint Presentation</vt:lpstr>
      <vt:lpstr>Format of  a GB Standard</vt:lpstr>
      <vt:lpstr>Labeling requirements</vt:lpstr>
      <vt:lpstr>Inspections on hygienic and quality</vt:lpstr>
      <vt:lpstr>Other related GB standards: </vt:lpstr>
      <vt:lpstr>PowerPoint Presentation</vt:lpstr>
      <vt:lpstr>GB Standardization Centre of Food ＆ Fermentation (SCFF)</vt:lpstr>
      <vt:lpstr>GB Standardization Centre of  Food ＆ Fermentation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Stephen Guy</cp:lastModifiedBy>
  <cp:revision>36</cp:revision>
  <dcterms:created xsi:type="dcterms:W3CDTF">2015-10-09T04:37:08Z</dcterms:created>
  <dcterms:modified xsi:type="dcterms:W3CDTF">2015-11-12T21:21:14Z</dcterms:modified>
</cp:coreProperties>
</file>