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61" r:id="rId3"/>
    <p:sldId id="257" r:id="rId4"/>
    <p:sldId id="271" r:id="rId5"/>
    <p:sldId id="272" r:id="rId6"/>
    <p:sldId id="273" r:id="rId7"/>
    <p:sldId id="266" r:id="rId8"/>
    <p:sldId id="274" r:id="rId9"/>
    <p:sldId id="275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43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9418" y="-68921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0380" y="6304679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Ottawa, Canada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927935" y="6196809"/>
            <a:ext cx="36744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October 6-7, 2016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895" y="318868"/>
            <a:ext cx="4194782" cy="127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236" y="6289679"/>
            <a:ext cx="1028452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riculture.gov.au/SiteCollectionDocuments/biosecurity/import/food/ifid-jul-dec-2015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Economy Roundtable: Australia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Guy, Wine Australia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Imported Food Inspection Authorities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Department of Agriculture and Water Resources (DAWR) is responsible for the imported food inspection scheme</a:t>
            </a:r>
            <a:endParaRPr lang="en-US" sz="2800" dirty="0"/>
          </a:p>
          <a:p>
            <a:r>
              <a:rPr lang="en-US" sz="2800" dirty="0" smtClean="0"/>
              <a:t>Food Standards Australia New Zealand (FSANZ) determines food standards and advises DAWR on high risk products.</a:t>
            </a:r>
            <a:endParaRPr lang="en-US" sz="2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October 6-7, 2016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Risk Based Approach to Food Inspection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“Risk Food”</a:t>
            </a:r>
          </a:p>
          <a:p>
            <a:pPr lvl="1"/>
            <a:r>
              <a:rPr lang="en-AU" dirty="0" smtClean="0"/>
              <a:t>Dairy products</a:t>
            </a:r>
          </a:p>
          <a:p>
            <a:pPr lvl="1"/>
            <a:r>
              <a:rPr lang="en-AU" dirty="0" smtClean="0"/>
              <a:t>Herbs and spices</a:t>
            </a:r>
          </a:p>
          <a:p>
            <a:pPr lvl="1"/>
            <a:r>
              <a:rPr lang="en-AU" dirty="0" smtClean="0"/>
              <a:t>Nuts</a:t>
            </a:r>
          </a:p>
          <a:p>
            <a:pPr lvl="1"/>
            <a:r>
              <a:rPr lang="en-AU" dirty="0" smtClean="0"/>
              <a:t>Meat</a:t>
            </a:r>
          </a:p>
          <a:p>
            <a:pPr lvl="1"/>
            <a:r>
              <a:rPr lang="en-AU" dirty="0" smtClean="0"/>
              <a:t>Seafood</a:t>
            </a:r>
          </a:p>
          <a:p>
            <a:pPr lvl="1"/>
            <a:r>
              <a:rPr lang="en-AU" dirty="0" smtClean="0"/>
              <a:t>Vegetables</a:t>
            </a:r>
          </a:p>
          <a:p>
            <a:pPr marL="205740" lvl="1" indent="0">
              <a:buNone/>
            </a:pPr>
            <a:endParaRPr lang="en-AU" dirty="0" smtClean="0"/>
          </a:p>
          <a:p>
            <a:r>
              <a:rPr lang="en-AU" b="1" dirty="0" smtClean="0"/>
              <a:t>“Surveillance Food”</a:t>
            </a:r>
          </a:p>
          <a:p>
            <a:pPr lvl="1"/>
            <a:r>
              <a:rPr lang="en-AU" dirty="0" smtClean="0"/>
              <a:t>Everything else (including wine)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1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Inspection Rate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“Risk Food”: 100%</a:t>
            </a:r>
          </a:p>
          <a:p>
            <a:pPr marL="0" indent="0">
              <a:buNone/>
            </a:pPr>
            <a:r>
              <a:rPr lang="en-AU" dirty="0" smtClean="0"/>
              <a:t>(July-December 2015: 50,031tests were applied to 15,833 lines of imported food)</a:t>
            </a:r>
          </a:p>
          <a:p>
            <a:pPr marL="0" indent="0">
              <a:buNone/>
            </a:pPr>
            <a:r>
              <a:rPr lang="en-AU" dirty="0" smtClean="0"/>
              <a:t>If 5 consecutive consignments of the food from a particular producer pass inspection, the rate of inspection for that supplier may be reduced to 25%. After a further 20 consecutive passes the rate may be reduced to 5%. One failure and the 100% rate is restored.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“</a:t>
            </a:r>
            <a:r>
              <a:rPr lang="en-AU" b="1" dirty="0" smtClean="0"/>
              <a:t>Surveillance Food”: 5% </a:t>
            </a:r>
            <a:r>
              <a:rPr lang="en-AU" dirty="0" smtClean="0"/>
              <a:t>(random inspection)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4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Failure rate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www.agriculture.gov.au/SiteCollectionDocuments/biosecurity/import/food/ifid-jul-dec-2015.pdf</a:t>
            </a:r>
            <a:endParaRPr lang="en-AU" dirty="0" smtClean="0"/>
          </a:p>
          <a:p>
            <a:r>
              <a:rPr lang="en-AU" dirty="0" smtClean="0"/>
              <a:t>695 non-compliances</a:t>
            </a:r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6776108"/>
              </p:ext>
            </p:extLst>
          </p:nvPr>
        </p:nvGraphicFramePr>
        <p:xfrm>
          <a:off x="4743450" y="1981200"/>
          <a:ext cx="3429000" cy="3891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29896"/>
                <a:gridCol w="586946"/>
                <a:gridCol w="963827"/>
                <a:gridCol w="548331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Reason</a:t>
                      </a:r>
                      <a:r>
                        <a:rPr lang="en-AU" baseline="0" dirty="0" smtClean="0"/>
                        <a:t> for Failure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Label Problem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Labelling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72%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No importer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28%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Microbiological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9%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Nutrition panel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23%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Contamination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8%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Ingredient list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19%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Batch Code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7%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Country of origin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6%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Warnings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3%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Alcohol statement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1%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7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Study- Honey</a:t>
            </a:r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Risk Review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Imported honey tested for antimicrobials</a:t>
            </a:r>
          </a:p>
          <a:p>
            <a:pPr lvl="1"/>
            <a:r>
              <a:rPr lang="en-US" dirty="0" smtClean="0"/>
              <a:t>Streptomycin</a:t>
            </a:r>
          </a:p>
          <a:p>
            <a:pPr lvl="1"/>
            <a:r>
              <a:rPr lang="en-US" dirty="0" err="1" smtClean="0"/>
              <a:t>Sulphonamides</a:t>
            </a:r>
            <a:endParaRPr lang="en-US" dirty="0" smtClean="0"/>
          </a:p>
          <a:p>
            <a:pPr lvl="1"/>
            <a:r>
              <a:rPr lang="en-US" dirty="0" err="1" smtClean="0"/>
              <a:t>Tetracyclines</a:t>
            </a:r>
            <a:endParaRPr lang="en-US" dirty="0" smtClean="0"/>
          </a:p>
          <a:p>
            <a:pPr lvl="1"/>
            <a:r>
              <a:rPr lang="en-US" dirty="0" err="1" smtClean="0"/>
              <a:t>Nitrofurans</a:t>
            </a:r>
            <a:endParaRPr lang="en-US" dirty="0" smtClean="0"/>
          </a:p>
          <a:p>
            <a:pPr lvl="1"/>
            <a:r>
              <a:rPr lang="en-US" dirty="0" smtClean="0"/>
              <a:t>Chloramphenicol</a:t>
            </a:r>
          </a:p>
          <a:p>
            <a:r>
              <a:rPr lang="en-US" dirty="0" smtClean="0"/>
              <a:t>Many years of high compliance</a:t>
            </a:r>
          </a:p>
          <a:p>
            <a:r>
              <a:rPr lang="en-US" dirty="0" smtClean="0"/>
              <a:t>Therefore testing ceased late 2015</a:t>
            </a:r>
          </a:p>
          <a:p>
            <a:r>
              <a:rPr lang="en-US" dirty="0" smtClean="0"/>
              <a:t>Now testing for artificial honey- cane sugar and corn syrup additions.</a:t>
            </a:r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50" y="2829697"/>
            <a:ext cx="3048000" cy="2331107"/>
          </a:xfr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October 6-7, 2016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22917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Approval of New Winemaking Additives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Food Standards Australia New Zealand is responsible</a:t>
            </a:r>
          </a:p>
          <a:p>
            <a:r>
              <a:rPr lang="en-AU" dirty="0" smtClean="0"/>
              <a:t>Applications must contain</a:t>
            </a:r>
          </a:p>
          <a:p>
            <a:pPr lvl="1"/>
            <a:r>
              <a:rPr lang="en-AU" dirty="0" smtClean="0"/>
              <a:t>Technological purpose</a:t>
            </a:r>
          </a:p>
          <a:p>
            <a:pPr lvl="1"/>
            <a:r>
              <a:rPr lang="en-AU" dirty="0" smtClean="0"/>
              <a:t>Chemical and physical properties of the additive</a:t>
            </a:r>
          </a:p>
          <a:p>
            <a:pPr lvl="1"/>
            <a:r>
              <a:rPr lang="en-AU" dirty="0" smtClean="0"/>
              <a:t>Impurity profile</a:t>
            </a:r>
          </a:p>
          <a:p>
            <a:pPr lvl="1"/>
            <a:r>
              <a:rPr lang="en-AU" dirty="0" smtClean="0"/>
              <a:t>Manufacturing process</a:t>
            </a:r>
          </a:p>
          <a:p>
            <a:pPr lvl="1"/>
            <a:r>
              <a:rPr lang="en-AU" dirty="0" smtClean="0"/>
              <a:t>Detection method</a:t>
            </a:r>
          </a:p>
          <a:p>
            <a:pPr lvl="1"/>
            <a:r>
              <a:rPr lang="en-AU" dirty="0" smtClean="0"/>
              <a:t>Toxicity of the additive and its degradation products</a:t>
            </a:r>
          </a:p>
          <a:p>
            <a:pPr lvl="1"/>
            <a:r>
              <a:rPr lang="en-AU" dirty="0" smtClean="0"/>
              <a:t>Any international safety assessment reports</a:t>
            </a:r>
          </a:p>
          <a:p>
            <a:pPr lvl="1"/>
            <a:r>
              <a:rPr lang="en-AU" dirty="0" smtClean="0"/>
              <a:t>List the foods proposed to contain the additive</a:t>
            </a:r>
          </a:p>
          <a:p>
            <a:pPr lvl="1"/>
            <a:r>
              <a:rPr lang="en-AU" dirty="0" smtClean="0"/>
              <a:t>Maximum proposed level</a:t>
            </a:r>
          </a:p>
          <a:p>
            <a:pPr lvl="1"/>
            <a:r>
              <a:rPr lang="en-AU" dirty="0" smtClean="0"/>
              <a:t>International usage, if any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2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Proposed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4 new processing aids; Silver chloride, Ammonium bisulphite, Chitin-</a:t>
            </a:r>
            <a:r>
              <a:rPr lang="en-AU" dirty="0" err="1" smtClean="0"/>
              <a:t>glucan</a:t>
            </a:r>
            <a:r>
              <a:rPr lang="en-AU" dirty="0" smtClean="0"/>
              <a:t> and PVI/PVP. The first will not be permitted in Australian wine.</a:t>
            </a:r>
          </a:p>
          <a:p>
            <a:pPr lvl="1"/>
            <a:r>
              <a:rPr lang="en-AU" dirty="0" smtClean="0"/>
              <a:t>Public comment: 	March 2017</a:t>
            </a:r>
          </a:p>
          <a:p>
            <a:pPr lvl="1"/>
            <a:r>
              <a:rPr lang="en-AU" dirty="0" smtClean="0"/>
              <a:t>Anticipated gazettal	October 2017</a:t>
            </a:r>
          </a:p>
          <a:p>
            <a:pPr lvl="1"/>
            <a:endParaRPr lang="en-AU" dirty="0"/>
          </a:p>
          <a:p>
            <a:r>
              <a:rPr lang="en-AU" dirty="0" smtClean="0"/>
              <a:t>Use of water to aid fermentation</a:t>
            </a:r>
          </a:p>
          <a:p>
            <a:pPr lvl="1"/>
            <a:r>
              <a:rPr lang="en-AU" dirty="0" smtClean="0"/>
              <a:t>Public comment:	July 2016</a:t>
            </a:r>
          </a:p>
          <a:p>
            <a:pPr lvl="1"/>
            <a:r>
              <a:rPr lang="en-AU" dirty="0" smtClean="0"/>
              <a:t>Anticipated gazettal	February 2017</a:t>
            </a:r>
          </a:p>
          <a:p>
            <a:pPr lvl="1"/>
            <a:endParaRPr lang="en-AU" dirty="0"/>
          </a:p>
          <a:p>
            <a:r>
              <a:rPr lang="en-AU" dirty="0" err="1" smtClean="0"/>
              <a:t>Pectins</a:t>
            </a:r>
            <a:r>
              <a:rPr lang="en-AU" dirty="0" smtClean="0"/>
              <a:t> and </a:t>
            </a:r>
            <a:r>
              <a:rPr lang="en-AU" dirty="0" err="1" smtClean="0"/>
              <a:t>Carageenans</a:t>
            </a:r>
            <a:r>
              <a:rPr lang="en-AU" dirty="0" smtClean="0"/>
              <a:t> as processing aids for </a:t>
            </a:r>
            <a:r>
              <a:rPr lang="en-AU" u="sng" dirty="0" smtClean="0"/>
              <a:t>Australia</a:t>
            </a:r>
            <a:r>
              <a:rPr lang="en-AU" dirty="0" smtClean="0"/>
              <a:t>n wine.</a:t>
            </a:r>
          </a:p>
          <a:p>
            <a:pPr lvl="1"/>
            <a:r>
              <a:rPr lang="en-AU" dirty="0" smtClean="0"/>
              <a:t>Public comment	December 2016</a:t>
            </a:r>
          </a:p>
          <a:p>
            <a:pPr lvl="1"/>
            <a:r>
              <a:rPr lang="en-AU" dirty="0" smtClean="0"/>
              <a:t>Anticipated gazettal	July 2017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APEC Wine Regulatory Forum |  October 6-7, 2016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Ottawa,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429</Words>
  <Application>Microsoft Office PowerPoint</Application>
  <PresentationFormat>On-screen Show (4:3)</PresentationFormat>
  <Paragraphs>106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Diamond Grid 16x9</vt:lpstr>
      <vt:lpstr>Economy Roundtable: Australia</vt:lpstr>
      <vt:lpstr>Imported Food Inspection Authorities</vt:lpstr>
      <vt:lpstr>Risk Based Approach to Food Inspection</vt:lpstr>
      <vt:lpstr>Inspection Rate</vt:lpstr>
      <vt:lpstr>Failure rate</vt:lpstr>
      <vt:lpstr>Case Study- Honey</vt:lpstr>
      <vt:lpstr>Approval of New Winemaking Additives</vt:lpstr>
      <vt:lpstr>Proposed Changes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2016-09-23T04:43:21Z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