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2"/>
  </p:notesMasterIdLst>
  <p:handoutMasterIdLst>
    <p:handoutMasterId r:id="rId13"/>
  </p:handoutMasterIdLst>
  <p:sldIdLst>
    <p:sldId id="261" r:id="rId3"/>
    <p:sldId id="257" r:id="rId4"/>
    <p:sldId id="271" r:id="rId5"/>
    <p:sldId id="272" r:id="rId6"/>
    <p:sldId id="273" r:id="rId7"/>
    <p:sldId id="266" r:id="rId8"/>
    <p:sldId id="274" r:id="rId9"/>
    <p:sldId id="275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1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-43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9418" y="-68921"/>
            <a:ext cx="9144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0384" y="1909347"/>
            <a:ext cx="7203233" cy="2901467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4245" y="5043514"/>
            <a:ext cx="7203233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970384" y="4810813"/>
            <a:ext cx="72009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ooter Placeholder 56"/>
          <p:cNvSpPr txBox="1">
            <a:spLocks/>
          </p:cNvSpPr>
          <p:nvPr userDrawn="1"/>
        </p:nvSpPr>
        <p:spPr>
          <a:xfrm>
            <a:off x="4730380" y="6304679"/>
            <a:ext cx="3462287" cy="222436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Ottawa, Canada</a:t>
            </a:r>
          </a:p>
        </p:txBody>
      </p:sp>
      <p:sp>
        <p:nvSpPr>
          <p:cNvPr id="61" name="Rectangle 60"/>
          <p:cNvSpPr/>
          <p:nvPr userDrawn="1"/>
        </p:nvSpPr>
        <p:spPr>
          <a:xfrm>
            <a:off x="927935" y="6196809"/>
            <a:ext cx="36744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APEC Wine Regulatory Forum |  October 6-7, 2016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8895" y="318868"/>
            <a:ext cx="4194782" cy="1275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6985" y="489857"/>
            <a:ext cx="1265465" cy="53013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49" y="489857"/>
            <a:ext cx="5690508" cy="530134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October 6-7, 2016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236" y="6289679"/>
            <a:ext cx="1028452" cy="2224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Ottawa, Canada</a:t>
            </a:r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October 6-7, 2016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Ottawa, Canada</a:t>
            </a:r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2541573"/>
            <a:ext cx="72009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45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5431536"/>
            <a:ext cx="72009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tx1"/>
                </a:solidFill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971550" y="5294175"/>
            <a:ext cx="7200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981200"/>
            <a:ext cx="3429000" cy="3810001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1981200"/>
            <a:ext cx="3429000" cy="3810001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October 6-7, 2016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Ottawa, Canada</a:t>
            </a:r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18322"/>
            <a:ext cx="3429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550" y="2503714"/>
            <a:ext cx="3429000" cy="3287487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43450" y="1818322"/>
            <a:ext cx="3429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43450" y="2503714"/>
            <a:ext cx="3429000" cy="3287487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October 6-7, 2016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Ottawa, Canada</a:t>
            </a:r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October 6-7, 2016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Ottawa, Canada</a:t>
            </a:r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October 6-7, 2016</a:t>
            </a:r>
          </a:p>
        </p:txBody>
      </p:sp>
      <p:sp>
        <p:nvSpPr>
          <p:cNvPr id="61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Ottawa, Canada</a:t>
            </a:r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54864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864" y="571500"/>
            <a:ext cx="2743200" cy="2197100"/>
          </a:xfrm>
        </p:spPr>
        <p:txBody>
          <a:bodyPr anchor="b">
            <a:normAutofit/>
          </a:bodyPr>
          <a:lstStyle>
            <a:lvl1pPr>
              <a:defRPr sz="19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73" y="571500"/>
            <a:ext cx="4613665" cy="5715000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864" y="2995012"/>
            <a:ext cx="2743200" cy="2285950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5942317" y="2895600"/>
            <a:ext cx="27444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October 6-7, 2016</a:t>
            </a:r>
          </a:p>
        </p:txBody>
      </p:sp>
      <p:sp>
        <p:nvSpPr>
          <p:cNvPr id="66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Ottawa, Canada</a:t>
            </a:r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54864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09" y="-159"/>
            <a:ext cx="54864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5942317" y="2895600"/>
            <a:ext cx="27444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170" y="576072"/>
            <a:ext cx="2743200" cy="2194560"/>
          </a:xfrm>
        </p:spPr>
        <p:txBody>
          <a:bodyPr anchor="b">
            <a:normAutofit/>
          </a:bodyPr>
          <a:lstStyle>
            <a:lvl1pPr>
              <a:defRPr sz="19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170" y="2999232"/>
            <a:ext cx="2743200" cy="2286000"/>
          </a:xfrm>
        </p:spPr>
        <p:txBody>
          <a:bodyPr/>
          <a:lstStyle>
            <a:lvl1pPr marL="0" indent="0">
              <a:spcBef>
                <a:spcPts val="900"/>
              </a:spcBef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550" y="503854"/>
            <a:ext cx="72009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981202"/>
            <a:ext cx="72009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457200" y="6172200"/>
            <a:ext cx="82296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October 6-7, 2016</a:t>
            </a:r>
          </a:p>
        </p:txBody>
      </p:sp>
      <p:sp>
        <p:nvSpPr>
          <p:cNvPr id="61" name="Date Placeholder 3"/>
          <p:cNvSpPr>
            <a:spLocks noGrp="1"/>
          </p:cNvSpPr>
          <p:nvPr>
            <p:ph type="dt" sz="half" idx="2"/>
          </p:nvPr>
        </p:nvSpPr>
        <p:spPr>
          <a:xfrm>
            <a:off x="5084571" y="6289679"/>
            <a:ext cx="3294118" cy="222436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Ottawa, Canada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1350"/>
        </a:spcBef>
        <a:buClr>
          <a:schemeClr val="accent1"/>
        </a:buClr>
        <a:buSzPct val="100000"/>
        <a:buFont typeface="Arial" pitchFamily="34" charset="0"/>
        <a:buChar char="▪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900"/>
        </a:spcBef>
        <a:buClr>
          <a:schemeClr val="accent1"/>
        </a:buClr>
        <a:buSzPct val="100000"/>
        <a:buFont typeface="Arial" pitchFamily="34" charset="0"/>
        <a:buChar char="▪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indent="-134541" algn="l" defTabSz="6858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137160" algn="l" defTabSz="6858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8572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2001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5430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griculture.gov.au/SiteCollectionDocuments/biosecurity/import/food/ifid-jul-dec-2015.pdf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Economy Roundtable: Australia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Steve Guy, Wine Australia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Imported Food Inspection Authorities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Department of Agriculture and Water Resources (DAWR) is responsible for the imported food inspection scheme</a:t>
            </a:r>
            <a:endParaRPr lang="en-US" sz="2800" dirty="0"/>
          </a:p>
          <a:p>
            <a:r>
              <a:rPr lang="en-US" sz="2800" dirty="0" smtClean="0"/>
              <a:t>Food Standards Australia New Zealand (FSANZ) determines food standards and advises DAWR on high risk products.</a:t>
            </a:r>
            <a:endParaRPr lang="en-US" sz="2800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APEC Wine Regulatory Forum |  October 6-7, 2016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Ottawa, Canada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Risk Based Approach to Food Inspection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 smtClean="0"/>
              <a:t>“Risk Food”</a:t>
            </a:r>
          </a:p>
          <a:p>
            <a:pPr lvl="1"/>
            <a:r>
              <a:rPr lang="en-AU" dirty="0" smtClean="0"/>
              <a:t>Dairy products</a:t>
            </a:r>
          </a:p>
          <a:p>
            <a:pPr lvl="1"/>
            <a:r>
              <a:rPr lang="en-AU" dirty="0" smtClean="0"/>
              <a:t>Herbs and spices</a:t>
            </a:r>
          </a:p>
          <a:p>
            <a:pPr lvl="1"/>
            <a:r>
              <a:rPr lang="en-AU" dirty="0" smtClean="0"/>
              <a:t>Nuts</a:t>
            </a:r>
          </a:p>
          <a:p>
            <a:pPr lvl="1"/>
            <a:r>
              <a:rPr lang="en-AU" dirty="0" smtClean="0"/>
              <a:t>Meat</a:t>
            </a:r>
          </a:p>
          <a:p>
            <a:pPr lvl="1"/>
            <a:r>
              <a:rPr lang="en-AU" dirty="0" smtClean="0"/>
              <a:t>Seafood</a:t>
            </a:r>
          </a:p>
          <a:p>
            <a:pPr lvl="1"/>
            <a:r>
              <a:rPr lang="en-AU" dirty="0" smtClean="0"/>
              <a:t>Vegetables</a:t>
            </a:r>
          </a:p>
          <a:p>
            <a:pPr marL="205740" lvl="1" indent="0">
              <a:buNone/>
            </a:pPr>
            <a:endParaRPr lang="en-AU" dirty="0" smtClean="0"/>
          </a:p>
          <a:p>
            <a:r>
              <a:rPr lang="en-AU" b="1" dirty="0" smtClean="0"/>
              <a:t>“Surveillance Food”</a:t>
            </a:r>
          </a:p>
          <a:p>
            <a:pPr lvl="1"/>
            <a:r>
              <a:rPr lang="en-AU" dirty="0" smtClean="0"/>
              <a:t>Everything else (including wine)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APEC Wine Regulatory Forum |  October 6-7, 2016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Ottawa, Canada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11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Inspection Rate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 smtClean="0"/>
              <a:t>“Risk Food”: 100%</a:t>
            </a:r>
          </a:p>
          <a:p>
            <a:pPr marL="0" indent="0">
              <a:buNone/>
            </a:pPr>
            <a:r>
              <a:rPr lang="en-AU" dirty="0" smtClean="0"/>
              <a:t>(July-December 2015: 50,031tests were applied to 15,833 lines of imported food)</a:t>
            </a:r>
          </a:p>
          <a:p>
            <a:pPr marL="0" indent="0">
              <a:buNone/>
            </a:pPr>
            <a:r>
              <a:rPr lang="en-AU" dirty="0" smtClean="0"/>
              <a:t>If 5 consecutive consignments of the food from a particular producer pass inspection, the rate of inspection for that supplier may be reduced to 25%. After a further 20 consecutive passes the rate may be reduced to 5%. One failure and the 100% rate is restored.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“</a:t>
            </a:r>
            <a:r>
              <a:rPr lang="en-AU" b="1" dirty="0" smtClean="0"/>
              <a:t>Surveillance Food”: 5% </a:t>
            </a:r>
            <a:r>
              <a:rPr lang="en-AU" dirty="0" smtClean="0"/>
              <a:t>(random inspection)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APEC Wine Regulatory Forum |  October 6-7, 2016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Ottawa, Canada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143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Failure rate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AU" dirty="0">
                <a:hlinkClick r:id="rId2"/>
              </a:rPr>
              <a:t>http://</a:t>
            </a:r>
            <a:r>
              <a:rPr lang="en-AU" dirty="0" smtClean="0">
                <a:hlinkClick r:id="rId2"/>
              </a:rPr>
              <a:t>www.agriculture.gov.au/SiteCollectionDocuments/biosecurity/import/food/ifid-jul-dec-2015.pdf</a:t>
            </a:r>
            <a:endParaRPr lang="en-AU" dirty="0" smtClean="0"/>
          </a:p>
          <a:p>
            <a:r>
              <a:rPr lang="en-AU" dirty="0" smtClean="0"/>
              <a:t>695 non-compliances</a:t>
            </a:r>
            <a:endParaRPr lang="en-AU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6776108"/>
              </p:ext>
            </p:extLst>
          </p:nvPr>
        </p:nvGraphicFramePr>
        <p:xfrm>
          <a:off x="4743450" y="1981200"/>
          <a:ext cx="3429000" cy="38912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329896"/>
                <a:gridCol w="586946"/>
                <a:gridCol w="963827"/>
                <a:gridCol w="548331"/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Reason</a:t>
                      </a:r>
                      <a:r>
                        <a:rPr lang="en-AU" baseline="0" dirty="0" smtClean="0"/>
                        <a:t> for Failure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Label Problem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Labelling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72%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No importer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28%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Microbiological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9%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Nutrition panel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23%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Contamination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8%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Ingredient list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19%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Batch Code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7%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Country of origin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6%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Warnings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3%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Alcohol statement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1%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APEC Wine Regulatory Forum |  October 6-7, 2016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Ottawa, Canada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871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Study- Honey</a:t>
            </a:r>
            <a:endParaRPr lang="en-US" dirty="0"/>
          </a:p>
        </p:txBody>
      </p:sp>
      <p:sp>
        <p:nvSpPr>
          <p:cNvPr id="27" name="Text Placeholder 2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Risk Review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Imported honey tested for antimicrobials</a:t>
            </a:r>
          </a:p>
          <a:p>
            <a:pPr lvl="1"/>
            <a:r>
              <a:rPr lang="en-US" dirty="0" smtClean="0"/>
              <a:t>Streptomycin</a:t>
            </a:r>
          </a:p>
          <a:p>
            <a:pPr lvl="1"/>
            <a:r>
              <a:rPr lang="en-US" dirty="0" err="1" smtClean="0"/>
              <a:t>Sulphonamides</a:t>
            </a:r>
            <a:endParaRPr lang="en-US" dirty="0" smtClean="0"/>
          </a:p>
          <a:p>
            <a:pPr lvl="1"/>
            <a:r>
              <a:rPr lang="en-US" dirty="0" err="1" smtClean="0"/>
              <a:t>Tetracyclines</a:t>
            </a:r>
            <a:endParaRPr lang="en-US" dirty="0" smtClean="0"/>
          </a:p>
          <a:p>
            <a:pPr lvl="1"/>
            <a:r>
              <a:rPr lang="en-US" dirty="0" err="1" smtClean="0"/>
              <a:t>Nitrofurans</a:t>
            </a:r>
            <a:endParaRPr lang="en-US" dirty="0" smtClean="0"/>
          </a:p>
          <a:p>
            <a:pPr lvl="1"/>
            <a:r>
              <a:rPr lang="en-US" dirty="0" smtClean="0"/>
              <a:t>Chloramphenicol</a:t>
            </a:r>
          </a:p>
          <a:p>
            <a:r>
              <a:rPr lang="en-US" dirty="0" smtClean="0"/>
              <a:t>Many years of high compliance</a:t>
            </a:r>
          </a:p>
          <a:p>
            <a:r>
              <a:rPr lang="en-US" dirty="0" smtClean="0"/>
              <a:t>Therefore testing ceased late 2015</a:t>
            </a:r>
          </a:p>
          <a:p>
            <a:r>
              <a:rPr lang="en-US" dirty="0" smtClean="0"/>
              <a:t>Now testing for artificial honey- cane sugar and corn syrup additions.</a:t>
            </a:r>
            <a:endParaRPr lang="en-US" dirty="0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950" y="2829697"/>
            <a:ext cx="3048000" cy="2331107"/>
          </a:xfr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APEC Wine Regulatory Forum |  October 6-7, 2016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Ottawa, Canada</a:t>
            </a:r>
          </a:p>
        </p:txBody>
      </p:sp>
    </p:spTree>
    <p:extLst>
      <p:ext uri="{BB962C8B-B14F-4D97-AF65-F5344CB8AC3E}">
        <p14:creationId xmlns:p14="http://schemas.microsoft.com/office/powerpoint/2010/main" val="322917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Approval of New Winemaking Additives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Food Standards Australia New Zealand is responsible</a:t>
            </a:r>
          </a:p>
          <a:p>
            <a:r>
              <a:rPr lang="en-AU" dirty="0" smtClean="0"/>
              <a:t>Applications must contain</a:t>
            </a:r>
          </a:p>
          <a:p>
            <a:pPr lvl="1"/>
            <a:r>
              <a:rPr lang="en-AU" dirty="0" smtClean="0"/>
              <a:t>Technological purpose</a:t>
            </a:r>
          </a:p>
          <a:p>
            <a:pPr lvl="1"/>
            <a:r>
              <a:rPr lang="en-AU" dirty="0" smtClean="0"/>
              <a:t>Chemical and physical properties of the additive</a:t>
            </a:r>
          </a:p>
          <a:p>
            <a:pPr lvl="1"/>
            <a:r>
              <a:rPr lang="en-AU" dirty="0" smtClean="0"/>
              <a:t>Impurity profile</a:t>
            </a:r>
          </a:p>
          <a:p>
            <a:pPr lvl="1"/>
            <a:r>
              <a:rPr lang="en-AU" dirty="0" smtClean="0"/>
              <a:t>Manufacturing process</a:t>
            </a:r>
          </a:p>
          <a:p>
            <a:pPr lvl="1"/>
            <a:r>
              <a:rPr lang="en-AU" dirty="0" smtClean="0"/>
              <a:t>Detection method</a:t>
            </a:r>
          </a:p>
          <a:p>
            <a:pPr lvl="1"/>
            <a:r>
              <a:rPr lang="en-AU" dirty="0" smtClean="0"/>
              <a:t>Toxicity of the additive and its degradation products</a:t>
            </a:r>
          </a:p>
          <a:p>
            <a:pPr lvl="1"/>
            <a:r>
              <a:rPr lang="en-AU" dirty="0" smtClean="0"/>
              <a:t>Any international safety assessment reports</a:t>
            </a:r>
          </a:p>
          <a:p>
            <a:pPr lvl="1"/>
            <a:r>
              <a:rPr lang="en-AU" dirty="0" smtClean="0"/>
              <a:t>List the foods proposed to contain the additive</a:t>
            </a:r>
          </a:p>
          <a:p>
            <a:pPr lvl="1"/>
            <a:r>
              <a:rPr lang="en-AU" dirty="0" smtClean="0"/>
              <a:t>Maximum proposed level</a:t>
            </a:r>
          </a:p>
          <a:p>
            <a:pPr lvl="1"/>
            <a:r>
              <a:rPr lang="en-AU" dirty="0" smtClean="0"/>
              <a:t>International usage, if any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APEC Wine Regulatory Forum |  October 6-7, 2016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Ottawa, Canada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52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Proposed Changes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4 new processing aids; Silver chloride, Ammonium bisulphite, Chitin-</a:t>
            </a:r>
            <a:r>
              <a:rPr lang="en-AU" dirty="0" err="1" smtClean="0"/>
              <a:t>glucan</a:t>
            </a:r>
            <a:r>
              <a:rPr lang="en-AU" dirty="0" smtClean="0"/>
              <a:t> and PVI/PVP. The first will not be permitted in Australian wine.</a:t>
            </a:r>
          </a:p>
          <a:p>
            <a:pPr lvl="1"/>
            <a:r>
              <a:rPr lang="en-AU" dirty="0" smtClean="0"/>
              <a:t>Public comment: 	March 2017</a:t>
            </a:r>
          </a:p>
          <a:p>
            <a:pPr lvl="1"/>
            <a:r>
              <a:rPr lang="en-AU" dirty="0" smtClean="0"/>
              <a:t>Anticipated gazettal	October 2017</a:t>
            </a:r>
          </a:p>
          <a:p>
            <a:pPr lvl="1"/>
            <a:endParaRPr lang="en-AU" dirty="0"/>
          </a:p>
          <a:p>
            <a:r>
              <a:rPr lang="en-AU" dirty="0" smtClean="0"/>
              <a:t>Use of water to aid fermentation</a:t>
            </a:r>
          </a:p>
          <a:p>
            <a:pPr lvl="1"/>
            <a:r>
              <a:rPr lang="en-AU" dirty="0" smtClean="0"/>
              <a:t>Public comment:	July 2016</a:t>
            </a:r>
          </a:p>
          <a:p>
            <a:pPr lvl="1"/>
            <a:r>
              <a:rPr lang="en-AU" dirty="0" smtClean="0"/>
              <a:t>Anticipated gazettal	February 2017</a:t>
            </a:r>
          </a:p>
          <a:p>
            <a:pPr lvl="1"/>
            <a:endParaRPr lang="en-AU" dirty="0"/>
          </a:p>
          <a:p>
            <a:r>
              <a:rPr lang="en-AU" dirty="0" err="1" smtClean="0"/>
              <a:t>Pectins</a:t>
            </a:r>
            <a:r>
              <a:rPr lang="en-AU" dirty="0" smtClean="0"/>
              <a:t> and </a:t>
            </a:r>
            <a:r>
              <a:rPr lang="en-AU" dirty="0" err="1" smtClean="0"/>
              <a:t>Carageenans</a:t>
            </a:r>
            <a:r>
              <a:rPr lang="en-AU" dirty="0" smtClean="0"/>
              <a:t> as processing aids for </a:t>
            </a:r>
            <a:r>
              <a:rPr lang="en-AU" u="sng" dirty="0" smtClean="0"/>
              <a:t>Australia</a:t>
            </a:r>
            <a:r>
              <a:rPr lang="en-AU" dirty="0" smtClean="0"/>
              <a:t>n wine.</a:t>
            </a:r>
          </a:p>
          <a:p>
            <a:pPr lvl="1"/>
            <a:r>
              <a:rPr lang="en-AU" dirty="0" smtClean="0"/>
              <a:t>Public comment	December 2016</a:t>
            </a:r>
          </a:p>
          <a:p>
            <a:pPr lvl="1"/>
            <a:r>
              <a:rPr lang="en-AU" dirty="0" smtClean="0"/>
              <a:t>Anticipated gazettal	July 2017</a:t>
            </a:r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APEC Wine Regulatory Forum |  October 6-7, 2016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Ottawa, Canada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35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29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7087C0F-7449-45C4-B248-63D02665BF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diamond grid presentation (widescreen)</Template>
  <TotalTime>0</TotalTime>
  <Words>429</Words>
  <Application>Microsoft Office PowerPoint</Application>
  <PresentationFormat>On-screen Show (4:3)</PresentationFormat>
  <Paragraphs>106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Diamond Grid 16x9</vt:lpstr>
      <vt:lpstr>Economy Roundtable: Australia</vt:lpstr>
      <vt:lpstr>Imported Food Inspection Authorities</vt:lpstr>
      <vt:lpstr>Risk Based Approach to Food Inspection</vt:lpstr>
      <vt:lpstr>Inspection Rate</vt:lpstr>
      <vt:lpstr>Failure rate</vt:lpstr>
      <vt:lpstr>Case Study- Honey</vt:lpstr>
      <vt:lpstr>Approval of New Winemaking Additives</vt:lpstr>
      <vt:lpstr>Proposed Changes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2016-08-31T23:08:32Z</dcterms:created>
  <dcterms:modified xsi:type="dcterms:W3CDTF">2016-09-23T04:43:21Z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TC030310159991</vt:lpwstr>
  </property>
</Properties>
</file>